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789" r:id="rId3"/>
    <p:sldId id="790" r:id="rId4"/>
    <p:sldId id="791" r:id="rId5"/>
    <p:sldId id="792" r:id="rId6"/>
    <p:sldId id="793" r:id="rId7"/>
    <p:sldId id="794" r:id="rId8"/>
    <p:sldId id="795" r:id="rId9"/>
    <p:sldId id="797" r:id="rId10"/>
    <p:sldId id="796" r:id="rId11"/>
    <p:sldId id="798" r:id="rId12"/>
    <p:sldId id="800" r:id="rId13"/>
    <p:sldId id="801" r:id="rId14"/>
    <p:sldId id="802" r:id="rId15"/>
    <p:sldId id="803" r:id="rId16"/>
    <p:sldId id="804" r:id="rId17"/>
    <p:sldId id="80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4F893-DF5F-4A3B-AF46-4FFD08C68E9A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B18D4-E752-40F5-AC7A-051EE8BE0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3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381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6210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875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49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8068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59296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7623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168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04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4178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779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671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4386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97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66782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>
            <a:extLst>
              <a:ext uri="{FF2B5EF4-FFF2-40B4-BE49-F238E27FC236}">
                <a16:creationId xmlns:a16="http://schemas.microsoft.com/office/drawing/2014/main" id="{8F076AA0-D7E3-47CB-94C1-D226F8894D8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200" b="0">
                <a:latin typeface="Times New Roman" panose="02020603050405020304" pitchFamily="18" charset="0"/>
              </a:rPr>
              <a:t>1.#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9DBDD4A-EE08-42FC-A21F-17804FAA3F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6F27B0CE-C315-4311-873E-D1BDB958CC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05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75A5F-5C52-471F-A4F8-47AA58888E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84F90-8820-4997-883F-E27F81BDD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EAD28-ECF9-44AA-A35D-9731F608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9FD6-17F2-43B4-A326-276572C5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0ACEF-679C-4585-B407-84A955898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463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7F05-B2EC-4A3E-9838-EDC0EB1D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81201F-9AB1-4671-B12D-C757311B0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896F-AF51-465E-91FF-4F0CB68B8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C3ED5-E6A6-4F2C-817D-407EF34F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0A8A0-B1B6-4D67-A64F-6F0BAAC41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644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7BE087-527E-4F6D-AB86-C68360354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8471C-FA8D-47E7-B4DB-34F25C318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127B-E441-47C0-8138-BBC9EA83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47ED8-2956-4965-837E-B7D3A91F0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0DC3-17A7-47E5-9C3A-98FA28D5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590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65DD-88A0-4A45-AA0F-23F86520B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EA78E-6F11-4A4C-9385-21E209DC7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28811-DDA2-45E6-895B-A959BCF68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504A6-16DD-40E8-8792-EB6B0C74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89BA8-3CFB-421A-A83D-FDA3AB96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812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C8D84-DC53-4B8D-8DF4-0BE130D3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131D9-3710-4603-B12D-ADF18D5CB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CB718-AB3E-47E3-804F-31FB94294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71600-432D-4F8C-BC7E-615F4C47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D1C3E-3FA7-451D-AAA2-432728E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403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4800-C40F-4B4C-8B7D-FD193FFDE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D0513-93DE-4DDF-807D-60871CD8D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1B6B5-C405-4874-A8CE-17D75F393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25485-4331-47F9-87F7-7E9A8285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9277B-0C18-40A1-91C8-A783C8A3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E1AD2-E19B-4FFE-8708-CA779A65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721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E436-0587-41C3-B43F-9D7A5DEFC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047BE-D280-4032-9EF0-1BA2C0DE5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68B2A-0D0C-4A71-83B8-68B2D932D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687712-B328-4AC9-8893-02B416C5A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21BF2E-E212-470D-856C-7C3D9D509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20976-D880-4F86-92B5-15DA38578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013DE-32E9-4E16-976F-D580F9434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CC5F4E-6462-4CAA-8239-50F3551B7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65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9EDB-A96A-4D13-A8B8-63738320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5E16-6ECA-4D6C-ABB1-540D0FE2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8CEF5-6F7F-4EF5-8D39-D447B2FD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39B14-212A-4153-8CC5-BDE60014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7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FD7AB-971D-4A0B-813A-9661D7EB7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7C8DC-AC5D-4942-93D0-0A04D092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11477B-88D6-4ACF-937C-8F1BC824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46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57BB-04E3-4A13-AFCD-5E16E969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F526-4A89-4A4F-815F-BB381D371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9B8BC-CEF8-472A-967C-40465106F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14C0-E5B4-43E4-9AC0-693C9E68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1B09A-4457-45E3-B193-81758EF1F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CB79F-01C4-43CF-B125-A2955F659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5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4C91-E5CF-4A8A-8CC4-EB2D276E3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29F440-8EEB-45FA-B699-19F01A28F6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A1DBB-D13A-4DB4-8759-95F30791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3B1B-44FD-4110-A649-07F3AC55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484AD-2E0C-4D5A-8A57-4DF3F5CC0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E4975-07B2-4231-8600-18646CFD6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6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9C33B7-BC23-4628-AE88-F8AD6EAE3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973B7-8E49-4925-A5C4-967B5B66D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E548E-1A6C-4B62-92FE-01367BC12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A5A51-7622-4CA2-995F-779F87ED236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E4A1-256B-4E5D-B183-209E1B0EEC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CBBEA-3593-4BD0-96FA-E7811AEC4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A75B2-F555-4190-9D20-7B0AA5D969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96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8.emf"/><Relationship Id="rId4" Type="http://schemas.openxmlformats.org/officeDocument/2006/relationships/image" Target="../media/image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9CDB-30C5-4DF0-81D5-2147421AF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057457"/>
            <a:ext cx="9144000" cy="1655762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Information Theory and Coding</a:t>
            </a:r>
            <a:b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br>
              <a:rPr lang="en-US" sz="4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Module </a:t>
            </a:r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4</a:t>
            </a:r>
            <a:endParaRPr lang="en-IN" sz="16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736679-0AEA-2A8A-FEE4-D731A24BE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3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26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Standard Array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31B936-1704-4EF3-B2C0-FD55EC2C8351}"/>
              </a:ext>
            </a:extLst>
          </p:cNvPr>
          <p:cNvSpPr txBox="1"/>
          <p:nvPr/>
        </p:nvSpPr>
        <p:spPr>
          <a:xfrm>
            <a:off x="217357" y="1182468"/>
            <a:ext cx="1184972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latin typeface="CMSS10"/>
              </a:rPr>
              <a:t>Properties of standard array</a:t>
            </a:r>
          </a:p>
          <a:p>
            <a:endParaRPr lang="en-US" b="1" u="sng" dirty="0">
              <a:latin typeface="CMSS1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The first row is the code </a:t>
            </a:r>
            <a:r>
              <a:rPr lang="en-US" sz="1800" b="0" i="0" u="none" strike="noStrike" baseline="0" dirty="0">
                <a:latin typeface="CMSY10"/>
              </a:rPr>
              <a:t>C</a:t>
            </a:r>
            <a:r>
              <a:rPr lang="en-US" sz="1800" b="0" i="0" u="none" strike="noStrike" baseline="0" dirty="0">
                <a:latin typeface="CMSS10"/>
              </a:rPr>
              <a:t>, with the zero vector in the first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Every vector appears exactly once in the array.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No two vectors in the same row of a std array are identical.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Every other row is a coset.  There are exactly 2</a:t>
            </a:r>
            <a:r>
              <a:rPr lang="en-US" sz="1800" b="0" i="0" u="none" strike="noStrike" baseline="30000" dirty="0">
                <a:latin typeface="CMSS10"/>
              </a:rPr>
              <a:t>(n-k) </a:t>
            </a:r>
            <a:r>
              <a:rPr lang="en-US" sz="1800" b="0" i="0" u="none" strike="noStrike" baseline="0" dirty="0">
                <a:latin typeface="CMSS10"/>
              </a:rPr>
              <a:t>cosets.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first column of a row is called the </a:t>
            </a:r>
            <a:r>
              <a:rPr lang="en-US" sz="1800" b="0" i="0" u="none" strike="noStrike" baseline="0" dirty="0">
                <a:latin typeface="CMSSI10"/>
              </a:rPr>
              <a:t>coset leader</a:t>
            </a:r>
            <a:r>
              <a:rPr lang="en-US" sz="1800" b="0" i="0" u="none" strike="noStrike" baseline="0" dirty="0">
                <a:latin typeface="CMSS10"/>
              </a:rPr>
              <a:t>.  We usually choose the coset leader to be the most plausible error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pattern, e.g., the error pattern of smallest weight.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All vectors in a row of the standard array have the same syndrome.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Each </a:t>
            </a:r>
            <a:r>
              <a:rPr lang="en-US" sz="1800" b="0" i="0" u="none" strike="noStrike" baseline="0" dirty="0">
                <a:latin typeface="CMSS10"/>
              </a:rPr>
              <a:t>2</a:t>
            </a:r>
            <a:r>
              <a:rPr lang="en-US" sz="1800" b="0" i="0" u="none" strike="noStrike" baseline="30000" dirty="0">
                <a:latin typeface="CMSS10"/>
              </a:rPr>
              <a:t>(n-k) </a:t>
            </a:r>
            <a:r>
              <a:rPr lang="en-US" sz="1800" b="0" i="0" u="none" strike="noStrike" baseline="0" dirty="0">
                <a:latin typeface="CMSS10"/>
              </a:rPr>
              <a:t>cosets leaders have different syndrome.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Thus there is a one-to-one correspondence between the rows of the standard array and the syndrome values.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0" u="none" strike="noStrike" baseline="0" dirty="0">
                <a:latin typeface="CMSS10"/>
              </a:rPr>
              <a:t>Decoding using the standard array is simple: decode received </a:t>
            </a:r>
            <a:r>
              <a:rPr lang="en-US" sz="1800" b="0" i="0" u="none" strike="noStrike" baseline="0" dirty="0">
                <a:latin typeface="CMBX10"/>
              </a:rPr>
              <a:t>r </a:t>
            </a:r>
            <a:r>
              <a:rPr lang="en-US" sz="1800" b="0" i="0" u="none" strike="noStrike" baseline="0" dirty="0">
                <a:latin typeface="CMSS10"/>
              </a:rPr>
              <a:t>to the codeword at the top of the column that contains </a:t>
            </a:r>
            <a:r>
              <a:rPr lang="en-US" sz="1800" b="0" i="0" u="none" strike="noStrike" baseline="0" dirty="0">
                <a:latin typeface="CMBX10"/>
              </a:rPr>
              <a:t>r</a:t>
            </a:r>
            <a:r>
              <a:rPr lang="en-US" sz="1800" b="0" i="0" u="none" strike="noStrike" baseline="0" dirty="0">
                <a:latin typeface="CMSS10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Decoding is correct </a:t>
            </a:r>
            <a:r>
              <a:rPr lang="en-US" dirty="0" err="1">
                <a:latin typeface="CMSS10"/>
              </a:rPr>
              <a:t>iff</a:t>
            </a:r>
            <a:r>
              <a:rPr lang="en-US" dirty="0">
                <a:latin typeface="CMSS10"/>
              </a:rPr>
              <a:t> error pattern is a coset leader. There are </a:t>
            </a:r>
            <a:r>
              <a:rPr lang="en-US" sz="1800" b="0" i="0" u="none" strike="noStrike" baseline="0" dirty="0">
                <a:latin typeface="CMSS10"/>
              </a:rPr>
              <a:t>2</a:t>
            </a:r>
            <a:r>
              <a:rPr lang="en-US" sz="1800" b="0" i="0" u="none" strike="noStrike" baseline="30000" dirty="0">
                <a:latin typeface="CMSS10"/>
              </a:rPr>
              <a:t>(n-k)  </a:t>
            </a:r>
            <a:r>
              <a:rPr lang="en-US" sz="1800" b="0" i="0" u="none" strike="noStrike" dirty="0">
                <a:latin typeface="CMSS10"/>
              </a:rPr>
              <a:t>coset leaders ad all are correctable patterns.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latin typeface="CMSS10"/>
              </a:rPr>
              <a:t>The error pattern that are more likely will be chosen as a coset leader. These patterns will have least hamming weight.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77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26243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LBC: 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F5FB12-FBFE-4950-8E26-47077F2B2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24" y="1246200"/>
            <a:ext cx="8229097" cy="16756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9B74F-7351-48CA-8682-D46BE763E272}"/>
              </a:ext>
            </a:extLst>
          </p:cNvPr>
          <p:cNvSpPr txBox="1"/>
          <p:nvPr/>
        </p:nvSpPr>
        <p:spPr>
          <a:xfrm>
            <a:off x="0" y="119601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Q1: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E82850-B884-4CE0-9DF2-384BBB4C0686}"/>
              </a:ext>
            </a:extLst>
          </p:cNvPr>
          <p:cNvSpPr txBox="1"/>
          <p:nvPr/>
        </p:nvSpPr>
        <p:spPr>
          <a:xfrm>
            <a:off x="109612" y="2923832"/>
            <a:ext cx="115594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Find the encoding table for the linear block code.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What is the minimum distance </a:t>
            </a:r>
            <a:r>
              <a:rPr lang="en-US" sz="2400" b="0" i="1" u="none" strike="noStrike" baseline="0" dirty="0" err="1">
                <a:latin typeface="Times New Roman" panose="02020603050405020304" pitchFamily="18" charset="0"/>
              </a:rPr>
              <a:t>d</a:t>
            </a:r>
            <a:r>
              <a:rPr lang="en-US" sz="1000" b="0" i="1" u="none" strike="noStrike" baseline="0" dirty="0" err="1">
                <a:latin typeface="Times New Roman" panose="02020603050405020304" pitchFamily="18" charset="0"/>
              </a:rPr>
              <a:t>min</a:t>
            </a:r>
            <a:r>
              <a:rPr lang="en-US" sz="1000" b="0" i="1" u="none" strike="noStrike" baseline="0" dirty="0"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of the code. How many errors can the code detect. How many errors can the code correct.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Draw the hardware encoder diagram.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Find the decoding table for the linear block code.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Draw the hardware syndrome generator diagram.</a:t>
            </a:r>
          </a:p>
          <a:p>
            <a:pPr marL="457200" indent="-457200" algn="l">
              <a:buFont typeface="+mj-lt"/>
              <a:buAutoNum type="alphaLcParenR"/>
            </a:pP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Suppose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2400" b="0" i="0" u="none" strike="noStrike" baseline="0" dirty="0">
                <a:latin typeface="CMR10"/>
              </a:rPr>
              <a:t>=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1 1 0 0 0 is sent and </a:t>
            </a:r>
            <a:r>
              <a:rPr lang="en-US" sz="24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2400" b="0" i="0" u="none" strike="noStrike" baseline="0" dirty="0">
                <a:latin typeface="CMR10"/>
              </a:rPr>
              <a:t>= 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1 1 1 0 0 1 is received. Show how the code can correct this error.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30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9DDB6-1792-4961-AFD2-1F271B15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12" y="1019987"/>
            <a:ext cx="2426329" cy="37028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52C0A-355E-44A4-9065-8836BBCAC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6500" y="1116929"/>
            <a:ext cx="4062671" cy="55861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8D94D3-470A-4861-B06A-72ABFCC0EB30}"/>
              </a:ext>
            </a:extLst>
          </p:cNvPr>
          <p:cNvSpPr txBox="1"/>
          <p:nvPr/>
        </p:nvSpPr>
        <p:spPr>
          <a:xfrm>
            <a:off x="1659092" y="111692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E0273D-9E3D-4263-A426-98A7C1DD3475}"/>
              </a:ext>
            </a:extLst>
          </p:cNvPr>
          <p:cNvSpPr txBox="1"/>
          <p:nvPr/>
        </p:nvSpPr>
        <p:spPr>
          <a:xfrm>
            <a:off x="1659092" y="1734579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7D78EB-68FC-4FE8-9A29-171220E5CB40}"/>
              </a:ext>
            </a:extLst>
          </p:cNvPr>
          <p:cNvSpPr txBox="1"/>
          <p:nvPr/>
        </p:nvSpPr>
        <p:spPr>
          <a:xfrm>
            <a:off x="1659092" y="247124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BCCA75-8398-4509-901C-B257F6BFDFF6}"/>
              </a:ext>
            </a:extLst>
          </p:cNvPr>
          <p:cNvSpPr txBox="1"/>
          <p:nvPr/>
        </p:nvSpPr>
        <p:spPr>
          <a:xfrm>
            <a:off x="1659092" y="3198633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D0BE05-1265-4728-B895-83C2D14B90DD}"/>
              </a:ext>
            </a:extLst>
          </p:cNvPr>
          <p:cNvSpPr txBox="1"/>
          <p:nvPr/>
        </p:nvSpPr>
        <p:spPr>
          <a:xfrm>
            <a:off x="1659092" y="3846851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6C9E9C-6A6D-4596-B969-8B8439457D1C}"/>
              </a:ext>
            </a:extLst>
          </p:cNvPr>
          <p:cNvSpPr txBox="1"/>
          <p:nvPr/>
        </p:nvSpPr>
        <p:spPr>
          <a:xfrm>
            <a:off x="1659092" y="4581536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91A5EC-1BC3-4F98-B47B-79108360A476}"/>
              </a:ext>
            </a:extLst>
          </p:cNvPr>
          <p:cNvSpPr txBox="1"/>
          <p:nvPr/>
        </p:nvSpPr>
        <p:spPr>
          <a:xfrm>
            <a:off x="1659092" y="5265172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1DF64F-F9B2-46B4-B8A9-6E4440986804}"/>
              </a:ext>
            </a:extLst>
          </p:cNvPr>
          <p:cNvSpPr txBox="1"/>
          <p:nvPr/>
        </p:nvSpPr>
        <p:spPr>
          <a:xfrm>
            <a:off x="1659092" y="5984137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7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B1F395A-318A-41A7-BDFA-A61D1D7FF4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579" y="4727253"/>
            <a:ext cx="3440317" cy="191028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A9CAE0-39AB-4611-9BCF-E71A6822AAE4}"/>
              </a:ext>
            </a:extLst>
          </p:cNvPr>
          <p:cNvSpPr txBox="1"/>
          <p:nvPr/>
        </p:nvSpPr>
        <p:spPr>
          <a:xfrm>
            <a:off x="359764" y="12441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</a:t>
            </a:r>
          </a:p>
        </p:txBody>
      </p:sp>
    </p:spTree>
    <p:extLst>
      <p:ext uri="{BB962C8B-B14F-4D97-AF65-F5344CB8AC3E}">
        <p14:creationId xmlns:p14="http://schemas.microsoft.com/office/powerpoint/2010/main" val="38903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29DDB6-1792-4961-AFD2-1F271B15E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2112" y="1019987"/>
            <a:ext cx="2426329" cy="37028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75636D-0878-44D2-B1E9-DF986BE019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691" y="3662666"/>
            <a:ext cx="6989275" cy="1548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983CD6-F0FE-4BE0-B8E6-F44B5CBE2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691" y="1146330"/>
            <a:ext cx="3440317" cy="1910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</a:t>
            </a:r>
          </a:p>
        </p:txBody>
      </p:sp>
    </p:spTree>
    <p:extLst>
      <p:ext uri="{BB962C8B-B14F-4D97-AF65-F5344CB8AC3E}">
        <p14:creationId xmlns:p14="http://schemas.microsoft.com/office/powerpoint/2010/main" val="2631615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9A40D-CC94-4971-A94F-59C09567E1FF}"/>
              </a:ext>
            </a:extLst>
          </p:cNvPr>
          <p:cNvSpPr txBox="1"/>
          <p:nvPr/>
        </p:nvSpPr>
        <p:spPr>
          <a:xfrm>
            <a:off x="1062133" y="1244184"/>
            <a:ext cx="616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Draw the hardware encoder diagram.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17F7EB-4875-48F6-9BB8-688BD796B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04" y="1919304"/>
            <a:ext cx="4997513" cy="122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71F9B7-C990-4FD6-BC58-CE49874118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743" y="2417384"/>
            <a:ext cx="5576935" cy="397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5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09A40D-CC94-4971-A94F-59C09567E1FF}"/>
              </a:ext>
            </a:extLst>
          </p:cNvPr>
          <p:cNvSpPr txBox="1"/>
          <p:nvPr/>
        </p:nvSpPr>
        <p:spPr>
          <a:xfrm>
            <a:off x="1062133" y="1244184"/>
            <a:ext cx="616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Find the decoding table for the linear block code.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3CB693-7B16-4ADD-9CE2-7A0BAE69D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384" y="1867100"/>
            <a:ext cx="3992380" cy="4684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983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42B75-49C3-43ED-84E8-3202052A5CC7}"/>
              </a:ext>
            </a:extLst>
          </p:cNvPr>
          <p:cNvSpPr txBox="1"/>
          <p:nvPr/>
        </p:nvSpPr>
        <p:spPr>
          <a:xfrm>
            <a:off x="921895" y="1244184"/>
            <a:ext cx="6160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Draw the hardware syndrome generator diagram.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3FB87-2A89-4687-86CD-1CBF053E3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278" y="1734579"/>
            <a:ext cx="4852657" cy="2145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ABE506-70B9-4FAC-A3DB-79227557D2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2488" y="3008961"/>
            <a:ext cx="5613149" cy="330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40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192873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Example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E3219D-A000-443F-9AAA-7350897B0A91}"/>
              </a:ext>
            </a:extLst>
          </p:cNvPr>
          <p:cNvSpPr txBox="1"/>
          <p:nvPr/>
        </p:nvSpPr>
        <p:spPr>
          <a:xfrm>
            <a:off x="359764" y="1244184"/>
            <a:ext cx="38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0DF285-C561-4D02-AF3D-DD8EFA54E362}"/>
              </a:ext>
            </a:extLst>
          </p:cNvPr>
          <p:cNvSpPr txBox="1"/>
          <p:nvPr/>
        </p:nvSpPr>
        <p:spPr>
          <a:xfrm>
            <a:off x="783278" y="1290350"/>
            <a:ext cx="61609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Suppose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v </a:t>
            </a:r>
            <a:r>
              <a:rPr lang="en-US" sz="1800" b="0" i="0" u="none" strike="noStrike" baseline="0" dirty="0">
                <a:latin typeface="CMR10"/>
              </a:rPr>
              <a:t>=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1 1 0 0 0 is sent and </a:t>
            </a:r>
            <a:r>
              <a:rPr lang="en-US" sz="1800" b="0" i="1" u="none" strike="noStrike" baseline="0" dirty="0">
                <a:latin typeface="Times New Roman" panose="02020603050405020304" pitchFamily="18" charset="0"/>
              </a:rPr>
              <a:t>r </a:t>
            </a:r>
            <a:r>
              <a:rPr lang="en-US" sz="1800" b="0" i="0" u="none" strike="noStrike" baseline="0" dirty="0">
                <a:latin typeface="CMR10"/>
              </a:rPr>
              <a:t>= </a:t>
            </a: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1 1 1 0 0 1 is received. Show how the code can correct this error.</a:t>
            </a:r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3C6B7B-914B-4552-8D04-06CB7A9814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78" y="2230807"/>
            <a:ext cx="7315200" cy="323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43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403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Channel Coding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C9F8E-FC4C-40CD-AC40-FAA2209A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049" y="990600"/>
            <a:ext cx="7793902" cy="28062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58B336-70F9-4602-A0B4-37FE1C24A236}"/>
              </a:ext>
            </a:extLst>
          </p:cNvPr>
          <p:cNvSpPr txBox="1"/>
          <p:nvPr/>
        </p:nvSpPr>
        <p:spPr>
          <a:xfrm>
            <a:off x="169533" y="3796896"/>
            <a:ext cx="1185293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The use of channel coders with source coders in a modern digital communication system to provide efficient and reliable transmission of information in the presence of noise.</a:t>
            </a:r>
          </a:p>
          <a:p>
            <a:pPr algn="just"/>
            <a:endParaRPr lang="en-US" dirty="0">
              <a:solidFill>
                <a:srgbClr val="231F20"/>
              </a:solidFill>
              <a:latin typeface="Times-Roman"/>
            </a:endParaRPr>
          </a:p>
          <a:p>
            <a:pPr algn="just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The channel coder performs a simple mapping operation from the input L-bit message to the corresponding  N-bit bit code word where N &gt;L. The rationale behind this mapping operation is that the redundancy introduced by the extra N-L bits can be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used to detect the presence of bit errors or indeed identify which bits are in error and</a:t>
            </a:r>
          </a:p>
          <a:p>
            <a:pPr algn="just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correct them (by inverting the bits).</a:t>
            </a:r>
          </a:p>
          <a:p>
            <a:pPr algn="just"/>
            <a:endParaRPr lang="en-US" dirty="0">
              <a:solidFill>
                <a:srgbClr val="231F20"/>
              </a:solidFill>
              <a:latin typeface="Times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The key idea is that a bit error will change the code word to a non-code word which can then be detected. It should be obvious that this is only N &gt;L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40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40349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Channel Coding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BC9F8E-FC4C-40CD-AC40-FAA2209A7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300" y="990599"/>
            <a:ext cx="9508317" cy="34235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E553FC-7DBA-4248-AC88-6D9297788742}"/>
              </a:ext>
            </a:extLst>
          </p:cNvPr>
          <p:cNvSpPr txBox="1"/>
          <p:nvPr/>
        </p:nvSpPr>
        <p:spPr>
          <a:xfrm>
            <a:off x="224767" y="4388110"/>
            <a:ext cx="119672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-Roman"/>
              </a:rPr>
              <a:t>The channel decoder has the task of detecting that there has been a bit error and, if possible, correcting the bit error. The channel decoder can resolve bit errors by two different systems for error-control.</a:t>
            </a:r>
          </a:p>
          <a:p>
            <a:pPr algn="l"/>
            <a:endParaRPr lang="en-US" dirty="0"/>
          </a:p>
          <a:p>
            <a:pPr algn="l"/>
            <a:r>
              <a:rPr lang="en-US" sz="1800" b="1" i="1" u="none" strike="noStrike" baseline="0" dirty="0">
                <a:solidFill>
                  <a:srgbClr val="231F20"/>
                </a:solidFill>
                <a:latin typeface="Times-Italic"/>
              </a:rPr>
              <a:t>ARQ: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-Italic"/>
              </a:rPr>
              <a:t>If the channel decoder performs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Times-Roman"/>
              </a:rPr>
              <a:t>error detection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-Italic"/>
              </a:rPr>
              <a:t>then errors can be detected and a feedback channel from the channel decoder to the channel encoder can be used to control the retransmission of the code word until the code word is received without detectable errors.</a:t>
            </a:r>
          </a:p>
          <a:p>
            <a:pPr algn="l"/>
            <a:r>
              <a:rPr lang="en-US" sz="1800" b="1" i="1" u="none" strike="noStrike" baseline="0" dirty="0">
                <a:solidFill>
                  <a:srgbClr val="231F20"/>
                </a:solidFill>
                <a:latin typeface="Times-Italic"/>
              </a:rPr>
              <a:t>FAC: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-Italic"/>
              </a:rPr>
              <a:t>If the channel decoder performs 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Times-Roman"/>
              </a:rPr>
              <a:t>error correction </a:t>
            </a:r>
            <a:r>
              <a:rPr lang="en-US" sz="1800" b="0" i="1" u="none" strike="noStrike" baseline="0" dirty="0">
                <a:solidFill>
                  <a:srgbClr val="231F20"/>
                </a:solidFill>
                <a:latin typeface="Times-Italic"/>
              </a:rPr>
              <a:t>then errors are not only detected but the bits in error can be identified and corrected (by bit inversion).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519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CRC Numerical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1656D-0DBA-4B47-81D9-E902962D9A50}"/>
              </a:ext>
            </a:extLst>
          </p:cNvPr>
          <p:cNvSpPr txBox="1"/>
          <p:nvPr/>
        </p:nvSpPr>
        <p:spPr>
          <a:xfrm>
            <a:off x="299803" y="1274164"/>
            <a:ext cx="11781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A  codeword received as </a:t>
            </a:r>
            <a:r>
              <a:rPr lang="en-US" b="1" dirty="0"/>
              <a:t>1100 1001 01011</a:t>
            </a:r>
            <a:r>
              <a:rPr lang="en-US" dirty="0"/>
              <a:t>. Check  whether there are error in the received codeword. If divisor is  10101. </a:t>
            </a:r>
          </a:p>
        </p:txBody>
      </p:sp>
    </p:spTree>
    <p:extLst>
      <p:ext uri="{BB962C8B-B14F-4D97-AF65-F5344CB8AC3E}">
        <p14:creationId xmlns:p14="http://schemas.microsoft.com/office/powerpoint/2010/main" val="39779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CRC Numerical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1656D-0DBA-4B47-81D9-E902962D9A50}"/>
              </a:ext>
            </a:extLst>
          </p:cNvPr>
          <p:cNvSpPr txBox="1"/>
          <p:nvPr/>
        </p:nvSpPr>
        <p:spPr>
          <a:xfrm>
            <a:off x="299803" y="1274164"/>
            <a:ext cx="752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Generate the CRC Code for the </a:t>
            </a:r>
            <a:r>
              <a:rPr lang="en-US" dirty="0" err="1"/>
              <a:t>dataword</a:t>
            </a:r>
            <a:r>
              <a:rPr lang="en-US" dirty="0"/>
              <a:t>  1100 1010 1. The divisor is 10101.</a:t>
            </a:r>
          </a:p>
        </p:txBody>
      </p:sp>
    </p:spTree>
    <p:extLst>
      <p:ext uri="{BB962C8B-B14F-4D97-AF65-F5344CB8AC3E}">
        <p14:creationId xmlns:p14="http://schemas.microsoft.com/office/powerpoint/2010/main" val="127996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CRC Numerical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1656D-0DBA-4B47-81D9-E902962D9A50}"/>
              </a:ext>
            </a:extLst>
          </p:cNvPr>
          <p:cNvSpPr txBox="1"/>
          <p:nvPr/>
        </p:nvSpPr>
        <p:spPr>
          <a:xfrm>
            <a:off x="97767" y="1274164"/>
            <a:ext cx="120942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A message 1001001010 is to be transmitted in a CRC code with the generator polynomial x</a:t>
            </a:r>
            <a:r>
              <a:rPr lang="en-US" baseline="30000" dirty="0"/>
              <a:t>2</a:t>
            </a:r>
            <a:r>
              <a:rPr lang="en-US" dirty="0"/>
              <a:t>+1. What is the encoded message?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64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CRC Numerical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1656D-0DBA-4B47-81D9-E902962D9A50}"/>
              </a:ext>
            </a:extLst>
          </p:cNvPr>
          <p:cNvSpPr txBox="1"/>
          <p:nvPr/>
        </p:nvSpPr>
        <p:spPr>
          <a:xfrm>
            <a:off x="299803" y="1274164"/>
            <a:ext cx="103741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What is the encoded message for the following 8-bit </a:t>
            </a:r>
            <a:r>
              <a:rPr lang="en-US" dirty="0" err="1"/>
              <a:t>dataword</a:t>
            </a:r>
            <a:r>
              <a:rPr lang="en-US" dirty="0"/>
              <a:t> using following CRC generator polynomial?</a:t>
            </a:r>
          </a:p>
          <a:p>
            <a:r>
              <a:rPr lang="en-US" dirty="0"/>
              <a:t> 				x</a:t>
            </a:r>
            <a:r>
              <a:rPr lang="en-US" baseline="30000" dirty="0"/>
              <a:t>4</a:t>
            </a:r>
            <a:r>
              <a:rPr lang="en-US" dirty="0"/>
              <a:t> + x</a:t>
            </a:r>
            <a:r>
              <a:rPr lang="en-US" baseline="30000" dirty="0"/>
              <a:t>3</a:t>
            </a:r>
            <a:r>
              <a:rPr lang="en-US" dirty="0"/>
              <a:t> + x</a:t>
            </a:r>
            <a:r>
              <a:rPr lang="en-US" baseline="30000" dirty="0"/>
              <a:t>0</a:t>
            </a:r>
          </a:p>
          <a:p>
            <a:pPr marL="400050" indent="-400050">
              <a:buAutoNum type="romanLcParenR"/>
            </a:pPr>
            <a:r>
              <a:rPr lang="en-US" dirty="0"/>
              <a:t>11001100</a:t>
            </a:r>
          </a:p>
          <a:p>
            <a:pPr marL="400050" indent="-400050">
              <a:buAutoNum type="romanLcParenR"/>
            </a:pPr>
            <a:r>
              <a:rPr lang="en-US" dirty="0"/>
              <a:t>01011111</a:t>
            </a:r>
          </a:p>
        </p:txBody>
      </p:sp>
    </p:spTree>
    <p:extLst>
      <p:ext uri="{BB962C8B-B14F-4D97-AF65-F5344CB8AC3E}">
        <p14:creationId xmlns:p14="http://schemas.microsoft.com/office/powerpoint/2010/main" val="1838374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77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CRC Numerical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1656D-0DBA-4B47-81D9-E902962D9A50}"/>
              </a:ext>
            </a:extLst>
          </p:cNvPr>
          <p:cNvSpPr txBox="1"/>
          <p:nvPr/>
        </p:nvSpPr>
        <p:spPr>
          <a:xfrm>
            <a:off x="299803" y="1274164"/>
            <a:ext cx="96118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Q: Consider the following set of codeword</a:t>
            </a:r>
          </a:p>
          <a:p>
            <a:r>
              <a:rPr lang="en-US" dirty="0"/>
              <a:t>C =  {000000, 110011, 011101, 111111}.</a:t>
            </a:r>
          </a:p>
          <a:p>
            <a:r>
              <a:rPr lang="en-US" dirty="0"/>
              <a:t>Is C a linear block code ? Justify you answer</a:t>
            </a:r>
          </a:p>
          <a:p>
            <a:endParaRPr lang="en-US" dirty="0"/>
          </a:p>
          <a:p>
            <a:r>
              <a:rPr lang="en-US" dirty="0"/>
              <a:t>Q: In block coding, if n = 5, the maximum Hamming distance between two codewords can ________.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20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B80F17A2-967F-4758-B690-15B90FC4B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21222"/>
            <a:ext cx="12192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D216B66D-CB10-42AD-A3FB-617EDBA60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959422"/>
            <a:ext cx="12192000" cy="31178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F1A1D0A4-783E-4A5F-9176-6625485B2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67" y="250049"/>
            <a:ext cx="33267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/>
            <a:r>
              <a:rPr lang="en-US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Standard Array</a:t>
            </a:r>
            <a:endParaRPr lang="en-US" sz="5400" i="0" dirty="0">
              <a:solidFill>
                <a:srgbClr val="000000"/>
              </a:solidFill>
              <a:effectLst/>
              <a:latin typeface="Linux Libertine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813B641B-59D1-4F94-8787-5406583E70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0" y="6703102"/>
            <a:ext cx="12192000" cy="31178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B22E9C-E8CD-40E4-95DC-3144868497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112" y="211312"/>
            <a:ext cx="2409887" cy="7456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B5DBE0-4B87-4973-B701-F59A389D22B9}"/>
              </a:ext>
            </a:extLst>
          </p:cNvPr>
          <p:cNvSpPr txBox="1"/>
          <p:nvPr/>
        </p:nvSpPr>
        <p:spPr>
          <a:xfrm>
            <a:off x="-1" y="988845"/>
            <a:ext cx="1175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CMSS10"/>
              </a:rPr>
              <a:t>Syndrome table decoding can also be described using the </a:t>
            </a:r>
            <a:r>
              <a:rPr lang="en-US" sz="1800" b="0" i="0" u="none" strike="noStrike" baseline="0" dirty="0">
                <a:latin typeface="CMSSI10"/>
              </a:rPr>
              <a:t>standard array</a:t>
            </a:r>
            <a:r>
              <a:rPr lang="en-US" sz="1800" b="0" i="0" u="none" strike="noStrike" baseline="0" dirty="0">
                <a:latin typeface="CMSS1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C2227-32B4-4733-BB30-FA26CA2AEF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091" y="1287858"/>
            <a:ext cx="9225293" cy="522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98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2794</TotalTime>
  <Words>851</Words>
  <Application>Microsoft Office PowerPoint</Application>
  <PresentationFormat>Widescreen</PresentationFormat>
  <Paragraphs>96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0" baseType="lpstr">
      <vt:lpstr>Arial</vt:lpstr>
      <vt:lpstr>Calibri</vt:lpstr>
      <vt:lpstr>Calibri Light</vt:lpstr>
      <vt:lpstr>CMBX10</vt:lpstr>
      <vt:lpstr>CMR10</vt:lpstr>
      <vt:lpstr>CMSS10</vt:lpstr>
      <vt:lpstr>CMSSI10</vt:lpstr>
      <vt:lpstr>CMSY10</vt:lpstr>
      <vt:lpstr>Linux Libertine</vt:lpstr>
      <vt:lpstr>Times New Roman</vt:lpstr>
      <vt:lpstr>Times-Italic</vt:lpstr>
      <vt:lpstr>Times-Roman</vt:lpstr>
      <vt:lpstr>Office Theme</vt:lpstr>
      <vt:lpstr>Information Theory and Coding  Module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Theory</dc:title>
  <dc:creator>sameeulla.khan23@gmail.com</dc:creator>
  <cp:lastModifiedBy>Saladi Saritha</cp:lastModifiedBy>
  <cp:revision>259</cp:revision>
  <dcterms:created xsi:type="dcterms:W3CDTF">2019-07-05T05:58:21Z</dcterms:created>
  <dcterms:modified xsi:type="dcterms:W3CDTF">2025-09-19T11:16:23Z</dcterms:modified>
</cp:coreProperties>
</file>