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97" r:id="rId2"/>
    <p:sldId id="796" r:id="rId3"/>
    <p:sldId id="798" r:id="rId4"/>
    <p:sldId id="800" r:id="rId5"/>
    <p:sldId id="801" r:id="rId6"/>
    <p:sldId id="802" r:id="rId7"/>
    <p:sldId id="803" r:id="rId8"/>
    <p:sldId id="804" r:id="rId9"/>
    <p:sldId id="805" r:id="rId10"/>
    <p:sldId id="8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F893-DF5F-4A3B-AF46-4FFD08C68E9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18D4-E752-40F5-AC7A-051EE8BE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3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678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05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21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7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49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6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2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62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16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A5F-5C52-471F-A4F8-47AA58888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4F90-8820-4997-883F-E27F81BDD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AD28-ECF9-44AA-A35D-9731F608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9FD6-17F2-43B4-A326-276572C5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ACEF-679C-4585-B407-84A95589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6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7F05-B2EC-4A3E-9838-EDC0EB1D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201F-9AB1-4671-B12D-C757311B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896F-AF51-465E-91FF-4F0CB68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3ED5-E6A6-4F2C-817D-407EF34F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A8A0-B1B6-4D67-A64F-6F0BAAC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4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BE087-527E-4F6D-AB86-C6836035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8471C-FA8D-47E7-B4DB-34F25C318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127B-E441-47C0-8138-BBC9EA83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7ED8-2956-4965-837E-B7D3A91F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0DC3-17A7-47E5-9C3A-98FA28D5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9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65DD-88A0-4A45-AA0F-23F8652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78E-6F11-4A4C-9385-21E209DC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8811-DDA2-45E6-895B-A959BCF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04A6-16DD-40E8-8792-EB6B0C74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9BA8-3CFB-421A-A83D-FDA3AB96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2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8D84-DC53-4B8D-8DF4-0BE130D3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31D9-3710-4603-B12D-ADF18D5CB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B718-AB3E-47E3-804F-31FB9429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1600-432D-4F8C-BC7E-615F4C47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1C3E-3FA7-451D-AAA2-432728E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4800-C40F-4B4C-8B7D-FD193FFD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0513-93DE-4DDF-807D-60871CD8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B6B5-C405-4874-A8CE-17D75F39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25485-4331-47F9-87F7-7E9A828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9277B-0C18-40A1-91C8-A783C8A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1AD2-E19B-4FFE-8708-CA779A65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E436-0587-41C3-B43F-9D7A5DEF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47BE-D280-4032-9EF0-1BA2C0DE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8B2A-0D0C-4A71-83B8-68B2D932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87712-B328-4AC9-8893-02B416C5A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1BF2E-E212-470D-856C-7C3D9D509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20976-D880-4F86-92B5-15DA3857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013DE-32E9-4E16-976F-D580F943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5F4E-6462-4CAA-8239-50F3551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9EDB-A96A-4D13-A8B8-6373832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5E16-6ECA-4D6C-ABB1-540D0FE2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8CEF5-6F7F-4EF5-8D39-D447B2FD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39B14-212A-4153-8CC5-BDE60014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FD7AB-971D-4A0B-813A-9661D7E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7C8DC-AC5D-4942-93D0-0A04D092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477B-88D6-4ACF-937C-8F1BC824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57BB-04E3-4A13-AFCD-5E16E969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F526-4A89-4A4F-815F-BB381D37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9B8BC-CEF8-472A-967C-40465106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14C0-E5B4-43E4-9AC0-693C9E68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B09A-4457-45E3-B193-81758EF1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B79F-01C4-43CF-B125-A2955F6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4C91-E5CF-4A8A-8CC4-EB2D276E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9F440-8EEB-45FA-B699-19F01A28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A1DBB-D13A-4DB4-8759-95F30791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3B1B-44FD-4110-A649-07F3AC55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484AD-2E0C-4D5A-8A57-4DF3F5CC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E4975-07B2-4231-8600-18646CFD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C33B7-BC23-4628-AE88-F8AD6EAE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973B7-8E49-4925-A5C4-967B5B66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E548E-1A6C-4B62-92FE-01367BC12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5A51-7622-4CA2-995F-779F87ED236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E4A1-256B-4E5D-B183-209E1B0EE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BBEA-3593-4BD0-96FA-E7811AEC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26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Standard Array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B5DBE0-4B87-4973-B701-F59A389D22B9}"/>
              </a:ext>
            </a:extLst>
          </p:cNvPr>
          <p:cNvSpPr txBox="1"/>
          <p:nvPr/>
        </p:nvSpPr>
        <p:spPr>
          <a:xfrm>
            <a:off x="-1" y="988845"/>
            <a:ext cx="1175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SS10"/>
              </a:rPr>
              <a:t>Syndrome table decoding can also be described using the </a:t>
            </a:r>
            <a:r>
              <a:rPr lang="en-US" sz="1800" b="0" i="0" u="none" strike="noStrike" baseline="0" dirty="0">
                <a:latin typeface="CMSSI10"/>
              </a:rPr>
              <a:t>standard array</a:t>
            </a:r>
            <a:r>
              <a:rPr lang="en-US" sz="1800" b="0" i="0" u="none" strike="noStrike" baseline="0" dirty="0">
                <a:latin typeface="CMSS1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C2227-32B4-4733-BB30-FA26CA2AE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432" y="1426462"/>
            <a:ext cx="9828713" cy="5220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D9A2B1-6B67-E4D1-24B5-288BFF295AC7}"/>
              </a:ext>
            </a:extLst>
          </p:cNvPr>
          <p:cNvSpPr txBox="1"/>
          <p:nvPr/>
        </p:nvSpPr>
        <p:spPr>
          <a:xfrm>
            <a:off x="219856" y="3603728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[M1 M2 M2][H]=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598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978858-8CA3-492A-A1F2-5AA58CB3C855}"/>
              </a:ext>
            </a:extLst>
          </p:cNvPr>
          <p:cNvSpPr txBox="1"/>
          <p:nvPr/>
        </p:nvSpPr>
        <p:spPr>
          <a:xfrm>
            <a:off x="97767" y="1651261"/>
            <a:ext cx="9241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Q2: Consider a (7,4) linear block code defined by the generator matrix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B06DE-894F-4DC4-A9AA-5F6FC594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256" y="990599"/>
            <a:ext cx="3437744" cy="1212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D09490-DC87-462E-AB54-10B6606AD833}"/>
              </a:ext>
            </a:extLst>
          </p:cNvPr>
          <p:cNvSpPr txBox="1"/>
          <p:nvPr/>
        </p:nvSpPr>
        <p:spPr>
          <a:xfrm>
            <a:off x="231098" y="2112926"/>
            <a:ext cx="117298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(a) Find the parity check matrix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H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of the code in systematic form.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(b) Find the encoding table for the linear block code.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(c) What is the minimum distance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</a:rPr>
              <a:t>d</a:t>
            </a:r>
            <a:r>
              <a:rPr lang="en-US" sz="2400" b="0" i="1" u="none" strike="noStrike" baseline="-25000" dirty="0" err="1">
                <a:latin typeface="Times New Roman" panose="02020603050405020304" pitchFamily="18" charset="0"/>
              </a:rPr>
              <a:t>min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of the code. How many errors can the code detect.       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     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How many errors can the code correct.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(d) Draw the hardware encoder diagram.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(e) Find the decoding table for the linear block code.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(f) Draw the hardware syndrome generator diagram.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(g) Suppose</a:t>
            </a:r>
            <a:r>
              <a:rPr lang="en-US" sz="2400" dirty="0">
                <a:latin typeface="CMSY10"/>
              </a:rPr>
              <a:t> v </a:t>
            </a:r>
            <a:r>
              <a:rPr lang="en-US" sz="2400" b="0" i="0" u="none" strike="noStrike" baseline="0" dirty="0">
                <a:latin typeface="CMR10"/>
              </a:rPr>
              <a:t>=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0 0 1 0 1 1 is sent and</a:t>
            </a:r>
            <a:r>
              <a:rPr lang="en-US" sz="2400" dirty="0">
                <a:latin typeface="CMSY10"/>
              </a:rPr>
              <a:t> 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sz="2400" b="0" i="0" u="none" strike="noStrike" baseline="0" dirty="0">
                <a:latin typeface="CMR10"/>
              </a:rPr>
              <a:t>=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1 0 1 0 1 1 is received. Show how the code can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</a:rPr>
              <a:t>    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correct this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62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26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Standard Array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31B936-1704-4EF3-B2C0-FD55EC2C8351}"/>
              </a:ext>
            </a:extLst>
          </p:cNvPr>
          <p:cNvSpPr txBox="1"/>
          <p:nvPr/>
        </p:nvSpPr>
        <p:spPr>
          <a:xfrm>
            <a:off x="217357" y="1182468"/>
            <a:ext cx="118497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MSS10"/>
              </a:rPr>
              <a:t>Properties of standard array</a:t>
            </a:r>
          </a:p>
          <a:p>
            <a:endParaRPr lang="en-US" b="1" u="sng" dirty="0"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The first row is the code </a:t>
            </a:r>
            <a:r>
              <a:rPr lang="en-US" sz="1800" b="0" i="0" u="none" strike="noStrike" baseline="0" dirty="0">
                <a:latin typeface="CMSY10"/>
              </a:rPr>
              <a:t>C</a:t>
            </a:r>
            <a:r>
              <a:rPr lang="en-US" sz="1800" b="0" i="0" u="none" strike="noStrike" baseline="0" dirty="0">
                <a:latin typeface="CMSS10"/>
              </a:rPr>
              <a:t>, with the zero vector in the first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Every vector appears exactly once in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No two vectors in the same row of a std array are identical.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Every other row is a coset.  There are exactly 2</a:t>
            </a:r>
            <a:r>
              <a:rPr lang="en-US" sz="1800" b="0" i="0" u="none" strike="noStrike" baseline="30000" dirty="0">
                <a:latin typeface="CMSS10"/>
              </a:rPr>
              <a:t>(n-k) </a:t>
            </a:r>
            <a:r>
              <a:rPr lang="en-US" sz="1800" b="0" i="0" u="none" strike="noStrike" baseline="0" dirty="0">
                <a:latin typeface="CMSS10"/>
              </a:rPr>
              <a:t>cosets.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first column of a row is called the </a:t>
            </a:r>
            <a:r>
              <a:rPr lang="en-US" sz="1800" b="0" i="0" u="none" strike="noStrike" baseline="0" dirty="0">
                <a:latin typeface="CMSSI10"/>
              </a:rPr>
              <a:t>coset leader</a:t>
            </a:r>
            <a:r>
              <a:rPr lang="en-US" sz="1800" b="0" i="0" u="none" strike="noStrike" baseline="0" dirty="0">
                <a:latin typeface="CMSS10"/>
              </a:rPr>
              <a:t>.  We usually choose the coset leader to be the most plausible error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pattern, e.g., the error pattern of smallest weight.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All vectors in a row of the standard array have the same syndrome.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Each </a:t>
            </a:r>
            <a:r>
              <a:rPr lang="en-US" sz="1800" b="0" i="0" u="none" strike="noStrike" baseline="0" dirty="0">
                <a:latin typeface="CMSS10"/>
              </a:rPr>
              <a:t>2</a:t>
            </a:r>
            <a:r>
              <a:rPr lang="en-US" sz="1800" b="0" i="0" u="none" strike="noStrike" baseline="30000" dirty="0">
                <a:latin typeface="CMSS10"/>
              </a:rPr>
              <a:t>(n-k) </a:t>
            </a:r>
            <a:r>
              <a:rPr lang="en-US" sz="1800" b="0" i="0" u="none" strike="noStrike" baseline="0" dirty="0">
                <a:latin typeface="CMSS10"/>
              </a:rPr>
              <a:t>cosets leaders have different syndrome.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Thus there is a one-to-one correspondence between the rows of the standard array and the syndrome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Decoding using the standard array is simple: decode received </a:t>
            </a:r>
            <a:r>
              <a:rPr lang="en-US" sz="1800" b="0" i="0" u="none" strike="noStrike" baseline="0" dirty="0">
                <a:latin typeface="CMBX10"/>
              </a:rPr>
              <a:t>r </a:t>
            </a:r>
            <a:r>
              <a:rPr lang="en-US" sz="1800" b="0" i="0" u="none" strike="noStrike" baseline="0" dirty="0">
                <a:latin typeface="CMSS10"/>
              </a:rPr>
              <a:t>to the codeword at the top of the column that contains </a:t>
            </a:r>
            <a:r>
              <a:rPr lang="en-US" sz="1800" b="0" i="0" u="none" strike="noStrike" baseline="0" dirty="0">
                <a:latin typeface="CMBX10"/>
              </a:rPr>
              <a:t>r</a:t>
            </a:r>
            <a:r>
              <a:rPr lang="en-US" sz="1800" b="0" i="0" u="none" strike="noStrike" baseline="0" dirty="0">
                <a:latin typeface="CMSS1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Decoding is correct </a:t>
            </a:r>
            <a:r>
              <a:rPr lang="en-US" dirty="0" err="1">
                <a:latin typeface="CMSS10"/>
              </a:rPr>
              <a:t>iff</a:t>
            </a:r>
            <a:r>
              <a:rPr lang="en-US" dirty="0">
                <a:latin typeface="CMSS10"/>
              </a:rPr>
              <a:t> error pattern is a coset leader. There are </a:t>
            </a:r>
            <a:r>
              <a:rPr lang="en-US" sz="1800" b="0" i="0" u="none" strike="noStrike" baseline="0" dirty="0">
                <a:latin typeface="CMSS10"/>
              </a:rPr>
              <a:t>2</a:t>
            </a:r>
            <a:r>
              <a:rPr lang="en-US" sz="1800" b="0" i="0" u="none" strike="noStrike" baseline="30000" dirty="0">
                <a:latin typeface="CMSS10"/>
              </a:rPr>
              <a:t>(n-k)  </a:t>
            </a:r>
            <a:r>
              <a:rPr lang="en-US" sz="1800" b="0" i="0" u="none" strike="noStrike" dirty="0">
                <a:latin typeface="CMSS10"/>
              </a:rPr>
              <a:t>coset leaders ad all are correctable patterns.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The error pattern that are more likely will be chosen as a coset leader. These patterns will have least hamming weight.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262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LBC: 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F5FB12-FBFE-4950-8E26-47077F2B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4" y="1246200"/>
            <a:ext cx="8229097" cy="1675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9B74F-7351-48CA-8682-D46BE763E272}"/>
              </a:ext>
            </a:extLst>
          </p:cNvPr>
          <p:cNvSpPr txBox="1"/>
          <p:nvPr/>
        </p:nvSpPr>
        <p:spPr>
          <a:xfrm>
            <a:off x="0" y="119601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82850-B884-4CE0-9DF2-384BBB4C0686}"/>
              </a:ext>
            </a:extLst>
          </p:cNvPr>
          <p:cNvSpPr txBox="1"/>
          <p:nvPr/>
        </p:nvSpPr>
        <p:spPr>
          <a:xfrm>
            <a:off x="109612" y="2923832"/>
            <a:ext cx="115594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Find the encoding table for the linear block code.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What is the minimum distance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</a:rPr>
              <a:t>d</a:t>
            </a:r>
            <a:r>
              <a:rPr lang="en-US" sz="1000" b="0" i="1" u="none" strike="noStrike" baseline="0" dirty="0" err="1">
                <a:latin typeface="Times New Roman" panose="02020603050405020304" pitchFamily="18" charset="0"/>
              </a:rPr>
              <a:t>min</a:t>
            </a:r>
            <a:r>
              <a:rPr lang="en-US" sz="1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of the code. How many errors can the code detect. How many errors can the code correct.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Draw the hardware encoder diagram.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Find the decoding table for the linear block code.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Draw the hardware syndrome generator diagram.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Suppose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2400" b="0" i="0" u="none" strike="noStrike" baseline="0" dirty="0">
                <a:latin typeface="CMR10"/>
              </a:rPr>
              <a:t>=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1 1 0 0 0 is sent 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sz="2400" b="0" i="0" u="none" strike="noStrike" baseline="0" dirty="0">
                <a:latin typeface="CMR10"/>
              </a:rPr>
              <a:t>=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1 1 0 0 1 is received. Show how the code can correct this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30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9DDB6-1792-4961-AFD2-1F271B15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12" y="1019987"/>
            <a:ext cx="2426329" cy="3702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52C0A-355E-44A4-9065-8836BBCAC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500" y="1116929"/>
            <a:ext cx="4062671" cy="5586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D94D3-470A-4861-B06A-72ABFCC0EB30}"/>
              </a:ext>
            </a:extLst>
          </p:cNvPr>
          <p:cNvSpPr txBox="1"/>
          <p:nvPr/>
        </p:nvSpPr>
        <p:spPr>
          <a:xfrm>
            <a:off x="1659092" y="111692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0273D-9E3D-4263-A426-98A7C1DD3475}"/>
              </a:ext>
            </a:extLst>
          </p:cNvPr>
          <p:cNvSpPr txBox="1"/>
          <p:nvPr/>
        </p:nvSpPr>
        <p:spPr>
          <a:xfrm>
            <a:off x="1659092" y="173457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D78EB-68FC-4FE8-9A29-171220E5CB40}"/>
              </a:ext>
            </a:extLst>
          </p:cNvPr>
          <p:cNvSpPr txBox="1"/>
          <p:nvPr/>
        </p:nvSpPr>
        <p:spPr>
          <a:xfrm>
            <a:off x="1659092" y="247124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CCA75-8398-4509-901C-B257F6BFDFF6}"/>
              </a:ext>
            </a:extLst>
          </p:cNvPr>
          <p:cNvSpPr txBox="1"/>
          <p:nvPr/>
        </p:nvSpPr>
        <p:spPr>
          <a:xfrm>
            <a:off x="1659092" y="319863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0BE05-1265-4728-B895-83C2D14B90DD}"/>
              </a:ext>
            </a:extLst>
          </p:cNvPr>
          <p:cNvSpPr txBox="1"/>
          <p:nvPr/>
        </p:nvSpPr>
        <p:spPr>
          <a:xfrm>
            <a:off x="1659092" y="384685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C9E9C-6A6D-4596-B969-8B8439457D1C}"/>
              </a:ext>
            </a:extLst>
          </p:cNvPr>
          <p:cNvSpPr txBox="1"/>
          <p:nvPr/>
        </p:nvSpPr>
        <p:spPr>
          <a:xfrm>
            <a:off x="1659092" y="45815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1A5EC-1BC3-4F98-B47B-79108360A476}"/>
              </a:ext>
            </a:extLst>
          </p:cNvPr>
          <p:cNvSpPr txBox="1"/>
          <p:nvPr/>
        </p:nvSpPr>
        <p:spPr>
          <a:xfrm>
            <a:off x="1659092" y="526517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DF64F-F9B2-46B4-B8A9-6E4440986804}"/>
              </a:ext>
            </a:extLst>
          </p:cNvPr>
          <p:cNvSpPr txBox="1"/>
          <p:nvPr/>
        </p:nvSpPr>
        <p:spPr>
          <a:xfrm>
            <a:off x="1659092" y="598413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B1F395A-318A-41A7-BDFA-A61D1D7F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579" y="4727253"/>
            <a:ext cx="3440317" cy="19102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A9CAE0-39AB-4611-9BCF-E71A6822AAE4}"/>
              </a:ext>
            </a:extLst>
          </p:cNvPr>
          <p:cNvSpPr txBox="1"/>
          <p:nvPr/>
        </p:nvSpPr>
        <p:spPr>
          <a:xfrm>
            <a:off x="359764" y="124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</a:p>
        </p:txBody>
      </p:sp>
    </p:spTree>
    <p:extLst>
      <p:ext uri="{BB962C8B-B14F-4D97-AF65-F5344CB8AC3E}">
        <p14:creationId xmlns:p14="http://schemas.microsoft.com/office/powerpoint/2010/main" val="38903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9DDB6-1792-4961-AFD2-1F271B15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12" y="1019987"/>
            <a:ext cx="2426329" cy="3702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5636D-0878-44D2-B1E9-DF986BE01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691" y="3662666"/>
            <a:ext cx="6989275" cy="1548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83CD6-F0FE-4BE0-B8E6-F44B5CBE2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91" y="1146330"/>
            <a:ext cx="3440317" cy="1910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</a:t>
            </a:r>
          </a:p>
        </p:txBody>
      </p:sp>
    </p:spTree>
    <p:extLst>
      <p:ext uri="{BB962C8B-B14F-4D97-AF65-F5344CB8AC3E}">
        <p14:creationId xmlns:p14="http://schemas.microsoft.com/office/powerpoint/2010/main" val="26316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9A40D-CC94-4971-A94F-59C09567E1FF}"/>
              </a:ext>
            </a:extLst>
          </p:cNvPr>
          <p:cNvSpPr txBox="1"/>
          <p:nvPr/>
        </p:nvSpPr>
        <p:spPr>
          <a:xfrm>
            <a:off x="1062133" y="1244184"/>
            <a:ext cx="616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Draw the hardware encoder diagram.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7F7EB-4875-48F6-9BB8-688BD796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4" y="1919304"/>
            <a:ext cx="4997513" cy="12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1F9B7-C990-4FD6-BC58-CE4987411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43" y="2417384"/>
            <a:ext cx="5576935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9A40D-CC94-4971-A94F-59C09567E1FF}"/>
              </a:ext>
            </a:extLst>
          </p:cNvPr>
          <p:cNvSpPr txBox="1"/>
          <p:nvPr/>
        </p:nvSpPr>
        <p:spPr>
          <a:xfrm>
            <a:off x="1062133" y="1244184"/>
            <a:ext cx="616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Find the decoding table for the linear block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CB693-7B16-4ADD-9CE2-7A0BAE69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84" y="1867100"/>
            <a:ext cx="3992380" cy="46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42B75-49C3-43ED-84E8-3202052A5CC7}"/>
              </a:ext>
            </a:extLst>
          </p:cNvPr>
          <p:cNvSpPr txBox="1"/>
          <p:nvPr/>
        </p:nvSpPr>
        <p:spPr>
          <a:xfrm>
            <a:off x="921895" y="1244184"/>
            <a:ext cx="616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Draw the hardware syndrome generator diagram.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3FB87-2A89-4687-86CD-1CBF053E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8" y="1734579"/>
            <a:ext cx="4852657" cy="2145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BE506-70B9-4FAC-A3DB-79227557D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488" y="3050906"/>
            <a:ext cx="5613149" cy="33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38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DF285-C561-4D02-AF3D-DD8EFA54E362}"/>
              </a:ext>
            </a:extLst>
          </p:cNvPr>
          <p:cNvSpPr txBox="1"/>
          <p:nvPr/>
        </p:nvSpPr>
        <p:spPr>
          <a:xfrm>
            <a:off x="783278" y="1290350"/>
            <a:ext cx="6160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Suppose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1800" b="0" i="0" u="none" strike="noStrike" baseline="0" dirty="0">
                <a:latin typeface="CMR10"/>
              </a:rPr>
              <a:t>=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 1 1 0 0 0 is sent 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sz="1800" b="0" i="0" u="none" strike="noStrike" baseline="0" dirty="0">
                <a:latin typeface="CMR1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 1 1 0 0 1 is received. Show how the code can correct this error.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C6B7B-914B-4552-8D04-06CB7A981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78" y="2230807"/>
            <a:ext cx="7315200" cy="32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576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CMBX10</vt:lpstr>
      <vt:lpstr>CMR10</vt:lpstr>
      <vt:lpstr>CMSS10</vt:lpstr>
      <vt:lpstr>CMSSI10</vt:lpstr>
      <vt:lpstr>CMSY10</vt:lpstr>
      <vt:lpstr>Linux Libertine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Theory</dc:title>
  <dc:creator>sameeulla.khan23@gmail.com</dc:creator>
  <cp:lastModifiedBy>Saladi Saritha</cp:lastModifiedBy>
  <cp:revision>260</cp:revision>
  <dcterms:created xsi:type="dcterms:W3CDTF">2019-07-05T05:58:21Z</dcterms:created>
  <dcterms:modified xsi:type="dcterms:W3CDTF">2024-04-16T09:39:40Z</dcterms:modified>
</cp:coreProperties>
</file>