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embeddings/oleObject1.bin" ContentType="application/vnd.openxmlformats-officedocument.oleObject"/>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 id="2147483882" r:id="rId2"/>
  </p:sldMasterIdLst>
  <p:notesMasterIdLst>
    <p:notesMasterId r:id="rId10"/>
  </p:notesMasterIdLst>
  <p:handoutMasterIdLst>
    <p:handoutMasterId r:id="rId11"/>
  </p:handoutMasterIdLst>
  <p:sldIdLst>
    <p:sldId id="256" r:id="rId3"/>
    <p:sldId id="1145" r:id="rId4"/>
    <p:sldId id="1147" r:id="rId5"/>
    <p:sldId id="1148" r:id="rId6"/>
    <p:sldId id="1149" r:id="rId7"/>
    <p:sldId id="994" r:id="rId8"/>
    <p:sldId id="1144" r:id="rId9"/>
  </p:sldIdLst>
  <p:sldSz cx="10972800" cy="6172200"/>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536327" algn="l" rtl="0" fontAlgn="base">
      <a:spcBef>
        <a:spcPct val="0"/>
      </a:spcBef>
      <a:spcAft>
        <a:spcPct val="0"/>
      </a:spcAft>
      <a:defRPr kern="1200">
        <a:solidFill>
          <a:schemeClr val="tx1"/>
        </a:solidFill>
        <a:latin typeface="Arial" charset="0"/>
        <a:ea typeface="+mn-ea"/>
        <a:cs typeface="Arial" charset="0"/>
      </a:defRPr>
    </a:lvl2pPr>
    <a:lvl3pPr marL="1072654" algn="l" rtl="0" fontAlgn="base">
      <a:spcBef>
        <a:spcPct val="0"/>
      </a:spcBef>
      <a:spcAft>
        <a:spcPct val="0"/>
      </a:spcAft>
      <a:defRPr kern="1200">
        <a:solidFill>
          <a:schemeClr val="tx1"/>
        </a:solidFill>
        <a:latin typeface="Arial" charset="0"/>
        <a:ea typeface="+mn-ea"/>
        <a:cs typeface="Arial" charset="0"/>
      </a:defRPr>
    </a:lvl3pPr>
    <a:lvl4pPr marL="1608981" algn="l" rtl="0" fontAlgn="base">
      <a:spcBef>
        <a:spcPct val="0"/>
      </a:spcBef>
      <a:spcAft>
        <a:spcPct val="0"/>
      </a:spcAft>
      <a:defRPr kern="1200">
        <a:solidFill>
          <a:schemeClr val="tx1"/>
        </a:solidFill>
        <a:latin typeface="Arial" charset="0"/>
        <a:ea typeface="+mn-ea"/>
        <a:cs typeface="Arial" charset="0"/>
      </a:defRPr>
    </a:lvl4pPr>
    <a:lvl5pPr marL="2145307" algn="l" rtl="0" fontAlgn="base">
      <a:spcBef>
        <a:spcPct val="0"/>
      </a:spcBef>
      <a:spcAft>
        <a:spcPct val="0"/>
      </a:spcAft>
      <a:defRPr kern="1200">
        <a:solidFill>
          <a:schemeClr val="tx1"/>
        </a:solidFill>
        <a:latin typeface="Arial" charset="0"/>
        <a:ea typeface="+mn-ea"/>
        <a:cs typeface="Arial" charset="0"/>
      </a:defRPr>
    </a:lvl5pPr>
    <a:lvl6pPr marL="2681635" algn="l" defTabSz="1072654" rtl="0" eaLnBrk="1" latinLnBrk="0" hangingPunct="1">
      <a:defRPr kern="1200">
        <a:solidFill>
          <a:schemeClr val="tx1"/>
        </a:solidFill>
        <a:latin typeface="Arial" charset="0"/>
        <a:ea typeface="+mn-ea"/>
        <a:cs typeface="Arial" charset="0"/>
      </a:defRPr>
    </a:lvl6pPr>
    <a:lvl7pPr marL="3217961" algn="l" defTabSz="1072654" rtl="0" eaLnBrk="1" latinLnBrk="0" hangingPunct="1">
      <a:defRPr kern="1200">
        <a:solidFill>
          <a:schemeClr val="tx1"/>
        </a:solidFill>
        <a:latin typeface="Arial" charset="0"/>
        <a:ea typeface="+mn-ea"/>
        <a:cs typeface="Arial" charset="0"/>
      </a:defRPr>
    </a:lvl7pPr>
    <a:lvl8pPr marL="3754289" algn="l" defTabSz="1072654" rtl="0" eaLnBrk="1" latinLnBrk="0" hangingPunct="1">
      <a:defRPr kern="1200">
        <a:solidFill>
          <a:schemeClr val="tx1"/>
        </a:solidFill>
        <a:latin typeface="Arial" charset="0"/>
        <a:ea typeface="+mn-ea"/>
        <a:cs typeface="Arial" charset="0"/>
      </a:defRPr>
    </a:lvl8pPr>
    <a:lvl9pPr marL="4290615" algn="l" defTabSz="1072654"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53669C43-3F1D-0641-AA12-D03C188CC045}">
          <p14:sldIdLst>
            <p14:sldId id="256"/>
          </p14:sldIdLst>
        </p14:section>
        <p14:section name="Architecture" id="{E241DB80-CEDD-E24C-B508-68446F17017A}">
          <p14:sldIdLst/>
        </p14:section>
        <p14:section name="Untitled Section" id="{AC6120BD-D236-F54A-AA2C-0D469E14C4DE}">
          <p14:sldIdLst>
            <p14:sldId id="1145"/>
            <p14:sldId id="1147"/>
            <p14:sldId id="1148"/>
            <p14:sldId id="1149"/>
            <p14:sldId id="994"/>
            <p14:sldId id="1144"/>
          </p14:sldIdLst>
        </p14:section>
      </p14:sectionLst>
    </p:ext>
    <p:ext uri="{EFAFB233-063F-42B5-8137-9DF3F51BA10A}">
      <p15:sldGuideLst xmlns:p15="http://schemas.microsoft.com/office/powerpoint/2012/main" xmlns="">
        <p15:guide id="1" orient="horz" pos="1944">
          <p15:clr>
            <a:srgbClr val="A4A3A4"/>
          </p15:clr>
        </p15:guide>
        <p15:guide id="2" pos="3456">
          <p15:clr>
            <a:srgbClr val="A4A3A4"/>
          </p15:clr>
        </p15:guide>
        <p15:guide id="3" pos="3457">
          <p15:clr>
            <a:srgbClr val="A4A3A4"/>
          </p15:clr>
        </p15:guide>
      </p15:sldGuideLst>
    </p:ext>
    <p:ext uri="{2D200454-40CA-4A62-9FC3-DE9A4176ACB9}">
      <p15:notesGuideLst xmlns:p15="http://schemas.microsoft.com/office/powerpoint/2012/main" xmlns="">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Venner" initials="JV" lastIdx="1" clrIdx="0">
    <p:extLst/>
  </p:cmAuthor>
  <p:cmAuthor id="2" name="Jason Venner" initials="JV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A471"/>
    <a:srgbClr val="FAFAFA"/>
    <a:srgbClr val="4AAE41"/>
    <a:srgbClr val="46A43F"/>
    <a:srgbClr val="FFFD53"/>
    <a:srgbClr val="FFAE46"/>
    <a:srgbClr val="FFDF90"/>
    <a:srgbClr val="C081FF"/>
    <a:srgbClr val="E6C925"/>
    <a:srgbClr val="FF5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1" autoAdjust="0"/>
    <p:restoredTop sz="92786" autoAdjust="0"/>
  </p:normalViewPr>
  <p:slideViewPr>
    <p:cSldViewPr>
      <p:cViewPr>
        <p:scale>
          <a:sx n="110" d="100"/>
          <a:sy n="110" d="100"/>
        </p:scale>
        <p:origin x="360" y="-960"/>
      </p:cViewPr>
      <p:guideLst>
        <p:guide orient="horz" pos="1944"/>
        <p:guide pos="3456"/>
        <p:guide pos="3457"/>
      </p:guideLst>
    </p:cSldViewPr>
  </p:slideViewPr>
  <p:outlineViewPr>
    <p:cViewPr>
      <p:scale>
        <a:sx n="25" d="100"/>
        <a:sy n="25"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832"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37D2F305-250D-8546-A8B0-9F6CE49C54BE}" type="datetimeFigureOut">
              <a:rPr lang="en-US" smtClean="0"/>
              <a:t>12/6/17</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172060E3-1E4D-B041-A504-9C2C2096447C}" type="slidenum">
              <a:rPr lang="en-US" smtClean="0"/>
              <a:t>‹#›</a:t>
            </a:fld>
            <a:endParaRPr lang="en-US"/>
          </a:p>
        </p:txBody>
      </p:sp>
    </p:spTree>
    <p:extLst>
      <p:ext uri="{BB962C8B-B14F-4D97-AF65-F5344CB8AC3E}">
        <p14:creationId xmlns:p14="http://schemas.microsoft.com/office/powerpoint/2010/main" val="6654477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6482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36E993BE-91B6-4FF2-9FDC-43D3F7A2E1ED}" type="datetimeFigureOut">
              <a:rPr lang="en-US"/>
              <a:pPr>
                <a:defRPr/>
              </a:pPr>
              <a:t>12/6/17</a:t>
            </a:fld>
            <a:endParaRPr lang="en-US"/>
          </a:p>
        </p:txBody>
      </p:sp>
      <p:sp>
        <p:nvSpPr>
          <p:cNvPr id="4" name="Slide Image Placeholder 3"/>
          <p:cNvSpPr>
            <a:spLocks noGrp="1" noRot="1" noChangeAspect="1"/>
          </p:cNvSpPr>
          <p:nvPr>
            <p:ph type="sldImg" idx="2"/>
          </p:nvPr>
        </p:nvSpPr>
        <p:spPr>
          <a:xfrm>
            <a:off x="330200" y="696913"/>
            <a:ext cx="61976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2971800" cy="46482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2890F88B-46BB-42D1-B468-63D7A4D4E191}" type="slidenum">
              <a:rPr lang="en-US"/>
              <a:pPr>
                <a:defRPr/>
              </a:pPr>
              <a:t>‹#›</a:t>
            </a:fld>
            <a:endParaRPr lang="en-US"/>
          </a:p>
        </p:txBody>
      </p:sp>
    </p:spTree>
    <p:extLst>
      <p:ext uri="{BB962C8B-B14F-4D97-AF65-F5344CB8AC3E}">
        <p14:creationId xmlns:p14="http://schemas.microsoft.com/office/powerpoint/2010/main" val="11410592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mn-lt"/>
        <a:ea typeface="+mn-ea"/>
        <a:cs typeface="+mn-cs"/>
      </a:defRPr>
    </a:lvl1pPr>
    <a:lvl2pPr marL="536327" algn="l" rtl="0" eaLnBrk="0" fontAlgn="base" hangingPunct="0">
      <a:spcBef>
        <a:spcPct val="30000"/>
      </a:spcBef>
      <a:spcAft>
        <a:spcPct val="0"/>
      </a:spcAft>
      <a:defRPr sz="1400" kern="1200">
        <a:solidFill>
          <a:schemeClr val="tx1"/>
        </a:solidFill>
        <a:latin typeface="+mn-lt"/>
        <a:ea typeface="+mn-ea"/>
        <a:cs typeface="+mn-cs"/>
      </a:defRPr>
    </a:lvl2pPr>
    <a:lvl3pPr marL="1072654" algn="l" rtl="0" eaLnBrk="0" fontAlgn="base" hangingPunct="0">
      <a:spcBef>
        <a:spcPct val="30000"/>
      </a:spcBef>
      <a:spcAft>
        <a:spcPct val="0"/>
      </a:spcAft>
      <a:defRPr sz="1400" kern="1200">
        <a:solidFill>
          <a:schemeClr val="tx1"/>
        </a:solidFill>
        <a:latin typeface="+mn-lt"/>
        <a:ea typeface="+mn-ea"/>
        <a:cs typeface="+mn-cs"/>
      </a:defRPr>
    </a:lvl3pPr>
    <a:lvl4pPr marL="1608981" algn="l" rtl="0" eaLnBrk="0" fontAlgn="base" hangingPunct="0">
      <a:spcBef>
        <a:spcPct val="30000"/>
      </a:spcBef>
      <a:spcAft>
        <a:spcPct val="0"/>
      </a:spcAft>
      <a:defRPr sz="1400" kern="1200">
        <a:solidFill>
          <a:schemeClr val="tx1"/>
        </a:solidFill>
        <a:latin typeface="+mn-lt"/>
        <a:ea typeface="+mn-ea"/>
        <a:cs typeface="+mn-cs"/>
      </a:defRPr>
    </a:lvl4pPr>
    <a:lvl5pPr marL="2145307" algn="l" rtl="0" eaLnBrk="0" fontAlgn="base" hangingPunct="0">
      <a:spcBef>
        <a:spcPct val="30000"/>
      </a:spcBef>
      <a:spcAft>
        <a:spcPct val="0"/>
      </a:spcAft>
      <a:defRPr sz="1400" kern="1200">
        <a:solidFill>
          <a:schemeClr val="tx1"/>
        </a:solidFill>
        <a:latin typeface="+mn-lt"/>
        <a:ea typeface="+mn-ea"/>
        <a:cs typeface="+mn-cs"/>
      </a:defRPr>
    </a:lvl5pPr>
    <a:lvl6pPr marL="2681635" algn="l" defTabSz="1072654" rtl="0" eaLnBrk="1" latinLnBrk="0" hangingPunct="1">
      <a:defRPr sz="1400" kern="1200">
        <a:solidFill>
          <a:schemeClr val="tx1"/>
        </a:solidFill>
        <a:latin typeface="+mn-lt"/>
        <a:ea typeface="+mn-ea"/>
        <a:cs typeface="+mn-cs"/>
      </a:defRPr>
    </a:lvl6pPr>
    <a:lvl7pPr marL="3217961" algn="l" defTabSz="1072654" rtl="0" eaLnBrk="1" latinLnBrk="0" hangingPunct="1">
      <a:defRPr sz="1400" kern="1200">
        <a:solidFill>
          <a:schemeClr val="tx1"/>
        </a:solidFill>
        <a:latin typeface="+mn-lt"/>
        <a:ea typeface="+mn-ea"/>
        <a:cs typeface="+mn-cs"/>
      </a:defRPr>
    </a:lvl7pPr>
    <a:lvl8pPr marL="3754289" algn="l" defTabSz="1072654" rtl="0" eaLnBrk="1" latinLnBrk="0" hangingPunct="1">
      <a:defRPr sz="1400" kern="1200">
        <a:solidFill>
          <a:schemeClr val="tx1"/>
        </a:solidFill>
        <a:latin typeface="+mn-lt"/>
        <a:ea typeface="+mn-ea"/>
        <a:cs typeface="+mn-cs"/>
      </a:defRPr>
    </a:lvl8pPr>
    <a:lvl9pPr marL="4290615" algn="l" defTabSz="1072654"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xfrm>
            <a:off x="330200" y="696913"/>
            <a:ext cx="6197600" cy="3486150"/>
          </a:xfrm>
          <a:noFill/>
          <a:ln>
            <a:solidFill>
              <a:srgbClr val="000000"/>
            </a:solidFill>
            <a:miter lim="800000"/>
            <a:headEnd/>
            <a:tailEnd/>
          </a:ln>
        </p:spPr>
      </p:sp>
      <p:sp>
        <p:nvSpPr>
          <p:cNvPr id="45059"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val="417688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11"/>
          <p:cNvSpPr>
            <a:spLocks noChangeArrowheads="1"/>
          </p:cNvSpPr>
          <p:nvPr userDrawn="1"/>
        </p:nvSpPr>
        <p:spPr bwMode="gray">
          <a:xfrm>
            <a:off x="0" y="0"/>
            <a:ext cx="10972800" cy="6172200"/>
          </a:xfrm>
          <a:prstGeom prst="rect">
            <a:avLst/>
          </a:prstGeom>
          <a:solidFill>
            <a:srgbClr val="DFDFDF"/>
          </a:solidFill>
          <a:ln w="28575" algn="ctr">
            <a:noFill/>
            <a:miter lim="800000"/>
            <a:headEnd/>
            <a:tailEnd/>
          </a:ln>
          <a:effectLst/>
        </p:spPr>
        <p:txBody>
          <a:bodyPr wrap="none" lIns="107265" tIns="0" rIns="0" bIns="0" anchor="ctr">
            <a:noAutofit/>
          </a:bodyPr>
          <a:lstStyle/>
          <a:p>
            <a:pPr>
              <a:defRPr/>
            </a:pPr>
            <a:endParaRPr lang="en-US">
              <a:solidFill>
                <a:srgbClr val="333333"/>
              </a:solidFill>
            </a:endParaRPr>
          </a:p>
        </p:txBody>
      </p:sp>
      <p:sp>
        <p:nvSpPr>
          <p:cNvPr id="2" name="Title 1"/>
          <p:cNvSpPr>
            <a:spLocks noGrp="1"/>
          </p:cNvSpPr>
          <p:nvPr>
            <p:ph type="ctrTitle"/>
          </p:nvPr>
        </p:nvSpPr>
        <p:spPr>
          <a:xfrm>
            <a:off x="1097280" y="2279601"/>
            <a:ext cx="8778240" cy="790041"/>
          </a:xfrm>
        </p:spPr>
        <p:txBody>
          <a:bodyPr>
            <a:noAutofit/>
          </a:bodyPr>
          <a:lstStyle>
            <a:lvl1pPr algn="l" defTabSz="536327" rtl="0" eaLnBrk="1" fontAlgn="base" hangingPunct="1">
              <a:lnSpc>
                <a:spcPct val="90000"/>
              </a:lnSpc>
              <a:spcBef>
                <a:spcPct val="0"/>
              </a:spcBef>
              <a:spcAft>
                <a:spcPct val="20000"/>
              </a:spcAft>
              <a:defRPr lang="en-US" sz="3800" b="1" cap="all" baseline="0" dirty="0" smtClean="0">
                <a:solidFill>
                  <a:srgbClr val="292929"/>
                </a:solidFill>
                <a:latin typeface="Arial" pitchFamily="34" charset="0"/>
                <a:ea typeface="+mj-ea"/>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097281" y="3250693"/>
            <a:ext cx="7132320" cy="946404"/>
          </a:xfrm>
        </p:spPr>
        <p:txBody>
          <a:bodyPr>
            <a:noAutofit/>
          </a:bodyPr>
          <a:lstStyle>
            <a:lvl1pPr marL="0" indent="0" algn="l" defTabSz="536327" rtl="0" eaLnBrk="1" fontAlgn="base" hangingPunct="1">
              <a:lnSpc>
                <a:spcPts val="2347"/>
              </a:lnSpc>
              <a:spcBef>
                <a:spcPct val="0"/>
              </a:spcBef>
              <a:spcAft>
                <a:spcPts val="704"/>
              </a:spcAft>
              <a:buClrTx/>
              <a:buFontTx/>
              <a:buNone/>
              <a:defRPr lang="en-US" sz="2300" dirty="0" smtClean="0">
                <a:solidFill>
                  <a:srgbClr val="4D4D4D"/>
                </a:solidFill>
                <a:latin typeface="+mn-lt"/>
                <a:ea typeface="+mn-ea"/>
                <a:cs typeface="+mn-cs"/>
              </a:defRPr>
            </a:lvl1pPr>
            <a:lvl2pPr marL="536327" indent="0" algn="ctr">
              <a:buNone/>
              <a:defRPr>
                <a:solidFill>
                  <a:schemeClr val="tx1">
                    <a:tint val="75000"/>
                  </a:schemeClr>
                </a:solidFill>
              </a:defRPr>
            </a:lvl2pPr>
            <a:lvl3pPr marL="1072654" indent="0" algn="ctr">
              <a:buNone/>
              <a:defRPr>
                <a:solidFill>
                  <a:schemeClr val="tx1">
                    <a:tint val="75000"/>
                  </a:schemeClr>
                </a:solidFill>
              </a:defRPr>
            </a:lvl3pPr>
            <a:lvl4pPr marL="1608981" indent="0" algn="ctr">
              <a:buNone/>
              <a:defRPr>
                <a:solidFill>
                  <a:schemeClr val="tx1">
                    <a:tint val="75000"/>
                  </a:schemeClr>
                </a:solidFill>
              </a:defRPr>
            </a:lvl4pPr>
            <a:lvl5pPr marL="2145307" indent="0" algn="ctr">
              <a:buNone/>
              <a:defRPr>
                <a:solidFill>
                  <a:schemeClr val="tx1">
                    <a:tint val="75000"/>
                  </a:schemeClr>
                </a:solidFill>
              </a:defRPr>
            </a:lvl5pPr>
            <a:lvl6pPr marL="2681635" indent="0" algn="ctr">
              <a:buNone/>
              <a:defRPr>
                <a:solidFill>
                  <a:schemeClr val="tx1">
                    <a:tint val="75000"/>
                  </a:schemeClr>
                </a:solidFill>
              </a:defRPr>
            </a:lvl6pPr>
            <a:lvl7pPr marL="3217961" indent="0" algn="ctr">
              <a:buNone/>
              <a:defRPr>
                <a:solidFill>
                  <a:schemeClr val="tx1">
                    <a:tint val="75000"/>
                  </a:schemeClr>
                </a:solidFill>
              </a:defRPr>
            </a:lvl7pPr>
            <a:lvl8pPr marL="3754289" indent="0" algn="ctr">
              <a:buNone/>
              <a:defRPr>
                <a:solidFill>
                  <a:schemeClr val="tx1">
                    <a:tint val="75000"/>
                  </a:schemeClr>
                </a:solidFill>
              </a:defRPr>
            </a:lvl8pPr>
            <a:lvl9pPr marL="4290615"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7" descr="blue-window"/>
          <p:cNvPicPr>
            <a:picLocks noChangeAspect="1" noChangeArrowheads="1"/>
          </p:cNvPicPr>
          <p:nvPr userDrawn="1"/>
        </p:nvPicPr>
        <p:blipFill>
          <a:blip r:embed="rId2" cstate="print"/>
          <a:srcRect b="37572"/>
          <a:stretch>
            <a:fillRect/>
          </a:stretch>
        </p:blipFill>
        <p:spPr bwMode="auto">
          <a:xfrm>
            <a:off x="541023" y="4922044"/>
            <a:ext cx="9890759" cy="840105"/>
          </a:xfrm>
          <a:prstGeom prst="rect">
            <a:avLst/>
          </a:prstGeom>
          <a:noFill/>
          <a:ln w="9525">
            <a:noFill/>
            <a:miter lim="800000"/>
            <a:headEnd/>
            <a:tailEnd/>
          </a:ln>
        </p:spPr>
      </p:pic>
      <p:pic>
        <p:nvPicPr>
          <p:cNvPr id="7" name="Picture 6" descr="juniper_black.png"/>
          <p:cNvPicPr>
            <a:picLocks/>
          </p:cNvPicPr>
          <p:nvPr userDrawn="1"/>
        </p:nvPicPr>
        <p:blipFill>
          <a:blip r:embed="rId3" cstate="print"/>
          <a:stretch>
            <a:fillRect/>
          </a:stretch>
        </p:blipFill>
        <p:spPr>
          <a:xfrm>
            <a:off x="8458202" y="1028702"/>
            <a:ext cx="1676400" cy="431394"/>
          </a:xfrm>
          <a:prstGeom prst="rect">
            <a:avLst/>
          </a:prstGeom>
        </p:spPr>
      </p:pic>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smtClean="0"/>
              <a:t>Click to edit Master title style</a:t>
            </a:r>
            <a:endParaRPr lang="de-DE" dirty="0"/>
          </a:p>
        </p:txBody>
      </p:sp>
      <p:sp>
        <p:nvSpPr>
          <p:cNvPr id="3" name="Inhaltsplatzhalter 2"/>
          <p:cNvSpPr>
            <a:spLocks noGrp="1"/>
          </p:cNvSpPr>
          <p:nvPr>
            <p:ph idx="1"/>
          </p:nvPr>
        </p:nvSpPr>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Tree>
    <p:extLst>
      <p:ext uri="{BB962C8B-B14F-4D97-AF65-F5344CB8AC3E}">
        <p14:creationId xmlns:p14="http://schemas.microsoft.com/office/powerpoint/2010/main" val="16613078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2"/>
          <p:cNvSpPr>
            <a:spLocks noChangeArrowheads="1"/>
          </p:cNvSpPr>
          <p:nvPr/>
        </p:nvSpPr>
        <p:spPr bwMode="gray">
          <a:xfrm>
            <a:off x="0" y="0"/>
            <a:ext cx="10972800" cy="6172200"/>
          </a:xfrm>
          <a:prstGeom prst="rect">
            <a:avLst/>
          </a:prstGeom>
          <a:solidFill>
            <a:srgbClr val="DFDFDF"/>
          </a:solidFill>
          <a:ln w="28575" algn="ctr">
            <a:noFill/>
            <a:miter lim="800000"/>
            <a:headEnd/>
            <a:tailEnd/>
          </a:ln>
          <a:effectLst/>
        </p:spPr>
        <p:txBody>
          <a:bodyPr wrap="none" lIns="92967" tIns="0" rIns="0" bIns="0" anchor="ctr"/>
          <a:lstStyle/>
          <a:p>
            <a:pPr eaLnBrk="0" hangingPunct="0">
              <a:defRPr/>
            </a:pPr>
            <a:endParaRPr lang="en-US" sz="1200" b="1" dirty="0">
              <a:solidFill>
                <a:srgbClr val="333333"/>
              </a:solidFill>
              <a:latin typeface="Arial"/>
              <a:ea typeface="ＭＳ Ｐゴシック" pitchFamily="34" charset="-128"/>
              <a:cs typeface="Arial"/>
            </a:endParaRPr>
          </a:p>
        </p:txBody>
      </p:sp>
      <p:pic>
        <p:nvPicPr>
          <p:cNvPr id="7" name="Picture 7" descr="blue-window"/>
          <p:cNvPicPr>
            <a:picLocks noChangeAspect="1" noChangeArrowheads="1"/>
          </p:cNvPicPr>
          <p:nvPr/>
        </p:nvPicPr>
        <p:blipFill>
          <a:blip r:embed="rId2" cstate="print"/>
          <a:srcRect b="37572"/>
          <a:stretch>
            <a:fillRect/>
          </a:stretch>
        </p:blipFill>
        <p:spPr bwMode="auto">
          <a:xfrm>
            <a:off x="541023" y="4922044"/>
            <a:ext cx="9890759" cy="840105"/>
          </a:xfrm>
          <a:prstGeom prst="rect">
            <a:avLst/>
          </a:prstGeom>
          <a:noFill/>
          <a:ln w="9525">
            <a:noFill/>
            <a:miter lim="800000"/>
            <a:headEnd/>
            <a:tailEnd/>
          </a:ln>
        </p:spPr>
      </p:pic>
      <p:pic>
        <p:nvPicPr>
          <p:cNvPr id="8" name="Picture 6"/>
          <p:cNvPicPr>
            <a:picLocks noChangeAspect="1" noChangeArrowheads="1"/>
          </p:cNvPicPr>
          <p:nvPr/>
        </p:nvPicPr>
        <p:blipFill>
          <a:blip r:embed="rId3" cstate="print"/>
          <a:srcRect/>
          <a:stretch>
            <a:fillRect/>
          </a:stretch>
        </p:blipFill>
        <p:spPr bwMode="auto">
          <a:xfrm>
            <a:off x="7787640" y="821534"/>
            <a:ext cx="2070736" cy="428625"/>
          </a:xfrm>
          <a:prstGeom prst="rect">
            <a:avLst/>
          </a:prstGeom>
          <a:noFill/>
          <a:ln w="28575">
            <a:noFill/>
            <a:miter lim="800000"/>
            <a:headEnd/>
            <a:tailEnd type="none" w="lg" len="sm"/>
          </a:ln>
        </p:spPr>
      </p:pic>
      <p:sp>
        <p:nvSpPr>
          <p:cNvPr id="9" name="Rectangle 7"/>
          <p:cNvSpPr>
            <a:spLocks noChangeArrowheads="1"/>
          </p:cNvSpPr>
          <p:nvPr userDrawn="1"/>
        </p:nvSpPr>
        <p:spPr bwMode="auto">
          <a:xfrm>
            <a:off x="1097280" y="4377690"/>
            <a:ext cx="8778240" cy="491490"/>
          </a:xfrm>
          <a:prstGeom prst="rect">
            <a:avLst/>
          </a:prstGeom>
          <a:noFill/>
          <a:ln w="9525">
            <a:noFill/>
            <a:miter lim="800000"/>
            <a:headEnd/>
            <a:tailEnd/>
          </a:ln>
          <a:effectLst>
            <a:prstShdw prst="shdw17" dist="17961" dir="2700000">
              <a:schemeClr val="accent1">
                <a:gamma/>
                <a:shade val="60000"/>
                <a:invGamma/>
              </a:schemeClr>
            </a:prstShdw>
          </a:effectLst>
        </p:spPr>
        <p:txBody>
          <a:bodyPr lIns="92967" tIns="46484" rIns="92967" bIns="46484" anchor="ctr"/>
          <a:lstStyle/>
          <a:p>
            <a:pPr>
              <a:tabLst>
                <a:tab pos="2789011" algn="ctr"/>
                <a:tab pos="5578023" algn="r"/>
              </a:tabLst>
              <a:defRPr/>
            </a:pPr>
            <a:r>
              <a:rPr lang="en-US" sz="900" dirty="0">
                <a:solidFill>
                  <a:srgbClr val="333333"/>
                </a:solidFill>
                <a:latin typeface="Arial"/>
                <a:ea typeface="ＭＳ Ｐゴシック" pitchFamily="34" charset="-128"/>
                <a:cs typeface="Times New Roman" pitchFamily="18" charset="0"/>
              </a:rPr>
              <a:t>Copyright © 2012 Juniper Networks, Inc.  All rights reserved.  This document contains confidential and proprietary information of Juniper Networks. No portion of this document may be reproduced, published, disseminated, or otherwise disclosed to any third party without the prior consent of a duly authorized representative of Juniper Networks.</a:t>
            </a:r>
            <a:endParaRPr lang="en-US" sz="900" dirty="0">
              <a:solidFill>
                <a:srgbClr val="333333"/>
              </a:solidFill>
              <a:latin typeface="Arial"/>
              <a:ea typeface="ＭＳ Ｐゴシック" pitchFamily="34" charset="-128"/>
              <a:cs typeface="Arial"/>
            </a:endParaRPr>
          </a:p>
        </p:txBody>
      </p:sp>
      <p:sp>
        <p:nvSpPr>
          <p:cNvPr id="10" name="Text Placeholder 2"/>
          <p:cNvSpPr>
            <a:spLocks/>
          </p:cNvSpPr>
          <p:nvPr userDrawn="1"/>
        </p:nvSpPr>
        <p:spPr bwMode="auto">
          <a:xfrm>
            <a:off x="1184912" y="4067652"/>
            <a:ext cx="8599170" cy="274320"/>
          </a:xfrm>
          <a:prstGeom prst="rect">
            <a:avLst/>
          </a:prstGeom>
          <a:noFill/>
          <a:ln w="9525">
            <a:noFill/>
            <a:miter lim="800000"/>
            <a:headEnd/>
            <a:tailEnd/>
          </a:ln>
        </p:spPr>
        <p:txBody>
          <a:bodyPr lIns="0" tIns="46484" rIns="92967" bIns="46484"/>
          <a:lstStyle/>
          <a:p>
            <a:pPr algn="ctr">
              <a:lnSpc>
                <a:spcPct val="85000"/>
              </a:lnSpc>
              <a:spcAft>
                <a:spcPct val="25000"/>
              </a:spcAft>
              <a:buClr>
                <a:srgbClr val="333333"/>
              </a:buClr>
              <a:buSzPct val="25000"/>
              <a:buFont typeface="Arial" charset="0"/>
              <a:buNone/>
              <a:defRPr/>
            </a:pPr>
            <a:r>
              <a:rPr lang="en-US" sz="2000" dirty="0">
                <a:solidFill>
                  <a:srgbClr val="333333"/>
                </a:solidFill>
                <a:latin typeface="Arial"/>
                <a:ea typeface="ＭＳ Ｐゴシック" pitchFamily="34" charset="-128"/>
                <a:cs typeface="Arial"/>
              </a:rPr>
              <a:t>RESTRICTED CONFIDENTIAL</a:t>
            </a:r>
          </a:p>
        </p:txBody>
      </p:sp>
      <p:sp>
        <p:nvSpPr>
          <p:cNvPr id="2" name="Title Placeholder 1"/>
          <p:cNvSpPr>
            <a:spLocks noGrp="1"/>
          </p:cNvSpPr>
          <p:nvPr>
            <p:ph type="title"/>
          </p:nvPr>
        </p:nvSpPr>
        <p:spPr>
          <a:xfrm>
            <a:off x="1095377" y="1575667"/>
            <a:ext cx="8778240" cy="908930"/>
          </a:xfrm>
        </p:spPr>
        <p:txBody>
          <a:bodyPr bIns="0"/>
          <a:lstStyle>
            <a:lvl1pPr>
              <a:defRPr sz="3300"/>
            </a:lvl1pPr>
          </a:lstStyle>
          <a:p>
            <a:r>
              <a:rPr lang="en-US" smtClean="0"/>
              <a:t>Click to edit Master title style</a:t>
            </a:r>
            <a:endParaRPr lang="en-US" dirty="0"/>
          </a:p>
        </p:txBody>
      </p:sp>
      <p:sp>
        <p:nvSpPr>
          <p:cNvPr id="215045" name="Text Placeholder 2"/>
          <p:cNvSpPr>
            <a:spLocks noGrp="1"/>
          </p:cNvSpPr>
          <p:nvPr>
            <p:ph type="subTitle" idx="1"/>
          </p:nvPr>
        </p:nvSpPr>
        <p:spPr>
          <a:xfrm>
            <a:off x="1097280" y="2491289"/>
            <a:ext cx="8778240" cy="477825"/>
          </a:xfrm>
        </p:spPr>
        <p:txBody>
          <a:bodyPr tIns="0">
            <a:spAutoFit/>
          </a:bodyPr>
          <a:lstStyle>
            <a:lvl1pPr marL="0" indent="0" algn="l">
              <a:lnSpc>
                <a:spcPct val="100000"/>
              </a:lnSpc>
              <a:spcBef>
                <a:spcPct val="0"/>
              </a:spcBef>
              <a:spcAft>
                <a:spcPts val="0"/>
              </a:spcAft>
              <a:buFont typeface="Arial" charset="0"/>
              <a:buNone/>
              <a:defRPr sz="2800">
                <a:latin typeface="+mj-lt"/>
              </a:defRPr>
            </a:lvl1pPr>
          </a:lstStyle>
          <a:p>
            <a:r>
              <a:rPr lang="en-US" smtClean="0"/>
              <a:t>Click to edit Master subtitle style</a:t>
            </a:r>
            <a:endParaRPr lang="en-US" dirty="0"/>
          </a:p>
        </p:txBody>
      </p:sp>
      <p:sp>
        <p:nvSpPr>
          <p:cNvPr id="13" name="Text Placeholder 12"/>
          <p:cNvSpPr>
            <a:spLocks noGrp="1"/>
          </p:cNvSpPr>
          <p:nvPr>
            <p:ph type="body" sz="quarter" idx="10"/>
          </p:nvPr>
        </p:nvSpPr>
        <p:spPr>
          <a:xfrm>
            <a:off x="1097280" y="3282088"/>
            <a:ext cx="8778240" cy="323937"/>
          </a:xfrm>
        </p:spPr>
        <p:txBody>
          <a:bodyPr bIns="0">
            <a:spAutoFit/>
          </a:bodyPr>
          <a:lstStyle>
            <a:lvl1pPr marL="0" indent="0">
              <a:spcBef>
                <a:spcPts val="0"/>
              </a:spcBef>
              <a:spcAft>
                <a:spcPts val="0"/>
              </a:spcAft>
              <a:buNone/>
              <a:defRPr sz="1800" b="1" baseline="0"/>
            </a:lvl1pPr>
            <a:lvl2pPr>
              <a:buNone/>
              <a:defRPr/>
            </a:lvl2pPr>
          </a:lstStyle>
          <a:p>
            <a:pPr lvl="0"/>
            <a:r>
              <a:rPr lang="en-US" dirty="0" smtClean="0"/>
              <a:t>Click to edit Master text styles</a:t>
            </a:r>
          </a:p>
        </p:txBody>
      </p:sp>
      <p:sp>
        <p:nvSpPr>
          <p:cNvPr id="16" name="Text Placeholder 12"/>
          <p:cNvSpPr>
            <a:spLocks noGrp="1"/>
          </p:cNvSpPr>
          <p:nvPr>
            <p:ph type="body" sz="quarter" idx="11"/>
          </p:nvPr>
        </p:nvSpPr>
        <p:spPr>
          <a:xfrm>
            <a:off x="1097280" y="3583170"/>
            <a:ext cx="8778240" cy="323937"/>
          </a:xfrm>
        </p:spPr>
        <p:txBody>
          <a:bodyPr tIns="0">
            <a:spAutoFit/>
          </a:bodyPr>
          <a:lstStyle>
            <a:lvl1pPr marL="0" indent="0">
              <a:spcBef>
                <a:spcPts val="0"/>
              </a:spcBef>
              <a:spcAft>
                <a:spcPts val="0"/>
              </a:spcAft>
              <a:buNone/>
              <a:defRPr sz="1800" b="0" baseline="0"/>
            </a:lvl1pPr>
            <a:lvl2pPr>
              <a:buNone/>
              <a:defRPr/>
            </a:lvl2pPr>
          </a:lstStyle>
          <a:p>
            <a:pPr lvl="0"/>
            <a:r>
              <a:rPr lang="en-US" dirty="0" smtClean="0"/>
              <a:t>Click to edit Master text styles</a:t>
            </a:r>
          </a:p>
        </p:txBody>
      </p:sp>
    </p:spTree>
    <p:extLst>
      <p:ext uri="{BB962C8B-B14F-4D97-AF65-F5344CB8AC3E}">
        <p14:creationId xmlns:p14="http://schemas.microsoft.com/office/powerpoint/2010/main" val="3049627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84244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571504" y="230030"/>
            <a:ext cx="9864090" cy="667226"/>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78679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1504" y="230030"/>
            <a:ext cx="9864090" cy="667226"/>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41964" y="1020129"/>
            <a:ext cx="9864090" cy="4296251"/>
          </a:xfrm>
        </p:spPr>
        <p:txBody>
          <a:bodyPr/>
          <a:lstStyle/>
          <a:p>
            <a:pPr lvl="0"/>
            <a:endParaRPr lang="en-US" noProof="0" smtClean="0"/>
          </a:p>
        </p:txBody>
      </p:sp>
    </p:spTree>
    <p:extLst>
      <p:ext uri="{BB962C8B-B14F-4D97-AF65-F5344CB8AC3E}">
        <p14:creationId xmlns:p14="http://schemas.microsoft.com/office/powerpoint/2010/main" val="48142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pic>
        <p:nvPicPr>
          <p:cNvPr id="2" name="Picture 11" descr="lrg-ven-gradient-3.png"/>
          <p:cNvPicPr>
            <a:picLocks noChangeAspect="1"/>
          </p:cNvPicPr>
          <p:nvPr userDrawn="1"/>
        </p:nvPicPr>
        <p:blipFill>
          <a:blip r:embed="rId2" cstate="print"/>
          <a:srcRect/>
          <a:stretch>
            <a:fillRect/>
          </a:stretch>
        </p:blipFill>
        <p:spPr bwMode="auto">
          <a:xfrm>
            <a:off x="0" y="4534854"/>
            <a:ext cx="10972800" cy="1637349"/>
          </a:xfrm>
          <a:prstGeom prst="rect">
            <a:avLst/>
          </a:prstGeom>
          <a:noFill/>
          <a:ln w="9525">
            <a:noFill/>
            <a:miter lim="800000"/>
            <a:headEnd/>
            <a:tailEnd/>
          </a:ln>
        </p:spPr>
      </p:pic>
      <p:sp>
        <p:nvSpPr>
          <p:cNvPr id="3" name="Rectangle 44"/>
          <p:cNvSpPr>
            <a:spLocks noChangeArrowheads="1"/>
          </p:cNvSpPr>
          <p:nvPr userDrawn="1"/>
        </p:nvSpPr>
        <p:spPr bwMode="invGray">
          <a:xfrm>
            <a:off x="3" y="2947605"/>
            <a:ext cx="93875" cy="276999"/>
          </a:xfrm>
          <a:prstGeom prst="rect">
            <a:avLst/>
          </a:prstGeom>
          <a:gradFill rotWithShape="1">
            <a:gsLst>
              <a:gs pos="0">
                <a:srgbClr val="BABCBE">
                  <a:alpha val="14999"/>
                </a:srgbClr>
              </a:gs>
              <a:gs pos="100000">
                <a:srgbClr val="565758">
                  <a:alpha val="14999"/>
                </a:srgbClr>
              </a:gs>
            </a:gsLst>
            <a:lin ang="5400000" scaled="1"/>
          </a:gradFill>
          <a:ln w="28575" algn="ctr">
            <a:noFill/>
            <a:miter lim="800000"/>
            <a:headEnd/>
            <a:tailEnd/>
          </a:ln>
          <a:effectLst/>
        </p:spPr>
        <p:txBody>
          <a:bodyPr wrap="none" lIns="92967" tIns="0" rIns="0" bIns="0" anchor="ctr">
            <a:spAutoFit/>
          </a:bodyPr>
          <a:lstStyle/>
          <a:p>
            <a:pPr fontAlgn="auto">
              <a:spcBef>
                <a:spcPts val="0"/>
              </a:spcBef>
              <a:spcAft>
                <a:spcPts val="0"/>
              </a:spcAft>
              <a:defRPr/>
            </a:pPr>
            <a:endParaRPr lang="en-US">
              <a:solidFill>
                <a:srgbClr val="333333"/>
              </a:solidFill>
              <a:latin typeface="Arial"/>
              <a:ea typeface="MS PGothic" pitchFamily="34" charset="-128"/>
              <a:cs typeface="Arial"/>
            </a:endParaRPr>
          </a:p>
        </p:txBody>
      </p:sp>
      <p:pic>
        <p:nvPicPr>
          <p:cNvPr id="4" name="Picture 43" descr="junos_brand_transparent"/>
          <p:cNvPicPr>
            <a:picLocks noChangeAspect="1" noChangeArrowheads="1"/>
          </p:cNvPicPr>
          <p:nvPr userDrawn="1"/>
        </p:nvPicPr>
        <p:blipFill>
          <a:blip r:embed="rId3" cstate="print"/>
          <a:srcRect/>
          <a:stretch>
            <a:fillRect/>
          </a:stretch>
        </p:blipFill>
        <p:spPr bwMode="auto">
          <a:xfrm>
            <a:off x="4511041" y="1990250"/>
            <a:ext cx="5379720" cy="3354705"/>
          </a:xfrm>
          <a:prstGeom prst="rect">
            <a:avLst/>
          </a:prstGeom>
          <a:noFill/>
          <a:ln w="9525">
            <a:noFill/>
            <a:miter lim="800000"/>
            <a:headEnd/>
            <a:tailEnd/>
          </a:ln>
        </p:spPr>
      </p:pic>
    </p:spTree>
    <p:extLst>
      <p:ext uri="{BB962C8B-B14F-4D97-AF65-F5344CB8AC3E}">
        <p14:creationId xmlns:p14="http://schemas.microsoft.com/office/powerpoint/2010/main" val="2475847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655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defTabSz="536327" rtl="0" eaLnBrk="1" fontAlgn="base" hangingPunct="1">
              <a:lnSpc>
                <a:spcPct val="90000"/>
              </a:lnSpc>
              <a:spcBef>
                <a:spcPct val="0"/>
              </a:spcBef>
              <a:spcAft>
                <a:spcPts val="617"/>
              </a:spcAft>
              <a:defRPr lang="en-US" sz="2800" b="1" cap="all" baseline="0" dirty="0" smtClean="0">
                <a:solidFill>
                  <a:srgbClr val="292929"/>
                </a:solidFill>
                <a:latin typeface="+mj-lt"/>
                <a:ea typeface="+mj-ea"/>
                <a:cs typeface="+mj-cs"/>
              </a:defRPr>
            </a:lvl1pPr>
          </a:lstStyle>
          <a:p>
            <a:pPr lvl="0" algn="l" defTabSz="536327" rtl="0" eaLnBrk="1" fontAlgn="base" hangingPunct="1">
              <a:lnSpc>
                <a:spcPct val="90000"/>
              </a:lnSpc>
              <a:spcBef>
                <a:spcPct val="0"/>
              </a:spcBef>
              <a:spcAft>
                <a:spcPct val="20000"/>
              </a:spcAft>
            </a:pPr>
            <a:r>
              <a:rPr lang="en-US" dirty="0" smtClean="0"/>
              <a:t>Click to edit Master title style</a:t>
            </a:r>
            <a:endParaRPr lang="en-US" dirty="0"/>
          </a:p>
        </p:txBody>
      </p:sp>
      <p:sp>
        <p:nvSpPr>
          <p:cNvPr id="13" name="Content Placeholder 12"/>
          <p:cNvSpPr>
            <a:spLocks noGrp="1"/>
          </p:cNvSpPr>
          <p:nvPr>
            <p:ph sz="quarter" idx="10"/>
          </p:nvPr>
        </p:nvSpPr>
        <p:spPr>
          <a:xfrm>
            <a:off x="431309" y="1028700"/>
            <a:ext cx="9875520" cy="4423410"/>
          </a:xfrm>
        </p:spPr>
        <p:txBody>
          <a:bodyPr/>
          <a:lstStyle>
            <a:lvl1pPr marL="132220" indent="-132220">
              <a:buClr>
                <a:schemeClr val="tx1"/>
              </a:buClr>
              <a:defRPr>
                <a:solidFill>
                  <a:schemeClr val="tx1"/>
                </a:solidFill>
              </a:defRPr>
            </a:lvl1pPr>
            <a:lvl2pPr marL="668547" indent="-264439">
              <a:buClr>
                <a:schemeClr val="tx1"/>
              </a:buClr>
              <a:defRPr>
                <a:solidFill>
                  <a:schemeClr val="tx1"/>
                </a:solidFill>
              </a:defRPr>
            </a:lvl2pPr>
            <a:lvl3pPr marL="1001889" indent="-262577">
              <a:buClr>
                <a:schemeClr val="tx1"/>
              </a:buClr>
              <a:buSzPct val="96000"/>
              <a:buFont typeface="Wingdings" pitchFamily="2" charset="2"/>
              <a:buChar char="§"/>
              <a:defRPr>
                <a:solidFill>
                  <a:schemeClr val="tx1"/>
                </a:solidFill>
              </a:defRPr>
            </a:lvl3pPr>
            <a:lvl4pPr marL="1346405" indent="-273751">
              <a:buClr>
                <a:schemeClr val="tx1"/>
              </a:buClr>
              <a:defRPr>
                <a:solidFill>
                  <a:schemeClr val="tx1"/>
                </a:solidFill>
              </a:defRPr>
            </a:lvl4pPr>
            <a:lvl5pPr marL="1741200" indent="-264439">
              <a:buClr>
                <a:schemeClr val="tx1"/>
              </a:buCl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defTabSz="536327" rtl="0" eaLnBrk="1" fontAlgn="base" hangingPunct="1">
              <a:lnSpc>
                <a:spcPct val="90000"/>
              </a:lnSpc>
              <a:spcBef>
                <a:spcPct val="0"/>
              </a:spcBef>
              <a:spcAft>
                <a:spcPct val="20000"/>
              </a:spcAft>
              <a:defRPr lang="en-US" sz="2800" b="1" cap="all" baseline="0" dirty="0" smtClean="0">
                <a:solidFill>
                  <a:srgbClr val="292929"/>
                </a:solidFill>
                <a:latin typeface="+mj-lt"/>
                <a:ea typeface="+mj-ea"/>
                <a:cs typeface="+mj-cs"/>
              </a:defRPr>
            </a:lvl1pPr>
          </a:lstStyle>
          <a:p>
            <a:r>
              <a:rPr lang="en-US" dirty="0" smtClean="0"/>
              <a:t>Click to edit Master title style</a:t>
            </a:r>
            <a:endParaRPr lang="en-US" dirty="0"/>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3" name="Picture 2" descr="lrg-ven-gradient-3.png"/>
          <p:cNvPicPr>
            <a:picLocks noChangeAspect="1"/>
          </p:cNvPicPr>
          <p:nvPr userDrawn="1"/>
        </p:nvPicPr>
        <p:blipFill>
          <a:blip r:embed="rId2" cstate="print"/>
          <a:stretch>
            <a:fillRect/>
          </a:stretch>
        </p:blipFill>
        <p:spPr>
          <a:xfrm>
            <a:off x="0" y="4534855"/>
            <a:ext cx="10972800" cy="1637349"/>
          </a:xfrm>
          <a:prstGeom prst="rect">
            <a:avLst/>
          </a:prstGeom>
        </p:spPr>
      </p:pic>
      <p:sp>
        <p:nvSpPr>
          <p:cNvPr id="4" name="Rectangle 44"/>
          <p:cNvSpPr>
            <a:spLocks noChangeArrowheads="1"/>
          </p:cNvSpPr>
          <p:nvPr userDrawn="1"/>
        </p:nvSpPr>
        <p:spPr bwMode="invGray">
          <a:xfrm>
            <a:off x="1" y="2947606"/>
            <a:ext cx="108313" cy="276999"/>
          </a:xfrm>
          <a:prstGeom prst="rect">
            <a:avLst/>
          </a:prstGeom>
          <a:gradFill rotWithShape="1">
            <a:gsLst>
              <a:gs pos="0">
                <a:srgbClr val="BABCBE">
                  <a:alpha val="14999"/>
                </a:srgbClr>
              </a:gs>
              <a:gs pos="100000">
                <a:srgbClr val="565758">
                  <a:alpha val="14999"/>
                </a:srgbClr>
              </a:gs>
            </a:gsLst>
            <a:lin ang="5400000" scaled="1"/>
          </a:gradFill>
          <a:ln w="28575" algn="ctr">
            <a:noFill/>
            <a:miter lim="800000"/>
            <a:headEnd/>
            <a:tailEnd/>
          </a:ln>
          <a:effectLst/>
        </p:spPr>
        <p:txBody>
          <a:bodyPr wrap="none" lIns="107265" tIns="0" rIns="0" bIns="0" anchor="ctr">
            <a:spAutoFit/>
          </a:bodyPr>
          <a:lstStyle/>
          <a:p>
            <a:pPr>
              <a:defRPr/>
            </a:pPr>
            <a:endParaRPr lang="en-US">
              <a:solidFill>
                <a:srgbClr val="333333"/>
              </a:solidFill>
            </a:endParaRPr>
          </a:p>
        </p:txBody>
      </p:sp>
      <p:pic>
        <p:nvPicPr>
          <p:cNvPr id="6" name="Picture 43" descr="junos_brand_transparent"/>
          <p:cNvPicPr>
            <a:picLocks noChangeAspect="1" noChangeArrowheads="1"/>
          </p:cNvPicPr>
          <p:nvPr userDrawn="1"/>
        </p:nvPicPr>
        <p:blipFill>
          <a:blip r:embed="rId3" cstate="print"/>
          <a:srcRect/>
          <a:stretch>
            <a:fillRect/>
          </a:stretch>
        </p:blipFill>
        <p:spPr bwMode="auto">
          <a:xfrm>
            <a:off x="5562603" y="1990250"/>
            <a:ext cx="4328161" cy="3354705"/>
          </a:xfrm>
          <a:prstGeom prst="rect">
            <a:avLst/>
          </a:prstGeom>
          <a:noFill/>
          <a:ln w="9525">
            <a:noFill/>
            <a:miter lim="800000"/>
            <a:headEnd/>
            <a:tailEnd/>
          </a:ln>
        </p:spPr>
      </p:pic>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Divider">
    <p:spTree>
      <p:nvGrpSpPr>
        <p:cNvPr id="1" name=""/>
        <p:cNvGrpSpPr/>
        <p:nvPr/>
      </p:nvGrpSpPr>
      <p:grpSpPr>
        <a:xfrm>
          <a:off x="0" y="0"/>
          <a:ext cx="0" cy="0"/>
          <a:chOff x="0" y="0"/>
          <a:chExt cx="0" cy="0"/>
        </a:xfrm>
      </p:grpSpPr>
      <p:pic>
        <p:nvPicPr>
          <p:cNvPr id="2" name="Picture 30" descr="blue-section"/>
          <p:cNvPicPr>
            <a:picLocks noChangeAspect="1" noChangeArrowheads="1"/>
          </p:cNvPicPr>
          <p:nvPr userDrawn="1"/>
        </p:nvPicPr>
        <p:blipFill>
          <a:blip r:embed="rId2" cstate="print"/>
          <a:srcRect/>
          <a:stretch>
            <a:fillRect/>
          </a:stretch>
        </p:blipFill>
        <p:spPr bwMode="auto">
          <a:xfrm>
            <a:off x="0" y="1"/>
            <a:ext cx="10972800" cy="6185060"/>
          </a:xfrm>
          <a:prstGeom prst="rect">
            <a:avLst/>
          </a:prstGeom>
          <a:noFill/>
          <a:ln w="9525">
            <a:noFill/>
            <a:miter lim="800000"/>
            <a:headEnd/>
            <a:tailEnd/>
          </a:ln>
        </p:spPr>
      </p:pic>
      <p:sp>
        <p:nvSpPr>
          <p:cNvPr id="3" name="Rectangle 3"/>
          <p:cNvSpPr>
            <a:spLocks noGrp="1" noChangeArrowheads="1"/>
          </p:cNvSpPr>
          <p:nvPr>
            <p:ph type="title"/>
          </p:nvPr>
        </p:nvSpPr>
        <p:spPr bwMode="auto">
          <a:xfrm>
            <a:off x="1097281" y="4523423"/>
            <a:ext cx="8801101" cy="825818"/>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l">
              <a:defRPr sz="3600">
                <a:solidFill>
                  <a:schemeClr val="bg1"/>
                </a:solidFill>
              </a:defRPr>
            </a:lvl1pPr>
          </a:lstStyle>
          <a:p>
            <a:pPr lvl="0"/>
            <a:r>
              <a:rPr lang="en-US" smtClean="0"/>
              <a:t>Click to edit Master title style</a:t>
            </a:r>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old Divider">
    <p:spTree>
      <p:nvGrpSpPr>
        <p:cNvPr id="1" name=""/>
        <p:cNvGrpSpPr/>
        <p:nvPr/>
      </p:nvGrpSpPr>
      <p:grpSpPr>
        <a:xfrm>
          <a:off x="0" y="0"/>
          <a:ext cx="0" cy="0"/>
          <a:chOff x="0" y="0"/>
          <a:chExt cx="0" cy="0"/>
        </a:xfrm>
      </p:grpSpPr>
      <p:pic>
        <p:nvPicPr>
          <p:cNvPr id="4" name="Picture 2" descr="gold-section"/>
          <p:cNvPicPr>
            <a:picLocks noChangeAspect="1" noChangeArrowheads="1"/>
          </p:cNvPicPr>
          <p:nvPr userDrawn="1"/>
        </p:nvPicPr>
        <p:blipFill>
          <a:blip r:embed="rId2" cstate="print"/>
          <a:srcRect/>
          <a:stretch>
            <a:fillRect/>
          </a:stretch>
        </p:blipFill>
        <p:spPr bwMode="auto">
          <a:xfrm>
            <a:off x="0" y="0"/>
            <a:ext cx="10972800" cy="6172200"/>
          </a:xfrm>
          <a:prstGeom prst="rect">
            <a:avLst/>
          </a:prstGeom>
          <a:noFill/>
          <a:ln w="9525">
            <a:noFill/>
            <a:miter lim="800000"/>
            <a:headEnd/>
            <a:tailEnd/>
          </a:ln>
        </p:spPr>
      </p:pic>
      <p:sp>
        <p:nvSpPr>
          <p:cNvPr id="3" name="Rectangle 3"/>
          <p:cNvSpPr>
            <a:spLocks noGrp="1" noChangeArrowheads="1"/>
          </p:cNvSpPr>
          <p:nvPr>
            <p:ph type="title"/>
          </p:nvPr>
        </p:nvSpPr>
        <p:spPr bwMode="auto">
          <a:xfrm>
            <a:off x="1097281" y="4523423"/>
            <a:ext cx="8801101" cy="825818"/>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l">
              <a:defRPr sz="3600">
                <a:solidFill>
                  <a:schemeClr val="bg1"/>
                </a:solidFill>
              </a:defRPr>
            </a:lvl1pPr>
          </a:lstStyle>
          <a:p>
            <a:pPr lvl="0"/>
            <a:r>
              <a:rPr lang="en-US" smtClean="0"/>
              <a:t>Click to edit Master title style</a:t>
            </a:r>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Gold Divider">
    <p:spTree>
      <p:nvGrpSpPr>
        <p:cNvPr id="1" name=""/>
        <p:cNvGrpSpPr/>
        <p:nvPr/>
      </p:nvGrpSpPr>
      <p:grpSpPr>
        <a:xfrm>
          <a:off x="0" y="0"/>
          <a:ext cx="0" cy="0"/>
          <a:chOff x="0" y="0"/>
          <a:chExt cx="0" cy="0"/>
        </a:xfrm>
      </p:grpSpPr>
      <p:pic>
        <p:nvPicPr>
          <p:cNvPr id="4" name="Picture 2" descr="gold-section"/>
          <p:cNvPicPr>
            <a:picLocks noChangeAspect="1" noChangeArrowheads="1"/>
          </p:cNvPicPr>
          <p:nvPr userDrawn="1"/>
        </p:nvPicPr>
        <p:blipFill>
          <a:blip r:embed="rId2" cstate="print">
            <a:duotone>
              <a:schemeClr val="accent5">
                <a:shade val="45000"/>
                <a:satMod val="135000"/>
              </a:schemeClr>
              <a:prstClr val="white"/>
            </a:duotone>
          </a:blip>
          <a:srcRect/>
          <a:stretch>
            <a:fillRect/>
          </a:stretch>
        </p:blipFill>
        <p:spPr bwMode="auto">
          <a:xfrm>
            <a:off x="0" y="0"/>
            <a:ext cx="10972800" cy="6172200"/>
          </a:xfrm>
          <a:prstGeom prst="rect">
            <a:avLst/>
          </a:prstGeom>
          <a:noFill/>
          <a:ln w="9525">
            <a:noFill/>
            <a:miter lim="800000"/>
            <a:headEnd/>
            <a:tailEnd/>
          </a:ln>
        </p:spPr>
      </p:pic>
      <p:sp>
        <p:nvSpPr>
          <p:cNvPr id="3" name="Rectangle 3"/>
          <p:cNvSpPr>
            <a:spLocks noGrp="1" noChangeArrowheads="1"/>
          </p:cNvSpPr>
          <p:nvPr>
            <p:ph type="title"/>
          </p:nvPr>
        </p:nvSpPr>
        <p:spPr bwMode="auto">
          <a:xfrm>
            <a:off x="1097281" y="4523423"/>
            <a:ext cx="8801101" cy="825818"/>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l">
              <a:defRPr sz="3600">
                <a:solidFill>
                  <a:schemeClr val="bg1"/>
                </a:solidFill>
              </a:defRPr>
            </a:lvl1pPr>
          </a:lstStyle>
          <a:p>
            <a:pPr lvl="0"/>
            <a:r>
              <a:rPr lang="en-US" smtClean="0"/>
              <a:t>Click to edit Master title style</a:t>
            </a:r>
          </a:p>
        </p:txBody>
      </p:sp>
    </p:spTree>
    <p:extLst>
      <p:ext uri="{BB962C8B-B14F-4D97-AF65-F5344CB8AC3E}">
        <p14:creationId xmlns:p14="http://schemas.microsoft.com/office/powerpoint/2010/main" val="890828010"/>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een Divider">
    <p:spTree>
      <p:nvGrpSpPr>
        <p:cNvPr id="1" name=""/>
        <p:cNvGrpSpPr/>
        <p:nvPr/>
      </p:nvGrpSpPr>
      <p:grpSpPr>
        <a:xfrm>
          <a:off x="0" y="0"/>
          <a:ext cx="0" cy="0"/>
          <a:chOff x="0" y="0"/>
          <a:chExt cx="0" cy="0"/>
        </a:xfrm>
      </p:grpSpPr>
      <p:pic>
        <p:nvPicPr>
          <p:cNvPr id="4" name="Picture 2" descr="green-section"/>
          <p:cNvPicPr>
            <a:picLocks noChangeAspect="1" noChangeArrowheads="1"/>
          </p:cNvPicPr>
          <p:nvPr userDrawn="1"/>
        </p:nvPicPr>
        <p:blipFill>
          <a:blip r:embed="rId2" cstate="print"/>
          <a:srcRect/>
          <a:stretch>
            <a:fillRect/>
          </a:stretch>
        </p:blipFill>
        <p:spPr bwMode="auto">
          <a:xfrm>
            <a:off x="0" y="0"/>
            <a:ext cx="10972800" cy="6172200"/>
          </a:xfrm>
          <a:prstGeom prst="rect">
            <a:avLst/>
          </a:prstGeom>
          <a:noFill/>
          <a:ln w="9525">
            <a:noFill/>
            <a:miter lim="800000"/>
            <a:headEnd/>
            <a:tailEnd/>
          </a:ln>
        </p:spPr>
      </p:pic>
      <p:sp>
        <p:nvSpPr>
          <p:cNvPr id="3" name="Rectangle 3"/>
          <p:cNvSpPr>
            <a:spLocks noGrp="1" noChangeArrowheads="1"/>
          </p:cNvSpPr>
          <p:nvPr>
            <p:ph type="title"/>
          </p:nvPr>
        </p:nvSpPr>
        <p:spPr bwMode="auto">
          <a:xfrm>
            <a:off x="1097281" y="4523423"/>
            <a:ext cx="8801101" cy="825818"/>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l">
              <a:defRPr sz="3600">
                <a:solidFill>
                  <a:schemeClr val="bg1"/>
                </a:solidFill>
              </a:defRPr>
            </a:lvl1pPr>
          </a:lstStyle>
          <a:p>
            <a:pPr lvl="0"/>
            <a:r>
              <a:rPr lang="en-US" smtClean="0"/>
              <a:t>Click to edit Master title style</a:t>
            </a:r>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pper Divider">
    <p:spTree>
      <p:nvGrpSpPr>
        <p:cNvPr id="1" name=""/>
        <p:cNvGrpSpPr/>
        <p:nvPr/>
      </p:nvGrpSpPr>
      <p:grpSpPr>
        <a:xfrm>
          <a:off x="0" y="0"/>
          <a:ext cx="0" cy="0"/>
          <a:chOff x="0" y="0"/>
          <a:chExt cx="0" cy="0"/>
        </a:xfrm>
      </p:grpSpPr>
      <p:pic>
        <p:nvPicPr>
          <p:cNvPr id="4" name="Picture 2" descr="red-section"/>
          <p:cNvPicPr>
            <a:picLocks noChangeAspect="1" noChangeArrowheads="1"/>
          </p:cNvPicPr>
          <p:nvPr userDrawn="1"/>
        </p:nvPicPr>
        <p:blipFill>
          <a:blip r:embed="rId2" cstate="print"/>
          <a:srcRect/>
          <a:stretch>
            <a:fillRect/>
          </a:stretch>
        </p:blipFill>
        <p:spPr bwMode="auto">
          <a:xfrm>
            <a:off x="0" y="0"/>
            <a:ext cx="10972800" cy="6172200"/>
          </a:xfrm>
          <a:prstGeom prst="rect">
            <a:avLst/>
          </a:prstGeom>
          <a:noFill/>
          <a:ln w="9525">
            <a:noFill/>
            <a:miter lim="800000"/>
            <a:headEnd/>
            <a:tailEnd/>
          </a:ln>
        </p:spPr>
      </p:pic>
      <p:sp>
        <p:nvSpPr>
          <p:cNvPr id="3" name="Rectangle 3"/>
          <p:cNvSpPr>
            <a:spLocks noGrp="1" noChangeArrowheads="1"/>
          </p:cNvSpPr>
          <p:nvPr>
            <p:ph type="title"/>
          </p:nvPr>
        </p:nvSpPr>
        <p:spPr bwMode="auto">
          <a:xfrm>
            <a:off x="1097281" y="4523423"/>
            <a:ext cx="8801101" cy="825818"/>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l">
              <a:defRPr sz="3600">
                <a:solidFill>
                  <a:schemeClr val="bg1"/>
                </a:solidFill>
              </a:defRPr>
            </a:lvl1pPr>
          </a:lstStyle>
          <a:p>
            <a:pPr lvl="0"/>
            <a:r>
              <a:rPr lang="en-US" smtClean="0"/>
              <a:t>Click to edit Master title style</a:t>
            </a:r>
            <a:endParaRPr lang="en-US" dirty="0" smtClean="0"/>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10.emf"/><Relationship Id="rId12" Type="http://schemas.openxmlformats.org/officeDocument/2006/relationships/image" Target="../media/image1.png"/><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theme" Target="../theme/theme2.xml"/><Relationship Id="rId8" Type="http://schemas.openxmlformats.org/officeDocument/2006/relationships/vmlDrawing" Target="../drawings/vmlDrawing1.vml"/><Relationship Id="rId9" Type="http://schemas.openxmlformats.org/officeDocument/2006/relationships/tags" Target="../tags/tag1.xml"/><Relationship Id="rId1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0590" y="230431"/>
            <a:ext cx="9864548" cy="666597"/>
          </a:xfrm>
          <a:prstGeom prst="rect">
            <a:avLst/>
          </a:prstGeom>
          <a:noFill/>
          <a:ln w="9525" algn="ctr">
            <a:noFill/>
            <a:miter lim="800000"/>
            <a:headEnd/>
            <a:tailEnd/>
          </a:ln>
        </p:spPr>
        <p:txBody>
          <a:bodyPr vert="horz" wrap="square" lIns="0" tIns="53633" rIns="107265" bIns="53633" numCol="1" anchor="b" anchorCtr="0" compatLnSpc="1">
            <a:prstTxWarp prst="textNoShape">
              <a:avLst/>
            </a:prstTxWarp>
          </a:bodyPr>
          <a:lstStyle/>
          <a:p>
            <a:pPr lvl="0" algn="l" defTabSz="536327" rtl="0" eaLnBrk="1" fontAlgn="base" hangingPunct="1">
              <a:lnSpc>
                <a:spcPct val="90000"/>
              </a:lnSpc>
              <a:spcBef>
                <a:spcPct val="0"/>
              </a:spcBef>
              <a:spcAft>
                <a:spcPct val="20000"/>
              </a:spcAft>
            </a:pPr>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35402" y="1036160"/>
            <a:ext cx="9864548" cy="4295851"/>
          </a:xfrm>
          <a:prstGeom prst="rect">
            <a:avLst/>
          </a:prstGeom>
        </p:spPr>
        <p:txBody>
          <a:bodyPr vert="horz" lIns="0" tIns="53633" rIns="107265" bIns="5363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6"/>
          <p:cNvGrpSpPr>
            <a:grpSpLocks/>
          </p:cNvGrpSpPr>
          <p:nvPr/>
        </p:nvGrpSpPr>
        <p:grpSpPr bwMode="auto">
          <a:xfrm>
            <a:off x="541026" y="214314"/>
            <a:ext cx="9888856" cy="5394960"/>
            <a:chOff x="284" y="150"/>
            <a:chExt cx="5182" cy="3776"/>
          </a:xfrm>
        </p:grpSpPr>
        <p:sp>
          <p:nvSpPr>
            <p:cNvPr id="19" name="Line 7"/>
            <p:cNvSpPr>
              <a:spLocks noChangeShapeType="1"/>
            </p:cNvSpPr>
            <p:nvPr userDrawn="1"/>
          </p:nvSpPr>
          <p:spPr bwMode="auto">
            <a:xfrm>
              <a:off x="284" y="3926"/>
              <a:ext cx="5182" cy="0"/>
            </a:xfrm>
            <a:prstGeom prst="line">
              <a:avLst/>
            </a:prstGeom>
            <a:noFill/>
            <a:ln w="12700">
              <a:solidFill>
                <a:srgbClr val="BABCBE"/>
              </a:solidFill>
              <a:round/>
              <a:headEnd/>
              <a:tailEnd/>
            </a:ln>
            <a:effectLst/>
          </p:spPr>
          <p:txBody>
            <a:bodyPr/>
            <a:lstStyle/>
            <a:p>
              <a:pPr>
                <a:defRPr/>
              </a:pPr>
              <a:endParaRPr lang="en-US">
                <a:solidFill>
                  <a:srgbClr val="333333"/>
                </a:solidFill>
              </a:endParaRPr>
            </a:p>
          </p:txBody>
        </p:sp>
        <p:sp>
          <p:nvSpPr>
            <p:cNvPr id="20" name="Line 8"/>
            <p:cNvSpPr>
              <a:spLocks noChangeShapeType="1"/>
            </p:cNvSpPr>
            <p:nvPr userDrawn="1"/>
          </p:nvSpPr>
          <p:spPr bwMode="auto">
            <a:xfrm>
              <a:off x="284" y="602"/>
              <a:ext cx="5182" cy="0"/>
            </a:xfrm>
            <a:prstGeom prst="line">
              <a:avLst/>
            </a:prstGeom>
            <a:noFill/>
            <a:ln w="12700">
              <a:solidFill>
                <a:srgbClr val="BABCBE"/>
              </a:solidFill>
              <a:round/>
              <a:headEnd/>
              <a:tailEnd/>
            </a:ln>
            <a:effectLst/>
          </p:spPr>
          <p:txBody>
            <a:bodyPr/>
            <a:lstStyle/>
            <a:p>
              <a:pPr>
                <a:defRPr/>
              </a:pPr>
              <a:endParaRPr lang="en-US">
                <a:solidFill>
                  <a:srgbClr val="333333"/>
                </a:solidFill>
              </a:endParaRPr>
            </a:p>
          </p:txBody>
        </p:sp>
        <p:sp>
          <p:nvSpPr>
            <p:cNvPr id="21" name="Line 9"/>
            <p:cNvSpPr>
              <a:spLocks noChangeShapeType="1"/>
            </p:cNvSpPr>
            <p:nvPr userDrawn="1"/>
          </p:nvSpPr>
          <p:spPr bwMode="auto">
            <a:xfrm>
              <a:off x="284" y="150"/>
              <a:ext cx="5182" cy="0"/>
            </a:xfrm>
            <a:prstGeom prst="line">
              <a:avLst/>
            </a:prstGeom>
            <a:noFill/>
            <a:ln w="12700">
              <a:solidFill>
                <a:srgbClr val="BABCBE"/>
              </a:solidFill>
              <a:round/>
              <a:headEnd/>
              <a:tailEnd/>
            </a:ln>
            <a:effectLst/>
          </p:spPr>
          <p:txBody>
            <a:bodyPr/>
            <a:lstStyle/>
            <a:p>
              <a:pPr>
                <a:defRPr/>
              </a:pPr>
              <a:endParaRPr lang="en-US">
                <a:solidFill>
                  <a:srgbClr val="333333"/>
                </a:solidFill>
              </a:endParaRPr>
            </a:p>
          </p:txBody>
        </p:sp>
      </p:grpSp>
      <p:sp>
        <p:nvSpPr>
          <p:cNvPr id="11" name="Rectangle 26"/>
          <p:cNvSpPr>
            <a:spLocks noChangeArrowheads="1"/>
          </p:cNvSpPr>
          <p:nvPr userDrawn="1"/>
        </p:nvSpPr>
        <p:spPr bwMode="black">
          <a:xfrm>
            <a:off x="565789" y="5606416"/>
            <a:ext cx="636270" cy="178594"/>
          </a:xfrm>
          <a:prstGeom prst="rect">
            <a:avLst/>
          </a:prstGeom>
          <a:noFill/>
          <a:ln w="9525" algn="ctr">
            <a:noFill/>
            <a:miter lim="800000"/>
            <a:headEnd/>
            <a:tailEnd/>
          </a:ln>
        </p:spPr>
        <p:txBody>
          <a:bodyPr wrap="none" lIns="0" tIns="0" rIns="0" bIns="0" anchor="b"/>
          <a:lstStyle/>
          <a:p>
            <a:pPr eaLnBrk="0" hangingPunct="0">
              <a:spcBef>
                <a:spcPct val="0"/>
              </a:spcBef>
              <a:tabLst>
                <a:tab pos="541914" algn="l"/>
                <a:tab pos="5363269" algn="ctr"/>
                <a:tab pos="9925772" algn="r"/>
                <a:tab pos="10387610" algn="r"/>
              </a:tabLst>
              <a:defRPr/>
            </a:pPr>
            <a:fld id="{E46DE64C-7D15-458B-8CF1-EEE6A14FF4AB}" type="slidenum">
              <a:rPr lang="en-US" sz="1200">
                <a:solidFill>
                  <a:srgbClr val="807F83"/>
                </a:solidFill>
              </a:rPr>
              <a:pPr eaLnBrk="0" hangingPunct="0">
                <a:spcBef>
                  <a:spcPct val="0"/>
                </a:spcBef>
                <a:tabLst>
                  <a:tab pos="541914" algn="l"/>
                  <a:tab pos="5363269" algn="ctr"/>
                  <a:tab pos="9925772" algn="r"/>
                  <a:tab pos="10387610" algn="r"/>
                </a:tabLst>
                <a:defRPr/>
              </a:pPr>
              <a:t>‹#›</a:t>
            </a:fld>
            <a:endParaRPr lang="en-US" sz="1200">
              <a:solidFill>
                <a:srgbClr val="807F83"/>
              </a:solidFill>
            </a:endParaRPr>
          </a:p>
        </p:txBody>
      </p:sp>
      <p:sp>
        <p:nvSpPr>
          <p:cNvPr id="13" name="TextBox 12"/>
          <p:cNvSpPr txBox="1"/>
          <p:nvPr userDrawn="1"/>
        </p:nvSpPr>
        <p:spPr>
          <a:xfrm>
            <a:off x="3474727" y="5617031"/>
            <a:ext cx="3259037" cy="246813"/>
          </a:xfrm>
          <a:prstGeom prst="rect">
            <a:avLst/>
          </a:prstGeom>
          <a:noFill/>
        </p:spPr>
        <p:txBody>
          <a:bodyPr wrap="none" lIns="107265" tIns="53633" rIns="107265" bIns="53633" rtlCol="0">
            <a:spAutoFit/>
          </a:bodyPr>
          <a:lstStyle/>
          <a:p>
            <a:pPr fontAlgn="base">
              <a:spcBef>
                <a:spcPct val="50000"/>
              </a:spcBef>
              <a:spcAft>
                <a:spcPct val="0"/>
              </a:spcAft>
              <a:defRPr/>
            </a:pPr>
            <a:r>
              <a:rPr lang="en-US" sz="900" dirty="0">
                <a:solidFill>
                  <a:srgbClr val="807F83"/>
                </a:solidFill>
              </a:rPr>
              <a:t>Copyright </a:t>
            </a:r>
            <a:r>
              <a:rPr lang="en-US" sz="900" dirty="0">
                <a:solidFill>
                  <a:srgbClr val="807F83"/>
                </a:solidFill>
                <a:ea typeface="ＭＳ Ｐゴシック" charset="-128"/>
              </a:rPr>
              <a:t>© </a:t>
            </a:r>
            <a:r>
              <a:rPr lang="en-US" sz="900" dirty="0" smtClean="0">
                <a:solidFill>
                  <a:srgbClr val="807F83"/>
                </a:solidFill>
                <a:ea typeface="ＭＳ Ｐゴシック" charset="-128"/>
              </a:rPr>
              <a:t>2016 </a:t>
            </a:r>
            <a:r>
              <a:rPr lang="en-US" sz="900" dirty="0">
                <a:solidFill>
                  <a:srgbClr val="807F83"/>
                </a:solidFill>
                <a:ea typeface="ＭＳ Ｐゴシック" charset="-128"/>
              </a:rPr>
              <a:t>Juniper Networks, Inc.     www.juniper.net </a:t>
            </a:r>
            <a:r>
              <a:rPr lang="en-US" sz="900" dirty="0">
                <a:solidFill>
                  <a:srgbClr val="807F83"/>
                </a:solidFill>
              </a:rPr>
              <a:t> </a:t>
            </a:r>
          </a:p>
        </p:txBody>
      </p:sp>
      <p:pic>
        <p:nvPicPr>
          <p:cNvPr id="12" name="Picture 11" descr="juniper_black.png"/>
          <p:cNvPicPr>
            <a:picLocks/>
          </p:cNvPicPr>
          <p:nvPr userDrawn="1"/>
        </p:nvPicPr>
        <p:blipFill>
          <a:blip r:embed="rId12" cstate="print"/>
          <a:stretch>
            <a:fillRect/>
          </a:stretch>
        </p:blipFill>
        <p:spPr>
          <a:xfrm>
            <a:off x="9305305" y="5685008"/>
            <a:ext cx="1134096" cy="320040"/>
          </a:xfrm>
          <a:prstGeom prst="rect">
            <a:avLst/>
          </a:prstGeom>
        </p:spPr>
      </p:pic>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93" r:id="rId7"/>
    <p:sldLayoutId id="2147483876" r:id="rId8"/>
    <p:sldLayoutId id="2147483877" r:id="rId9"/>
    <p:sldLayoutId id="2147483891" r:id="rId10"/>
  </p:sldLayoutIdLst>
  <p:transition xmlns:p14="http://schemas.microsoft.com/office/powerpoint/2010/main"/>
  <p:txStyles>
    <p:titleStyle>
      <a:lvl1pPr algn="l" defTabSz="536327" rtl="0" eaLnBrk="1" fontAlgn="base" latinLnBrk="0" hangingPunct="1">
        <a:lnSpc>
          <a:spcPct val="90000"/>
        </a:lnSpc>
        <a:spcBef>
          <a:spcPct val="0"/>
        </a:spcBef>
        <a:spcAft>
          <a:spcPct val="20000"/>
        </a:spcAft>
        <a:buNone/>
        <a:defRPr lang="en-US" sz="2800" b="1" kern="1200" cap="all" baseline="0" dirty="0" smtClean="0">
          <a:solidFill>
            <a:srgbClr val="292929"/>
          </a:solidFill>
          <a:latin typeface="Arial" pitchFamily="34" charset="0"/>
          <a:ea typeface="+mj-ea"/>
          <a:cs typeface="+mj-cs"/>
        </a:defRPr>
      </a:lvl1pPr>
    </p:titleStyle>
    <p:bodyStyle>
      <a:lvl1pPr marL="132220" indent="-132220" algn="l" defTabSz="1072654" rtl="0" eaLnBrk="1" latinLnBrk="0" hangingPunct="1">
        <a:spcBef>
          <a:spcPts val="938"/>
        </a:spcBef>
        <a:spcAft>
          <a:spcPts val="470"/>
        </a:spcAft>
        <a:buClr>
          <a:schemeClr val="tx1"/>
        </a:buClr>
        <a:buSzPct val="25000"/>
        <a:buFont typeface="Arial" pitchFamily="34" charset="0"/>
        <a:buChar char=" "/>
        <a:defRPr lang="en-US" sz="2500" kern="1200" baseline="0" dirty="0" smtClean="0">
          <a:solidFill>
            <a:schemeClr val="tx1"/>
          </a:solidFill>
          <a:latin typeface="Arial" pitchFamily="34" charset="0"/>
          <a:ea typeface="+mn-ea"/>
          <a:cs typeface="+mn-cs"/>
        </a:defRPr>
      </a:lvl1pPr>
      <a:lvl2pPr marL="668547" indent="-264439" algn="l" defTabSz="1072654" rtl="0" eaLnBrk="1" latinLnBrk="0" hangingPunct="1">
        <a:spcBef>
          <a:spcPts val="0"/>
        </a:spcBef>
        <a:spcAft>
          <a:spcPts val="587"/>
        </a:spcAft>
        <a:buClr>
          <a:schemeClr val="tx1"/>
        </a:buClr>
        <a:buSzPct val="90000"/>
        <a:buFont typeface="Wingdings" pitchFamily="2" charset="2"/>
        <a:buChar char="§"/>
        <a:defRPr lang="en-US" sz="2300" kern="1200" baseline="0" dirty="0" smtClean="0">
          <a:solidFill>
            <a:schemeClr val="tx1"/>
          </a:solidFill>
          <a:latin typeface="Arial" pitchFamily="34" charset="0"/>
          <a:ea typeface="+mn-ea"/>
          <a:cs typeface="+mn-cs"/>
        </a:defRPr>
      </a:lvl2pPr>
      <a:lvl3pPr marL="1001889" indent="-262577" algn="l" defTabSz="1072654" rtl="0" eaLnBrk="1" latinLnBrk="0" hangingPunct="1">
        <a:spcBef>
          <a:spcPts val="0"/>
        </a:spcBef>
        <a:spcAft>
          <a:spcPts val="587"/>
        </a:spcAft>
        <a:buClr>
          <a:schemeClr val="tx1"/>
        </a:buClr>
        <a:buSzPct val="96000"/>
        <a:buFont typeface="Wingdings" pitchFamily="2" charset="2"/>
        <a:buChar char="§"/>
        <a:defRPr lang="en-US" sz="2100" kern="1200" baseline="0" dirty="0" smtClean="0">
          <a:solidFill>
            <a:schemeClr val="tx1"/>
          </a:solidFill>
          <a:latin typeface="Arial" pitchFamily="34" charset="0"/>
          <a:ea typeface="+mn-ea"/>
          <a:cs typeface="+mn-cs"/>
        </a:defRPr>
      </a:lvl3pPr>
      <a:lvl4pPr marL="1346405" indent="-273751" algn="l" defTabSz="1072654" rtl="0" eaLnBrk="1" latinLnBrk="0" hangingPunct="1">
        <a:spcBef>
          <a:spcPts val="0"/>
        </a:spcBef>
        <a:spcAft>
          <a:spcPts val="587"/>
        </a:spcAft>
        <a:buClr>
          <a:schemeClr val="tx1"/>
        </a:buClr>
        <a:buFont typeface="Arial" pitchFamily="34" charset="0"/>
        <a:buChar char="–"/>
        <a:defRPr lang="en-US" sz="1800" kern="1200" baseline="0" dirty="0" smtClean="0">
          <a:solidFill>
            <a:schemeClr val="tx1"/>
          </a:solidFill>
          <a:latin typeface="Arial" pitchFamily="34" charset="0"/>
          <a:ea typeface="+mn-ea"/>
          <a:cs typeface="+mn-cs"/>
        </a:defRPr>
      </a:lvl4pPr>
      <a:lvl5pPr marL="1679746" indent="-202985" algn="l" defTabSz="1072654" rtl="0" eaLnBrk="1" latinLnBrk="0" hangingPunct="1">
        <a:spcBef>
          <a:spcPts val="0"/>
        </a:spcBef>
        <a:spcAft>
          <a:spcPts val="587"/>
        </a:spcAft>
        <a:buClr>
          <a:schemeClr val="tx1"/>
        </a:buClr>
        <a:buFont typeface="Arial" pitchFamily="34" charset="0"/>
        <a:buChar char="-"/>
        <a:defRPr lang="en-US" sz="1800" kern="1200" baseline="0" dirty="0" smtClean="0">
          <a:solidFill>
            <a:schemeClr val="tx1"/>
          </a:solidFill>
          <a:latin typeface="Arial" pitchFamily="34" charset="0"/>
          <a:ea typeface="+mn-ea"/>
          <a:cs typeface="+mn-cs"/>
        </a:defRPr>
      </a:lvl5pPr>
      <a:lvl6pPr marL="2949797" indent="-268164" algn="l" defTabSz="107265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6125" indent="-268164" algn="l" defTabSz="107265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2452" indent="-268164" algn="l" defTabSz="107265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8779" indent="-268164" algn="l" defTabSz="1072654"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72654" rtl="0" eaLnBrk="1" latinLnBrk="0" hangingPunct="1">
        <a:defRPr sz="2100" kern="1200">
          <a:solidFill>
            <a:schemeClr val="tx1"/>
          </a:solidFill>
          <a:latin typeface="+mn-lt"/>
          <a:ea typeface="+mn-ea"/>
          <a:cs typeface="+mn-cs"/>
        </a:defRPr>
      </a:lvl1pPr>
      <a:lvl2pPr marL="536327" algn="l" defTabSz="1072654" rtl="0" eaLnBrk="1" latinLnBrk="0" hangingPunct="1">
        <a:defRPr sz="2100" kern="1200">
          <a:solidFill>
            <a:schemeClr val="tx1"/>
          </a:solidFill>
          <a:latin typeface="+mn-lt"/>
          <a:ea typeface="+mn-ea"/>
          <a:cs typeface="+mn-cs"/>
        </a:defRPr>
      </a:lvl2pPr>
      <a:lvl3pPr marL="1072654" algn="l" defTabSz="1072654" rtl="0" eaLnBrk="1" latinLnBrk="0" hangingPunct="1">
        <a:defRPr sz="2100" kern="1200">
          <a:solidFill>
            <a:schemeClr val="tx1"/>
          </a:solidFill>
          <a:latin typeface="+mn-lt"/>
          <a:ea typeface="+mn-ea"/>
          <a:cs typeface="+mn-cs"/>
        </a:defRPr>
      </a:lvl3pPr>
      <a:lvl4pPr marL="1608981" algn="l" defTabSz="1072654" rtl="0" eaLnBrk="1" latinLnBrk="0" hangingPunct="1">
        <a:defRPr sz="2100" kern="1200">
          <a:solidFill>
            <a:schemeClr val="tx1"/>
          </a:solidFill>
          <a:latin typeface="+mn-lt"/>
          <a:ea typeface="+mn-ea"/>
          <a:cs typeface="+mn-cs"/>
        </a:defRPr>
      </a:lvl4pPr>
      <a:lvl5pPr marL="2145307" algn="l" defTabSz="1072654" rtl="0" eaLnBrk="1" latinLnBrk="0" hangingPunct="1">
        <a:defRPr sz="2100" kern="1200">
          <a:solidFill>
            <a:schemeClr val="tx1"/>
          </a:solidFill>
          <a:latin typeface="+mn-lt"/>
          <a:ea typeface="+mn-ea"/>
          <a:cs typeface="+mn-cs"/>
        </a:defRPr>
      </a:lvl5pPr>
      <a:lvl6pPr marL="2681635" algn="l" defTabSz="1072654" rtl="0" eaLnBrk="1" latinLnBrk="0" hangingPunct="1">
        <a:defRPr sz="2100" kern="1200">
          <a:solidFill>
            <a:schemeClr val="tx1"/>
          </a:solidFill>
          <a:latin typeface="+mn-lt"/>
          <a:ea typeface="+mn-ea"/>
          <a:cs typeface="+mn-cs"/>
        </a:defRPr>
      </a:lvl6pPr>
      <a:lvl7pPr marL="3217961" algn="l" defTabSz="1072654" rtl="0" eaLnBrk="1" latinLnBrk="0" hangingPunct="1">
        <a:defRPr sz="2100" kern="1200">
          <a:solidFill>
            <a:schemeClr val="tx1"/>
          </a:solidFill>
          <a:latin typeface="+mn-lt"/>
          <a:ea typeface="+mn-ea"/>
          <a:cs typeface="+mn-cs"/>
        </a:defRPr>
      </a:lvl7pPr>
      <a:lvl8pPr marL="3754289" algn="l" defTabSz="1072654" rtl="0" eaLnBrk="1" latinLnBrk="0" hangingPunct="1">
        <a:defRPr sz="2100" kern="1200">
          <a:solidFill>
            <a:schemeClr val="tx1"/>
          </a:solidFill>
          <a:latin typeface="+mn-lt"/>
          <a:ea typeface="+mn-ea"/>
          <a:cs typeface="+mn-cs"/>
        </a:defRPr>
      </a:lvl8pPr>
      <a:lvl9pPr marL="4290615" algn="l" defTabSz="1072654"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9"/>
            </p:custDataLst>
            <p:extLst>
              <p:ext uri="{D42A27DB-BD31-4B8C-83A1-F6EECF244321}">
                <p14:modId xmlns:p14="http://schemas.microsoft.com/office/powerpoint/2010/main" val="2311628174"/>
              </p:ext>
            </p:extLst>
          </p:nvPr>
        </p:nvGraphicFramePr>
        <p:xfrm>
          <a:off x="1908" y="1433"/>
          <a:ext cx="1904" cy="1428"/>
        </p:xfrm>
        <a:graphic>
          <a:graphicData uri="http://schemas.openxmlformats.org/presentationml/2006/ole">
            <mc:AlternateContent xmlns:mc="http://schemas.openxmlformats.org/markup-compatibility/2006">
              <mc:Choice xmlns:v="urn:schemas-microsoft-com:vml" Requires="v">
                <p:oleObj spid="_x0000_s2783" name="think-cell Slide" r:id="rId10" imgW="360" imgH="360" progId="TCLayout.ActiveDocument.1">
                  <p:embed/>
                </p:oleObj>
              </mc:Choice>
              <mc:Fallback>
                <p:oleObj name="think-cell Slide" r:id="rId10" imgW="360" imgH="360" progId="TCLayout.ActiveDocument.1">
                  <p:embed/>
                  <p:pic>
                    <p:nvPicPr>
                      <p:cNvPr id="0" name=""/>
                      <p:cNvPicPr/>
                      <p:nvPr/>
                    </p:nvPicPr>
                    <p:blipFill>
                      <a:blip r:embed="rId11"/>
                      <a:stretch>
                        <a:fillRect/>
                      </a:stretch>
                    </p:blipFill>
                    <p:spPr>
                      <a:xfrm>
                        <a:off x="1908" y="1433"/>
                        <a:ext cx="1904" cy="1428"/>
                      </a:xfrm>
                      <a:prstGeom prst="rect">
                        <a:avLst/>
                      </a:prstGeom>
                    </p:spPr>
                  </p:pic>
                </p:oleObj>
              </mc:Fallback>
            </mc:AlternateContent>
          </a:graphicData>
        </a:graphic>
      </p:graphicFrame>
      <p:sp>
        <p:nvSpPr>
          <p:cNvPr id="98306" name="Title Placeholder 1"/>
          <p:cNvSpPr>
            <a:spLocks noGrp="1"/>
          </p:cNvSpPr>
          <p:nvPr>
            <p:ph type="title"/>
          </p:nvPr>
        </p:nvSpPr>
        <p:spPr bwMode="auto">
          <a:xfrm>
            <a:off x="571504" y="230030"/>
            <a:ext cx="9864090" cy="667226"/>
          </a:xfrm>
          <a:prstGeom prst="rect">
            <a:avLst/>
          </a:prstGeom>
          <a:noFill/>
          <a:ln w="9525" algn="ctr">
            <a:noFill/>
            <a:miter lim="800000"/>
            <a:headEnd/>
            <a:tailEnd/>
          </a:ln>
        </p:spPr>
        <p:txBody>
          <a:bodyPr vert="horz" wrap="square" lIns="0" tIns="46484" rIns="92967" bIns="46484" numCol="1" anchor="b" anchorCtr="0" compatLnSpc="1">
            <a:prstTxWarp prst="textNoShape">
              <a:avLst/>
            </a:prstTxWarp>
          </a:bodyPr>
          <a:lstStyle/>
          <a:p>
            <a:pPr lvl="0"/>
            <a:r>
              <a:rPr lang="en-US" smtClean="0"/>
              <a:t>Click to edit </a:t>
            </a:r>
            <a:br>
              <a:rPr lang="en-US" smtClean="0"/>
            </a:br>
            <a:r>
              <a:rPr lang="en-US" smtClean="0"/>
              <a:t>Master title style</a:t>
            </a:r>
          </a:p>
        </p:txBody>
      </p:sp>
      <p:sp>
        <p:nvSpPr>
          <p:cNvPr id="98307" name="Text Placeholder 2"/>
          <p:cNvSpPr>
            <a:spLocks noGrp="1"/>
          </p:cNvSpPr>
          <p:nvPr>
            <p:ph type="body" idx="1"/>
          </p:nvPr>
        </p:nvSpPr>
        <p:spPr bwMode="auto">
          <a:xfrm>
            <a:off x="546738" y="1020129"/>
            <a:ext cx="9871710" cy="4296251"/>
          </a:xfrm>
          <a:prstGeom prst="rect">
            <a:avLst/>
          </a:prstGeom>
          <a:noFill/>
          <a:ln w="9525">
            <a:noFill/>
            <a:miter lim="800000"/>
            <a:headEnd/>
            <a:tailEnd/>
          </a:ln>
        </p:spPr>
        <p:txBody>
          <a:bodyPr vert="horz" wrap="square" lIns="0" tIns="46484" rIns="92967" bIns="4648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 name="Rectangle 26"/>
          <p:cNvSpPr>
            <a:spLocks noChangeArrowheads="1"/>
          </p:cNvSpPr>
          <p:nvPr/>
        </p:nvSpPr>
        <p:spPr bwMode="black">
          <a:xfrm>
            <a:off x="565788" y="5606415"/>
            <a:ext cx="636270" cy="178594"/>
          </a:xfrm>
          <a:prstGeom prst="rect">
            <a:avLst/>
          </a:prstGeom>
          <a:noFill/>
          <a:ln w="9525" algn="ctr">
            <a:noFill/>
            <a:miter lim="800000"/>
            <a:headEnd/>
            <a:tailEnd/>
          </a:ln>
        </p:spPr>
        <p:txBody>
          <a:bodyPr wrap="none" lIns="0" tIns="0" rIns="0" bIns="0" anchor="b"/>
          <a:lstStyle/>
          <a:p>
            <a:pPr eaLnBrk="0" hangingPunct="0">
              <a:tabLst>
                <a:tab pos="469678" algn="l"/>
                <a:tab pos="4648352" algn="ctr"/>
                <a:tab pos="8602680" algn="r"/>
                <a:tab pos="9002955" algn="r"/>
              </a:tabLst>
              <a:defRPr/>
            </a:pPr>
            <a:fld id="{401998C9-1F41-4FF4-BD23-13F59CE3090B}" type="slidenum">
              <a:rPr lang="en-US" sz="1000">
                <a:solidFill>
                  <a:srgbClr val="808080"/>
                </a:solidFill>
                <a:latin typeface="Arial"/>
                <a:ea typeface="ＭＳ Ｐゴシック" pitchFamily="34" charset="-128"/>
                <a:cs typeface="Arial"/>
              </a:rPr>
              <a:pPr eaLnBrk="0" hangingPunct="0">
                <a:tabLst>
                  <a:tab pos="469678" algn="l"/>
                  <a:tab pos="4648352" algn="ctr"/>
                  <a:tab pos="8602680" algn="r"/>
                  <a:tab pos="9002955" algn="r"/>
                </a:tabLst>
                <a:defRPr/>
              </a:pPr>
              <a:t>‹#›</a:t>
            </a:fld>
            <a:endParaRPr lang="en-US" sz="1000">
              <a:solidFill>
                <a:srgbClr val="808080"/>
              </a:solidFill>
              <a:latin typeface="Arial"/>
              <a:ea typeface="ＭＳ Ｐゴシック" pitchFamily="34" charset="-128"/>
              <a:cs typeface="Arial"/>
            </a:endParaRPr>
          </a:p>
        </p:txBody>
      </p:sp>
      <p:grpSp>
        <p:nvGrpSpPr>
          <p:cNvPr id="2" name="Group 6"/>
          <p:cNvGrpSpPr>
            <a:grpSpLocks/>
          </p:cNvGrpSpPr>
          <p:nvPr/>
        </p:nvGrpSpPr>
        <p:grpSpPr bwMode="auto">
          <a:xfrm>
            <a:off x="541023" y="214314"/>
            <a:ext cx="9888856" cy="5394960"/>
            <a:chOff x="284" y="150"/>
            <a:chExt cx="5182" cy="3776"/>
          </a:xfrm>
        </p:grpSpPr>
        <p:sp>
          <p:nvSpPr>
            <p:cNvPr id="19" name="Line 7"/>
            <p:cNvSpPr>
              <a:spLocks noChangeShapeType="1"/>
            </p:cNvSpPr>
            <p:nvPr userDrawn="1"/>
          </p:nvSpPr>
          <p:spPr bwMode="auto">
            <a:xfrm>
              <a:off x="284" y="3926"/>
              <a:ext cx="5182" cy="0"/>
            </a:xfrm>
            <a:prstGeom prst="line">
              <a:avLst/>
            </a:prstGeom>
            <a:noFill/>
            <a:ln w="12700">
              <a:solidFill>
                <a:srgbClr val="BABCBE"/>
              </a:solidFill>
              <a:round/>
              <a:headEnd/>
              <a:tailEnd/>
            </a:ln>
            <a:effectLst/>
          </p:spPr>
          <p:txBody>
            <a:bodyPr/>
            <a:lstStyle/>
            <a:p>
              <a:pPr fontAlgn="auto">
                <a:spcBef>
                  <a:spcPts val="0"/>
                </a:spcBef>
                <a:spcAft>
                  <a:spcPts val="0"/>
                </a:spcAft>
                <a:defRPr/>
              </a:pPr>
              <a:endParaRPr lang="en-US">
                <a:solidFill>
                  <a:srgbClr val="333333"/>
                </a:solidFill>
                <a:latin typeface="Arial"/>
                <a:ea typeface="MS PGothic" pitchFamily="34" charset="-128"/>
                <a:cs typeface="Arial"/>
              </a:endParaRPr>
            </a:p>
          </p:txBody>
        </p:sp>
        <p:sp>
          <p:nvSpPr>
            <p:cNvPr id="20" name="Line 8"/>
            <p:cNvSpPr>
              <a:spLocks noChangeShapeType="1"/>
            </p:cNvSpPr>
            <p:nvPr userDrawn="1"/>
          </p:nvSpPr>
          <p:spPr bwMode="auto">
            <a:xfrm>
              <a:off x="284" y="602"/>
              <a:ext cx="5182" cy="0"/>
            </a:xfrm>
            <a:prstGeom prst="line">
              <a:avLst/>
            </a:prstGeom>
            <a:noFill/>
            <a:ln w="12700">
              <a:solidFill>
                <a:srgbClr val="BABCBE"/>
              </a:solidFill>
              <a:round/>
              <a:headEnd/>
              <a:tailEnd/>
            </a:ln>
            <a:effectLst/>
          </p:spPr>
          <p:txBody>
            <a:bodyPr/>
            <a:lstStyle/>
            <a:p>
              <a:pPr fontAlgn="auto">
                <a:spcBef>
                  <a:spcPts val="0"/>
                </a:spcBef>
                <a:spcAft>
                  <a:spcPts val="0"/>
                </a:spcAft>
                <a:defRPr/>
              </a:pPr>
              <a:endParaRPr lang="en-US">
                <a:solidFill>
                  <a:srgbClr val="333333"/>
                </a:solidFill>
                <a:latin typeface="Arial"/>
                <a:ea typeface="MS PGothic" pitchFamily="34" charset="-128"/>
                <a:cs typeface="Arial"/>
              </a:endParaRPr>
            </a:p>
          </p:txBody>
        </p:sp>
        <p:sp>
          <p:nvSpPr>
            <p:cNvPr id="21" name="Line 9"/>
            <p:cNvSpPr>
              <a:spLocks noChangeShapeType="1"/>
            </p:cNvSpPr>
            <p:nvPr userDrawn="1"/>
          </p:nvSpPr>
          <p:spPr bwMode="auto">
            <a:xfrm>
              <a:off x="284" y="150"/>
              <a:ext cx="5182" cy="0"/>
            </a:xfrm>
            <a:prstGeom prst="line">
              <a:avLst/>
            </a:prstGeom>
            <a:noFill/>
            <a:ln w="12700">
              <a:solidFill>
                <a:srgbClr val="BABCBE"/>
              </a:solidFill>
              <a:round/>
              <a:headEnd/>
              <a:tailEnd/>
            </a:ln>
            <a:effectLst/>
          </p:spPr>
          <p:txBody>
            <a:bodyPr/>
            <a:lstStyle/>
            <a:p>
              <a:pPr fontAlgn="auto">
                <a:spcBef>
                  <a:spcPts val="0"/>
                </a:spcBef>
                <a:spcAft>
                  <a:spcPts val="0"/>
                </a:spcAft>
                <a:defRPr/>
              </a:pPr>
              <a:endParaRPr lang="en-US">
                <a:solidFill>
                  <a:srgbClr val="333333"/>
                </a:solidFill>
                <a:latin typeface="Arial"/>
                <a:ea typeface="MS PGothic" pitchFamily="34" charset="-128"/>
                <a:cs typeface="Arial"/>
              </a:endParaRPr>
            </a:p>
          </p:txBody>
        </p:sp>
      </p:grpSp>
      <p:pic>
        <p:nvPicPr>
          <p:cNvPr id="98310" name="Picture 10" descr="juniper_black.png"/>
          <p:cNvPicPr>
            <a:picLocks noChangeAspect="1"/>
          </p:cNvPicPr>
          <p:nvPr/>
        </p:nvPicPr>
        <p:blipFill>
          <a:blip r:embed="rId12" cstate="print"/>
          <a:srcRect/>
          <a:stretch>
            <a:fillRect/>
          </a:stretch>
        </p:blipFill>
        <p:spPr bwMode="auto">
          <a:xfrm>
            <a:off x="9077326" y="5684998"/>
            <a:ext cx="1333500" cy="272891"/>
          </a:xfrm>
          <a:prstGeom prst="rect">
            <a:avLst/>
          </a:prstGeom>
          <a:noFill/>
          <a:ln w="9525">
            <a:noFill/>
            <a:miter lim="800000"/>
            <a:headEnd/>
            <a:tailEnd/>
          </a:ln>
        </p:spPr>
      </p:pic>
      <p:sp>
        <p:nvSpPr>
          <p:cNvPr id="14" name="TextBox 13"/>
          <p:cNvSpPr txBox="1"/>
          <p:nvPr userDrawn="1"/>
        </p:nvSpPr>
        <p:spPr>
          <a:xfrm>
            <a:off x="2975585" y="5616419"/>
            <a:ext cx="4450135" cy="216987"/>
          </a:xfrm>
          <a:prstGeom prst="rect">
            <a:avLst/>
          </a:prstGeom>
          <a:noFill/>
        </p:spPr>
        <p:txBody>
          <a:bodyPr wrap="none" lIns="92967" tIns="46484" rIns="92967" bIns="46484">
            <a:spAutoFit/>
          </a:bodyPr>
          <a:lstStyle/>
          <a:p>
            <a:pPr algn="ctr">
              <a:spcBef>
                <a:spcPct val="50000"/>
              </a:spcBef>
              <a:defRPr/>
            </a:pPr>
            <a:r>
              <a:rPr lang="en-US" sz="800" dirty="0">
                <a:solidFill>
                  <a:srgbClr val="808080"/>
                </a:solidFill>
                <a:latin typeface="Arial"/>
                <a:ea typeface="ＭＳ Ｐゴシック" pitchFamily="34" charset="-128"/>
                <a:cs typeface="Arial"/>
              </a:rPr>
              <a:t>Copyright © 2012 Juniper Networks, Inc.	Restricted Confidential. For Internal Distribution Only. </a:t>
            </a:r>
          </a:p>
        </p:txBody>
      </p:sp>
    </p:spTree>
    <p:extLst>
      <p:ext uri="{BB962C8B-B14F-4D97-AF65-F5344CB8AC3E}">
        <p14:creationId xmlns:p14="http://schemas.microsoft.com/office/powerpoint/2010/main" val="1213898036"/>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Lst>
  <p:txStyles>
    <p:titleStyle>
      <a:lvl1pPr algn="l" defTabSz="464835" rtl="0" eaLnBrk="0" fontAlgn="base" hangingPunct="0">
        <a:lnSpc>
          <a:spcPct val="90000"/>
        </a:lnSpc>
        <a:spcBef>
          <a:spcPct val="0"/>
        </a:spcBef>
        <a:spcAft>
          <a:spcPct val="20000"/>
        </a:spcAft>
        <a:defRPr sz="2400" b="1">
          <a:solidFill>
            <a:srgbClr val="292929"/>
          </a:solidFill>
          <a:latin typeface="+mj-lt"/>
          <a:ea typeface="+mj-ea"/>
          <a:cs typeface="+mj-cs"/>
        </a:defRPr>
      </a:lvl1pPr>
      <a:lvl2pPr algn="l" defTabSz="464835" rtl="0" eaLnBrk="0" fontAlgn="base" hangingPunct="0">
        <a:lnSpc>
          <a:spcPct val="90000"/>
        </a:lnSpc>
        <a:spcBef>
          <a:spcPct val="0"/>
        </a:spcBef>
        <a:spcAft>
          <a:spcPct val="20000"/>
        </a:spcAft>
        <a:defRPr sz="2400" b="1">
          <a:solidFill>
            <a:srgbClr val="292929"/>
          </a:solidFill>
          <a:latin typeface="Arial" charset="0"/>
          <a:cs typeface="Arial" charset="0"/>
        </a:defRPr>
      </a:lvl2pPr>
      <a:lvl3pPr algn="l" defTabSz="464835" rtl="0" eaLnBrk="0" fontAlgn="base" hangingPunct="0">
        <a:lnSpc>
          <a:spcPct val="90000"/>
        </a:lnSpc>
        <a:spcBef>
          <a:spcPct val="0"/>
        </a:spcBef>
        <a:spcAft>
          <a:spcPct val="20000"/>
        </a:spcAft>
        <a:defRPr sz="2400" b="1">
          <a:solidFill>
            <a:srgbClr val="292929"/>
          </a:solidFill>
          <a:latin typeface="Arial" charset="0"/>
          <a:cs typeface="Arial" charset="0"/>
        </a:defRPr>
      </a:lvl3pPr>
      <a:lvl4pPr algn="l" defTabSz="464835" rtl="0" eaLnBrk="0" fontAlgn="base" hangingPunct="0">
        <a:lnSpc>
          <a:spcPct val="90000"/>
        </a:lnSpc>
        <a:spcBef>
          <a:spcPct val="0"/>
        </a:spcBef>
        <a:spcAft>
          <a:spcPct val="20000"/>
        </a:spcAft>
        <a:defRPr sz="2400" b="1">
          <a:solidFill>
            <a:srgbClr val="292929"/>
          </a:solidFill>
          <a:latin typeface="Arial" charset="0"/>
          <a:cs typeface="Arial" charset="0"/>
        </a:defRPr>
      </a:lvl4pPr>
      <a:lvl5pPr algn="l" defTabSz="464835" rtl="0" eaLnBrk="0" fontAlgn="base" hangingPunct="0">
        <a:lnSpc>
          <a:spcPct val="90000"/>
        </a:lnSpc>
        <a:spcBef>
          <a:spcPct val="0"/>
        </a:spcBef>
        <a:spcAft>
          <a:spcPct val="20000"/>
        </a:spcAft>
        <a:defRPr sz="2400" b="1">
          <a:solidFill>
            <a:srgbClr val="292929"/>
          </a:solidFill>
          <a:latin typeface="Arial" charset="0"/>
          <a:cs typeface="Arial" charset="0"/>
        </a:defRPr>
      </a:lvl5pPr>
      <a:lvl6pPr marL="464835" algn="l" defTabSz="464835" rtl="0" fontAlgn="base">
        <a:lnSpc>
          <a:spcPct val="90000"/>
        </a:lnSpc>
        <a:spcBef>
          <a:spcPct val="0"/>
        </a:spcBef>
        <a:spcAft>
          <a:spcPct val="20000"/>
        </a:spcAft>
        <a:defRPr sz="2400" b="1">
          <a:solidFill>
            <a:srgbClr val="292929"/>
          </a:solidFill>
          <a:latin typeface="Arial" charset="0"/>
          <a:cs typeface="Arial" charset="0"/>
        </a:defRPr>
      </a:lvl6pPr>
      <a:lvl7pPr marL="929670" algn="l" defTabSz="464835" rtl="0" fontAlgn="base">
        <a:lnSpc>
          <a:spcPct val="90000"/>
        </a:lnSpc>
        <a:spcBef>
          <a:spcPct val="0"/>
        </a:spcBef>
        <a:spcAft>
          <a:spcPct val="20000"/>
        </a:spcAft>
        <a:defRPr sz="2400" b="1">
          <a:solidFill>
            <a:srgbClr val="292929"/>
          </a:solidFill>
          <a:latin typeface="Arial" charset="0"/>
          <a:cs typeface="Arial" charset="0"/>
        </a:defRPr>
      </a:lvl7pPr>
      <a:lvl8pPr marL="1394506" algn="l" defTabSz="464835" rtl="0" fontAlgn="base">
        <a:lnSpc>
          <a:spcPct val="90000"/>
        </a:lnSpc>
        <a:spcBef>
          <a:spcPct val="0"/>
        </a:spcBef>
        <a:spcAft>
          <a:spcPct val="20000"/>
        </a:spcAft>
        <a:defRPr sz="2400" b="1">
          <a:solidFill>
            <a:srgbClr val="292929"/>
          </a:solidFill>
          <a:latin typeface="Arial" charset="0"/>
          <a:cs typeface="Arial" charset="0"/>
        </a:defRPr>
      </a:lvl8pPr>
      <a:lvl9pPr marL="1859341" algn="l" defTabSz="464835" rtl="0" fontAlgn="base">
        <a:lnSpc>
          <a:spcPct val="90000"/>
        </a:lnSpc>
        <a:spcBef>
          <a:spcPct val="0"/>
        </a:spcBef>
        <a:spcAft>
          <a:spcPct val="20000"/>
        </a:spcAft>
        <a:defRPr sz="2400" b="1">
          <a:solidFill>
            <a:srgbClr val="292929"/>
          </a:solidFill>
          <a:latin typeface="Arial" charset="0"/>
          <a:cs typeface="Arial" charset="0"/>
        </a:defRPr>
      </a:lvl9pPr>
    </p:titleStyle>
    <p:bodyStyle>
      <a:lvl1pPr marL="232418" indent="-232418" algn="l" rtl="0" eaLnBrk="0" fontAlgn="base" hangingPunct="0">
        <a:spcBef>
          <a:spcPts val="813"/>
        </a:spcBef>
        <a:spcAft>
          <a:spcPts val="407"/>
        </a:spcAft>
        <a:buClr>
          <a:schemeClr val="tx1"/>
        </a:buClr>
        <a:buFont typeface="Wingdings" pitchFamily="2" charset="2"/>
        <a:buChar char="§"/>
        <a:defRPr sz="2200">
          <a:solidFill>
            <a:schemeClr val="tx1"/>
          </a:solidFill>
          <a:latin typeface="+mn-lt"/>
          <a:ea typeface="+mn-ea"/>
          <a:cs typeface="+mn-cs"/>
        </a:defRPr>
      </a:lvl1pPr>
      <a:lvl2pPr marL="577816" indent="-229190" algn="l" rtl="0" eaLnBrk="0" fontAlgn="base" hangingPunct="0">
        <a:spcBef>
          <a:spcPct val="0"/>
        </a:spcBef>
        <a:spcAft>
          <a:spcPts val="508"/>
        </a:spcAft>
        <a:buClr>
          <a:schemeClr val="tx1"/>
        </a:buClr>
        <a:buSzPct val="90000"/>
        <a:buFont typeface="Arial" pitchFamily="34" charset="0"/>
        <a:buChar char="–"/>
        <a:defRPr sz="2000">
          <a:solidFill>
            <a:schemeClr val="tx1"/>
          </a:solidFill>
          <a:latin typeface="+mn-lt"/>
          <a:cs typeface="+mn-cs"/>
        </a:defRPr>
      </a:lvl2pPr>
      <a:lvl3pPr marL="921601" indent="-227576" algn="l" rtl="0" eaLnBrk="0" fontAlgn="base" hangingPunct="0">
        <a:spcBef>
          <a:spcPct val="0"/>
        </a:spcBef>
        <a:spcAft>
          <a:spcPts val="508"/>
        </a:spcAft>
        <a:buClr>
          <a:schemeClr val="tx1"/>
        </a:buClr>
        <a:buSzPct val="96000"/>
        <a:buChar char="o"/>
        <a:defRPr>
          <a:solidFill>
            <a:schemeClr val="tx1"/>
          </a:solidFill>
          <a:latin typeface="+mn-lt"/>
          <a:cs typeface="+mn-cs"/>
        </a:defRPr>
      </a:lvl3pPr>
      <a:lvl4pPr marL="1275069" indent="-237260" algn="l" rtl="0" eaLnBrk="0" fontAlgn="base" hangingPunct="0">
        <a:spcBef>
          <a:spcPct val="0"/>
        </a:spcBef>
        <a:spcAft>
          <a:spcPts val="508"/>
        </a:spcAft>
        <a:buClr>
          <a:schemeClr val="tx1"/>
        </a:buClr>
        <a:buFont typeface="Wingdings" pitchFamily="2" charset="2"/>
        <a:buChar char="Ø"/>
        <a:defRPr sz="1600">
          <a:solidFill>
            <a:schemeClr val="tx1"/>
          </a:solidFill>
          <a:latin typeface="+mn-lt"/>
          <a:cs typeface="+mn-cs"/>
        </a:defRPr>
      </a:lvl4pPr>
      <a:lvl5pPr marL="1626923" indent="-235646" algn="l" rtl="0" eaLnBrk="0" fontAlgn="base" hangingPunct="0">
        <a:spcBef>
          <a:spcPct val="0"/>
        </a:spcBef>
        <a:spcAft>
          <a:spcPts val="508"/>
        </a:spcAft>
        <a:buClr>
          <a:schemeClr val="tx1"/>
        </a:buClr>
        <a:buFont typeface="Wingdings" pitchFamily="2" charset="2"/>
        <a:buChar char="v"/>
        <a:defRPr sz="1600">
          <a:solidFill>
            <a:schemeClr val="tx1"/>
          </a:solidFill>
          <a:latin typeface="+mn-lt"/>
          <a:cs typeface="+mn-cs"/>
        </a:defRPr>
      </a:lvl5pPr>
      <a:lvl6pPr marL="1920673" indent="-175928" algn="l" rtl="0" fontAlgn="base">
        <a:spcBef>
          <a:spcPct val="0"/>
        </a:spcBef>
        <a:spcAft>
          <a:spcPts val="508"/>
        </a:spcAft>
        <a:buClr>
          <a:schemeClr val="tx1"/>
        </a:buClr>
        <a:buFont typeface="Arial" charset="0"/>
        <a:buChar char="-"/>
        <a:defRPr sz="1600">
          <a:solidFill>
            <a:schemeClr val="tx1"/>
          </a:solidFill>
          <a:latin typeface="+mn-lt"/>
          <a:cs typeface="+mn-cs"/>
        </a:defRPr>
      </a:lvl6pPr>
      <a:lvl7pPr marL="2385509" indent="-175928" algn="l" rtl="0" fontAlgn="base">
        <a:spcBef>
          <a:spcPct val="0"/>
        </a:spcBef>
        <a:spcAft>
          <a:spcPts val="508"/>
        </a:spcAft>
        <a:buClr>
          <a:schemeClr val="tx1"/>
        </a:buClr>
        <a:buFont typeface="Arial" charset="0"/>
        <a:buChar char="-"/>
        <a:defRPr sz="1600">
          <a:solidFill>
            <a:schemeClr val="tx1"/>
          </a:solidFill>
          <a:latin typeface="+mn-lt"/>
          <a:cs typeface="+mn-cs"/>
        </a:defRPr>
      </a:lvl7pPr>
      <a:lvl8pPr marL="2850344" indent="-175928" algn="l" rtl="0" fontAlgn="base">
        <a:spcBef>
          <a:spcPct val="0"/>
        </a:spcBef>
        <a:spcAft>
          <a:spcPts val="508"/>
        </a:spcAft>
        <a:buClr>
          <a:schemeClr val="tx1"/>
        </a:buClr>
        <a:buFont typeface="Arial" charset="0"/>
        <a:buChar char="-"/>
        <a:defRPr sz="1600">
          <a:solidFill>
            <a:schemeClr val="tx1"/>
          </a:solidFill>
          <a:latin typeface="+mn-lt"/>
          <a:cs typeface="+mn-cs"/>
        </a:defRPr>
      </a:lvl8pPr>
      <a:lvl9pPr marL="3315179" indent="-175928" algn="l" rtl="0" fontAlgn="base">
        <a:spcBef>
          <a:spcPct val="0"/>
        </a:spcBef>
        <a:spcAft>
          <a:spcPts val="508"/>
        </a:spcAft>
        <a:buClr>
          <a:schemeClr val="tx1"/>
        </a:buClr>
        <a:buFont typeface="Arial" charset="0"/>
        <a:buChar char="-"/>
        <a:defRPr sz="1600">
          <a:solidFill>
            <a:schemeClr val="tx1"/>
          </a:solidFill>
          <a:latin typeface="+mn-lt"/>
          <a:cs typeface="+mn-cs"/>
        </a:defRPr>
      </a:lvl9pPr>
    </p:bodyStyle>
    <p:otherStyle>
      <a:defPPr>
        <a:defRPr lang="en-US"/>
      </a:defPPr>
      <a:lvl1pPr marL="0" algn="l" defTabSz="929670" rtl="0" eaLnBrk="1" latinLnBrk="0" hangingPunct="1">
        <a:defRPr sz="1800" kern="1200">
          <a:solidFill>
            <a:schemeClr val="tx1"/>
          </a:solidFill>
          <a:latin typeface="+mn-lt"/>
          <a:ea typeface="+mn-ea"/>
          <a:cs typeface="+mn-cs"/>
        </a:defRPr>
      </a:lvl1pPr>
      <a:lvl2pPr marL="464835" algn="l" defTabSz="929670" rtl="0" eaLnBrk="1" latinLnBrk="0" hangingPunct="1">
        <a:defRPr sz="1800" kern="1200">
          <a:solidFill>
            <a:schemeClr val="tx1"/>
          </a:solidFill>
          <a:latin typeface="+mn-lt"/>
          <a:ea typeface="+mn-ea"/>
          <a:cs typeface="+mn-cs"/>
        </a:defRPr>
      </a:lvl2pPr>
      <a:lvl3pPr marL="929670" algn="l" defTabSz="929670" rtl="0" eaLnBrk="1" latinLnBrk="0" hangingPunct="1">
        <a:defRPr sz="1800" kern="1200">
          <a:solidFill>
            <a:schemeClr val="tx1"/>
          </a:solidFill>
          <a:latin typeface="+mn-lt"/>
          <a:ea typeface="+mn-ea"/>
          <a:cs typeface="+mn-cs"/>
        </a:defRPr>
      </a:lvl3pPr>
      <a:lvl4pPr marL="1394506" algn="l" defTabSz="929670" rtl="0" eaLnBrk="1" latinLnBrk="0" hangingPunct="1">
        <a:defRPr sz="1800" kern="1200">
          <a:solidFill>
            <a:schemeClr val="tx1"/>
          </a:solidFill>
          <a:latin typeface="+mn-lt"/>
          <a:ea typeface="+mn-ea"/>
          <a:cs typeface="+mn-cs"/>
        </a:defRPr>
      </a:lvl4pPr>
      <a:lvl5pPr marL="1859341" algn="l" defTabSz="929670" rtl="0" eaLnBrk="1" latinLnBrk="0" hangingPunct="1">
        <a:defRPr sz="1800" kern="1200">
          <a:solidFill>
            <a:schemeClr val="tx1"/>
          </a:solidFill>
          <a:latin typeface="+mn-lt"/>
          <a:ea typeface="+mn-ea"/>
          <a:cs typeface="+mn-cs"/>
        </a:defRPr>
      </a:lvl5pPr>
      <a:lvl6pPr marL="2324176" algn="l" defTabSz="929670" rtl="0" eaLnBrk="1" latinLnBrk="0" hangingPunct="1">
        <a:defRPr sz="1800" kern="1200">
          <a:solidFill>
            <a:schemeClr val="tx1"/>
          </a:solidFill>
          <a:latin typeface="+mn-lt"/>
          <a:ea typeface="+mn-ea"/>
          <a:cs typeface="+mn-cs"/>
        </a:defRPr>
      </a:lvl6pPr>
      <a:lvl7pPr marL="2789011" algn="l" defTabSz="929670" rtl="0" eaLnBrk="1" latinLnBrk="0" hangingPunct="1">
        <a:defRPr sz="1800" kern="1200">
          <a:solidFill>
            <a:schemeClr val="tx1"/>
          </a:solidFill>
          <a:latin typeface="+mn-lt"/>
          <a:ea typeface="+mn-ea"/>
          <a:cs typeface="+mn-cs"/>
        </a:defRPr>
      </a:lvl7pPr>
      <a:lvl8pPr marL="3253847" algn="l" defTabSz="929670" rtl="0" eaLnBrk="1" latinLnBrk="0" hangingPunct="1">
        <a:defRPr sz="1800" kern="1200">
          <a:solidFill>
            <a:schemeClr val="tx1"/>
          </a:solidFill>
          <a:latin typeface="+mn-lt"/>
          <a:ea typeface="+mn-ea"/>
          <a:cs typeface="+mn-cs"/>
        </a:defRPr>
      </a:lvl8pPr>
      <a:lvl9pPr marL="3718682" algn="l" defTabSz="92967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rombie/contrail-misc/blob/master/ContrailController.pptx?raw=tru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Juniper/contrail-controller/blob/master/src/bgp/test/bgp_attr_test.cc" TargetMode="External"/><Relationship Id="rId4" Type="http://schemas.openxmlformats.org/officeDocument/2006/relationships/hyperlink" Target="https://github.com/Juniper/contrail-controller/blob/master/src/bgp/test/bgp_mvpn_test.cc" TargetMode="External"/><Relationship Id="rId5" Type="http://schemas.openxmlformats.org/officeDocument/2006/relationships/hyperlink" Target="https://github.com/Juniper/contrail-controller/blob/master/src/bgp/test/peer_close_manager_test.cc" TargetMode="External"/><Relationship Id="rId1" Type="http://schemas.openxmlformats.org/officeDocument/2006/relationships/slideLayout" Target="../slideLayouts/slideLayout3.xml"/><Relationship Id="rId2" Type="http://schemas.openxmlformats.org/officeDocument/2006/relationships/hyperlink" Target="https://www.ibm.com/developerworks/aix/library/au-googletestingframework.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Juniper/contrail-controller/blob/master/src/bgp/test/bgp_stress_test.cc" TargetMode="External"/><Relationship Id="rId4" Type="http://schemas.openxmlformats.org/officeDocument/2006/relationships/hyperlink" Target="http://10.84.5.31:5911/" TargetMode="External"/><Relationship Id="rId5" Type="http://schemas.openxmlformats.org/officeDocument/2006/relationships/hyperlink" Target="http://10.84.5.31:5910/" TargetMode="External"/><Relationship Id="rId6" Type="http://schemas.openxmlformats.org/officeDocument/2006/relationships/hyperlink" Target="https://github.com/Juniper/contrail-controller/blob/master/src/ifmap/client/test/config_json_parser_test.cc" TargetMode="External"/><Relationship Id="rId7" Type="http://schemas.openxmlformats.org/officeDocument/2006/relationships/hyperlink" Target="https://github.com/Juniper/contrail-controller/blob/764f13719b1f4078ff6cf16977089755bf3afbcf/src/ifmap/client/testdata/cassandra_to_json.rb" TargetMode="External"/><Relationship Id="rId1" Type="http://schemas.openxmlformats.org/officeDocument/2006/relationships/slideLayout" Target="../slideLayouts/slideLayout3.xml"/><Relationship Id="rId2" Type="http://schemas.openxmlformats.org/officeDocument/2006/relationships/hyperlink" Target="https://github.com/Juniper/contrail-controller/wiki/BGP-Stress-Test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10.84.5.100/cs-shared/ananth/coverage/bgp/test_coverage/bgp/index-sort-l.html" TargetMode="External"/><Relationship Id="rId3" Type="http://schemas.openxmlformats.org/officeDocument/2006/relationships/hyperlink" Target="https://review.opencontrail.org/%23/c/38027/1/src/bgp/bgp_evpn.c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p:cNvSpPr>
          <p:nvPr>
            <p:ph type="ctrTitle"/>
          </p:nvPr>
        </p:nvSpPr>
        <p:spPr bwMode="auto">
          <a:xfrm>
            <a:off x="1097281" y="1850500"/>
            <a:ext cx="9494520" cy="790041"/>
          </a:xfrm>
          <a:noFill/>
        </p:spPr>
        <p:txBody>
          <a:bodyPr/>
          <a:lstStyle/>
          <a:p>
            <a:pPr eaLnBrk="1" hangingPunct="1"/>
            <a:r>
              <a:rPr lang="en-US" dirty="0" smtClean="0">
                <a:hlinkClick r:id="rId3"/>
              </a:rPr>
              <a:t>CONTRAIL-CONTROL Testing</a:t>
            </a:r>
            <a:endParaRPr dirty="0" smtClean="0"/>
          </a:p>
        </p:txBody>
      </p:sp>
      <p:sp>
        <p:nvSpPr>
          <p:cNvPr id="5123" name="Rectangle 6"/>
          <p:cNvSpPr>
            <a:spLocks noGrp="1"/>
          </p:cNvSpPr>
          <p:nvPr>
            <p:ph type="subTitle" idx="1"/>
          </p:nvPr>
        </p:nvSpPr>
        <p:spPr>
          <a:xfrm>
            <a:off x="1095382" y="2819876"/>
            <a:ext cx="8597264" cy="875824"/>
          </a:xfrm>
        </p:spPr>
        <p:txBody>
          <a:bodyPr/>
          <a:lstStyle/>
          <a:p>
            <a:pPr eaLnBrk="1" hangingPunct="1">
              <a:lnSpc>
                <a:spcPct val="75000"/>
              </a:lnSpc>
            </a:pPr>
            <a:endParaRPr lang="en-US" dirty="0" smtClean="0"/>
          </a:p>
          <a:p>
            <a:pPr eaLnBrk="1" hangingPunct="1">
              <a:lnSpc>
                <a:spcPct val="75000"/>
              </a:lnSpc>
            </a:pPr>
            <a:endParaRPr lang="en-US" i="1" dirty="0" smtClean="0"/>
          </a:p>
          <a:p>
            <a:pPr eaLnBrk="1" hangingPunct="1">
              <a:lnSpc>
                <a:spcPct val="75000"/>
              </a:lnSpc>
            </a:pPr>
            <a:r>
              <a:rPr lang="en-US" i="1" dirty="0" smtClean="0"/>
              <a:t>Ananth Suryanarayana (</a:t>
            </a:r>
            <a:r>
              <a:rPr lang="en-US" sz="2000" i="1" dirty="0" err="1" smtClean="0"/>
              <a:t>Anantha@juniper.ne</a:t>
            </a:r>
            <a:r>
              <a:rPr lang="en-US" i="1" dirty="0" err="1" smtClean="0"/>
              <a:t>t</a:t>
            </a:r>
            <a:r>
              <a:rPr lang="en-US" i="1" dirty="0" smtClean="0"/>
              <a:t>), Contrail </a:t>
            </a:r>
            <a:r>
              <a:rPr lang="en-US" i="1" dirty="0" smtClean="0"/>
              <a:t>Engineering</a:t>
            </a:r>
          </a:p>
          <a:p>
            <a:pPr>
              <a:lnSpc>
                <a:spcPct val="75000"/>
              </a:lnSpc>
            </a:pPr>
            <a:r>
              <a:rPr lang="en-US" sz="1400" dirty="0">
                <a:solidFill>
                  <a:srgbClr val="000000"/>
                </a:solidFill>
                <a:latin typeface="Lucida Grande"/>
                <a:ea typeface="Lucida Grande"/>
                <a:cs typeface="Lucida Grande"/>
              </a:rPr>
              <a:t>https://github.com/</a:t>
            </a:r>
            <a:r>
              <a:rPr lang="en-US" sz="1400" dirty="0" err="1">
                <a:solidFill>
                  <a:srgbClr val="000000"/>
                </a:solidFill>
                <a:latin typeface="Lucida Grande"/>
                <a:ea typeface="Lucida Grande"/>
                <a:cs typeface="Lucida Grande"/>
              </a:rPr>
              <a:t>rombie</a:t>
            </a:r>
            <a:r>
              <a:rPr lang="en-US" sz="1400" dirty="0">
                <a:solidFill>
                  <a:srgbClr val="000000"/>
                </a:solidFill>
                <a:latin typeface="Lucida Grande"/>
                <a:ea typeface="Lucida Grande"/>
                <a:cs typeface="Lucida Grande"/>
              </a:rPr>
              <a:t>/contrail-</a:t>
            </a:r>
            <a:r>
              <a:rPr lang="en-US" sz="1400" dirty="0" err="1">
                <a:solidFill>
                  <a:srgbClr val="000000"/>
                </a:solidFill>
                <a:latin typeface="Lucida Grande"/>
                <a:ea typeface="Lucida Grande"/>
                <a:cs typeface="Lucida Grande"/>
              </a:rPr>
              <a:t>misc</a:t>
            </a:r>
            <a:r>
              <a:rPr lang="en-US" sz="1400" dirty="0">
                <a:solidFill>
                  <a:srgbClr val="000000"/>
                </a:solidFill>
                <a:latin typeface="Lucida Grande"/>
                <a:ea typeface="Lucida Grande"/>
                <a:cs typeface="Lucida Grande"/>
              </a:rPr>
              <a:t>/blob/master/</a:t>
            </a:r>
            <a:r>
              <a:rPr lang="en-US" sz="1400" dirty="0" err="1">
                <a:solidFill>
                  <a:srgbClr val="000000"/>
                </a:solidFill>
                <a:latin typeface="Lucida Grande"/>
                <a:ea typeface="Lucida Grande"/>
                <a:cs typeface="Lucida Grande"/>
              </a:rPr>
              <a:t>ContrailController.pptx?raw</a:t>
            </a:r>
            <a:r>
              <a:rPr lang="en-US" sz="1400" dirty="0">
                <a:solidFill>
                  <a:srgbClr val="000000"/>
                </a:solidFill>
                <a:latin typeface="Lucida Grande"/>
                <a:ea typeface="Lucida Grande"/>
                <a:cs typeface="Lucida Grande"/>
              </a:rPr>
              <a:t>=true</a:t>
            </a:r>
            <a:endParaRPr lang="en-US" sz="1400" i="1" dirty="0" smtClean="0"/>
          </a:p>
          <a:p>
            <a:pPr eaLnBrk="1" hangingPunct="1">
              <a:lnSpc>
                <a:spcPct val="75000"/>
              </a:lnSpc>
            </a:pPr>
            <a:endParaRPr lang="en-US" i="1" dirty="0" smtClean="0"/>
          </a:p>
          <a:p>
            <a:pPr eaLnBrk="1" hangingPunct="1">
              <a:lnSpc>
                <a:spcPct val="75000"/>
              </a:lnSpc>
            </a:pPr>
            <a:endParaRPr lang="en-US" dirty="0" smtClean="0"/>
          </a:p>
        </p:txBody>
      </p:sp>
      <p:sp>
        <p:nvSpPr>
          <p:cNvPr id="5124" name="Rectangle 7"/>
          <p:cNvSpPr>
            <a:spLocks noChangeArrowheads="1"/>
          </p:cNvSpPr>
          <p:nvPr/>
        </p:nvSpPr>
        <p:spPr bwMode="auto">
          <a:xfrm>
            <a:off x="0" y="5692140"/>
            <a:ext cx="10972800" cy="411480"/>
          </a:xfrm>
          <a:prstGeom prst="rect">
            <a:avLst/>
          </a:prstGeom>
          <a:noFill/>
          <a:ln w="9525">
            <a:noFill/>
            <a:miter lim="800000"/>
            <a:headEnd/>
            <a:tailEnd/>
          </a:ln>
        </p:spPr>
        <p:txBody>
          <a:bodyPr lIns="107265" tIns="53633" rIns="107265" bIns="53633"/>
          <a:lstStyle/>
          <a:p>
            <a:pPr algn="ctr" eaLnBrk="0" hangingPunct="0">
              <a:lnSpc>
                <a:spcPct val="150000"/>
              </a:lnSpc>
              <a:tabLst>
                <a:tab pos="1608981" algn="ctr"/>
                <a:tab pos="5095106" algn="ctr"/>
                <a:tab pos="10061717" algn="r"/>
              </a:tabLst>
            </a:pPr>
            <a:r>
              <a:rPr lang="en-US" sz="900" b="1" dirty="0"/>
              <a:t>	Juniper Networks Proprietary and Confidential -- printed copies of this document are for reference only </a:t>
            </a:r>
            <a:endParaRPr lang="en-US" sz="900" b="1" dirty="0">
              <a:cs typeface="Times New Roman" pitchFamily="18" charset="0"/>
            </a:endParaRPr>
          </a:p>
          <a:p>
            <a:pPr algn="ctr" eaLnBrk="0" hangingPunct="0">
              <a:lnSpc>
                <a:spcPct val="150000"/>
              </a:lnSpc>
              <a:tabLst>
                <a:tab pos="1608981" algn="ctr"/>
                <a:tab pos="5095106" algn="ctr"/>
                <a:tab pos="10061717" algn="r"/>
              </a:tabLst>
            </a:pPr>
            <a:r>
              <a:rPr lang="en-US" sz="900" b="1" dirty="0"/>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70590" y="1918270"/>
            <a:ext cx="3925210" cy="2286000"/>
          </a:xfrm>
          <a:prstGeom prst="roundRect">
            <a:avLst>
              <a:gd name="adj" fmla="val 6928"/>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tx1"/>
                </a:solidFill>
              </a:rPr>
              <a:t>Control Node</a:t>
            </a:r>
            <a:endParaRPr lang="en-US" sz="1100" dirty="0">
              <a:solidFill>
                <a:schemeClr val="tx1"/>
              </a:solidFill>
            </a:endParaRPr>
          </a:p>
        </p:txBody>
      </p:sp>
      <p:sp>
        <p:nvSpPr>
          <p:cNvPr id="53" name="Rounded Rectangle 52"/>
          <p:cNvSpPr/>
          <p:nvPr/>
        </p:nvSpPr>
        <p:spPr>
          <a:xfrm>
            <a:off x="1436907" y="2322323"/>
            <a:ext cx="2923604" cy="1297178"/>
          </a:xfrm>
          <a:prstGeom prst="roundRect">
            <a:avLst>
              <a:gd name="adj" fmla="val 6928"/>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endParaRPr lang="en-US" sz="1100" dirty="0">
              <a:solidFill>
                <a:schemeClr val="tx1"/>
              </a:solidFill>
            </a:endParaRPr>
          </a:p>
        </p:txBody>
      </p:sp>
      <p:sp>
        <p:nvSpPr>
          <p:cNvPr id="2" name="Title 1"/>
          <p:cNvSpPr>
            <a:spLocks noGrp="1"/>
          </p:cNvSpPr>
          <p:nvPr>
            <p:ph type="title"/>
          </p:nvPr>
        </p:nvSpPr>
        <p:spPr/>
        <p:txBody>
          <a:bodyPr/>
          <a:lstStyle/>
          <a:p>
            <a:r>
              <a:rPr lang="en-US" dirty="0" smtClean="0"/>
              <a:t>CONTROL NODE ARCHITECTURE</a:t>
            </a:r>
            <a:endParaRPr lang="en-US" dirty="0"/>
          </a:p>
        </p:txBody>
      </p:sp>
      <p:sp>
        <p:nvSpPr>
          <p:cNvPr id="4" name="TextBox 3"/>
          <p:cNvSpPr txBox="1"/>
          <p:nvPr/>
        </p:nvSpPr>
        <p:spPr>
          <a:xfrm>
            <a:off x="7239000" y="1227966"/>
            <a:ext cx="3407390" cy="2616080"/>
          </a:xfrm>
          <a:prstGeom prst="rect">
            <a:avLst/>
          </a:prstGeom>
          <a:noFill/>
        </p:spPr>
        <p:txBody>
          <a:bodyPr wrap="square" lIns="91417" tIns="45710" rIns="91417" bIns="45710" rtlCol="0">
            <a:spAutoFit/>
          </a:bodyPr>
          <a:lstStyle/>
          <a:p>
            <a:pPr marL="285684" indent="-285684">
              <a:buFont typeface="Wingdings" charset="2"/>
              <a:buChar char="§"/>
            </a:pPr>
            <a:r>
              <a:rPr lang="en-US" sz="1200" dirty="0"/>
              <a:t>All Control Plane Nodes are active active </a:t>
            </a:r>
          </a:p>
          <a:p>
            <a:pPr marL="228545" indent="-228545">
              <a:buFont typeface="Wingdings" charset="2"/>
              <a:buChar char="§"/>
            </a:pPr>
            <a:endParaRPr lang="en-US" sz="1200" dirty="0"/>
          </a:p>
          <a:p>
            <a:pPr marL="285684" indent="-285684">
              <a:buFont typeface="Wingdings" charset="2"/>
              <a:buChar char="§"/>
            </a:pPr>
            <a:r>
              <a:rPr lang="en-US" sz="1200" dirty="0"/>
              <a:t>Each vRouter uses XMPP to connect with multiple Control Plane nodes for </a:t>
            </a:r>
            <a:r>
              <a:rPr lang="en-US" sz="1200" dirty="0" smtClean="0"/>
              <a:t>redundancy</a:t>
            </a:r>
          </a:p>
          <a:p>
            <a:pPr marL="285684" indent="-285684">
              <a:buFont typeface="Wingdings" charset="2"/>
              <a:buChar char="§"/>
            </a:pPr>
            <a:endParaRPr lang="en-US" sz="1200" dirty="0"/>
          </a:p>
          <a:p>
            <a:pPr marL="285684" indent="-285684">
              <a:buFont typeface="Wingdings" charset="2"/>
              <a:buChar char="§"/>
            </a:pPr>
            <a:r>
              <a:rPr lang="en-US" sz="1200" dirty="0" smtClean="0"/>
              <a:t>Control Nodes implement the BGP Speaker</a:t>
            </a:r>
          </a:p>
          <a:p>
            <a:pPr marL="285684" indent="-285684">
              <a:buFont typeface="Wingdings" charset="2"/>
              <a:buChar char="§"/>
            </a:pPr>
            <a:endParaRPr lang="en-US" sz="1200" dirty="0" smtClean="0"/>
          </a:p>
          <a:p>
            <a:pPr marL="285684" indent="-285684">
              <a:buFont typeface="Wingdings" charset="2"/>
              <a:buChar char="§"/>
            </a:pPr>
            <a:r>
              <a:rPr lang="en-US" sz="1200" dirty="0" smtClean="0"/>
              <a:t>BGP  </a:t>
            </a:r>
            <a:r>
              <a:rPr lang="en-US" sz="1200" dirty="0"/>
              <a:t>is used to connect with Physical Gateway Routers or </a:t>
            </a:r>
            <a:r>
              <a:rPr lang="en-US" sz="1200" dirty="0" smtClean="0"/>
              <a:t>switches</a:t>
            </a:r>
            <a:endParaRPr lang="en-US" sz="1200" dirty="0"/>
          </a:p>
          <a:p>
            <a:pPr marL="171450" indent="-171450">
              <a:buFont typeface="Wingdings" charset="2"/>
              <a:buChar char="§"/>
            </a:pPr>
            <a:endParaRPr lang="en-US" sz="1200" dirty="0"/>
          </a:p>
          <a:p>
            <a:pPr marL="285684" indent="-285684">
              <a:buFont typeface="Wingdings" charset="2"/>
              <a:buChar char="§"/>
            </a:pPr>
            <a:r>
              <a:rPr lang="en-US" sz="1200" dirty="0"/>
              <a:t>Control Plane Nodes federate using BGP</a:t>
            </a:r>
          </a:p>
          <a:p>
            <a:pPr marL="171450" indent="-171450">
              <a:buFont typeface="Wingdings" charset="2"/>
              <a:buChar char="§"/>
            </a:pPr>
            <a:endParaRPr lang="en-US" sz="800" dirty="0"/>
          </a:p>
        </p:txBody>
      </p:sp>
      <p:sp>
        <p:nvSpPr>
          <p:cNvPr id="26" name="Rounded Rectangle 25"/>
          <p:cNvSpPr/>
          <p:nvPr/>
        </p:nvSpPr>
        <p:spPr>
          <a:xfrm>
            <a:off x="5029200" y="2844545"/>
            <a:ext cx="1425798" cy="1060514"/>
          </a:xfrm>
          <a:prstGeom prst="roundRect">
            <a:avLst>
              <a:gd name="adj" fmla="val 15688"/>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smtClean="0">
                <a:solidFill>
                  <a:schemeClr val="tx1"/>
                </a:solidFill>
              </a:rPr>
              <a:t>Control Node</a:t>
            </a:r>
            <a:endParaRPr lang="en-US" sz="1100" dirty="0">
              <a:solidFill>
                <a:schemeClr val="tx1"/>
              </a:solidFill>
            </a:endParaRPr>
          </a:p>
        </p:txBody>
      </p:sp>
      <p:cxnSp>
        <p:nvCxnSpPr>
          <p:cNvPr id="27" name="Straight Arrow Connector 26"/>
          <p:cNvCxnSpPr/>
          <p:nvPr/>
        </p:nvCxnSpPr>
        <p:spPr>
          <a:xfrm flipV="1">
            <a:off x="4226988" y="3247154"/>
            <a:ext cx="802212" cy="1"/>
          </a:xfrm>
          <a:prstGeom prst="straightConnector1">
            <a:avLst/>
          </a:prstGeom>
          <a:ln w="3175">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5400000">
            <a:off x="5521286" y="2205245"/>
            <a:ext cx="391893" cy="461665"/>
          </a:xfrm>
          <a:prstGeom prst="rect">
            <a:avLst/>
          </a:prstGeom>
          <a:noFill/>
        </p:spPr>
        <p:txBody>
          <a:bodyPr wrap="square" rtlCol="0">
            <a:spAutoFit/>
          </a:bodyPr>
          <a:lstStyle/>
          <a:p>
            <a:r>
              <a:rPr lang="is-IS" sz="2400" smtClean="0"/>
              <a:t>…</a:t>
            </a:r>
            <a:endParaRPr lang="en-US" sz="2400" dirty="0"/>
          </a:p>
        </p:txBody>
      </p:sp>
      <p:sp>
        <p:nvSpPr>
          <p:cNvPr id="29" name="TextBox 28"/>
          <p:cNvSpPr txBox="1"/>
          <p:nvPr/>
        </p:nvSpPr>
        <p:spPr>
          <a:xfrm>
            <a:off x="4189475" y="3270641"/>
            <a:ext cx="932686" cy="246221"/>
          </a:xfrm>
          <a:prstGeom prst="rect">
            <a:avLst/>
          </a:prstGeom>
          <a:noFill/>
        </p:spPr>
        <p:txBody>
          <a:bodyPr wrap="square" rtlCol="0">
            <a:spAutoFit/>
          </a:bodyPr>
          <a:lstStyle/>
          <a:p>
            <a:pPr algn="ctr"/>
            <a:r>
              <a:rPr lang="en-US" sz="1000" i="1" dirty="0" smtClean="0"/>
              <a:t>BGP</a:t>
            </a:r>
            <a:endParaRPr lang="en-US" sz="1000" i="1" dirty="0"/>
          </a:p>
        </p:txBody>
      </p:sp>
      <p:sp>
        <p:nvSpPr>
          <p:cNvPr id="31" name="Rounded Rectangle 30"/>
          <p:cNvSpPr/>
          <p:nvPr/>
        </p:nvSpPr>
        <p:spPr>
          <a:xfrm>
            <a:off x="1614197" y="2476500"/>
            <a:ext cx="973717" cy="309683"/>
          </a:xfrm>
          <a:prstGeom prst="roundRect">
            <a:avLst>
              <a:gd name="adj" fmla="val 2033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IF-MAP</a:t>
            </a:r>
            <a:endParaRPr lang="en-US" sz="1000" dirty="0">
              <a:solidFill>
                <a:schemeClr val="tx1"/>
              </a:solidFill>
            </a:endParaRPr>
          </a:p>
        </p:txBody>
      </p:sp>
      <p:sp>
        <p:nvSpPr>
          <p:cNvPr id="34" name="Freeform 33"/>
          <p:cNvSpPr/>
          <p:nvPr/>
        </p:nvSpPr>
        <p:spPr>
          <a:xfrm>
            <a:off x="950064" y="3410436"/>
            <a:ext cx="920055" cy="1504464"/>
          </a:xfrm>
          <a:custGeom>
            <a:avLst/>
            <a:gdLst>
              <a:gd name="connsiteX0" fmla="*/ 369870 w 369870"/>
              <a:gd name="connsiteY0" fmla="*/ 0 h 863030"/>
              <a:gd name="connsiteX1" fmla="*/ 369870 w 369870"/>
              <a:gd name="connsiteY1" fmla="*/ 277403 h 863030"/>
              <a:gd name="connsiteX2" fmla="*/ 0 w 369870"/>
              <a:gd name="connsiteY2" fmla="*/ 636998 h 863030"/>
              <a:gd name="connsiteX3" fmla="*/ 0 w 369870"/>
              <a:gd name="connsiteY3" fmla="*/ 863030 h 863030"/>
            </a:gdLst>
            <a:ahLst/>
            <a:cxnLst>
              <a:cxn ang="0">
                <a:pos x="connsiteX0" y="connsiteY0"/>
              </a:cxn>
              <a:cxn ang="0">
                <a:pos x="connsiteX1" y="connsiteY1"/>
              </a:cxn>
              <a:cxn ang="0">
                <a:pos x="connsiteX2" y="connsiteY2"/>
              </a:cxn>
              <a:cxn ang="0">
                <a:pos x="connsiteX3" y="connsiteY3"/>
              </a:cxn>
            </a:cxnLst>
            <a:rect l="l" t="t" r="r" b="b"/>
            <a:pathLst>
              <a:path w="369870" h="863030">
                <a:moveTo>
                  <a:pt x="369870" y="0"/>
                </a:moveTo>
                <a:lnTo>
                  <a:pt x="369870" y="277403"/>
                </a:lnTo>
                <a:lnTo>
                  <a:pt x="0" y="636998"/>
                </a:lnTo>
                <a:lnTo>
                  <a:pt x="0" y="863030"/>
                </a:lnTo>
              </a:path>
            </a:pathLst>
          </a:custGeom>
          <a:noFill/>
          <a:ln w="3175">
            <a:solidFill>
              <a:schemeClr val="accent5">
                <a:lumMod val="75000"/>
              </a:schemeClr>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2421888" y="1044469"/>
            <a:ext cx="1071223" cy="352668"/>
          </a:xfrm>
          <a:prstGeom prst="roundRect">
            <a:avLst>
              <a:gd name="adj" fmla="val 20876"/>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smtClean="0">
                <a:solidFill>
                  <a:schemeClr val="tx1"/>
                </a:solidFill>
              </a:rPr>
              <a:t>Cassandra DB</a:t>
            </a:r>
          </a:p>
          <a:p>
            <a:pPr algn="ctr"/>
            <a:endParaRPr lang="en-US" sz="1100" dirty="0">
              <a:solidFill>
                <a:schemeClr val="tx1"/>
              </a:solidFill>
            </a:endParaRPr>
          </a:p>
        </p:txBody>
      </p:sp>
      <p:sp>
        <p:nvSpPr>
          <p:cNvPr id="38" name="TextBox 37"/>
          <p:cNvSpPr txBox="1"/>
          <p:nvPr/>
        </p:nvSpPr>
        <p:spPr>
          <a:xfrm>
            <a:off x="3544107" y="946530"/>
            <a:ext cx="391893" cy="369332"/>
          </a:xfrm>
          <a:prstGeom prst="rect">
            <a:avLst/>
          </a:prstGeom>
          <a:noFill/>
        </p:spPr>
        <p:txBody>
          <a:bodyPr wrap="square" rtlCol="0">
            <a:spAutoFit/>
          </a:bodyPr>
          <a:lstStyle/>
          <a:p>
            <a:r>
              <a:rPr lang="is-IS" smtClean="0"/>
              <a:t>…</a:t>
            </a:r>
            <a:endParaRPr lang="en-US" dirty="0"/>
          </a:p>
        </p:txBody>
      </p:sp>
      <p:sp>
        <p:nvSpPr>
          <p:cNvPr id="39" name="Freeform 38"/>
          <p:cNvSpPr/>
          <p:nvPr/>
        </p:nvSpPr>
        <p:spPr>
          <a:xfrm flipH="1" flipV="1">
            <a:off x="2306540" y="1397136"/>
            <a:ext cx="583011" cy="1078421"/>
          </a:xfrm>
          <a:custGeom>
            <a:avLst/>
            <a:gdLst>
              <a:gd name="connsiteX0" fmla="*/ 369870 w 369870"/>
              <a:gd name="connsiteY0" fmla="*/ 0 h 863030"/>
              <a:gd name="connsiteX1" fmla="*/ 369870 w 369870"/>
              <a:gd name="connsiteY1" fmla="*/ 277403 h 863030"/>
              <a:gd name="connsiteX2" fmla="*/ 0 w 369870"/>
              <a:gd name="connsiteY2" fmla="*/ 636998 h 863030"/>
              <a:gd name="connsiteX3" fmla="*/ 0 w 369870"/>
              <a:gd name="connsiteY3" fmla="*/ 863030 h 863030"/>
            </a:gdLst>
            <a:ahLst/>
            <a:cxnLst>
              <a:cxn ang="0">
                <a:pos x="connsiteX0" y="connsiteY0"/>
              </a:cxn>
              <a:cxn ang="0">
                <a:pos x="connsiteX1" y="connsiteY1"/>
              </a:cxn>
              <a:cxn ang="0">
                <a:pos x="connsiteX2" y="connsiteY2"/>
              </a:cxn>
              <a:cxn ang="0">
                <a:pos x="connsiteX3" y="connsiteY3"/>
              </a:cxn>
            </a:cxnLst>
            <a:rect l="l" t="t" r="r" b="b"/>
            <a:pathLst>
              <a:path w="369870" h="863030">
                <a:moveTo>
                  <a:pt x="369870" y="0"/>
                </a:moveTo>
                <a:lnTo>
                  <a:pt x="369870" y="277403"/>
                </a:lnTo>
                <a:lnTo>
                  <a:pt x="0" y="636998"/>
                </a:lnTo>
                <a:lnTo>
                  <a:pt x="0" y="863030"/>
                </a:lnTo>
              </a:path>
            </a:pathLst>
          </a:custGeom>
          <a:noFill/>
          <a:ln w="3175">
            <a:solidFill>
              <a:schemeClr val="accent5">
                <a:lumMod val="75000"/>
              </a:schemeClr>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604065" y="3086100"/>
            <a:ext cx="681935" cy="325476"/>
          </a:xfrm>
          <a:prstGeom prst="roundRect">
            <a:avLst>
              <a:gd name="adj" fmla="val 2033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XMPP</a:t>
            </a:r>
            <a:endParaRPr lang="en-US" sz="1000" dirty="0">
              <a:solidFill>
                <a:schemeClr val="tx1"/>
              </a:solidFill>
            </a:endParaRPr>
          </a:p>
        </p:txBody>
      </p:sp>
      <p:sp>
        <p:nvSpPr>
          <p:cNvPr id="43" name="Rounded Rectangle 42"/>
          <p:cNvSpPr/>
          <p:nvPr/>
        </p:nvSpPr>
        <p:spPr>
          <a:xfrm>
            <a:off x="3504543" y="3086100"/>
            <a:ext cx="721338" cy="324336"/>
          </a:xfrm>
          <a:prstGeom prst="roundRect">
            <a:avLst>
              <a:gd name="adj" fmla="val 2033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BGP</a:t>
            </a:r>
            <a:endParaRPr lang="en-US" sz="1000" dirty="0">
              <a:solidFill>
                <a:schemeClr val="tx1"/>
              </a:solidFill>
            </a:endParaRPr>
          </a:p>
        </p:txBody>
      </p:sp>
      <p:sp>
        <p:nvSpPr>
          <p:cNvPr id="44" name="Freeform 43"/>
          <p:cNvSpPr/>
          <p:nvPr/>
        </p:nvSpPr>
        <p:spPr>
          <a:xfrm flipH="1">
            <a:off x="2011612" y="3410436"/>
            <a:ext cx="385295" cy="1521780"/>
          </a:xfrm>
          <a:custGeom>
            <a:avLst/>
            <a:gdLst>
              <a:gd name="connsiteX0" fmla="*/ 369870 w 369870"/>
              <a:gd name="connsiteY0" fmla="*/ 0 h 863030"/>
              <a:gd name="connsiteX1" fmla="*/ 369870 w 369870"/>
              <a:gd name="connsiteY1" fmla="*/ 277403 h 863030"/>
              <a:gd name="connsiteX2" fmla="*/ 0 w 369870"/>
              <a:gd name="connsiteY2" fmla="*/ 636998 h 863030"/>
              <a:gd name="connsiteX3" fmla="*/ 0 w 369870"/>
              <a:gd name="connsiteY3" fmla="*/ 863030 h 863030"/>
            </a:gdLst>
            <a:ahLst/>
            <a:cxnLst>
              <a:cxn ang="0">
                <a:pos x="connsiteX0" y="connsiteY0"/>
              </a:cxn>
              <a:cxn ang="0">
                <a:pos x="connsiteX1" y="connsiteY1"/>
              </a:cxn>
              <a:cxn ang="0">
                <a:pos x="connsiteX2" y="connsiteY2"/>
              </a:cxn>
              <a:cxn ang="0">
                <a:pos x="connsiteX3" y="connsiteY3"/>
              </a:cxn>
            </a:cxnLst>
            <a:rect l="l" t="t" r="r" b="b"/>
            <a:pathLst>
              <a:path w="369870" h="863030">
                <a:moveTo>
                  <a:pt x="369870" y="0"/>
                </a:moveTo>
                <a:lnTo>
                  <a:pt x="369870" y="277403"/>
                </a:lnTo>
                <a:lnTo>
                  <a:pt x="0" y="636998"/>
                </a:lnTo>
                <a:lnTo>
                  <a:pt x="0" y="863030"/>
                </a:lnTo>
              </a:path>
            </a:pathLst>
          </a:custGeom>
          <a:noFill/>
          <a:ln w="3175">
            <a:solidFill>
              <a:schemeClr val="accent5">
                <a:lumMod val="75000"/>
              </a:schemeClr>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381000" y="4927600"/>
            <a:ext cx="990600" cy="444500"/>
          </a:xfrm>
          <a:prstGeom prst="roundRect">
            <a:avLst>
              <a:gd name="adj" fmla="val 2033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smtClean="0">
                <a:solidFill>
                  <a:schemeClr val="tx1"/>
                </a:solidFill>
              </a:rPr>
              <a:t>Compute Node</a:t>
            </a:r>
            <a:endParaRPr lang="en-US" sz="1000" dirty="0">
              <a:solidFill>
                <a:schemeClr val="tx1"/>
              </a:solidFill>
            </a:endParaRPr>
          </a:p>
        </p:txBody>
      </p:sp>
      <p:sp>
        <p:nvSpPr>
          <p:cNvPr id="46" name="Rounded Rectangle 45"/>
          <p:cNvSpPr/>
          <p:nvPr/>
        </p:nvSpPr>
        <p:spPr>
          <a:xfrm>
            <a:off x="1905000" y="4914900"/>
            <a:ext cx="990600" cy="444500"/>
          </a:xfrm>
          <a:prstGeom prst="roundRect">
            <a:avLst>
              <a:gd name="adj" fmla="val 2033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smtClean="0">
                <a:solidFill>
                  <a:schemeClr val="tx1"/>
                </a:solidFill>
              </a:rPr>
              <a:t>Compute Node</a:t>
            </a:r>
            <a:endParaRPr lang="en-US" sz="1000" dirty="0">
              <a:solidFill>
                <a:schemeClr val="tx1"/>
              </a:solidFill>
            </a:endParaRPr>
          </a:p>
        </p:txBody>
      </p:sp>
      <p:sp>
        <p:nvSpPr>
          <p:cNvPr id="48" name="Freeform 47"/>
          <p:cNvSpPr/>
          <p:nvPr/>
        </p:nvSpPr>
        <p:spPr>
          <a:xfrm>
            <a:off x="3709740" y="3424648"/>
            <a:ext cx="158692" cy="1502952"/>
          </a:xfrm>
          <a:custGeom>
            <a:avLst/>
            <a:gdLst>
              <a:gd name="connsiteX0" fmla="*/ 369870 w 369870"/>
              <a:gd name="connsiteY0" fmla="*/ 0 h 863030"/>
              <a:gd name="connsiteX1" fmla="*/ 369870 w 369870"/>
              <a:gd name="connsiteY1" fmla="*/ 277403 h 863030"/>
              <a:gd name="connsiteX2" fmla="*/ 0 w 369870"/>
              <a:gd name="connsiteY2" fmla="*/ 636998 h 863030"/>
              <a:gd name="connsiteX3" fmla="*/ 0 w 369870"/>
              <a:gd name="connsiteY3" fmla="*/ 863030 h 863030"/>
            </a:gdLst>
            <a:ahLst/>
            <a:cxnLst>
              <a:cxn ang="0">
                <a:pos x="connsiteX0" y="connsiteY0"/>
              </a:cxn>
              <a:cxn ang="0">
                <a:pos x="connsiteX1" y="connsiteY1"/>
              </a:cxn>
              <a:cxn ang="0">
                <a:pos x="connsiteX2" y="connsiteY2"/>
              </a:cxn>
              <a:cxn ang="0">
                <a:pos x="connsiteX3" y="connsiteY3"/>
              </a:cxn>
            </a:cxnLst>
            <a:rect l="l" t="t" r="r" b="b"/>
            <a:pathLst>
              <a:path w="369870" h="863030">
                <a:moveTo>
                  <a:pt x="369870" y="0"/>
                </a:moveTo>
                <a:lnTo>
                  <a:pt x="369870" y="277403"/>
                </a:lnTo>
                <a:lnTo>
                  <a:pt x="0" y="636998"/>
                </a:lnTo>
                <a:lnTo>
                  <a:pt x="0" y="863030"/>
                </a:lnTo>
              </a:path>
            </a:pathLst>
          </a:custGeom>
          <a:noFill/>
          <a:ln w="3175">
            <a:solidFill>
              <a:schemeClr val="accent5">
                <a:lumMod val="75000"/>
              </a:schemeClr>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flipH="1">
            <a:off x="4010578" y="3424648"/>
            <a:ext cx="1363311" cy="1479466"/>
          </a:xfrm>
          <a:custGeom>
            <a:avLst/>
            <a:gdLst>
              <a:gd name="connsiteX0" fmla="*/ 369870 w 369870"/>
              <a:gd name="connsiteY0" fmla="*/ 0 h 863030"/>
              <a:gd name="connsiteX1" fmla="*/ 369870 w 369870"/>
              <a:gd name="connsiteY1" fmla="*/ 277403 h 863030"/>
              <a:gd name="connsiteX2" fmla="*/ 0 w 369870"/>
              <a:gd name="connsiteY2" fmla="*/ 636998 h 863030"/>
              <a:gd name="connsiteX3" fmla="*/ 0 w 369870"/>
              <a:gd name="connsiteY3" fmla="*/ 863030 h 863030"/>
            </a:gdLst>
            <a:ahLst/>
            <a:cxnLst>
              <a:cxn ang="0">
                <a:pos x="connsiteX0" y="connsiteY0"/>
              </a:cxn>
              <a:cxn ang="0">
                <a:pos x="connsiteX1" y="connsiteY1"/>
              </a:cxn>
              <a:cxn ang="0">
                <a:pos x="connsiteX2" y="connsiteY2"/>
              </a:cxn>
              <a:cxn ang="0">
                <a:pos x="connsiteX3" y="connsiteY3"/>
              </a:cxn>
            </a:cxnLst>
            <a:rect l="l" t="t" r="r" b="b"/>
            <a:pathLst>
              <a:path w="369870" h="863030">
                <a:moveTo>
                  <a:pt x="369870" y="0"/>
                </a:moveTo>
                <a:lnTo>
                  <a:pt x="369870" y="277403"/>
                </a:lnTo>
                <a:lnTo>
                  <a:pt x="0" y="636998"/>
                </a:lnTo>
                <a:lnTo>
                  <a:pt x="0" y="863030"/>
                </a:lnTo>
              </a:path>
            </a:pathLst>
          </a:custGeom>
          <a:noFill/>
          <a:ln w="3175">
            <a:solidFill>
              <a:schemeClr val="accent5">
                <a:lumMod val="75000"/>
              </a:schemeClr>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621365" y="4458764"/>
            <a:ext cx="1169600" cy="246221"/>
          </a:xfrm>
          <a:prstGeom prst="rect">
            <a:avLst/>
          </a:prstGeom>
          <a:noFill/>
        </p:spPr>
        <p:txBody>
          <a:bodyPr wrap="square" rtlCol="0">
            <a:spAutoFit/>
          </a:bodyPr>
          <a:lstStyle/>
          <a:p>
            <a:pPr algn="ctr"/>
            <a:r>
              <a:rPr lang="en-US" sz="1000" i="1" dirty="0" smtClean="0"/>
              <a:t>BGP</a:t>
            </a:r>
            <a:endParaRPr lang="en-US" sz="1000" i="1" dirty="0"/>
          </a:p>
        </p:txBody>
      </p:sp>
      <p:sp>
        <p:nvSpPr>
          <p:cNvPr id="51" name="Rounded Rectangle 50"/>
          <p:cNvSpPr/>
          <p:nvPr/>
        </p:nvSpPr>
        <p:spPr>
          <a:xfrm>
            <a:off x="3369912" y="4927600"/>
            <a:ext cx="990600" cy="444500"/>
          </a:xfrm>
          <a:prstGeom prst="roundRect">
            <a:avLst>
              <a:gd name="adj" fmla="val 2033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L2 / L3 GW</a:t>
            </a:r>
            <a:endParaRPr lang="en-US" sz="1000" dirty="0">
              <a:solidFill>
                <a:schemeClr val="tx1"/>
              </a:solidFill>
            </a:endParaRPr>
          </a:p>
        </p:txBody>
      </p:sp>
      <p:sp>
        <p:nvSpPr>
          <p:cNvPr id="52" name="Rounded Rectangle 51"/>
          <p:cNvSpPr/>
          <p:nvPr/>
        </p:nvSpPr>
        <p:spPr>
          <a:xfrm>
            <a:off x="4876800" y="4914900"/>
            <a:ext cx="990600" cy="444500"/>
          </a:xfrm>
          <a:prstGeom prst="roundRect">
            <a:avLst>
              <a:gd name="adj" fmla="val 2033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L2 / L3 GW</a:t>
            </a:r>
            <a:endParaRPr lang="en-US" sz="1000" dirty="0">
              <a:solidFill>
                <a:schemeClr val="tx1"/>
              </a:solidFill>
            </a:endParaRPr>
          </a:p>
        </p:txBody>
      </p:sp>
      <p:sp>
        <p:nvSpPr>
          <p:cNvPr id="54" name="TextBox 53"/>
          <p:cNvSpPr txBox="1"/>
          <p:nvPr/>
        </p:nvSpPr>
        <p:spPr>
          <a:xfrm>
            <a:off x="4408707" y="4834235"/>
            <a:ext cx="391893" cy="461665"/>
          </a:xfrm>
          <a:prstGeom prst="rect">
            <a:avLst/>
          </a:prstGeom>
          <a:noFill/>
        </p:spPr>
        <p:txBody>
          <a:bodyPr wrap="square" rtlCol="0">
            <a:spAutoFit/>
          </a:bodyPr>
          <a:lstStyle/>
          <a:p>
            <a:r>
              <a:rPr lang="is-IS" sz="2400" dirty="0" smtClean="0"/>
              <a:t>…</a:t>
            </a:r>
            <a:endParaRPr lang="en-US" sz="2400" dirty="0"/>
          </a:p>
        </p:txBody>
      </p:sp>
      <p:sp>
        <p:nvSpPr>
          <p:cNvPr id="55" name="TextBox 54"/>
          <p:cNvSpPr txBox="1"/>
          <p:nvPr/>
        </p:nvSpPr>
        <p:spPr>
          <a:xfrm>
            <a:off x="1436907" y="4834235"/>
            <a:ext cx="391893" cy="461665"/>
          </a:xfrm>
          <a:prstGeom prst="rect">
            <a:avLst/>
          </a:prstGeom>
          <a:noFill/>
        </p:spPr>
        <p:txBody>
          <a:bodyPr wrap="square" rtlCol="0">
            <a:spAutoFit/>
          </a:bodyPr>
          <a:lstStyle/>
          <a:p>
            <a:r>
              <a:rPr lang="is-IS" sz="2400" dirty="0" smtClean="0"/>
              <a:t>…</a:t>
            </a:r>
            <a:endParaRPr lang="en-US" sz="2400" dirty="0"/>
          </a:p>
        </p:txBody>
      </p:sp>
      <p:sp>
        <p:nvSpPr>
          <p:cNvPr id="56" name="TextBox 55"/>
          <p:cNvSpPr txBox="1"/>
          <p:nvPr/>
        </p:nvSpPr>
        <p:spPr>
          <a:xfrm>
            <a:off x="1095946" y="4433940"/>
            <a:ext cx="1169600" cy="246221"/>
          </a:xfrm>
          <a:prstGeom prst="rect">
            <a:avLst/>
          </a:prstGeom>
          <a:noFill/>
        </p:spPr>
        <p:txBody>
          <a:bodyPr wrap="square" rtlCol="0">
            <a:spAutoFit/>
          </a:bodyPr>
          <a:lstStyle/>
          <a:p>
            <a:pPr algn="ctr"/>
            <a:r>
              <a:rPr lang="en-US" sz="1000" i="1" dirty="0" smtClean="0"/>
              <a:t>XMPP</a:t>
            </a:r>
            <a:endParaRPr lang="en-US" sz="1000" i="1" dirty="0"/>
          </a:p>
        </p:txBody>
      </p:sp>
    </p:spTree>
    <p:extLst>
      <p:ext uri="{BB962C8B-B14F-4D97-AF65-F5344CB8AC3E}">
        <p14:creationId xmlns:p14="http://schemas.microsoft.com/office/powerpoint/2010/main" val="35206778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node – test driven development (</a:t>
            </a:r>
            <a:r>
              <a:rPr lang="en-US" dirty="0" err="1" smtClean="0"/>
              <a:t>tdd</a:t>
            </a:r>
            <a:r>
              <a:rPr lang="en-US" dirty="0" smtClean="0"/>
              <a:t>)</a:t>
            </a:r>
            <a:endParaRPr lang="en-US" dirty="0"/>
          </a:p>
        </p:txBody>
      </p:sp>
      <p:sp>
        <p:nvSpPr>
          <p:cNvPr id="10" name="Rectangle 9"/>
          <p:cNvSpPr/>
          <p:nvPr/>
        </p:nvSpPr>
        <p:spPr>
          <a:xfrm>
            <a:off x="685800" y="2491867"/>
            <a:ext cx="4343400" cy="1219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5928" indent="-175928" defTabSz="483289">
              <a:spcAft>
                <a:spcPts val="300"/>
              </a:spcAft>
              <a:buFont typeface="Wingdings" charset="2"/>
              <a:buChar char="§"/>
            </a:pPr>
            <a:endParaRPr lang="en-US" sz="1200" dirty="0">
              <a:solidFill>
                <a:schemeClr val="tx1"/>
              </a:solidFill>
              <a:latin typeface="Calibri"/>
              <a:ea typeface="ＭＳ Ｐゴシック" charset="0"/>
              <a:cs typeface="Calibri"/>
            </a:endParaRPr>
          </a:p>
        </p:txBody>
      </p:sp>
      <p:sp>
        <p:nvSpPr>
          <p:cNvPr id="12" name="Rectangle 11"/>
          <p:cNvSpPr/>
          <p:nvPr/>
        </p:nvSpPr>
        <p:spPr>
          <a:xfrm>
            <a:off x="685800" y="987067"/>
            <a:ext cx="9749338" cy="70717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defTabSz="483289">
              <a:spcAft>
                <a:spcPts val="300"/>
              </a:spcAft>
              <a:buFont typeface="Wingdings" charset="2"/>
              <a:buChar char="§"/>
            </a:pPr>
            <a:r>
              <a:rPr lang="en-US" dirty="0" smtClean="0">
                <a:solidFill>
                  <a:schemeClr val="tx1"/>
                </a:solidFill>
                <a:latin typeface="Calibri"/>
                <a:ea typeface="ＭＳ Ｐゴシック" charset="0"/>
                <a:cs typeface="Calibri"/>
              </a:rPr>
              <a:t>Unit testing using </a:t>
            </a:r>
            <a:r>
              <a:rPr lang="en-US" dirty="0" err="1" smtClean="0">
                <a:solidFill>
                  <a:schemeClr val="tx1"/>
                </a:solidFill>
                <a:latin typeface="Calibri"/>
                <a:ea typeface="ＭＳ Ｐゴシック" charset="0"/>
                <a:cs typeface="Calibri"/>
              </a:rPr>
              <a:t>google</a:t>
            </a:r>
            <a:r>
              <a:rPr lang="en-US" dirty="0" smtClean="0">
                <a:solidFill>
                  <a:schemeClr val="tx1"/>
                </a:solidFill>
                <a:latin typeface="Calibri"/>
                <a:ea typeface="ＭＳ Ｐゴシック" charset="0"/>
                <a:cs typeface="Calibri"/>
              </a:rPr>
              <a:t>-test framework</a:t>
            </a: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hlinkClick r:id="rId2"/>
              </a:rPr>
              <a:t>Framework wiki</a:t>
            </a:r>
            <a:r>
              <a:rPr lang="en-US" dirty="0">
                <a:solidFill>
                  <a:schemeClr val="tx1"/>
                </a:solidFill>
                <a:latin typeface="Calibri"/>
                <a:ea typeface="ＭＳ Ｐゴシック" charset="0"/>
                <a:cs typeface="Calibri"/>
              </a:rPr>
              <a:t> </a:t>
            </a:r>
            <a:r>
              <a:rPr lang="en-US" dirty="0" smtClean="0">
                <a:solidFill>
                  <a:schemeClr val="tx1"/>
                </a:solidFill>
                <a:latin typeface="Calibri"/>
                <a:ea typeface="ＭＳ Ｐゴシック" charset="0"/>
                <a:cs typeface="Calibri"/>
              </a:rPr>
              <a:t>-- Setup(), Test(), </a:t>
            </a:r>
            <a:r>
              <a:rPr lang="en-US" dirty="0" err="1" smtClean="0">
                <a:solidFill>
                  <a:schemeClr val="tx1"/>
                </a:solidFill>
                <a:latin typeface="Calibri"/>
                <a:ea typeface="ＭＳ Ｐゴシック" charset="0"/>
                <a:cs typeface="Calibri"/>
              </a:rPr>
              <a:t>TearDown</a:t>
            </a:r>
            <a:r>
              <a:rPr lang="en-US" dirty="0" smtClean="0">
                <a:solidFill>
                  <a:schemeClr val="tx1"/>
                </a:solidFill>
                <a:latin typeface="Calibri"/>
                <a:ea typeface="ＭＳ Ｐゴシック" charset="0"/>
                <a:cs typeface="Calibri"/>
              </a:rPr>
              <a:t>()</a:t>
            </a: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rPr>
              <a:t>Mock entire classes when necessary – Use Factory create</a:t>
            </a: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rPr>
              <a:t>Virtualize functions when necessary</a:t>
            </a: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rPr>
              <a:t>Use TASK_UTIL_EXPECT_* macros to retry and wait for test conditions verification</a:t>
            </a:r>
          </a:p>
          <a:p>
            <a:pPr marL="1244104" lvl="2" indent="-171450" defTabSz="483289">
              <a:spcAft>
                <a:spcPts val="300"/>
              </a:spcAft>
              <a:buFont typeface="Wingdings" charset="2"/>
              <a:buChar char="§"/>
            </a:pPr>
            <a:r>
              <a:rPr lang="en-US" dirty="0" smtClean="0">
                <a:solidFill>
                  <a:schemeClr val="tx1"/>
                </a:solidFill>
                <a:latin typeface="Calibri"/>
                <a:ea typeface="ＭＳ Ｐゴシック" charset="0"/>
                <a:cs typeface="Calibri"/>
              </a:rPr>
              <a:t>Makes test more reliable</a:t>
            </a: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rPr>
              <a:t>Use </a:t>
            </a:r>
            <a:r>
              <a:rPr lang="en-US" dirty="0" err="1" smtClean="0">
                <a:solidFill>
                  <a:schemeClr val="tx1"/>
                </a:solidFill>
                <a:latin typeface="Calibri"/>
                <a:ea typeface="ＭＳ Ｐゴシック" charset="0"/>
                <a:cs typeface="Calibri"/>
              </a:rPr>
              <a:t>TaskFire</a:t>
            </a:r>
            <a:r>
              <a:rPr lang="en-US" dirty="0" smtClean="0">
                <a:solidFill>
                  <a:schemeClr val="tx1"/>
                </a:solidFill>
                <a:latin typeface="Calibri"/>
                <a:ea typeface="ＭＳ Ｐゴシック" charset="0"/>
                <a:cs typeface="Calibri"/>
              </a:rPr>
              <a:t>() to make test code run in any particular “scheduler task</a:t>
            </a: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rPr>
              <a:t>Test Parameterization</a:t>
            </a:r>
            <a:endParaRPr lang="en-US" dirty="0">
              <a:solidFill>
                <a:schemeClr val="tx1"/>
              </a:solidFill>
              <a:latin typeface="Calibri"/>
              <a:ea typeface="ＭＳ Ｐゴシック" charset="0"/>
              <a:cs typeface="Calibri"/>
            </a:endParaRPr>
          </a:p>
          <a:p>
            <a:pPr marL="171450" indent="-171450" defTabSz="483289">
              <a:spcAft>
                <a:spcPts val="300"/>
              </a:spcAft>
              <a:buFont typeface="Wingdings" charset="2"/>
              <a:buChar char="§"/>
            </a:pPr>
            <a:r>
              <a:rPr lang="en-US" dirty="0" smtClean="0">
                <a:solidFill>
                  <a:schemeClr val="tx1"/>
                </a:solidFill>
                <a:latin typeface="Calibri"/>
                <a:ea typeface="ＭＳ Ｐゴシック" charset="0"/>
                <a:cs typeface="Calibri"/>
              </a:rPr>
              <a:t>Sample unit test</a:t>
            </a:r>
          </a:p>
          <a:p>
            <a:pPr marL="707777" lvl="1" indent="-171450" defTabSz="483289">
              <a:spcAft>
                <a:spcPts val="300"/>
              </a:spcAft>
              <a:buFont typeface="Wingdings" charset="2"/>
              <a:buChar char="§"/>
            </a:pPr>
            <a:r>
              <a:rPr lang="en-US" dirty="0" err="1">
                <a:solidFill>
                  <a:schemeClr val="tx1"/>
                </a:solidFill>
                <a:latin typeface="Calibri"/>
                <a:ea typeface="ＭＳ Ｐゴシック" charset="0"/>
                <a:cs typeface="Calibri"/>
                <a:hlinkClick r:id="rId3"/>
              </a:rPr>
              <a:t>b</a:t>
            </a:r>
            <a:r>
              <a:rPr lang="en-US" dirty="0" err="1" smtClean="0">
                <a:solidFill>
                  <a:schemeClr val="tx1"/>
                </a:solidFill>
                <a:latin typeface="Calibri"/>
                <a:ea typeface="ＭＳ Ｐゴシック" charset="0"/>
                <a:cs typeface="Calibri"/>
                <a:hlinkClick r:id="rId3"/>
              </a:rPr>
              <a:t>gp_attr_test.cc</a:t>
            </a:r>
            <a:endParaRPr lang="en-US" dirty="0" smtClean="0">
              <a:solidFill>
                <a:schemeClr val="tx1"/>
              </a:solidFill>
              <a:latin typeface="Calibri"/>
              <a:ea typeface="ＭＳ Ｐゴシック" charset="0"/>
              <a:cs typeface="Calibri"/>
            </a:endParaRP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hlinkClick r:id="rId4"/>
              </a:rPr>
              <a:t>bgp_mvpn_test.cc</a:t>
            </a:r>
            <a:endParaRPr lang="en-US" dirty="0" smtClean="0">
              <a:solidFill>
                <a:schemeClr val="tx1"/>
              </a:solidFill>
              <a:latin typeface="Calibri"/>
              <a:ea typeface="ＭＳ Ｐゴシック" charset="0"/>
              <a:cs typeface="Calibri"/>
            </a:endParaRPr>
          </a:p>
          <a:p>
            <a:pPr marL="707777" lvl="1" indent="-171450" defTabSz="483289">
              <a:spcAft>
                <a:spcPts val="300"/>
              </a:spcAft>
              <a:buFont typeface="Wingdings" charset="2"/>
              <a:buChar char="§"/>
            </a:pPr>
            <a:r>
              <a:rPr lang="en-US" dirty="0" err="1">
                <a:solidFill>
                  <a:schemeClr val="tx1"/>
                </a:solidFill>
                <a:latin typeface="Calibri"/>
                <a:ea typeface="ＭＳ Ｐゴシック" charset="0"/>
                <a:cs typeface="Calibri"/>
                <a:hlinkClick r:id="rId5"/>
              </a:rPr>
              <a:t>b</a:t>
            </a:r>
            <a:r>
              <a:rPr lang="en-US" dirty="0" err="1" smtClean="0">
                <a:solidFill>
                  <a:schemeClr val="tx1"/>
                </a:solidFill>
                <a:latin typeface="Calibri"/>
                <a:ea typeface="ＭＳ Ｐゴシック" charset="0"/>
                <a:cs typeface="Calibri"/>
                <a:hlinkClick r:id="rId5"/>
              </a:rPr>
              <a:t>gp_peer_close_manager_test.cc</a:t>
            </a:r>
            <a:endParaRPr lang="en-US" dirty="0" smtClean="0">
              <a:solidFill>
                <a:schemeClr val="tx1"/>
              </a:solidFill>
              <a:latin typeface="Calibri"/>
              <a:ea typeface="ＭＳ Ｐゴシック" charset="0"/>
              <a:cs typeface="Calibri"/>
            </a:endParaRPr>
          </a:p>
          <a:p>
            <a:pPr marL="175928" indent="-175928" defTabSz="483289">
              <a:spcAft>
                <a:spcPts val="300"/>
              </a:spcAft>
              <a:buFont typeface="Wingdings" charset="2"/>
              <a:buChar char="§"/>
            </a:pPr>
            <a:endParaRPr lang="en-US" dirty="0">
              <a:solidFill>
                <a:schemeClr val="tx1"/>
              </a:solidFill>
              <a:latin typeface="Calibri"/>
              <a:ea typeface="ＭＳ Ｐゴシック" charset="0"/>
              <a:cs typeface="Calibri"/>
            </a:endParaRPr>
          </a:p>
        </p:txBody>
      </p:sp>
    </p:spTree>
    <p:extLst>
      <p:ext uri="{BB962C8B-B14F-4D97-AF65-F5344CB8AC3E}">
        <p14:creationId xmlns:p14="http://schemas.microsoft.com/office/powerpoint/2010/main" val="32007374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driven development (</a:t>
            </a:r>
            <a:r>
              <a:rPr lang="en-US" dirty="0" err="1" smtClean="0"/>
              <a:t>tdd</a:t>
            </a:r>
            <a:r>
              <a:rPr lang="en-US" dirty="0" smtClean="0"/>
              <a:t>) Continued</a:t>
            </a:r>
            <a:endParaRPr lang="en-US" dirty="0"/>
          </a:p>
        </p:txBody>
      </p:sp>
      <p:sp>
        <p:nvSpPr>
          <p:cNvPr id="10" name="Rectangle 9"/>
          <p:cNvSpPr/>
          <p:nvPr/>
        </p:nvSpPr>
        <p:spPr>
          <a:xfrm>
            <a:off x="685800" y="2491867"/>
            <a:ext cx="4343400" cy="1219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5928" indent="-175928" defTabSz="483289">
              <a:spcAft>
                <a:spcPts val="300"/>
              </a:spcAft>
              <a:buFont typeface="Wingdings" charset="2"/>
              <a:buChar char="§"/>
            </a:pPr>
            <a:endParaRPr lang="en-US" sz="1200" dirty="0">
              <a:solidFill>
                <a:schemeClr val="tx1"/>
              </a:solidFill>
              <a:latin typeface="Calibri"/>
              <a:ea typeface="ＭＳ Ｐゴシック" charset="0"/>
              <a:cs typeface="Calibri"/>
            </a:endParaRPr>
          </a:p>
        </p:txBody>
      </p:sp>
      <p:sp>
        <p:nvSpPr>
          <p:cNvPr id="12" name="Rectangle 11"/>
          <p:cNvSpPr/>
          <p:nvPr/>
        </p:nvSpPr>
        <p:spPr>
          <a:xfrm>
            <a:off x="685800" y="987067"/>
            <a:ext cx="9749338" cy="70717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defTabSz="483289">
              <a:spcAft>
                <a:spcPts val="300"/>
              </a:spcAft>
              <a:buFont typeface="Wingdings" charset="2"/>
              <a:buChar char="§"/>
            </a:pPr>
            <a:r>
              <a:rPr lang="en-US" dirty="0" err="1" smtClean="0">
                <a:solidFill>
                  <a:schemeClr val="tx1"/>
                </a:solidFill>
                <a:latin typeface="Calibri"/>
                <a:ea typeface="ＭＳ Ｐゴシック" charset="0"/>
                <a:cs typeface="Calibri"/>
              </a:rPr>
              <a:t>bgp_stress_test</a:t>
            </a:r>
            <a:r>
              <a:rPr lang="en-US" dirty="0" smtClean="0">
                <a:solidFill>
                  <a:schemeClr val="tx1"/>
                </a:solidFill>
                <a:latin typeface="Calibri"/>
                <a:ea typeface="ＭＳ Ｐゴシック" charset="0"/>
                <a:cs typeface="Calibri"/>
              </a:rPr>
              <a:t> – More of an integration test but still uses unit testing framework</a:t>
            </a: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hlinkClick r:id="rId2"/>
              </a:rPr>
              <a:t>Wiki</a:t>
            </a:r>
            <a:endParaRPr lang="en-US" dirty="0" smtClean="0">
              <a:solidFill>
                <a:schemeClr val="tx1"/>
              </a:solidFill>
              <a:latin typeface="Calibri"/>
              <a:ea typeface="ＭＳ Ｐゴシック" charset="0"/>
              <a:cs typeface="Calibri"/>
            </a:endParaRPr>
          </a:p>
          <a:p>
            <a:pPr marL="707777" lvl="1" indent="-171450" defTabSz="483289">
              <a:spcAft>
                <a:spcPts val="300"/>
              </a:spcAft>
              <a:buFont typeface="Wingdings" charset="2"/>
              <a:buChar char="§"/>
            </a:pPr>
            <a:r>
              <a:rPr lang="en-US" dirty="0" err="1" smtClean="0">
                <a:solidFill>
                  <a:schemeClr val="tx1"/>
                </a:solidFill>
                <a:latin typeface="Calibri"/>
                <a:ea typeface="ＭＳ Ｐゴシック" charset="0"/>
                <a:cs typeface="Calibri"/>
                <a:hlinkClick r:id="rId3"/>
              </a:rPr>
              <a:t>bgp_stress_test.cc</a:t>
            </a:r>
            <a:endParaRPr lang="en-US" dirty="0" smtClean="0">
              <a:solidFill>
                <a:schemeClr val="tx1"/>
              </a:solidFill>
              <a:latin typeface="Calibri"/>
              <a:ea typeface="ＭＳ Ｐゴシック" charset="0"/>
              <a:cs typeface="Calibri"/>
            </a:endParaRP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rPr>
              <a:t>E.g. build</a:t>
            </a:r>
            <a:r>
              <a:rPr lang="en-US" dirty="0">
                <a:solidFill>
                  <a:schemeClr val="tx1"/>
                </a:solidFill>
                <a:latin typeface="Calibri"/>
                <a:ea typeface="ＭＳ Ｐゴシック" charset="0"/>
                <a:cs typeface="Calibri"/>
              </a:rPr>
              <a:t>/debug/</a:t>
            </a:r>
            <a:r>
              <a:rPr lang="en-US" dirty="0" err="1">
                <a:solidFill>
                  <a:schemeClr val="tx1"/>
                </a:solidFill>
                <a:latin typeface="Calibri"/>
                <a:ea typeface="ＭＳ Ｐゴシック" charset="0"/>
                <a:cs typeface="Calibri"/>
              </a:rPr>
              <a:t>bgp</a:t>
            </a:r>
            <a:r>
              <a:rPr lang="en-US" dirty="0">
                <a:solidFill>
                  <a:schemeClr val="tx1"/>
                </a:solidFill>
                <a:latin typeface="Calibri"/>
                <a:ea typeface="ＭＳ Ｐゴシック" charset="0"/>
                <a:cs typeface="Calibri"/>
              </a:rPr>
              <a:t>/test/</a:t>
            </a:r>
            <a:r>
              <a:rPr lang="en-US" dirty="0" err="1">
                <a:solidFill>
                  <a:schemeClr val="tx1"/>
                </a:solidFill>
                <a:latin typeface="Calibri"/>
                <a:ea typeface="ＭＳ Ｐゴシック" charset="0"/>
                <a:cs typeface="Calibri"/>
              </a:rPr>
              <a:t>bgp_stress_test</a:t>
            </a:r>
            <a:r>
              <a:rPr lang="en-US" dirty="0">
                <a:solidFill>
                  <a:schemeClr val="tx1"/>
                </a:solidFill>
                <a:latin typeface="Calibri"/>
                <a:ea typeface="ＭＳ Ｐゴシック" charset="0"/>
                <a:cs typeface="Calibri"/>
              </a:rPr>
              <a:t> --pause --</a:t>
            </a:r>
            <a:r>
              <a:rPr lang="en-US" dirty="0" err="1">
                <a:solidFill>
                  <a:schemeClr val="tx1"/>
                </a:solidFill>
                <a:latin typeface="Calibri"/>
                <a:ea typeface="ＭＳ Ｐゴシック" charset="0"/>
                <a:cs typeface="Calibri"/>
              </a:rPr>
              <a:t>nevents</a:t>
            </a:r>
            <a:r>
              <a:rPr lang="en-US" dirty="0">
                <a:solidFill>
                  <a:schemeClr val="tx1"/>
                </a:solidFill>
                <a:latin typeface="Calibri"/>
                <a:ea typeface="ＭＳ Ｐゴシック" charset="0"/>
                <a:cs typeface="Calibri"/>
              </a:rPr>
              <a:t>=-1 --</a:t>
            </a:r>
            <a:r>
              <a:rPr lang="en-US" dirty="0" err="1">
                <a:solidFill>
                  <a:schemeClr val="tx1"/>
                </a:solidFill>
                <a:latin typeface="Calibri"/>
                <a:ea typeface="ＭＳ Ｐゴシック" charset="0"/>
                <a:cs typeface="Calibri"/>
              </a:rPr>
              <a:t>npeers</a:t>
            </a:r>
            <a:r>
              <a:rPr lang="en-US" dirty="0">
                <a:solidFill>
                  <a:schemeClr val="tx1"/>
                </a:solidFill>
                <a:latin typeface="Calibri"/>
                <a:ea typeface="ＭＳ Ｐゴシック" charset="0"/>
                <a:cs typeface="Calibri"/>
              </a:rPr>
              <a:t>=5 --</a:t>
            </a:r>
            <a:r>
              <a:rPr lang="en-US" dirty="0" err="1">
                <a:solidFill>
                  <a:schemeClr val="tx1"/>
                </a:solidFill>
                <a:latin typeface="Calibri"/>
                <a:ea typeface="ＭＳ Ｐゴシック" charset="0"/>
                <a:cs typeface="Calibri"/>
              </a:rPr>
              <a:t>nroutes</a:t>
            </a:r>
            <a:r>
              <a:rPr lang="en-US" dirty="0">
                <a:solidFill>
                  <a:schemeClr val="tx1"/>
                </a:solidFill>
                <a:latin typeface="Calibri"/>
                <a:ea typeface="ＭＳ Ｐゴシック" charset="0"/>
                <a:cs typeface="Calibri"/>
              </a:rPr>
              <a:t>=5 --</a:t>
            </a:r>
            <a:r>
              <a:rPr lang="en-US" dirty="0" err="1">
                <a:solidFill>
                  <a:schemeClr val="tx1"/>
                </a:solidFill>
                <a:latin typeface="Calibri"/>
                <a:ea typeface="ＭＳ Ｐゴシック" charset="0"/>
                <a:cs typeface="Calibri"/>
              </a:rPr>
              <a:t>nagents</a:t>
            </a:r>
            <a:r>
              <a:rPr lang="en-US" dirty="0">
                <a:solidFill>
                  <a:schemeClr val="tx1"/>
                </a:solidFill>
                <a:latin typeface="Calibri"/>
                <a:ea typeface="ＭＳ Ｐゴシック" charset="0"/>
                <a:cs typeface="Calibri"/>
              </a:rPr>
              <a:t>=5 --</a:t>
            </a:r>
            <a:r>
              <a:rPr lang="en-US" dirty="0" err="1">
                <a:solidFill>
                  <a:schemeClr val="tx1"/>
                </a:solidFill>
                <a:latin typeface="Calibri"/>
                <a:ea typeface="ＭＳ Ｐゴシック" charset="0"/>
                <a:cs typeface="Calibri"/>
              </a:rPr>
              <a:t>ninstances</a:t>
            </a:r>
            <a:r>
              <a:rPr lang="en-US" dirty="0">
                <a:solidFill>
                  <a:schemeClr val="tx1"/>
                </a:solidFill>
                <a:latin typeface="Calibri"/>
                <a:ea typeface="ＭＳ Ｐゴシック" charset="0"/>
                <a:cs typeface="Calibri"/>
              </a:rPr>
              <a:t>=</a:t>
            </a:r>
            <a:r>
              <a:rPr lang="en-US" dirty="0" smtClean="0">
                <a:solidFill>
                  <a:schemeClr val="tx1"/>
                </a:solidFill>
                <a:latin typeface="Calibri"/>
                <a:ea typeface="ＭＳ Ｐゴシック" charset="0"/>
                <a:cs typeface="Calibri"/>
              </a:rPr>
              <a:t>5</a:t>
            </a: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hlinkClick r:id="rId4"/>
              </a:rPr>
              <a:t>Introspect</a:t>
            </a:r>
            <a:endParaRPr lang="en-US" dirty="0">
              <a:solidFill>
                <a:schemeClr val="tx1"/>
              </a:solidFill>
              <a:latin typeface="Calibri"/>
              <a:ea typeface="ＭＳ Ｐゴシック" charset="0"/>
              <a:cs typeface="Calibri"/>
            </a:endParaRPr>
          </a:p>
          <a:p>
            <a:pPr marL="171450" indent="-171450" defTabSz="483289">
              <a:spcAft>
                <a:spcPts val="300"/>
              </a:spcAft>
              <a:buFont typeface="Wingdings" charset="2"/>
              <a:buChar char="§"/>
            </a:pPr>
            <a:r>
              <a:rPr lang="en-US" dirty="0" smtClean="0">
                <a:solidFill>
                  <a:schemeClr val="tx1"/>
                </a:solidFill>
                <a:latin typeface="Calibri"/>
                <a:ea typeface="ＭＳ Ｐゴシック" charset="0"/>
                <a:cs typeface="Calibri"/>
              </a:rPr>
              <a:t>Configuration load</a:t>
            </a: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rPr>
              <a:t>Load </a:t>
            </a:r>
            <a:r>
              <a:rPr lang="en-US" dirty="0" err="1" smtClean="0">
                <a:solidFill>
                  <a:schemeClr val="tx1"/>
                </a:solidFill>
                <a:latin typeface="Calibri"/>
                <a:ea typeface="ＭＳ Ｐゴシック" charset="0"/>
                <a:cs typeface="Calibri"/>
              </a:rPr>
              <a:t>cassandra</a:t>
            </a:r>
            <a:r>
              <a:rPr lang="en-US" dirty="0" smtClean="0">
                <a:solidFill>
                  <a:schemeClr val="tx1"/>
                </a:solidFill>
                <a:latin typeface="Calibri"/>
                <a:ea typeface="ＭＳ Ｐゴシック" charset="0"/>
                <a:cs typeface="Calibri"/>
              </a:rPr>
              <a:t> configuration directly into control-node like unit test</a:t>
            </a: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rPr>
              <a:t>E.g. DBLOG_DISABLE=1 CONFIG_JSON_PARSER_TEST_DATA_FILE=/</a:t>
            </a:r>
            <a:r>
              <a:rPr lang="en-US" dirty="0" err="1" smtClean="0">
                <a:solidFill>
                  <a:schemeClr val="tx1"/>
                </a:solidFill>
                <a:latin typeface="Calibri"/>
                <a:ea typeface="ＭＳ Ｐゴシック" charset="0"/>
                <a:cs typeface="Calibri"/>
              </a:rPr>
              <a:t>cs</a:t>
            </a:r>
            <a:r>
              <a:rPr lang="en-US" dirty="0" smtClean="0">
                <a:solidFill>
                  <a:schemeClr val="tx1"/>
                </a:solidFill>
                <a:latin typeface="Calibri"/>
                <a:ea typeface="ＭＳ Ｐゴシック" charset="0"/>
                <a:cs typeface="Calibri"/>
              </a:rPr>
              <a:t>-shared/</a:t>
            </a:r>
            <a:r>
              <a:rPr lang="en-US" dirty="0" err="1" smtClean="0">
                <a:solidFill>
                  <a:schemeClr val="tx1"/>
                </a:solidFill>
                <a:latin typeface="Calibri"/>
                <a:ea typeface="ＭＳ Ｐゴシック" charset="0"/>
                <a:cs typeface="Calibri"/>
              </a:rPr>
              <a:t>db_dumps</a:t>
            </a:r>
            <a:r>
              <a:rPr lang="en-US" dirty="0" smtClean="0">
                <a:solidFill>
                  <a:schemeClr val="tx1"/>
                </a:solidFill>
                <a:latin typeface="Calibri"/>
                <a:ea typeface="ＭＳ Ｐゴシック" charset="0"/>
                <a:cs typeface="Calibri"/>
              </a:rPr>
              <a:t>/</a:t>
            </a:r>
            <a:r>
              <a:rPr lang="en-US" dirty="0" err="1" smtClean="0">
                <a:solidFill>
                  <a:schemeClr val="tx1"/>
                </a:solidFill>
                <a:latin typeface="Calibri"/>
                <a:ea typeface="ＭＳ Ｐゴシック" charset="0"/>
                <a:cs typeface="Calibri"/>
              </a:rPr>
              <a:t>workday.json</a:t>
            </a:r>
            <a:r>
              <a:rPr lang="en-US" dirty="0" smtClean="0">
                <a:solidFill>
                  <a:schemeClr val="tx1"/>
                </a:solidFill>
                <a:latin typeface="Calibri"/>
                <a:ea typeface="ＭＳ Ｐゴシック" charset="0"/>
                <a:cs typeface="Calibri"/>
              </a:rPr>
              <a:t> CONFIG_JSON_PARSER_TEST_INTROSPECT=5910 controller/</a:t>
            </a:r>
            <a:r>
              <a:rPr lang="en-US" dirty="0" err="1" smtClean="0">
                <a:solidFill>
                  <a:schemeClr val="tx1"/>
                </a:solidFill>
                <a:latin typeface="Calibri"/>
                <a:ea typeface="ＭＳ Ｐゴシック" charset="0"/>
                <a:cs typeface="Calibri"/>
              </a:rPr>
              <a:t>src</a:t>
            </a:r>
            <a:r>
              <a:rPr lang="en-US" dirty="0" smtClean="0">
                <a:solidFill>
                  <a:schemeClr val="tx1"/>
                </a:solidFill>
                <a:latin typeface="Calibri"/>
                <a:ea typeface="ＭＳ Ｐゴシック" charset="0"/>
                <a:cs typeface="Calibri"/>
              </a:rPr>
              <a:t>/</a:t>
            </a:r>
            <a:r>
              <a:rPr lang="en-US" dirty="0" err="1" smtClean="0">
                <a:solidFill>
                  <a:schemeClr val="tx1"/>
                </a:solidFill>
                <a:latin typeface="Calibri"/>
                <a:ea typeface="ＭＳ Ｐゴシック" charset="0"/>
                <a:cs typeface="Calibri"/>
              </a:rPr>
              <a:t>ifmap</a:t>
            </a:r>
            <a:r>
              <a:rPr lang="en-US" dirty="0" smtClean="0">
                <a:solidFill>
                  <a:schemeClr val="tx1"/>
                </a:solidFill>
                <a:latin typeface="Calibri"/>
                <a:ea typeface="ＭＳ Ｐゴシック" charset="0"/>
                <a:cs typeface="Calibri"/>
              </a:rPr>
              <a:t>/client/</a:t>
            </a:r>
            <a:r>
              <a:rPr lang="en-US" dirty="0" err="1" smtClean="0">
                <a:solidFill>
                  <a:schemeClr val="tx1"/>
                </a:solidFill>
                <a:latin typeface="Calibri"/>
                <a:ea typeface="ＭＳ Ｐゴシック" charset="0"/>
                <a:cs typeface="Calibri"/>
              </a:rPr>
              <a:t>testdata</a:t>
            </a:r>
            <a:r>
              <a:rPr lang="en-US" dirty="0" smtClean="0">
                <a:solidFill>
                  <a:schemeClr val="tx1"/>
                </a:solidFill>
                <a:latin typeface="Calibri"/>
                <a:ea typeface="ＭＳ Ｐゴシック" charset="0"/>
                <a:cs typeface="Calibri"/>
              </a:rPr>
              <a:t>/</a:t>
            </a:r>
            <a:r>
              <a:rPr lang="en-US" dirty="0" err="1" smtClean="0">
                <a:solidFill>
                  <a:schemeClr val="tx1"/>
                </a:solidFill>
                <a:latin typeface="Calibri"/>
                <a:ea typeface="ＭＳ Ｐゴシック" charset="0"/>
                <a:cs typeface="Calibri"/>
              </a:rPr>
              <a:t>cassandra_to_json.rb</a:t>
            </a:r>
            <a:endParaRPr lang="en-US" dirty="0" smtClean="0">
              <a:solidFill>
                <a:schemeClr val="tx1"/>
              </a:solidFill>
              <a:latin typeface="Calibri"/>
              <a:ea typeface="ＭＳ Ｐゴシック" charset="0"/>
              <a:cs typeface="Calibri"/>
            </a:endParaRP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hlinkClick r:id="rId5"/>
              </a:rPr>
              <a:t>Introspect</a:t>
            </a:r>
            <a:endParaRPr lang="en-US" dirty="0" smtClean="0">
              <a:solidFill>
                <a:schemeClr val="tx1"/>
              </a:solidFill>
              <a:latin typeface="Calibri"/>
              <a:ea typeface="ＭＳ Ｐゴシック" charset="0"/>
              <a:cs typeface="Calibri"/>
            </a:endParaRP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hlinkClick r:id="rId6"/>
              </a:rPr>
              <a:t>config_json_parser_test.cc</a:t>
            </a:r>
            <a:endParaRPr lang="en-US" dirty="0" smtClean="0">
              <a:solidFill>
                <a:schemeClr val="tx1"/>
              </a:solidFill>
              <a:latin typeface="Calibri"/>
              <a:ea typeface="ＭＳ Ｐゴシック" charset="0"/>
              <a:cs typeface="Calibri"/>
            </a:endParaRPr>
          </a:p>
          <a:p>
            <a:pPr marL="707777" lvl="1" indent="-171450" defTabSz="483289">
              <a:spcAft>
                <a:spcPts val="300"/>
              </a:spcAft>
              <a:buFont typeface="Wingdings" charset="2"/>
              <a:buChar char="§"/>
            </a:pPr>
            <a:r>
              <a:rPr lang="en-US" dirty="0" smtClean="0">
                <a:solidFill>
                  <a:schemeClr val="tx1"/>
                </a:solidFill>
                <a:latin typeface="Calibri"/>
                <a:ea typeface="ＭＳ Ｐゴシック" charset="0"/>
                <a:cs typeface="Calibri"/>
                <a:hlinkClick r:id="rId7"/>
              </a:rPr>
              <a:t>cassandra_to_json.rb</a:t>
            </a:r>
            <a:endParaRPr lang="en-US" dirty="0" smtClean="0">
              <a:solidFill>
                <a:schemeClr val="tx1"/>
              </a:solidFill>
              <a:latin typeface="Calibri"/>
              <a:ea typeface="ＭＳ Ｐゴシック" charset="0"/>
              <a:cs typeface="Calibri"/>
            </a:endParaRPr>
          </a:p>
          <a:p>
            <a:pPr marL="175928" indent="-175928" defTabSz="483289">
              <a:spcAft>
                <a:spcPts val="300"/>
              </a:spcAft>
              <a:buFont typeface="Wingdings" charset="2"/>
              <a:buChar char="§"/>
            </a:pPr>
            <a:endParaRPr lang="en-US" dirty="0">
              <a:solidFill>
                <a:schemeClr val="tx1"/>
              </a:solidFill>
              <a:latin typeface="Calibri"/>
              <a:ea typeface="ＭＳ Ｐゴシック" charset="0"/>
              <a:cs typeface="Calibri"/>
            </a:endParaRPr>
          </a:p>
        </p:txBody>
      </p:sp>
    </p:spTree>
    <p:extLst>
      <p:ext uri="{BB962C8B-B14F-4D97-AF65-F5344CB8AC3E}">
        <p14:creationId xmlns:p14="http://schemas.microsoft.com/office/powerpoint/2010/main" val="12196568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driven development (</a:t>
            </a:r>
            <a:r>
              <a:rPr lang="en-US" dirty="0" err="1" smtClean="0"/>
              <a:t>tdd</a:t>
            </a:r>
            <a:r>
              <a:rPr lang="en-US" dirty="0" smtClean="0"/>
              <a:t>) Continued</a:t>
            </a:r>
            <a:endParaRPr lang="en-US" dirty="0"/>
          </a:p>
        </p:txBody>
      </p:sp>
      <p:sp>
        <p:nvSpPr>
          <p:cNvPr id="10" name="Rectangle 9"/>
          <p:cNvSpPr/>
          <p:nvPr/>
        </p:nvSpPr>
        <p:spPr>
          <a:xfrm>
            <a:off x="685800" y="2491867"/>
            <a:ext cx="4343400" cy="1219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5928" indent="-175928" defTabSz="483289">
              <a:spcAft>
                <a:spcPts val="300"/>
              </a:spcAft>
              <a:buFont typeface="Wingdings" charset="2"/>
              <a:buChar char="§"/>
            </a:pPr>
            <a:endParaRPr lang="en-US" sz="1200" dirty="0">
              <a:solidFill>
                <a:schemeClr val="tx1"/>
              </a:solidFill>
              <a:latin typeface="Calibri"/>
              <a:ea typeface="ＭＳ Ｐゴシック" charset="0"/>
              <a:cs typeface="Calibri"/>
            </a:endParaRPr>
          </a:p>
        </p:txBody>
      </p:sp>
      <p:sp>
        <p:nvSpPr>
          <p:cNvPr id="12" name="Rectangle 11"/>
          <p:cNvSpPr/>
          <p:nvPr/>
        </p:nvSpPr>
        <p:spPr>
          <a:xfrm>
            <a:off x="5638800" y="3619500"/>
            <a:ext cx="9749338" cy="70717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5928" indent="-175928" defTabSz="483289">
              <a:spcAft>
                <a:spcPts val="300"/>
              </a:spcAft>
              <a:buFont typeface="Wingdings" charset="2"/>
              <a:buChar char="§"/>
            </a:pPr>
            <a:endParaRPr lang="en-US" dirty="0">
              <a:solidFill>
                <a:schemeClr val="tx1"/>
              </a:solidFill>
              <a:latin typeface="Calibri"/>
              <a:ea typeface="ＭＳ Ｐゴシック" charset="0"/>
              <a:cs typeface="Calibri"/>
            </a:endParaRPr>
          </a:p>
        </p:txBody>
      </p:sp>
      <p:sp>
        <p:nvSpPr>
          <p:cNvPr id="3" name="TextBox 2"/>
          <p:cNvSpPr txBox="1"/>
          <p:nvPr/>
        </p:nvSpPr>
        <p:spPr>
          <a:xfrm>
            <a:off x="685800" y="1257300"/>
            <a:ext cx="8929211" cy="1631216"/>
          </a:xfrm>
          <a:prstGeom prst="rect">
            <a:avLst/>
          </a:prstGeom>
          <a:noFill/>
        </p:spPr>
        <p:txBody>
          <a:bodyPr wrap="square" rtlCol="0">
            <a:spAutoFit/>
          </a:bodyPr>
          <a:lstStyle/>
          <a:p>
            <a:pPr marL="171450" indent="-171450" defTabSz="483289">
              <a:spcAft>
                <a:spcPts val="300"/>
              </a:spcAft>
              <a:buFont typeface="Wingdings" charset="2"/>
              <a:buChar char="§"/>
            </a:pPr>
            <a:r>
              <a:rPr lang="en-US" dirty="0">
                <a:latin typeface="Calibri"/>
                <a:ea typeface="ＭＳ Ｐゴシック" charset="0"/>
                <a:cs typeface="Calibri"/>
              </a:rPr>
              <a:t>Code coverage using </a:t>
            </a:r>
            <a:r>
              <a:rPr lang="en-US" dirty="0" err="1">
                <a:latin typeface="Calibri"/>
                <a:ea typeface="ＭＳ Ｐゴシック" charset="0"/>
                <a:cs typeface="Calibri"/>
              </a:rPr>
              <a:t>gcov</a:t>
            </a:r>
            <a:endParaRPr lang="en-US" dirty="0">
              <a:latin typeface="Calibri"/>
              <a:ea typeface="ＭＳ Ｐゴシック" charset="0"/>
              <a:cs typeface="Calibri"/>
            </a:endParaRPr>
          </a:p>
          <a:p>
            <a:pPr marL="707777" lvl="1" indent="-171450" defTabSz="483289">
              <a:spcAft>
                <a:spcPts val="300"/>
              </a:spcAft>
              <a:buFont typeface="Wingdings" charset="2"/>
              <a:buChar char="§"/>
            </a:pPr>
            <a:r>
              <a:rPr lang="en-US" dirty="0">
                <a:latin typeface="Calibri"/>
                <a:ea typeface="ＭＳ Ｐゴシック" charset="0"/>
                <a:cs typeface="Calibri"/>
                <a:hlinkClick r:id="rId2"/>
              </a:rPr>
              <a:t>Sample Report for </a:t>
            </a:r>
            <a:r>
              <a:rPr lang="en-US" dirty="0" smtClean="0">
                <a:latin typeface="Calibri"/>
                <a:ea typeface="ＭＳ Ｐゴシック" charset="0"/>
                <a:cs typeface="Calibri"/>
                <a:hlinkClick r:id="rId2"/>
              </a:rPr>
              <a:t>BGP</a:t>
            </a:r>
            <a:endParaRPr lang="en-US" dirty="0" smtClean="0">
              <a:latin typeface="Calibri"/>
              <a:ea typeface="ＭＳ Ｐゴシック" charset="0"/>
              <a:cs typeface="Calibri"/>
            </a:endParaRPr>
          </a:p>
          <a:p>
            <a:pPr marL="707777" lvl="1" indent="-171450" defTabSz="483289">
              <a:spcAft>
                <a:spcPts val="300"/>
              </a:spcAft>
              <a:buFont typeface="Wingdings" charset="2"/>
              <a:buChar char="§"/>
            </a:pPr>
            <a:endParaRPr lang="en-US" dirty="0">
              <a:latin typeface="Calibri"/>
              <a:ea typeface="ＭＳ Ｐゴシック" charset="0"/>
              <a:cs typeface="Calibri"/>
            </a:endParaRPr>
          </a:p>
          <a:p>
            <a:pPr marL="171450" indent="-171450" defTabSz="483289">
              <a:spcAft>
                <a:spcPts val="300"/>
              </a:spcAft>
              <a:buFont typeface="Wingdings" charset="2"/>
              <a:buChar char="§"/>
            </a:pPr>
            <a:r>
              <a:rPr lang="en-US" dirty="0" err="1">
                <a:latin typeface="Calibri"/>
                <a:ea typeface="ＭＳ Ｐゴシック" charset="0"/>
                <a:cs typeface="Calibri"/>
              </a:rPr>
              <a:t>Profie</a:t>
            </a:r>
            <a:r>
              <a:rPr lang="en-US" dirty="0">
                <a:latin typeface="Calibri"/>
                <a:ea typeface="ＭＳ Ｐゴシック" charset="0"/>
                <a:cs typeface="Calibri"/>
              </a:rPr>
              <a:t> using </a:t>
            </a:r>
            <a:r>
              <a:rPr lang="en-US" dirty="0" err="1">
                <a:latin typeface="Calibri"/>
                <a:ea typeface="ＭＳ Ｐゴシック" charset="0"/>
                <a:cs typeface="Calibri"/>
              </a:rPr>
              <a:t>valgrind</a:t>
            </a:r>
            <a:r>
              <a:rPr lang="en-US" dirty="0">
                <a:latin typeface="Calibri"/>
                <a:ea typeface="ＭＳ Ｐゴシック" charset="0"/>
                <a:cs typeface="Calibri"/>
              </a:rPr>
              <a:t>, zoom, etc.</a:t>
            </a:r>
          </a:p>
          <a:p>
            <a:pPr marL="707777" lvl="1" indent="-171450" defTabSz="483289">
              <a:spcAft>
                <a:spcPts val="300"/>
              </a:spcAft>
              <a:buFont typeface="Wingdings" charset="2"/>
              <a:buChar char="§"/>
            </a:pPr>
            <a:r>
              <a:rPr lang="en-US" dirty="0">
                <a:latin typeface="Calibri"/>
                <a:ea typeface="ＭＳ Ｐゴシック" charset="0"/>
                <a:cs typeface="Calibri"/>
                <a:hlinkClick r:id="rId3"/>
              </a:rPr>
              <a:t>Sample interesting but that I found just last </a:t>
            </a:r>
            <a:r>
              <a:rPr lang="en-US" dirty="0" smtClean="0">
                <a:latin typeface="Calibri"/>
                <a:ea typeface="ＭＳ Ｐゴシック" charset="0"/>
                <a:cs typeface="Calibri"/>
                <a:hlinkClick r:id="rId3"/>
              </a:rPr>
              <a:t>week while running an unit test</a:t>
            </a:r>
            <a:r>
              <a:rPr lang="en-US" dirty="0" smtClean="0">
                <a:latin typeface="Calibri"/>
                <a:ea typeface="ＭＳ Ｐゴシック" charset="0"/>
                <a:cs typeface="Calibri"/>
              </a:rPr>
              <a:t> </a:t>
            </a:r>
            <a:endParaRPr lang="en-US" dirty="0">
              <a:latin typeface="Calibri"/>
              <a:ea typeface="ＭＳ Ｐゴシック" charset="0"/>
              <a:cs typeface="Calibri"/>
            </a:endParaRPr>
          </a:p>
        </p:txBody>
      </p:sp>
    </p:spTree>
    <p:extLst>
      <p:ext uri="{BB962C8B-B14F-4D97-AF65-F5344CB8AC3E}">
        <p14:creationId xmlns:p14="http://schemas.microsoft.com/office/powerpoint/2010/main" val="42454304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p:nvPr/>
        </p:nvSpPr>
        <p:spPr>
          <a:xfrm>
            <a:off x="381000" y="2703568"/>
            <a:ext cx="7162800" cy="1677931"/>
          </a:xfrm>
          <a:prstGeom prst="roundRect">
            <a:avLst>
              <a:gd name="adj" fmla="val 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a:solidFill>
                <a:schemeClr val="tx1"/>
              </a:solidFill>
            </a:endParaRPr>
          </a:p>
        </p:txBody>
      </p:sp>
      <p:sp>
        <p:nvSpPr>
          <p:cNvPr id="56" name="Rounded Rectangle 55"/>
          <p:cNvSpPr/>
          <p:nvPr/>
        </p:nvSpPr>
        <p:spPr>
          <a:xfrm>
            <a:off x="381000" y="1369213"/>
            <a:ext cx="7162800" cy="1222094"/>
          </a:xfrm>
          <a:prstGeom prst="roundRect">
            <a:avLst>
              <a:gd name="adj" fmla="val 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a:solidFill>
                <a:schemeClr val="tx1"/>
              </a:solidFill>
            </a:endParaRPr>
          </a:p>
        </p:txBody>
      </p:sp>
      <p:sp>
        <p:nvSpPr>
          <p:cNvPr id="2" name="Title 1"/>
          <p:cNvSpPr>
            <a:spLocks noGrp="1"/>
          </p:cNvSpPr>
          <p:nvPr>
            <p:ph type="title"/>
          </p:nvPr>
        </p:nvSpPr>
        <p:spPr/>
        <p:txBody>
          <a:bodyPr/>
          <a:lstStyle/>
          <a:p>
            <a:r>
              <a:rPr lang="en-US" dirty="0" smtClean="0"/>
              <a:t>COMPUTE NODE: vRouter, HYPERVISOR</a:t>
            </a:r>
            <a:endParaRPr lang="en-US" dirty="0"/>
          </a:p>
        </p:txBody>
      </p:sp>
      <p:sp>
        <p:nvSpPr>
          <p:cNvPr id="4" name="Freeform 62"/>
          <p:cNvSpPr>
            <a:spLocks noChangeAspect="1" noEditPoints="1"/>
          </p:cNvSpPr>
          <p:nvPr/>
        </p:nvSpPr>
        <p:spPr bwMode="auto">
          <a:xfrm>
            <a:off x="2380845" y="1664429"/>
            <a:ext cx="865449" cy="667371"/>
          </a:xfrm>
          <a:custGeom>
            <a:avLst/>
            <a:gdLst>
              <a:gd name="T0" fmla="*/ 38 w 705"/>
              <a:gd name="T1" fmla="*/ 0 h 579"/>
              <a:gd name="T2" fmla="*/ 31 w 705"/>
              <a:gd name="T3" fmla="*/ 0 h 579"/>
              <a:gd name="T4" fmla="*/ 17 w 705"/>
              <a:gd name="T5" fmla="*/ 6 h 579"/>
              <a:gd name="T6" fmla="*/ 7 w 705"/>
              <a:gd name="T7" fmla="*/ 17 h 579"/>
              <a:gd name="T8" fmla="*/ 0 w 705"/>
              <a:gd name="T9" fmla="*/ 29 h 579"/>
              <a:gd name="T10" fmla="*/ 0 w 705"/>
              <a:gd name="T11" fmla="*/ 457 h 579"/>
              <a:gd name="T12" fmla="*/ 0 w 705"/>
              <a:gd name="T13" fmla="*/ 466 h 579"/>
              <a:gd name="T14" fmla="*/ 7 w 705"/>
              <a:gd name="T15" fmla="*/ 480 h 579"/>
              <a:gd name="T16" fmla="*/ 17 w 705"/>
              <a:gd name="T17" fmla="*/ 489 h 579"/>
              <a:gd name="T18" fmla="*/ 31 w 705"/>
              <a:gd name="T19" fmla="*/ 495 h 579"/>
              <a:gd name="T20" fmla="*/ 279 w 705"/>
              <a:gd name="T21" fmla="*/ 496 h 579"/>
              <a:gd name="T22" fmla="*/ 226 w 705"/>
              <a:gd name="T23" fmla="*/ 522 h 579"/>
              <a:gd name="T24" fmla="*/ 219 w 705"/>
              <a:gd name="T25" fmla="*/ 524 h 579"/>
              <a:gd name="T26" fmla="*/ 210 w 705"/>
              <a:gd name="T27" fmla="*/ 528 h 579"/>
              <a:gd name="T28" fmla="*/ 203 w 705"/>
              <a:gd name="T29" fmla="*/ 535 h 579"/>
              <a:gd name="T30" fmla="*/ 197 w 705"/>
              <a:gd name="T31" fmla="*/ 546 h 579"/>
              <a:gd name="T32" fmla="*/ 197 w 705"/>
              <a:gd name="T33" fmla="*/ 552 h 579"/>
              <a:gd name="T34" fmla="*/ 200 w 705"/>
              <a:gd name="T35" fmla="*/ 563 h 579"/>
              <a:gd name="T36" fmla="*/ 205 w 705"/>
              <a:gd name="T37" fmla="*/ 571 h 579"/>
              <a:gd name="T38" fmla="*/ 215 w 705"/>
              <a:gd name="T39" fmla="*/ 578 h 579"/>
              <a:gd name="T40" fmla="*/ 226 w 705"/>
              <a:gd name="T41" fmla="*/ 579 h 579"/>
              <a:gd name="T42" fmla="*/ 480 w 705"/>
              <a:gd name="T43" fmla="*/ 579 h 579"/>
              <a:gd name="T44" fmla="*/ 491 w 705"/>
              <a:gd name="T45" fmla="*/ 578 h 579"/>
              <a:gd name="T46" fmla="*/ 499 w 705"/>
              <a:gd name="T47" fmla="*/ 571 h 579"/>
              <a:gd name="T48" fmla="*/ 506 w 705"/>
              <a:gd name="T49" fmla="*/ 563 h 579"/>
              <a:gd name="T50" fmla="*/ 507 w 705"/>
              <a:gd name="T51" fmla="*/ 552 h 579"/>
              <a:gd name="T52" fmla="*/ 507 w 705"/>
              <a:gd name="T53" fmla="*/ 546 h 579"/>
              <a:gd name="T54" fmla="*/ 503 w 705"/>
              <a:gd name="T55" fmla="*/ 535 h 579"/>
              <a:gd name="T56" fmla="*/ 495 w 705"/>
              <a:gd name="T57" fmla="*/ 528 h 579"/>
              <a:gd name="T58" fmla="*/ 485 w 705"/>
              <a:gd name="T59" fmla="*/ 524 h 579"/>
              <a:gd name="T60" fmla="*/ 421 w 705"/>
              <a:gd name="T61" fmla="*/ 522 h 579"/>
              <a:gd name="T62" fmla="*/ 667 w 705"/>
              <a:gd name="T63" fmla="*/ 496 h 579"/>
              <a:gd name="T64" fmla="*/ 675 w 705"/>
              <a:gd name="T65" fmla="*/ 495 h 579"/>
              <a:gd name="T66" fmla="*/ 689 w 705"/>
              <a:gd name="T67" fmla="*/ 489 h 579"/>
              <a:gd name="T68" fmla="*/ 698 w 705"/>
              <a:gd name="T69" fmla="*/ 480 h 579"/>
              <a:gd name="T70" fmla="*/ 704 w 705"/>
              <a:gd name="T71" fmla="*/ 466 h 579"/>
              <a:gd name="T72" fmla="*/ 705 w 705"/>
              <a:gd name="T73" fmla="*/ 38 h 579"/>
              <a:gd name="T74" fmla="*/ 704 w 705"/>
              <a:gd name="T75" fmla="*/ 29 h 579"/>
              <a:gd name="T76" fmla="*/ 698 w 705"/>
              <a:gd name="T77" fmla="*/ 17 h 579"/>
              <a:gd name="T78" fmla="*/ 689 w 705"/>
              <a:gd name="T79" fmla="*/ 6 h 579"/>
              <a:gd name="T80" fmla="*/ 675 w 705"/>
              <a:gd name="T81" fmla="*/ 0 h 579"/>
              <a:gd name="T82" fmla="*/ 667 w 705"/>
              <a:gd name="T83" fmla="*/ 0 h 579"/>
              <a:gd name="T84" fmla="*/ 31 w 705"/>
              <a:gd name="T85" fmla="*/ 464 h 579"/>
              <a:gd name="T86" fmla="*/ 673 w 705"/>
              <a:gd name="T87" fmla="*/ 32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5" h="579">
                <a:moveTo>
                  <a:pt x="667" y="0"/>
                </a:moveTo>
                <a:lnTo>
                  <a:pt x="38" y="0"/>
                </a:lnTo>
                <a:lnTo>
                  <a:pt x="38" y="0"/>
                </a:lnTo>
                <a:lnTo>
                  <a:pt x="31" y="0"/>
                </a:lnTo>
                <a:lnTo>
                  <a:pt x="24" y="3"/>
                </a:lnTo>
                <a:lnTo>
                  <a:pt x="17" y="6"/>
                </a:lnTo>
                <a:lnTo>
                  <a:pt x="12" y="11"/>
                </a:lnTo>
                <a:lnTo>
                  <a:pt x="7" y="17"/>
                </a:lnTo>
                <a:lnTo>
                  <a:pt x="3" y="22"/>
                </a:lnTo>
                <a:lnTo>
                  <a:pt x="0" y="29"/>
                </a:lnTo>
                <a:lnTo>
                  <a:pt x="0" y="38"/>
                </a:lnTo>
                <a:lnTo>
                  <a:pt x="0" y="457"/>
                </a:lnTo>
                <a:lnTo>
                  <a:pt x="0" y="457"/>
                </a:lnTo>
                <a:lnTo>
                  <a:pt x="0" y="466"/>
                </a:lnTo>
                <a:lnTo>
                  <a:pt x="3" y="473"/>
                </a:lnTo>
                <a:lnTo>
                  <a:pt x="7" y="480"/>
                </a:lnTo>
                <a:lnTo>
                  <a:pt x="12" y="485"/>
                </a:lnTo>
                <a:lnTo>
                  <a:pt x="17" y="489"/>
                </a:lnTo>
                <a:lnTo>
                  <a:pt x="24" y="493"/>
                </a:lnTo>
                <a:lnTo>
                  <a:pt x="31" y="495"/>
                </a:lnTo>
                <a:lnTo>
                  <a:pt x="38" y="496"/>
                </a:lnTo>
                <a:lnTo>
                  <a:pt x="279" y="496"/>
                </a:lnTo>
                <a:lnTo>
                  <a:pt x="279" y="522"/>
                </a:lnTo>
                <a:lnTo>
                  <a:pt x="226" y="522"/>
                </a:lnTo>
                <a:lnTo>
                  <a:pt x="226" y="522"/>
                </a:lnTo>
                <a:lnTo>
                  <a:pt x="219" y="524"/>
                </a:lnTo>
                <a:lnTo>
                  <a:pt x="215" y="525"/>
                </a:lnTo>
                <a:lnTo>
                  <a:pt x="210" y="528"/>
                </a:lnTo>
                <a:lnTo>
                  <a:pt x="205" y="531"/>
                </a:lnTo>
                <a:lnTo>
                  <a:pt x="203" y="535"/>
                </a:lnTo>
                <a:lnTo>
                  <a:pt x="200" y="540"/>
                </a:lnTo>
                <a:lnTo>
                  <a:pt x="197" y="546"/>
                </a:lnTo>
                <a:lnTo>
                  <a:pt x="197" y="552"/>
                </a:lnTo>
                <a:lnTo>
                  <a:pt x="197" y="552"/>
                </a:lnTo>
                <a:lnTo>
                  <a:pt x="197" y="557"/>
                </a:lnTo>
                <a:lnTo>
                  <a:pt x="200" y="563"/>
                </a:lnTo>
                <a:lnTo>
                  <a:pt x="203" y="567"/>
                </a:lnTo>
                <a:lnTo>
                  <a:pt x="205" y="571"/>
                </a:lnTo>
                <a:lnTo>
                  <a:pt x="210" y="575"/>
                </a:lnTo>
                <a:lnTo>
                  <a:pt x="215" y="578"/>
                </a:lnTo>
                <a:lnTo>
                  <a:pt x="219" y="579"/>
                </a:lnTo>
                <a:lnTo>
                  <a:pt x="226" y="579"/>
                </a:lnTo>
                <a:lnTo>
                  <a:pt x="480" y="579"/>
                </a:lnTo>
                <a:lnTo>
                  <a:pt x="480" y="579"/>
                </a:lnTo>
                <a:lnTo>
                  <a:pt x="485" y="579"/>
                </a:lnTo>
                <a:lnTo>
                  <a:pt x="491" y="578"/>
                </a:lnTo>
                <a:lnTo>
                  <a:pt x="495" y="575"/>
                </a:lnTo>
                <a:lnTo>
                  <a:pt x="499" y="571"/>
                </a:lnTo>
                <a:lnTo>
                  <a:pt x="503" y="567"/>
                </a:lnTo>
                <a:lnTo>
                  <a:pt x="506" y="563"/>
                </a:lnTo>
                <a:lnTo>
                  <a:pt x="507" y="557"/>
                </a:lnTo>
                <a:lnTo>
                  <a:pt x="507" y="552"/>
                </a:lnTo>
                <a:lnTo>
                  <a:pt x="507" y="552"/>
                </a:lnTo>
                <a:lnTo>
                  <a:pt x="507" y="546"/>
                </a:lnTo>
                <a:lnTo>
                  <a:pt x="506" y="540"/>
                </a:lnTo>
                <a:lnTo>
                  <a:pt x="503" y="535"/>
                </a:lnTo>
                <a:lnTo>
                  <a:pt x="499" y="531"/>
                </a:lnTo>
                <a:lnTo>
                  <a:pt x="495" y="528"/>
                </a:lnTo>
                <a:lnTo>
                  <a:pt x="491" y="525"/>
                </a:lnTo>
                <a:lnTo>
                  <a:pt x="485" y="524"/>
                </a:lnTo>
                <a:lnTo>
                  <a:pt x="480" y="522"/>
                </a:lnTo>
                <a:lnTo>
                  <a:pt x="421" y="522"/>
                </a:lnTo>
                <a:lnTo>
                  <a:pt x="421" y="496"/>
                </a:lnTo>
                <a:lnTo>
                  <a:pt x="667" y="496"/>
                </a:lnTo>
                <a:lnTo>
                  <a:pt x="667" y="496"/>
                </a:lnTo>
                <a:lnTo>
                  <a:pt x="675" y="495"/>
                </a:lnTo>
                <a:lnTo>
                  <a:pt x="682" y="493"/>
                </a:lnTo>
                <a:lnTo>
                  <a:pt x="689" y="489"/>
                </a:lnTo>
                <a:lnTo>
                  <a:pt x="694" y="485"/>
                </a:lnTo>
                <a:lnTo>
                  <a:pt x="698" y="480"/>
                </a:lnTo>
                <a:lnTo>
                  <a:pt x="701" y="473"/>
                </a:lnTo>
                <a:lnTo>
                  <a:pt x="704" y="466"/>
                </a:lnTo>
                <a:lnTo>
                  <a:pt x="705" y="457"/>
                </a:lnTo>
                <a:lnTo>
                  <a:pt x="705" y="38"/>
                </a:lnTo>
                <a:lnTo>
                  <a:pt x="705" y="38"/>
                </a:lnTo>
                <a:lnTo>
                  <a:pt x="704" y="29"/>
                </a:lnTo>
                <a:lnTo>
                  <a:pt x="701" y="22"/>
                </a:lnTo>
                <a:lnTo>
                  <a:pt x="698" y="17"/>
                </a:lnTo>
                <a:lnTo>
                  <a:pt x="694" y="11"/>
                </a:lnTo>
                <a:lnTo>
                  <a:pt x="689" y="6"/>
                </a:lnTo>
                <a:lnTo>
                  <a:pt x="682" y="3"/>
                </a:lnTo>
                <a:lnTo>
                  <a:pt x="675" y="0"/>
                </a:lnTo>
                <a:lnTo>
                  <a:pt x="667" y="0"/>
                </a:lnTo>
                <a:lnTo>
                  <a:pt x="667" y="0"/>
                </a:lnTo>
                <a:close/>
                <a:moveTo>
                  <a:pt x="673" y="464"/>
                </a:moveTo>
                <a:lnTo>
                  <a:pt x="31" y="464"/>
                </a:lnTo>
                <a:lnTo>
                  <a:pt x="31" y="32"/>
                </a:lnTo>
                <a:lnTo>
                  <a:pt x="673" y="32"/>
                </a:lnTo>
                <a:lnTo>
                  <a:pt x="673" y="464"/>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333333"/>
              </a:solidFill>
              <a:latin typeface="Arial"/>
              <a:cs typeface="+mn-cs"/>
            </a:endParaRPr>
          </a:p>
        </p:txBody>
      </p:sp>
      <p:sp>
        <p:nvSpPr>
          <p:cNvPr id="5" name="Rectangle 4"/>
          <p:cNvSpPr/>
          <p:nvPr/>
        </p:nvSpPr>
        <p:spPr>
          <a:xfrm>
            <a:off x="2049962" y="2850801"/>
            <a:ext cx="5341437" cy="12924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900" dirty="0" smtClean="0">
                <a:solidFill>
                  <a:schemeClr val="accent6">
                    <a:lumMod val="75000"/>
                  </a:schemeClr>
                </a:solidFill>
              </a:rPr>
              <a:t>vRouter Forwarding Plane</a:t>
            </a:r>
            <a:endParaRPr lang="en-US" sz="900" dirty="0">
              <a:solidFill>
                <a:schemeClr val="accent6">
                  <a:lumMod val="75000"/>
                </a:schemeClr>
              </a:solidFill>
            </a:endParaRPr>
          </a:p>
        </p:txBody>
      </p:sp>
      <p:sp>
        <p:nvSpPr>
          <p:cNvPr id="6" name="Rectangle 5"/>
          <p:cNvSpPr/>
          <p:nvPr/>
        </p:nvSpPr>
        <p:spPr>
          <a:xfrm>
            <a:off x="2181281" y="3113848"/>
            <a:ext cx="1206501" cy="925432"/>
          </a:xfrm>
          <a:prstGeom prst="rect">
            <a:avLst/>
          </a:prstGeom>
          <a:solidFill>
            <a:schemeClr val="accent5">
              <a:lumMod val="20000"/>
              <a:lumOff val="80000"/>
            </a:schemeClr>
          </a:solidFill>
          <a:ln w="952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smtClean="0">
                <a:solidFill>
                  <a:schemeClr val="accent6">
                    <a:lumMod val="75000"/>
                  </a:schemeClr>
                </a:solidFill>
              </a:rPr>
              <a:t>Routing Instance</a:t>
            </a:r>
          </a:p>
          <a:p>
            <a:pPr algn="ctr"/>
            <a:r>
              <a:rPr lang="en-US" sz="900" dirty="0" smtClean="0">
                <a:solidFill>
                  <a:schemeClr val="accent6">
                    <a:lumMod val="75000"/>
                  </a:schemeClr>
                </a:solidFill>
              </a:rPr>
              <a:t>(Tenant Blue)</a:t>
            </a:r>
            <a:endParaRPr lang="en-US" sz="900" dirty="0">
              <a:solidFill>
                <a:schemeClr val="accent6">
                  <a:lumMod val="75000"/>
                </a:schemeClr>
              </a:solidFill>
            </a:endParaRPr>
          </a:p>
        </p:txBody>
      </p:sp>
      <p:sp>
        <p:nvSpPr>
          <p:cNvPr id="7" name="Rectangle 6"/>
          <p:cNvSpPr/>
          <p:nvPr/>
        </p:nvSpPr>
        <p:spPr>
          <a:xfrm>
            <a:off x="2297368" y="3732968"/>
            <a:ext cx="965691" cy="225850"/>
          </a:xfrm>
          <a:prstGeom prst="rect">
            <a:avLst/>
          </a:prstGeom>
          <a:solidFill>
            <a:schemeClr val="bg1"/>
          </a:solidFill>
          <a:ln w="952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smtClean="0">
                <a:solidFill>
                  <a:schemeClr val="accent6">
                    <a:lumMod val="75000"/>
                  </a:schemeClr>
                </a:solidFill>
              </a:rPr>
              <a:t>Flow Table</a:t>
            </a:r>
            <a:endParaRPr lang="en-US" sz="900">
              <a:solidFill>
                <a:schemeClr val="accent6">
                  <a:lumMod val="75000"/>
                </a:schemeClr>
              </a:solidFill>
            </a:endParaRPr>
          </a:p>
        </p:txBody>
      </p:sp>
      <p:cxnSp>
        <p:nvCxnSpPr>
          <p:cNvPr id="9" name="Straight Connector 8"/>
          <p:cNvCxnSpPr/>
          <p:nvPr/>
        </p:nvCxnSpPr>
        <p:spPr>
          <a:xfrm>
            <a:off x="2809169" y="2393741"/>
            <a:ext cx="0" cy="702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763449" y="3090627"/>
            <a:ext cx="91440" cy="91440"/>
          </a:xfrm>
          <a:prstGeom prst="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6">
                  <a:lumMod val="75000"/>
                </a:schemeClr>
              </a:solidFill>
            </a:endParaRPr>
          </a:p>
        </p:txBody>
      </p:sp>
      <p:sp>
        <p:nvSpPr>
          <p:cNvPr id="11" name="Rectangle 10"/>
          <p:cNvSpPr/>
          <p:nvPr/>
        </p:nvSpPr>
        <p:spPr>
          <a:xfrm>
            <a:off x="2763449" y="2299763"/>
            <a:ext cx="91440" cy="91440"/>
          </a:xfrm>
          <a:prstGeom prst="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accent6">
                  <a:lumMod val="75000"/>
                </a:schemeClr>
              </a:solidFill>
            </a:endParaRPr>
          </a:p>
        </p:txBody>
      </p:sp>
      <p:sp>
        <p:nvSpPr>
          <p:cNvPr id="12" name="TextBox 11"/>
          <p:cNvSpPr txBox="1"/>
          <p:nvPr/>
        </p:nvSpPr>
        <p:spPr>
          <a:xfrm>
            <a:off x="2752441" y="2400197"/>
            <a:ext cx="1593296" cy="230832"/>
          </a:xfrm>
          <a:prstGeom prst="rect">
            <a:avLst/>
          </a:prstGeom>
          <a:noFill/>
        </p:spPr>
        <p:txBody>
          <a:bodyPr wrap="square" rtlCol="0">
            <a:spAutoFit/>
          </a:bodyPr>
          <a:lstStyle/>
          <a:p>
            <a:r>
              <a:rPr lang="is-IS" sz="900" dirty="0" smtClean="0"/>
              <a:t>Tap Interface (vif)</a:t>
            </a:r>
            <a:endParaRPr lang="en-US" sz="900" dirty="0"/>
          </a:p>
        </p:txBody>
      </p:sp>
      <p:sp>
        <p:nvSpPr>
          <p:cNvPr id="13" name="Rectangle 12"/>
          <p:cNvSpPr/>
          <p:nvPr/>
        </p:nvSpPr>
        <p:spPr>
          <a:xfrm>
            <a:off x="2297368" y="3474876"/>
            <a:ext cx="965691" cy="215601"/>
          </a:xfrm>
          <a:prstGeom prst="rect">
            <a:avLst/>
          </a:prstGeom>
          <a:solidFill>
            <a:schemeClr val="bg1"/>
          </a:solidFill>
          <a:ln w="952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6">
                    <a:lumMod val="75000"/>
                  </a:schemeClr>
                </a:solidFill>
              </a:rPr>
              <a:t>FIB</a:t>
            </a:r>
            <a:endParaRPr lang="en-US" sz="900" dirty="0">
              <a:solidFill>
                <a:schemeClr val="accent6">
                  <a:lumMod val="75000"/>
                </a:schemeClr>
              </a:solidFill>
            </a:endParaRPr>
          </a:p>
        </p:txBody>
      </p:sp>
      <p:sp>
        <p:nvSpPr>
          <p:cNvPr id="14" name="TextBox 13"/>
          <p:cNvSpPr txBox="1"/>
          <p:nvPr/>
        </p:nvSpPr>
        <p:spPr>
          <a:xfrm>
            <a:off x="2362841" y="1755107"/>
            <a:ext cx="901456" cy="369332"/>
          </a:xfrm>
          <a:prstGeom prst="rect">
            <a:avLst/>
          </a:prstGeom>
          <a:noFill/>
        </p:spPr>
        <p:txBody>
          <a:bodyPr wrap="square" rtlCol="0">
            <a:spAutoFit/>
          </a:bodyPr>
          <a:lstStyle/>
          <a:p>
            <a:pPr algn="ctr"/>
            <a:r>
              <a:rPr lang="is-IS" sz="900" dirty="0" smtClean="0"/>
              <a:t>VM 1</a:t>
            </a:r>
          </a:p>
          <a:p>
            <a:pPr algn="ctr"/>
            <a:r>
              <a:rPr lang="is-IS" sz="900" dirty="0" smtClean="0"/>
              <a:t>(Tenant Blue)</a:t>
            </a:r>
            <a:endParaRPr lang="en-US" sz="900" dirty="0"/>
          </a:p>
        </p:txBody>
      </p:sp>
      <p:sp>
        <p:nvSpPr>
          <p:cNvPr id="16" name="TextBox 15"/>
          <p:cNvSpPr txBox="1"/>
          <p:nvPr/>
        </p:nvSpPr>
        <p:spPr>
          <a:xfrm>
            <a:off x="3022619" y="1104900"/>
            <a:ext cx="1593296" cy="246221"/>
          </a:xfrm>
          <a:prstGeom prst="rect">
            <a:avLst/>
          </a:prstGeom>
          <a:noFill/>
        </p:spPr>
        <p:txBody>
          <a:bodyPr wrap="square" rtlCol="0">
            <a:spAutoFit/>
          </a:bodyPr>
          <a:lstStyle/>
          <a:p>
            <a:pPr algn="ctr"/>
            <a:r>
              <a:rPr lang="is-IS" sz="1000" i="1" smtClean="0"/>
              <a:t>Compute Node</a:t>
            </a:r>
            <a:endParaRPr lang="en-US" sz="1000" i="1" dirty="0"/>
          </a:p>
        </p:txBody>
      </p:sp>
      <p:sp>
        <p:nvSpPr>
          <p:cNvPr id="25" name="Freeform 62"/>
          <p:cNvSpPr>
            <a:spLocks noChangeAspect="1" noEditPoints="1"/>
          </p:cNvSpPr>
          <p:nvPr/>
        </p:nvSpPr>
        <p:spPr bwMode="auto">
          <a:xfrm>
            <a:off x="3666824" y="1664429"/>
            <a:ext cx="905337" cy="667371"/>
          </a:xfrm>
          <a:custGeom>
            <a:avLst/>
            <a:gdLst>
              <a:gd name="T0" fmla="*/ 38 w 705"/>
              <a:gd name="T1" fmla="*/ 0 h 579"/>
              <a:gd name="T2" fmla="*/ 31 w 705"/>
              <a:gd name="T3" fmla="*/ 0 h 579"/>
              <a:gd name="T4" fmla="*/ 17 w 705"/>
              <a:gd name="T5" fmla="*/ 6 h 579"/>
              <a:gd name="T6" fmla="*/ 7 w 705"/>
              <a:gd name="T7" fmla="*/ 17 h 579"/>
              <a:gd name="T8" fmla="*/ 0 w 705"/>
              <a:gd name="T9" fmla="*/ 29 h 579"/>
              <a:gd name="T10" fmla="*/ 0 w 705"/>
              <a:gd name="T11" fmla="*/ 457 h 579"/>
              <a:gd name="T12" fmla="*/ 0 w 705"/>
              <a:gd name="T13" fmla="*/ 466 h 579"/>
              <a:gd name="T14" fmla="*/ 7 w 705"/>
              <a:gd name="T15" fmla="*/ 480 h 579"/>
              <a:gd name="T16" fmla="*/ 17 w 705"/>
              <a:gd name="T17" fmla="*/ 489 h 579"/>
              <a:gd name="T18" fmla="*/ 31 w 705"/>
              <a:gd name="T19" fmla="*/ 495 h 579"/>
              <a:gd name="T20" fmla="*/ 279 w 705"/>
              <a:gd name="T21" fmla="*/ 496 h 579"/>
              <a:gd name="T22" fmla="*/ 226 w 705"/>
              <a:gd name="T23" fmla="*/ 522 h 579"/>
              <a:gd name="T24" fmla="*/ 219 w 705"/>
              <a:gd name="T25" fmla="*/ 524 h 579"/>
              <a:gd name="T26" fmla="*/ 210 w 705"/>
              <a:gd name="T27" fmla="*/ 528 h 579"/>
              <a:gd name="T28" fmla="*/ 203 w 705"/>
              <a:gd name="T29" fmla="*/ 535 h 579"/>
              <a:gd name="T30" fmla="*/ 197 w 705"/>
              <a:gd name="T31" fmla="*/ 546 h 579"/>
              <a:gd name="T32" fmla="*/ 197 w 705"/>
              <a:gd name="T33" fmla="*/ 552 h 579"/>
              <a:gd name="T34" fmla="*/ 200 w 705"/>
              <a:gd name="T35" fmla="*/ 563 h 579"/>
              <a:gd name="T36" fmla="*/ 205 w 705"/>
              <a:gd name="T37" fmla="*/ 571 h 579"/>
              <a:gd name="T38" fmla="*/ 215 w 705"/>
              <a:gd name="T39" fmla="*/ 578 h 579"/>
              <a:gd name="T40" fmla="*/ 226 w 705"/>
              <a:gd name="T41" fmla="*/ 579 h 579"/>
              <a:gd name="T42" fmla="*/ 480 w 705"/>
              <a:gd name="T43" fmla="*/ 579 h 579"/>
              <a:gd name="T44" fmla="*/ 491 w 705"/>
              <a:gd name="T45" fmla="*/ 578 h 579"/>
              <a:gd name="T46" fmla="*/ 499 w 705"/>
              <a:gd name="T47" fmla="*/ 571 h 579"/>
              <a:gd name="T48" fmla="*/ 506 w 705"/>
              <a:gd name="T49" fmla="*/ 563 h 579"/>
              <a:gd name="T50" fmla="*/ 507 w 705"/>
              <a:gd name="T51" fmla="*/ 552 h 579"/>
              <a:gd name="T52" fmla="*/ 507 w 705"/>
              <a:gd name="T53" fmla="*/ 546 h 579"/>
              <a:gd name="T54" fmla="*/ 503 w 705"/>
              <a:gd name="T55" fmla="*/ 535 h 579"/>
              <a:gd name="T56" fmla="*/ 495 w 705"/>
              <a:gd name="T57" fmla="*/ 528 h 579"/>
              <a:gd name="T58" fmla="*/ 485 w 705"/>
              <a:gd name="T59" fmla="*/ 524 h 579"/>
              <a:gd name="T60" fmla="*/ 421 w 705"/>
              <a:gd name="T61" fmla="*/ 522 h 579"/>
              <a:gd name="T62" fmla="*/ 667 w 705"/>
              <a:gd name="T63" fmla="*/ 496 h 579"/>
              <a:gd name="T64" fmla="*/ 675 w 705"/>
              <a:gd name="T65" fmla="*/ 495 h 579"/>
              <a:gd name="T66" fmla="*/ 689 w 705"/>
              <a:gd name="T67" fmla="*/ 489 h 579"/>
              <a:gd name="T68" fmla="*/ 698 w 705"/>
              <a:gd name="T69" fmla="*/ 480 h 579"/>
              <a:gd name="T70" fmla="*/ 704 w 705"/>
              <a:gd name="T71" fmla="*/ 466 h 579"/>
              <a:gd name="T72" fmla="*/ 705 w 705"/>
              <a:gd name="T73" fmla="*/ 38 h 579"/>
              <a:gd name="T74" fmla="*/ 704 w 705"/>
              <a:gd name="T75" fmla="*/ 29 h 579"/>
              <a:gd name="T76" fmla="*/ 698 w 705"/>
              <a:gd name="T77" fmla="*/ 17 h 579"/>
              <a:gd name="T78" fmla="*/ 689 w 705"/>
              <a:gd name="T79" fmla="*/ 6 h 579"/>
              <a:gd name="T80" fmla="*/ 675 w 705"/>
              <a:gd name="T81" fmla="*/ 0 h 579"/>
              <a:gd name="T82" fmla="*/ 667 w 705"/>
              <a:gd name="T83" fmla="*/ 0 h 579"/>
              <a:gd name="T84" fmla="*/ 31 w 705"/>
              <a:gd name="T85" fmla="*/ 464 h 579"/>
              <a:gd name="T86" fmla="*/ 673 w 705"/>
              <a:gd name="T87" fmla="*/ 32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5" h="579">
                <a:moveTo>
                  <a:pt x="667" y="0"/>
                </a:moveTo>
                <a:lnTo>
                  <a:pt x="38" y="0"/>
                </a:lnTo>
                <a:lnTo>
                  <a:pt x="38" y="0"/>
                </a:lnTo>
                <a:lnTo>
                  <a:pt x="31" y="0"/>
                </a:lnTo>
                <a:lnTo>
                  <a:pt x="24" y="3"/>
                </a:lnTo>
                <a:lnTo>
                  <a:pt x="17" y="6"/>
                </a:lnTo>
                <a:lnTo>
                  <a:pt x="12" y="11"/>
                </a:lnTo>
                <a:lnTo>
                  <a:pt x="7" y="17"/>
                </a:lnTo>
                <a:lnTo>
                  <a:pt x="3" y="22"/>
                </a:lnTo>
                <a:lnTo>
                  <a:pt x="0" y="29"/>
                </a:lnTo>
                <a:lnTo>
                  <a:pt x="0" y="38"/>
                </a:lnTo>
                <a:lnTo>
                  <a:pt x="0" y="457"/>
                </a:lnTo>
                <a:lnTo>
                  <a:pt x="0" y="457"/>
                </a:lnTo>
                <a:lnTo>
                  <a:pt x="0" y="466"/>
                </a:lnTo>
                <a:lnTo>
                  <a:pt x="3" y="473"/>
                </a:lnTo>
                <a:lnTo>
                  <a:pt x="7" y="480"/>
                </a:lnTo>
                <a:lnTo>
                  <a:pt x="12" y="485"/>
                </a:lnTo>
                <a:lnTo>
                  <a:pt x="17" y="489"/>
                </a:lnTo>
                <a:lnTo>
                  <a:pt x="24" y="493"/>
                </a:lnTo>
                <a:lnTo>
                  <a:pt x="31" y="495"/>
                </a:lnTo>
                <a:lnTo>
                  <a:pt x="38" y="496"/>
                </a:lnTo>
                <a:lnTo>
                  <a:pt x="279" y="496"/>
                </a:lnTo>
                <a:lnTo>
                  <a:pt x="279" y="522"/>
                </a:lnTo>
                <a:lnTo>
                  <a:pt x="226" y="522"/>
                </a:lnTo>
                <a:lnTo>
                  <a:pt x="226" y="522"/>
                </a:lnTo>
                <a:lnTo>
                  <a:pt x="219" y="524"/>
                </a:lnTo>
                <a:lnTo>
                  <a:pt x="215" y="525"/>
                </a:lnTo>
                <a:lnTo>
                  <a:pt x="210" y="528"/>
                </a:lnTo>
                <a:lnTo>
                  <a:pt x="205" y="531"/>
                </a:lnTo>
                <a:lnTo>
                  <a:pt x="203" y="535"/>
                </a:lnTo>
                <a:lnTo>
                  <a:pt x="200" y="540"/>
                </a:lnTo>
                <a:lnTo>
                  <a:pt x="197" y="546"/>
                </a:lnTo>
                <a:lnTo>
                  <a:pt x="197" y="552"/>
                </a:lnTo>
                <a:lnTo>
                  <a:pt x="197" y="552"/>
                </a:lnTo>
                <a:lnTo>
                  <a:pt x="197" y="557"/>
                </a:lnTo>
                <a:lnTo>
                  <a:pt x="200" y="563"/>
                </a:lnTo>
                <a:lnTo>
                  <a:pt x="203" y="567"/>
                </a:lnTo>
                <a:lnTo>
                  <a:pt x="205" y="571"/>
                </a:lnTo>
                <a:lnTo>
                  <a:pt x="210" y="575"/>
                </a:lnTo>
                <a:lnTo>
                  <a:pt x="215" y="578"/>
                </a:lnTo>
                <a:lnTo>
                  <a:pt x="219" y="579"/>
                </a:lnTo>
                <a:lnTo>
                  <a:pt x="226" y="579"/>
                </a:lnTo>
                <a:lnTo>
                  <a:pt x="480" y="579"/>
                </a:lnTo>
                <a:lnTo>
                  <a:pt x="480" y="579"/>
                </a:lnTo>
                <a:lnTo>
                  <a:pt x="485" y="579"/>
                </a:lnTo>
                <a:lnTo>
                  <a:pt x="491" y="578"/>
                </a:lnTo>
                <a:lnTo>
                  <a:pt x="495" y="575"/>
                </a:lnTo>
                <a:lnTo>
                  <a:pt x="499" y="571"/>
                </a:lnTo>
                <a:lnTo>
                  <a:pt x="503" y="567"/>
                </a:lnTo>
                <a:lnTo>
                  <a:pt x="506" y="563"/>
                </a:lnTo>
                <a:lnTo>
                  <a:pt x="507" y="557"/>
                </a:lnTo>
                <a:lnTo>
                  <a:pt x="507" y="552"/>
                </a:lnTo>
                <a:lnTo>
                  <a:pt x="507" y="552"/>
                </a:lnTo>
                <a:lnTo>
                  <a:pt x="507" y="546"/>
                </a:lnTo>
                <a:lnTo>
                  <a:pt x="506" y="540"/>
                </a:lnTo>
                <a:lnTo>
                  <a:pt x="503" y="535"/>
                </a:lnTo>
                <a:lnTo>
                  <a:pt x="499" y="531"/>
                </a:lnTo>
                <a:lnTo>
                  <a:pt x="495" y="528"/>
                </a:lnTo>
                <a:lnTo>
                  <a:pt x="491" y="525"/>
                </a:lnTo>
                <a:lnTo>
                  <a:pt x="485" y="524"/>
                </a:lnTo>
                <a:lnTo>
                  <a:pt x="480" y="522"/>
                </a:lnTo>
                <a:lnTo>
                  <a:pt x="421" y="522"/>
                </a:lnTo>
                <a:lnTo>
                  <a:pt x="421" y="496"/>
                </a:lnTo>
                <a:lnTo>
                  <a:pt x="667" y="496"/>
                </a:lnTo>
                <a:lnTo>
                  <a:pt x="667" y="496"/>
                </a:lnTo>
                <a:lnTo>
                  <a:pt x="675" y="495"/>
                </a:lnTo>
                <a:lnTo>
                  <a:pt x="682" y="493"/>
                </a:lnTo>
                <a:lnTo>
                  <a:pt x="689" y="489"/>
                </a:lnTo>
                <a:lnTo>
                  <a:pt x="694" y="485"/>
                </a:lnTo>
                <a:lnTo>
                  <a:pt x="698" y="480"/>
                </a:lnTo>
                <a:lnTo>
                  <a:pt x="701" y="473"/>
                </a:lnTo>
                <a:lnTo>
                  <a:pt x="704" y="466"/>
                </a:lnTo>
                <a:lnTo>
                  <a:pt x="705" y="457"/>
                </a:lnTo>
                <a:lnTo>
                  <a:pt x="705" y="38"/>
                </a:lnTo>
                <a:lnTo>
                  <a:pt x="705" y="38"/>
                </a:lnTo>
                <a:lnTo>
                  <a:pt x="704" y="29"/>
                </a:lnTo>
                <a:lnTo>
                  <a:pt x="701" y="22"/>
                </a:lnTo>
                <a:lnTo>
                  <a:pt x="698" y="17"/>
                </a:lnTo>
                <a:lnTo>
                  <a:pt x="694" y="11"/>
                </a:lnTo>
                <a:lnTo>
                  <a:pt x="689" y="6"/>
                </a:lnTo>
                <a:lnTo>
                  <a:pt x="682" y="3"/>
                </a:lnTo>
                <a:lnTo>
                  <a:pt x="675" y="0"/>
                </a:lnTo>
                <a:lnTo>
                  <a:pt x="667" y="0"/>
                </a:lnTo>
                <a:lnTo>
                  <a:pt x="667" y="0"/>
                </a:lnTo>
                <a:close/>
                <a:moveTo>
                  <a:pt x="673" y="464"/>
                </a:moveTo>
                <a:lnTo>
                  <a:pt x="31" y="464"/>
                </a:lnTo>
                <a:lnTo>
                  <a:pt x="31" y="32"/>
                </a:lnTo>
                <a:lnTo>
                  <a:pt x="673" y="32"/>
                </a:lnTo>
                <a:lnTo>
                  <a:pt x="673" y="464"/>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333333"/>
              </a:solidFill>
              <a:latin typeface="Arial"/>
              <a:cs typeface="+mn-cs"/>
            </a:endParaRPr>
          </a:p>
        </p:txBody>
      </p:sp>
      <p:sp>
        <p:nvSpPr>
          <p:cNvPr id="26" name="Rectangle 25"/>
          <p:cNvSpPr/>
          <p:nvPr/>
        </p:nvSpPr>
        <p:spPr>
          <a:xfrm>
            <a:off x="3467260" y="3113848"/>
            <a:ext cx="1206501" cy="925432"/>
          </a:xfrm>
          <a:prstGeom prst="rect">
            <a:avLst/>
          </a:prstGeom>
          <a:solidFill>
            <a:schemeClr val="accent4">
              <a:lumMod val="20000"/>
              <a:lumOff val="80000"/>
            </a:schemeClr>
          </a:solidFill>
          <a:ln w="952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smtClean="0">
                <a:solidFill>
                  <a:schemeClr val="accent6">
                    <a:lumMod val="75000"/>
                  </a:schemeClr>
                </a:solidFill>
              </a:rPr>
              <a:t>Routing Instance</a:t>
            </a:r>
          </a:p>
          <a:p>
            <a:pPr algn="ctr"/>
            <a:r>
              <a:rPr lang="en-US" sz="900" dirty="0" smtClean="0">
                <a:solidFill>
                  <a:schemeClr val="accent6">
                    <a:lumMod val="75000"/>
                  </a:schemeClr>
                </a:solidFill>
              </a:rPr>
              <a:t>(Tenant Green)</a:t>
            </a:r>
            <a:endParaRPr lang="en-US" sz="900" dirty="0">
              <a:solidFill>
                <a:schemeClr val="accent6">
                  <a:lumMod val="75000"/>
                </a:schemeClr>
              </a:solidFill>
            </a:endParaRPr>
          </a:p>
        </p:txBody>
      </p:sp>
      <p:sp>
        <p:nvSpPr>
          <p:cNvPr id="27" name="Rectangle 26"/>
          <p:cNvSpPr/>
          <p:nvPr/>
        </p:nvSpPr>
        <p:spPr>
          <a:xfrm>
            <a:off x="3583347" y="3732968"/>
            <a:ext cx="965691" cy="225850"/>
          </a:xfrm>
          <a:prstGeom prst="rect">
            <a:avLst/>
          </a:prstGeom>
          <a:solidFill>
            <a:schemeClr val="bg1"/>
          </a:solidFill>
          <a:ln w="952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smtClean="0">
                <a:solidFill>
                  <a:schemeClr val="accent6">
                    <a:lumMod val="75000"/>
                  </a:schemeClr>
                </a:solidFill>
              </a:rPr>
              <a:t>Flow Table</a:t>
            </a:r>
            <a:endParaRPr lang="en-US" sz="900">
              <a:solidFill>
                <a:schemeClr val="accent6">
                  <a:lumMod val="75000"/>
                </a:schemeClr>
              </a:solidFill>
            </a:endParaRPr>
          </a:p>
        </p:txBody>
      </p:sp>
      <p:cxnSp>
        <p:nvCxnSpPr>
          <p:cNvPr id="28" name="Straight Connector 27"/>
          <p:cNvCxnSpPr/>
          <p:nvPr/>
        </p:nvCxnSpPr>
        <p:spPr>
          <a:xfrm>
            <a:off x="4095148" y="2393741"/>
            <a:ext cx="0" cy="702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049428" y="3090627"/>
            <a:ext cx="91440" cy="91440"/>
          </a:xfrm>
          <a:prstGeom prst="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6">
                  <a:lumMod val="75000"/>
                </a:schemeClr>
              </a:solidFill>
            </a:endParaRPr>
          </a:p>
        </p:txBody>
      </p:sp>
      <p:sp>
        <p:nvSpPr>
          <p:cNvPr id="30" name="Rectangle 29"/>
          <p:cNvSpPr/>
          <p:nvPr/>
        </p:nvSpPr>
        <p:spPr>
          <a:xfrm>
            <a:off x="4049428" y="2299763"/>
            <a:ext cx="91440" cy="91440"/>
          </a:xfrm>
          <a:prstGeom prst="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accent6">
                  <a:lumMod val="75000"/>
                </a:schemeClr>
              </a:solidFill>
            </a:endParaRPr>
          </a:p>
        </p:txBody>
      </p:sp>
      <p:sp>
        <p:nvSpPr>
          <p:cNvPr id="31" name="Rectangle 30"/>
          <p:cNvSpPr/>
          <p:nvPr/>
        </p:nvSpPr>
        <p:spPr>
          <a:xfrm>
            <a:off x="3583347" y="3474876"/>
            <a:ext cx="965691" cy="215601"/>
          </a:xfrm>
          <a:prstGeom prst="rect">
            <a:avLst/>
          </a:prstGeom>
          <a:solidFill>
            <a:schemeClr val="bg1"/>
          </a:solidFill>
          <a:ln w="952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6">
                    <a:lumMod val="75000"/>
                  </a:schemeClr>
                </a:solidFill>
              </a:rPr>
              <a:t>FIB</a:t>
            </a:r>
            <a:endParaRPr lang="en-US" sz="900" dirty="0">
              <a:solidFill>
                <a:schemeClr val="accent6">
                  <a:lumMod val="75000"/>
                </a:schemeClr>
              </a:solidFill>
            </a:endParaRPr>
          </a:p>
        </p:txBody>
      </p:sp>
      <p:sp>
        <p:nvSpPr>
          <p:cNvPr id="33" name="Freeform 62"/>
          <p:cNvSpPr>
            <a:spLocks noChangeAspect="1" noEditPoints="1"/>
          </p:cNvSpPr>
          <p:nvPr/>
        </p:nvSpPr>
        <p:spPr bwMode="auto">
          <a:xfrm>
            <a:off x="5001172" y="1668214"/>
            <a:ext cx="865449" cy="667371"/>
          </a:xfrm>
          <a:custGeom>
            <a:avLst/>
            <a:gdLst>
              <a:gd name="T0" fmla="*/ 38 w 705"/>
              <a:gd name="T1" fmla="*/ 0 h 579"/>
              <a:gd name="T2" fmla="*/ 31 w 705"/>
              <a:gd name="T3" fmla="*/ 0 h 579"/>
              <a:gd name="T4" fmla="*/ 17 w 705"/>
              <a:gd name="T5" fmla="*/ 6 h 579"/>
              <a:gd name="T6" fmla="*/ 7 w 705"/>
              <a:gd name="T7" fmla="*/ 17 h 579"/>
              <a:gd name="T8" fmla="*/ 0 w 705"/>
              <a:gd name="T9" fmla="*/ 29 h 579"/>
              <a:gd name="T10" fmla="*/ 0 w 705"/>
              <a:gd name="T11" fmla="*/ 457 h 579"/>
              <a:gd name="T12" fmla="*/ 0 w 705"/>
              <a:gd name="T13" fmla="*/ 466 h 579"/>
              <a:gd name="T14" fmla="*/ 7 w 705"/>
              <a:gd name="T15" fmla="*/ 480 h 579"/>
              <a:gd name="T16" fmla="*/ 17 w 705"/>
              <a:gd name="T17" fmla="*/ 489 h 579"/>
              <a:gd name="T18" fmla="*/ 31 w 705"/>
              <a:gd name="T19" fmla="*/ 495 h 579"/>
              <a:gd name="T20" fmla="*/ 279 w 705"/>
              <a:gd name="T21" fmla="*/ 496 h 579"/>
              <a:gd name="T22" fmla="*/ 226 w 705"/>
              <a:gd name="T23" fmla="*/ 522 h 579"/>
              <a:gd name="T24" fmla="*/ 219 w 705"/>
              <a:gd name="T25" fmla="*/ 524 h 579"/>
              <a:gd name="T26" fmla="*/ 210 w 705"/>
              <a:gd name="T27" fmla="*/ 528 h 579"/>
              <a:gd name="T28" fmla="*/ 203 w 705"/>
              <a:gd name="T29" fmla="*/ 535 h 579"/>
              <a:gd name="T30" fmla="*/ 197 w 705"/>
              <a:gd name="T31" fmla="*/ 546 h 579"/>
              <a:gd name="T32" fmla="*/ 197 w 705"/>
              <a:gd name="T33" fmla="*/ 552 h 579"/>
              <a:gd name="T34" fmla="*/ 200 w 705"/>
              <a:gd name="T35" fmla="*/ 563 h 579"/>
              <a:gd name="T36" fmla="*/ 205 w 705"/>
              <a:gd name="T37" fmla="*/ 571 h 579"/>
              <a:gd name="T38" fmla="*/ 215 w 705"/>
              <a:gd name="T39" fmla="*/ 578 h 579"/>
              <a:gd name="T40" fmla="*/ 226 w 705"/>
              <a:gd name="T41" fmla="*/ 579 h 579"/>
              <a:gd name="T42" fmla="*/ 480 w 705"/>
              <a:gd name="T43" fmla="*/ 579 h 579"/>
              <a:gd name="T44" fmla="*/ 491 w 705"/>
              <a:gd name="T45" fmla="*/ 578 h 579"/>
              <a:gd name="T46" fmla="*/ 499 w 705"/>
              <a:gd name="T47" fmla="*/ 571 h 579"/>
              <a:gd name="T48" fmla="*/ 506 w 705"/>
              <a:gd name="T49" fmla="*/ 563 h 579"/>
              <a:gd name="T50" fmla="*/ 507 w 705"/>
              <a:gd name="T51" fmla="*/ 552 h 579"/>
              <a:gd name="T52" fmla="*/ 507 w 705"/>
              <a:gd name="T53" fmla="*/ 546 h 579"/>
              <a:gd name="T54" fmla="*/ 503 w 705"/>
              <a:gd name="T55" fmla="*/ 535 h 579"/>
              <a:gd name="T56" fmla="*/ 495 w 705"/>
              <a:gd name="T57" fmla="*/ 528 h 579"/>
              <a:gd name="T58" fmla="*/ 485 w 705"/>
              <a:gd name="T59" fmla="*/ 524 h 579"/>
              <a:gd name="T60" fmla="*/ 421 w 705"/>
              <a:gd name="T61" fmla="*/ 522 h 579"/>
              <a:gd name="T62" fmla="*/ 667 w 705"/>
              <a:gd name="T63" fmla="*/ 496 h 579"/>
              <a:gd name="T64" fmla="*/ 675 w 705"/>
              <a:gd name="T65" fmla="*/ 495 h 579"/>
              <a:gd name="T66" fmla="*/ 689 w 705"/>
              <a:gd name="T67" fmla="*/ 489 h 579"/>
              <a:gd name="T68" fmla="*/ 698 w 705"/>
              <a:gd name="T69" fmla="*/ 480 h 579"/>
              <a:gd name="T70" fmla="*/ 704 w 705"/>
              <a:gd name="T71" fmla="*/ 466 h 579"/>
              <a:gd name="T72" fmla="*/ 705 w 705"/>
              <a:gd name="T73" fmla="*/ 38 h 579"/>
              <a:gd name="T74" fmla="*/ 704 w 705"/>
              <a:gd name="T75" fmla="*/ 29 h 579"/>
              <a:gd name="T76" fmla="*/ 698 w 705"/>
              <a:gd name="T77" fmla="*/ 17 h 579"/>
              <a:gd name="T78" fmla="*/ 689 w 705"/>
              <a:gd name="T79" fmla="*/ 6 h 579"/>
              <a:gd name="T80" fmla="*/ 675 w 705"/>
              <a:gd name="T81" fmla="*/ 0 h 579"/>
              <a:gd name="T82" fmla="*/ 667 w 705"/>
              <a:gd name="T83" fmla="*/ 0 h 579"/>
              <a:gd name="T84" fmla="*/ 31 w 705"/>
              <a:gd name="T85" fmla="*/ 464 h 579"/>
              <a:gd name="T86" fmla="*/ 673 w 705"/>
              <a:gd name="T87" fmla="*/ 32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5" h="579">
                <a:moveTo>
                  <a:pt x="667" y="0"/>
                </a:moveTo>
                <a:lnTo>
                  <a:pt x="38" y="0"/>
                </a:lnTo>
                <a:lnTo>
                  <a:pt x="38" y="0"/>
                </a:lnTo>
                <a:lnTo>
                  <a:pt x="31" y="0"/>
                </a:lnTo>
                <a:lnTo>
                  <a:pt x="24" y="3"/>
                </a:lnTo>
                <a:lnTo>
                  <a:pt x="17" y="6"/>
                </a:lnTo>
                <a:lnTo>
                  <a:pt x="12" y="11"/>
                </a:lnTo>
                <a:lnTo>
                  <a:pt x="7" y="17"/>
                </a:lnTo>
                <a:lnTo>
                  <a:pt x="3" y="22"/>
                </a:lnTo>
                <a:lnTo>
                  <a:pt x="0" y="29"/>
                </a:lnTo>
                <a:lnTo>
                  <a:pt x="0" y="38"/>
                </a:lnTo>
                <a:lnTo>
                  <a:pt x="0" y="457"/>
                </a:lnTo>
                <a:lnTo>
                  <a:pt x="0" y="457"/>
                </a:lnTo>
                <a:lnTo>
                  <a:pt x="0" y="466"/>
                </a:lnTo>
                <a:lnTo>
                  <a:pt x="3" y="473"/>
                </a:lnTo>
                <a:lnTo>
                  <a:pt x="7" y="480"/>
                </a:lnTo>
                <a:lnTo>
                  <a:pt x="12" y="485"/>
                </a:lnTo>
                <a:lnTo>
                  <a:pt x="17" y="489"/>
                </a:lnTo>
                <a:lnTo>
                  <a:pt x="24" y="493"/>
                </a:lnTo>
                <a:lnTo>
                  <a:pt x="31" y="495"/>
                </a:lnTo>
                <a:lnTo>
                  <a:pt x="38" y="496"/>
                </a:lnTo>
                <a:lnTo>
                  <a:pt x="279" y="496"/>
                </a:lnTo>
                <a:lnTo>
                  <a:pt x="279" y="522"/>
                </a:lnTo>
                <a:lnTo>
                  <a:pt x="226" y="522"/>
                </a:lnTo>
                <a:lnTo>
                  <a:pt x="226" y="522"/>
                </a:lnTo>
                <a:lnTo>
                  <a:pt x="219" y="524"/>
                </a:lnTo>
                <a:lnTo>
                  <a:pt x="215" y="525"/>
                </a:lnTo>
                <a:lnTo>
                  <a:pt x="210" y="528"/>
                </a:lnTo>
                <a:lnTo>
                  <a:pt x="205" y="531"/>
                </a:lnTo>
                <a:lnTo>
                  <a:pt x="203" y="535"/>
                </a:lnTo>
                <a:lnTo>
                  <a:pt x="200" y="540"/>
                </a:lnTo>
                <a:lnTo>
                  <a:pt x="197" y="546"/>
                </a:lnTo>
                <a:lnTo>
                  <a:pt x="197" y="552"/>
                </a:lnTo>
                <a:lnTo>
                  <a:pt x="197" y="552"/>
                </a:lnTo>
                <a:lnTo>
                  <a:pt x="197" y="557"/>
                </a:lnTo>
                <a:lnTo>
                  <a:pt x="200" y="563"/>
                </a:lnTo>
                <a:lnTo>
                  <a:pt x="203" y="567"/>
                </a:lnTo>
                <a:lnTo>
                  <a:pt x="205" y="571"/>
                </a:lnTo>
                <a:lnTo>
                  <a:pt x="210" y="575"/>
                </a:lnTo>
                <a:lnTo>
                  <a:pt x="215" y="578"/>
                </a:lnTo>
                <a:lnTo>
                  <a:pt x="219" y="579"/>
                </a:lnTo>
                <a:lnTo>
                  <a:pt x="226" y="579"/>
                </a:lnTo>
                <a:lnTo>
                  <a:pt x="480" y="579"/>
                </a:lnTo>
                <a:lnTo>
                  <a:pt x="480" y="579"/>
                </a:lnTo>
                <a:lnTo>
                  <a:pt x="485" y="579"/>
                </a:lnTo>
                <a:lnTo>
                  <a:pt x="491" y="578"/>
                </a:lnTo>
                <a:lnTo>
                  <a:pt x="495" y="575"/>
                </a:lnTo>
                <a:lnTo>
                  <a:pt x="499" y="571"/>
                </a:lnTo>
                <a:lnTo>
                  <a:pt x="503" y="567"/>
                </a:lnTo>
                <a:lnTo>
                  <a:pt x="506" y="563"/>
                </a:lnTo>
                <a:lnTo>
                  <a:pt x="507" y="557"/>
                </a:lnTo>
                <a:lnTo>
                  <a:pt x="507" y="552"/>
                </a:lnTo>
                <a:lnTo>
                  <a:pt x="507" y="552"/>
                </a:lnTo>
                <a:lnTo>
                  <a:pt x="507" y="546"/>
                </a:lnTo>
                <a:lnTo>
                  <a:pt x="506" y="540"/>
                </a:lnTo>
                <a:lnTo>
                  <a:pt x="503" y="535"/>
                </a:lnTo>
                <a:lnTo>
                  <a:pt x="499" y="531"/>
                </a:lnTo>
                <a:lnTo>
                  <a:pt x="495" y="528"/>
                </a:lnTo>
                <a:lnTo>
                  <a:pt x="491" y="525"/>
                </a:lnTo>
                <a:lnTo>
                  <a:pt x="485" y="524"/>
                </a:lnTo>
                <a:lnTo>
                  <a:pt x="480" y="522"/>
                </a:lnTo>
                <a:lnTo>
                  <a:pt x="421" y="522"/>
                </a:lnTo>
                <a:lnTo>
                  <a:pt x="421" y="496"/>
                </a:lnTo>
                <a:lnTo>
                  <a:pt x="667" y="496"/>
                </a:lnTo>
                <a:lnTo>
                  <a:pt x="667" y="496"/>
                </a:lnTo>
                <a:lnTo>
                  <a:pt x="675" y="495"/>
                </a:lnTo>
                <a:lnTo>
                  <a:pt x="682" y="493"/>
                </a:lnTo>
                <a:lnTo>
                  <a:pt x="689" y="489"/>
                </a:lnTo>
                <a:lnTo>
                  <a:pt x="694" y="485"/>
                </a:lnTo>
                <a:lnTo>
                  <a:pt x="698" y="480"/>
                </a:lnTo>
                <a:lnTo>
                  <a:pt x="701" y="473"/>
                </a:lnTo>
                <a:lnTo>
                  <a:pt x="704" y="466"/>
                </a:lnTo>
                <a:lnTo>
                  <a:pt x="705" y="457"/>
                </a:lnTo>
                <a:lnTo>
                  <a:pt x="705" y="38"/>
                </a:lnTo>
                <a:lnTo>
                  <a:pt x="705" y="38"/>
                </a:lnTo>
                <a:lnTo>
                  <a:pt x="704" y="29"/>
                </a:lnTo>
                <a:lnTo>
                  <a:pt x="701" y="22"/>
                </a:lnTo>
                <a:lnTo>
                  <a:pt x="698" y="17"/>
                </a:lnTo>
                <a:lnTo>
                  <a:pt x="694" y="11"/>
                </a:lnTo>
                <a:lnTo>
                  <a:pt x="689" y="6"/>
                </a:lnTo>
                <a:lnTo>
                  <a:pt x="682" y="3"/>
                </a:lnTo>
                <a:lnTo>
                  <a:pt x="675" y="0"/>
                </a:lnTo>
                <a:lnTo>
                  <a:pt x="667" y="0"/>
                </a:lnTo>
                <a:lnTo>
                  <a:pt x="667" y="0"/>
                </a:lnTo>
                <a:close/>
                <a:moveTo>
                  <a:pt x="673" y="464"/>
                </a:moveTo>
                <a:lnTo>
                  <a:pt x="31" y="464"/>
                </a:lnTo>
                <a:lnTo>
                  <a:pt x="31" y="32"/>
                </a:lnTo>
                <a:lnTo>
                  <a:pt x="673" y="32"/>
                </a:lnTo>
                <a:lnTo>
                  <a:pt x="673" y="464"/>
                </a:ln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333333"/>
              </a:solidFill>
              <a:latin typeface="Arial"/>
              <a:cs typeface="+mn-cs"/>
            </a:endParaRPr>
          </a:p>
        </p:txBody>
      </p:sp>
      <p:sp>
        <p:nvSpPr>
          <p:cNvPr id="34" name="Rectangle 33"/>
          <p:cNvSpPr/>
          <p:nvPr/>
        </p:nvSpPr>
        <p:spPr>
          <a:xfrm>
            <a:off x="4753638" y="3118246"/>
            <a:ext cx="2561961" cy="925432"/>
          </a:xfrm>
          <a:prstGeom prst="rect">
            <a:avLst/>
          </a:prstGeom>
          <a:solidFill>
            <a:schemeClr val="tx2">
              <a:lumMod val="20000"/>
              <a:lumOff val="80000"/>
            </a:schemeClr>
          </a:solidFill>
          <a:ln w="952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smtClean="0">
                <a:solidFill>
                  <a:schemeClr val="accent6">
                    <a:lumMod val="75000"/>
                  </a:schemeClr>
                </a:solidFill>
              </a:rPr>
              <a:t>Routing Instance</a:t>
            </a:r>
          </a:p>
          <a:p>
            <a:pPr algn="ctr"/>
            <a:r>
              <a:rPr lang="en-US" sz="900" dirty="0" smtClean="0">
                <a:solidFill>
                  <a:schemeClr val="accent6">
                    <a:lumMod val="75000"/>
                  </a:schemeClr>
                </a:solidFill>
              </a:rPr>
              <a:t>(Tenant Red)</a:t>
            </a:r>
            <a:endParaRPr lang="en-US" sz="900" dirty="0">
              <a:solidFill>
                <a:schemeClr val="accent6">
                  <a:lumMod val="75000"/>
                </a:schemeClr>
              </a:solidFill>
            </a:endParaRPr>
          </a:p>
        </p:txBody>
      </p:sp>
      <p:sp>
        <p:nvSpPr>
          <p:cNvPr id="35" name="Rectangle 34"/>
          <p:cNvSpPr/>
          <p:nvPr/>
        </p:nvSpPr>
        <p:spPr>
          <a:xfrm>
            <a:off x="4869725" y="3737366"/>
            <a:ext cx="2269952" cy="225850"/>
          </a:xfrm>
          <a:prstGeom prst="rect">
            <a:avLst/>
          </a:prstGeom>
          <a:solidFill>
            <a:schemeClr val="bg1"/>
          </a:solidFill>
          <a:ln w="952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smtClean="0">
                <a:solidFill>
                  <a:schemeClr val="accent6">
                    <a:lumMod val="75000"/>
                  </a:schemeClr>
                </a:solidFill>
              </a:rPr>
              <a:t>Flow Table</a:t>
            </a:r>
            <a:endParaRPr lang="en-US" sz="900">
              <a:solidFill>
                <a:schemeClr val="accent6">
                  <a:lumMod val="75000"/>
                </a:schemeClr>
              </a:solidFill>
            </a:endParaRPr>
          </a:p>
        </p:txBody>
      </p:sp>
      <p:cxnSp>
        <p:nvCxnSpPr>
          <p:cNvPr id="36" name="Straight Connector 35"/>
          <p:cNvCxnSpPr/>
          <p:nvPr/>
        </p:nvCxnSpPr>
        <p:spPr>
          <a:xfrm>
            <a:off x="5429496" y="2410108"/>
            <a:ext cx="0" cy="702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383776" y="3094412"/>
            <a:ext cx="91440" cy="91440"/>
          </a:xfrm>
          <a:prstGeom prst="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6">
                  <a:lumMod val="75000"/>
                </a:schemeClr>
              </a:solidFill>
            </a:endParaRPr>
          </a:p>
        </p:txBody>
      </p:sp>
      <p:sp>
        <p:nvSpPr>
          <p:cNvPr id="38" name="Rectangle 37"/>
          <p:cNvSpPr/>
          <p:nvPr/>
        </p:nvSpPr>
        <p:spPr>
          <a:xfrm>
            <a:off x="5383776" y="2303548"/>
            <a:ext cx="91440" cy="91440"/>
          </a:xfrm>
          <a:prstGeom prst="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accent6">
                  <a:lumMod val="75000"/>
                </a:schemeClr>
              </a:solidFill>
            </a:endParaRPr>
          </a:p>
        </p:txBody>
      </p:sp>
      <p:sp>
        <p:nvSpPr>
          <p:cNvPr id="39" name="Rectangle 38"/>
          <p:cNvSpPr/>
          <p:nvPr/>
        </p:nvSpPr>
        <p:spPr>
          <a:xfrm>
            <a:off x="4869725" y="3479274"/>
            <a:ext cx="2269952" cy="215601"/>
          </a:xfrm>
          <a:prstGeom prst="rect">
            <a:avLst/>
          </a:prstGeom>
          <a:solidFill>
            <a:schemeClr val="bg1"/>
          </a:solidFill>
          <a:ln w="952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6">
                    <a:lumMod val="75000"/>
                  </a:schemeClr>
                </a:solidFill>
              </a:rPr>
              <a:t>FIB</a:t>
            </a:r>
            <a:endParaRPr lang="en-US" sz="900" dirty="0">
              <a:solidFill>
                <a:schemeClr val="accent6">
                  <a:lumMod val="75000"/>
                </a:schemeClr>
              </a:solidFill>
            </a:endParaRPr>
          </a:p>
        </p:txBody>
      </p:sp>
      <p:sp>
        <p:nvSpPr>
          <p:cNvPr id="41" name="Freeform 62"/>
          <p:cNvSpPr>
            <a:spLocks noChangeAspect="1" noEditPoints="1"/>
          </p:cNvSpPr>
          <p:nvPr/>
        </p:nvSpPr>
        <p:spPr bwMode="auto">
          <a:xfrm>
            <a:off x="5954352" y="1664429"/>
            <a:ext cx="865449" cy="667371"/>
          </a:xfrm>
          <a:custGeom>
            <a:avLst/>
            <a:gdLst>
              <a:gd name="T0" fmla="*/ 38 w 705"/>
              <a:gd name="T1" fmla="*/ 0 h 579"/>
              <a:gd name="T2" fmla="*/ 31 w 705"/>
              <a:gd name="T3" fmla="*/ 0 h 579"/>
              <a:gd name="T4" fmla="*/ 17 w 705"/>
              <a:gd name="T5" fmla="*/ 6 h 579"/>
              <a:gd name="T6" fmla="*/ 7 w 705"/>
              <a:gd name="T7" fmla="*/ 17 h 579"/>
              <a:gd name="T8" fmla="*/ 0 w 705"/>
              <a:gd name="T9" fmla="*/ 29 h 579"/>
              <a:gd name="T10" fmla="*/ 0 w 705"/>
              <a:gd name="T11" fmla="*/ 457 h 579"/>
              <a:gd name="T12" fmla="*/ 0 w 705"/>
              <a:gd name="T13" fmla="*/ 466 h 579"/>
              <a:gd name="T14" fmla="*/ 7 w 705"/>
              <a:gd name="T15" fmla="*/ 480 h 579"/>
              <a:gd name="T16" fmla="*/ 17 w 705"/>
              <a:gd name="T17" fmla="*/ 489 h 579"/>
              <a:gd name="T18" fmla="*/ 31 w 705"/>
              <a:gd name="T19" fmla="*/ 495 h 579"/>
              <a:gd name="T20" fmla="*/ 279 w 705"/>
              <a:gd name="T21" fmla="*/ 496 h 579"/>
              <a:gd name="T22" fmla="*/ 226 w 705"/>
              <a:gd name="T23" fmla="*/ 522 h 579"/>
              <a:gd name="T24" fmla="*/ 219 w 705"/>
              <a:gd name="T25" fmla="*/ 524 h 579"/>
              <a:gd name="T26" fmla="*/ 210 w 705"/>
              <a:gd name="T27" fmla="*/ 528 h 579"/>
              <a:gd name="T28" fmla="*/ 203 w 705"/>
              <a:gd name="T29" fmla="*/ 535 h 579"/>
              <a:gd name="T30" fmla="*/ 197 w 705"/>
              <a:gd name="T31" fmla="*/ 546 h 579"/>
              <a:gd name="T32" fmla="*/ 197 w 705"/>
              <a:gd name="T33" fmla="*/ 552 h 579"/>
              <a:gd name="T34" fmla="*/ 200 w 705"/>
              <a:gd name="T35" fmla="*/ 563 h 579"/>
              <a:gd name="T36" fmla="*/ 205 w 705"/>
              <a:gd name="T37" fmla="*/ 571 h 579"/>
              <a:gd name="T38" fmla="*/ 215 w 705"/>
              <a:gd name="T39" fmla="*/ 578 h 579"/>
              <a:gd name="T40" fmla="*/ 226 w 705"/>
              <a:gd name="T41" fmla="*/ 579 h 579"/>
              <a:gd name="T42" fmla="*/ 480 w 705"/>
              <a:gd name="T43" fmla="*/ 579 h 579"/>
              <a:gd name="T44" fmla="*/ 491 w 705"/>
              <a:gd name="T45" fmla="*/ 578 h 579"/>
              <a:gd name="T46" fmla="*/ 499 w 705"/>
              <a:gd name="T47" fmla="*/ 571 h 579"/>
              <a:gd name="T48" fmla="*/ 506 w 705"/>
              <a:gd name="T49" fmla="*/ 563 h 579"/>
              <a:gd name="T50" fmla="*/ 507 w 705"/>
              <a:gd name="T51" fmla="*/ 552 h 579"/>
              <a:gd name="T52" fmla="*/ 507 w 705"/>
              <a:gd name="T53" fmla="*/ 546 h 579"/>
              <a:gd name="T54" fmla="*/ 503 w 705"/>
              <a:gd name="T55" fmla="*/ 535 h 579"/>
              <a:gd name="T56" fmla="*/ 495 w 705"/>
              <a:gd name="T57" fmla="*/ 528 h 579"/>
              <a:gd name="T58" fmla="*/ 485 w 705"/>
              <a:gd name="T59" fmla="*/ 524 h 579"/>
              <a:gd name="T60" fmla="*/ 421 w 705"/>
              <a:gd name="T61" fmla="*/ 522 h 579"/>
              <a:gd name="T62" fmla="*/ 667 w 705"/>
              <a:gd name="T63" fmla="*/ 496 h 579"/>
              <a:gd name="T64" fmla="*/ 675 w 705"/>
              <a:gd name="T65" fmla="*/ 495 h 579"/>
              <a:gd name="T66" fmla="*/ 689 w 705"/>
              <a:gd name="T67" fmla="*/ 489 h 579"/>
              <a:gd name="T68" fmla="*/ 698 w 705"/>
              <a:gd name="T69" fmla="*/ 480 h 579"/>
              <a:gd name="T70" fmla="*/ 704 w 705"/>
              <a:gd name="T71" fmla="*/ 466 h 579"/>
              <a:gd name="T72" fmla="*/ 705 w 705"/>
              <a:gd name="T73" fmla="*/ 38 h 579"/>
              <a:gd name="T74" fmla="*/ 704 w 705"/>
              <a:gd name="T75" fmla="*/ 29 h 579"/>
              <a:gd name="T76" fmla="*/ 698 w 705"/>
              <a:gd name="T77" fmla="*/ 17 h 579"/>
              <a:gd name="T78" fmla="*/ 689 w 705"/>
              <a:gd name="T79" fmla="*/ 6 h 579"/>
              <a:gd name="T80" fmla="*/ 675 w 705"/>
              <a:gd name="T81" fmla="*/ 0 h 579"/>
              <a:gd name="T82" fmla="*/ 667 w 705"/>
              <a:gd name="T83" fmla="*/ 0 h 579"/>
              <a:gd name="T84" fmla="*/ 31 w 705"/>
              <a:gd name="T85" fmla="*/ 464 h 579"/>
              <a:gd name="T86" fmla="*/ 673 w 705"/>
              <a:gd name="T87" fmla="*/ 32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5" h="579">
                <a:moveTo>
                  <a:pt x="667" y="0"/>
                </a:moveTo>
                <a:lnTo>
                  <a:pt x="38" y="0"/>
                </a:lnTo>
                <a:lnTo>
                  <a:pt x="38" y="0"/>
                </a:lnTo>
                <a:lnTo>
                  <a:pt x="31" y="0"/>
                </a:lnTo>
                <a:lnTo>
                  <a:pt x="24" y="3"/>
                </a:lnTo>
                <a:lnTo>
                  <a:pt x="17" y="6"/>
                </a:lnTo>
                <a:lnTo>
                  <a:pt x="12" y="11"/>
                </a:lnTo>
                <a:lnTo>
                  <a:pt x="7" y="17"/>
                </a:lnTo>
                <a:lnTo>
                  <a:pt x="3" y="22"/>
                </a:lnTo>
                <a:lnTo>
                  <a:pt x="0" y="29"/>
                </a:lnTo>
                <a:lnTo>
                  <a:pt x="0" y="38"/>
                </a:lnTo>
                <a:lnTo>
                  <a:pt x="0" y="457"/>
                </a:lnTo>
                <a:lnTo>
                  <a:pt x="0" y="457"/>
                </a:lnTo>
                <a:lnTo>
                  <a:pt x="0" y="466"/>
                </a:lnTo>
                <a:lnTo>
                  <a:pt x="3" y="473"/>
                </a:lnTo>
                <a:lnTo>
                  <a:pt x="7" y="480"/>
                </a:lnTo>
                <a:lnTo>
                  <a:pt x="12" y="485"/>
                </a:lnTo>
                <a:lnTo>
                  <a:pt x="17" y="489"/>
                </a:lnTo>
                <a:lnTo>
                  <a:pt x="24" y="493"/>
                </a:lnTo>
                <a:lnTo>
                  <a:pt x="31" y="495"/>
                </a:lnTo>
                <a:lnTo>
                  <a:pt x="38" y="496"/>
                </a:lnTo>
                <a:lnTo>
                  <a:pt x="279" y="496"/>
                </a:lnTo>
                <a:lnTo>
                  <a:pt x="279" y="522"/>
                </a:lnTo>
                <a:lnTo>
                  <a:pt x="226" y="522"/>
                </a:lnTo>
                <a:lnTo>
                  <a:pt x="226" y="522"/>
                </a:lnTo>
                <a:lnTo>
                  <a:pt x="219" y="524"/>
                </a:lnTo>
                <a:lnTo>
                  <a:pt x="215" y="525"/>
                </a:lnTo>
                <a:lnTo>
                  <a:pt x="210" y="528"/>
                </a:lnTo>
                <a:lnTo>
                  <a:pt x="205" y="531"/>
                </a:lnTo>
                <a:lnTo>
                  <a:pt x="203" y="535"/>
                </a:lnTo>
                <a:lnTo>
                  <a:pt x="200" y="540"/>
                </a:lnTo>
                <a:lnTo>
                  <a:pt x="197" y="546"/>
                </a:lnTo>
                <a:lnTo>
                  <a:pt x="197" y="552"/>
                </a:lnTo>
                <a:lnTo>
                  <a:pt x="197" y="552"/>
                </a:lnTo>
                <a:lnTo>
                  <a:pt x="197" y="557"/>
                </a:lnTo>
                <a:lnTo>
                  <a:pt x="200" y="563"/>
                </a:lnTo>
                <a:lnTo>
                  <a:pt x="203" y="567"/>
                </a:lnTo>
                <a:lnTo>
                  <a:pt x="205" y="571"/>
                </a:lnTo>
                <a:lnTo>
                  <a:pt x="210" y="575"/>
                </a:lnTo>
                <a:lnTo>
                  <a:pt x="215" y="578"/>
                </a:lnTo>
                <a:lnTo>
                  <a:pt x="219" y="579"/>
                </a:lnTo>
                <a:lnTo>
                  <a:pt x="226" y="579"/>
                </a:lnTo>
                <a:lnTo>
                  <a:pt x="480" y="579"/>
                </a:lnTo>
                <a:lnTo>
                  <a:pt x="480" y="579"/>
                </a:lnTo>
                <a:lnTo>
                  <a:pt x="485" y="579"/>
                </a:lnTo>
                <a:lnTo>
                  <a:pt x="491" y="578"/>
                </a:lnTo>
                <a:lnTo>
                  <a:pt x="495" y="575"/>
                </a:lnTo>
                <a:lnTo>
                  <a:pt x="499" y="571"/>
                </a:lnTo>
                <a:lnTo>
                  <a:pt x="503" y="567"/>
                </a:lnTo>
                <a:lnTo>
                  <a:pt x="506" y="563"/>
                </a:lnTo>
                <a:lnTo>
                  <a:pt x="507" y="557"/>
                </a:lnTo>
                <a:lnTo>
                  <a:pt x="507" y="552"/>
                </a:lnTo>
                <a:lnTo>
                  <a:pt x="507" y="552"/>
                </a:lnTo>
                <a:lnTo>
                  <a:pt x="507" y="546"/>
                </a:lnTo>
                <a:lnTo>
                  <a:pt x="506" y="540"/>
                </a:lnTo>
                <a:lnTo>
                  <a:pt x="503" y="535"/>
                </a:lnTo>
                <a:lnTo>
                  <a:pt x="499" y="531"/>
                </a:lnTo>
                <a:lnTo>
                  <a:pt x="495" y="528"/>
                </a:lnTo>
                <a:lnTo>
                  <a:pt x="491" y="525"/>
                </a:lnTo>
                <a:lnTo>
                  <a:pt x="485" y="524"/>
                </a:lnTo>
                <a:lnTo>
                  <a:pt x="480" y="522"/>
                </a:lnTo>
                <a:lnTo>
                  <a:pt x="421" y="522"/>
                </a:lnTo>
                <a:lnTo>
                  <a:pt x="421" y="496"/>
                </a:lnTo>
                <a:lnTo>
                  <a:pt x="667" y="496"/>
                </a:lnTo>
                <a:lnTo>
                  <a:pt x="667" y="496"/>
                </a:lnTo>
                <a:lnTo>
                  <a:pt x="675" y="495"/>
                </a:lnTo>
                <a:lnTo>
                  <a:pt x="682" y="493"/>
                </a:lnTo>
                <a:lnTo>
                  <a:pt x="689" y="489"/>
                </a:lnTo>
                <a:lnTo>
                  <a:pt x="694" y="485"/>
                </a:lnTo>
                <a:lnTo>
                  <a:pt x="698" y="480"/>
                </a:lnTo>
                <a:lnTo>
                  <a:pt x="701" y="473"/>
                </a:lnTo>
                <a:lnTo>
                  <a:pt x="704" y="466"/>
                </a:lnTo>
                <a:lnTo>
                  <a:pt x="705" y="457"/>
                </a:lnTo>
                <a:lnTo>
                  <a:pt x="705" y="38"/>
                </a:lnTo>
                <a:lnTo>
                  <a:pt x="705" y="38"/>
                </a:lnTo>
                <a:lnTo>
                  <a:pt x="704" y="29"/>
                </a:lnTo>
                <a:lnTo>
                  <a:pt x="701" y="22"/>
                </a:lnTo>
                <a:lnTo>
                  <a:pt x="698" y="17"/>
                </a:lnTo>
                <a:lnTo>
                  <a:pt x="694" y="11"/>
                </a:lnTo>
                <a:lnTo>
                  <a:pt x="689" y="6"/>
                </a:lnTo>
                <a:lnTo>
                  <a:pt x="682" y="3"/>
                </a:lnTo>
                <a:lnTo>
                  <a:pt x="675" y="0"/>
                </a:lnTo>
                <a:lnTo>
                  <a:pt x="667" y="0"/>
                </a:lnTo>
                <a:lnTo>
                  <a:pt x="667" y="0"/>
                </a:lnTo>
                <a:close/>
                <a:moveTo>
                  <a:pt x="673" y="464"/>
                </a:moveTo>
                <a:lnTo>
                  <a:pt x="31" y="464"/>
                </a:lnTo>
                <a:lnTo>
                  <a:pt x="31" y="32"/>
                </a:lnTo>
                <a:lnTo>
                  <a:pt x="673" y="32"/>
                </a:lnTo>
                <a:lnTo>
                  <a:pt x="673" y="464"/>
                </a:ln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pPr>
              <a:defRPr/>
            </a:pPr>
            <a:endParaRPr lang="en-US" kern="0" smtClean="0">
              <a:solidFill>
                <a:srgbClr val="333333"/>
              </a:solidFill>
              <a:latin typeface="Arial"/>
              <a:cs typeface="+mn-cs"/>
            </a:endParaRPr>
          </a:p>
        </p:txBody>
      </p:sp>
      <p:cxnSp>
        <p:nvCxnSpPr>
          <p:cNvPr id="42" name="Straight Connector 41"/>
          <p:cNvCxnSpPr/>
          <p:nvPr/>
        </p:nvCxnSpPr>
        <p:spPr>
          <a:xfrm>
            <a:off x="6382676" y="2410108"/>
            <a:ext cx="0" cy="702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336956" y="3090627"/>
            <a:ext cx="91440" cy="91440"/>
          </a:xfrm>
          <a:prstGeom prst="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6">
                  <a:lumMod val="75000"/>
                </a:schemeClr>
              </a:solidFill>
            </a:endParaRPr>
          </a:p>
        </p:txBody>
      </p:sp>
      <p:sp>
        <p:nvSpPr>
          <p:cNvPr id="44" name="Rectangle 43"/>
          <p:cNvSpPr/>
          <p:nvPr/>
        </p:nvSpPr>
        <p:spPr>
          <a:xfrm>
            <a:off x="6336956" y="2299763"/>
            <a:ext cx="91440" cy="91440"/>
          </a:xfrm>
          <a:prstGeom prst="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accent6">
                  <a:lumMod val="75000"/>
                </a:schemeClr>
              </a:solidFill>
            </a:endParaRPr>
          </a:p>
        </p:txBody>
      </p:sp>
      <p:sp>
        <p:nvSpPr>
          <p:cNvPr id="46" name="TextBox 45"/>
          <p:cNvSpPr txBox="1"/>
          <p:nvPr/>
        </p:nvSpPr>
        <p:spPr>
          <a:xfrm>
            <a:off x="3626935" y="1755107"/>
            <a:ext cx="1019553" cy="369332"/>
          </a:xfrm>
          <a:prstGeom prst="rect">
            <a:avLst/>
          </a:prstGeom>
          <a:noFill/>
        </p:spPr>
        <p:txBody>
          <a:bodyPr wrap="square" rtlCol="0">
            <a:spAutoFit/>
          </a:bodyPr>
          <a:lstStyle/>
          <a:p>
            <a:pPr algn="ctr"/>
            <a:r>
              <a:rPr lang="is-IS" sz="900" dirty="0" smtClean="0"/>
              <a:t>VM 2</a:t>
            </a:r>
          </a:p>
          <a:p>
            <a:pPr algn="ctr"/>
            <a:r>
              <a:rPr lang="is-IS" sz="900" dirty="0" smtClean="0"/>
              <a:t>(Tenant Green)</a:t>
            </a:r>
            <a:endParaRPr lang="en-US" sz="900" dirty="0"/>
          </a:p>
        </p:txBody>
      </p:sp>
      <p:sp>
        <p:nvSpPr>
          <p:cNvPr id="47" name="TextBox 46"/>
          <p:cNvSpPr txBox="1"/>
          <p:nvPr/>
        </p:nvSpPr>
        <p:spPr>
          <a:xfrm>
            <a:off x="4992322" y="1755107"/>
            <a:ext cx="901456" cy="369332"/>
          </a:xfrm>
          <a:prstGeom prst="rect">
            <a:avLst/>
          </a:prstGeom>
          <a:noFill/>
        </p:spPr>
        <p:txBody>
          <a:bodyPr wrap="square" rtlCol="0">
            <a:spAutoFit/>
          </a:bodyPr>
          <a:lstStyle/>
          <a:p>
            <a:pPr algn="ctr"/>
            <a:r>
              <a:rPr lang="is-IS" sz="900" dirty="0" smtClean="0"/>
              <a:t>VM 1</a:t>
            </a:r>
          </a:p>
          <a:p>
            <a:pPr algn="ctr"/>
            <a:r>
              <a:rPr lang="is-IS" sz="900" dirty="0" smtClean="0"/>
              <a:t>(Tenant Red)</a:t>
            </a:r>
            <a:endParaRPr lang="en-US" sz="900" dirty="0"/>
          </a:p>
        </p:txBody>
      </p:sp>
      <p:sp>
        <p:nvSpPr>
          <p:cNvPr id="48" name="TextBox 47"/>
          <p:cNvSpPr txBox="1"/>
          <p:nvPr/>
        </p:nvSpPr>
        <p:spPr>
          <a:xfrm>
            <a:off x="5943336" y="1755107"/>
            <a:ext cx="901456" cy="369332"/>
          </a:xfrm>
          <a:prstGeom prst="rect">
            <a:avLst/>
          </a:prstGeom>
          <a:noFill/>
        </p:spPr>
        <p:txBody>
          <a:bodyPr wrap="square" rtlCol="0">
            <a:spAutoFit/>
          </a:bodyPr>
          <a:lstStyle/>
          <a:p>
            <a:pPr algn="ctr"/>
            <a:r>
              <a:rPr lang="is-IS" sz="900" dirty="0" smtClean="0"/>
              <a:t>VM 1</a:t>
            </a:r>
          </a:p>
          <a:p>
            <a:pPr algn="ctr"/>
            <a:r>
              <a:rPr lang="is-IS" sz="900" dirty="0" smtClean="0"/>
              <a:t>(Tenant Red)</a:t>
            </a:r>
            <a:endParaRPr lang="en-US" sz="900" dirty="0"/>
          </a:p>
        </p:txBody>
      </p:sp>
      <p:sp>
        <p:nvSpPr>
          <p:cNvPr id="50" name="TextBox 49"/>
          <p:cNvSpPr txBox="1"/>
          <p:nvPr/>
        </p:nvSpPr>
        <p:spPr>
          <a:xfrm>
            <a:off x="4646488" y="4211046"/>
            <a:ext cx="653200" cy="369332"/>
          </a:xfrm>
          <a:prstGeom prst="rect">
            <a:avLst/>
          </a:prstGeom>
          <a:noFill/>
        </p:spPr>
        <p:txBody>
          <a:bodyPr wrap="square" rtlCol="0">
            <a:spAutoFit/>
          </a:bodyPr>
          <a:lstStyle/>
          <a:p>
            <a:r>
              <a:rPr lang="is-IS" smtClean="0"/>
              <a:t>…</a:t>
            </a:r>
            <a:endParaRPr lang="en-US" dirty="0"/>
          </a:p>
        </p:txBody>
      </p:sp>
      <p:cxnSp>
        <p:nvCxnSpPr>
          <p:cNvPr id="51" name="Straight Connector 50"/>
          <p:cNvCxnSpPr/>
          <p:nvPr/>
        </p:nvCxnSpPr>
        <p:spPr>
          <a:xfrm>
            <a:off x="3940700" y="4143268"/>
            <a:ext cx="0" cy="152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457855" y="4258134"/>
            <a:ext cx="965691" cy="297441"/>
          </a:xfrm>
          <a:prstGeom prst="rect">
            <a:avLst/>
          </a:prstGeom>
          <a:solidFill>
            <a:schemeClr val="bg1"/>
          </a:solidFill>
          <a:ln w="952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6">
                    <a:lumMod val="75000"/>
                  </a:schemeClr>
                </a:solidFill>
              </a:rPr>
              <a:t>eth 1</a:t>
            </a:r>
            <a:endParaRPr lang="en-US" sz="900" dirty="0">
              <a:solidFill>
                <a:schemeClr val="accent6">
                  <a:lumMod val="75000"/>
                </a:schemeClr>
              </a:solidFill>
            </a:endParaRPr>
          </a:p>
        </p:txBody>
      </p:sp>
      <p:cxnSp>
        <p:nvCxnSpPr>
          <p:cNvPr id="52" name="Straight Connector 51"/>
          <p:cNvCxnSpPr/>
          <p:nvPr/>
        </p:nvCxnSpPr>
        <p:spPr>
          <a:xfrm>
            <a:off x="5715000" y="4143268"/>
            <a:ext cx="0" cy="152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202238" y="4258134"/>
            <a:ext cx="965691" cy="297441"/>
          </a:xfrm>
          <a:prstGeom prst="rect">
            <a:avLst/>
          </a:prstGeom>
          <a:solidFill>
            <a:schemeClr val="bg1"/>
          </a:solidFill>
          <a:ln w="952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6">
                    <a:lumMod val="75000"/>
                  </a:schemeClr>
                </a:solidFill>
              </a:rPr>
              <a:t>eth N</a:t>
            </a:r>
            <a:endParaRPr lang="en-US" sz="900" dirty="0">
              <a:solidFill>
                <a:schemeClr val="accent6">
                  <a:lumMod val="75000"/>
                </a:schemeClr>
              </a:solidFill>
            </a:endParaRPr>
          </a:p>
        </p:txBody>
      </p:sp>
      <p:sp>
        <p:nvSpPr>
          <p:cNvPr id="55" name="Rectangle 54"/>
          <p:cNvSpPr/>
          <p:nvPr/>
        </p:nvSpPr>
        <p:spPr>
          <a:xfrm>
            <a:off x="570591" y="1588229"/>
            <a:ext cx="1610690" cy="812071"/>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900" dirty="0" smtClean="0">
                <a:solidFill>
                  <a:schemeClr val="accent6">
                    <a:lumMod val="75000"/>
                  </a:schemeClr>
                </a:solidFill>
              </a:rPr>
              <a:t>vRouter Agent</a:t>
            </a:r>
            <a:endParaRPr lang="en-US" sz="900" dirty="0">
              <a:solidFill>
                <a:schemeClr val="accent6">
                  <a:lumMod val="75000"/>
                </a:schemeClr>
              </a:solidFill>
            </a:endParaRPr>
          </a:p>
        </p:txBody>
      </p:sp>
      <p:sp>
        <p:nvSpPr>
          <p:cNvPr id="62" name="TextBox 61"/>
          <p:cNvSpPr txBox="1"/>
          <p:nvPr/>
        </p:nvSpPr>
        <p:spPr>
          <a:xfrm>
            <a:off x="7668077" y="1335732"/>
            <a:ext cx="3152323" cy="1538883"/>
          </a:xfrm>
          <a:prstGeom prst="rect">
            <a:avLst/>
          </a:prstGeom>
          <a:noFill/>
        </p:spPr>
        <p:txBody>
          <a:bodyPr wrap="square" rtlCol="0">
            <a:spAutoFit/>
          </a:bodyPr>
          <a:lstStyle/>
          <a:p>
            <a:pPr marL="171450" indent="-171450">
              <a:spcAft>
                <a:spcPts val="600"/>
              </a:spcAft>
              <a:buFont typeface="Wingdings" charset="2"/>
              <a:buChar char="§"/>
            </a:pPr>
            <a:r>
              <a:rPr lang="en-US" sz="1200" dirty="0"/>
              <a:t>vRouter replaces the Linux Bridge or OVS module in Hypervisor </a:t>
            </a:r>
            <a:r>
              <a:rPr lang="en-US" sz="1200" dirty="0" smtClean="0"/>
              <a:t>Kernel</a:t>
            </a:r>
          </a:p>
          <a:p>
            <a:pPr marL="171450" indent="-171450">
              <a:spcAft>
                <a:spcPts val="600"/>
              </a:spcAft>
              <a:buFont typeface="Wingdings" charset="2"/>
              <a:buChar char="§"/>
            </a:pPr>
            <a:r>
              <a:rPr lang="en-US" sz="1200" dirty="0" smtClean="0"/>
              <a:t>vRouter </a:t>
            </a:r>
            <a:r>
              <a:rPr lang="en-US" sz="1200" dirty="0"/>
              <a:t>performs bridging (E-VPN) and routing (L3VPN) </a:t>
            </a:r>
            <a:endParaRPr lang="en-US" sz="1200" dirty="0" smtClean="0"/>
          </a:p>
          <a:p>
            <a:pPr marL="171450" indent="-171450">
              <a:spcAft>
                <a:spcPts val="600"/>
              </a:spcAft>
              <a:buFont typeface="Wingdings" charset="2"/>
              <a:buChar char="§"/>
            </a:pPr>
            <a:r>
              <a:rPr lang="en-US" sz="1200" dirty="0" smtClean="0"/>
              <a:t>vRouter </a:t>
            </a:r>
            <a:r>
              <a:rPr lang="en-US" sz="1200" dirty="0"/>
              <a:t>performs networking services like Security Policies, NAT, Multicast, Mirroring, and Load </a:t>
            </a:r>
            <a:r>
              <a:rPr lang="en-US" sz="1200" dirty="0" smtClean="0"/>
              <a:t>Balancing</a:t>
            </a:r>
          </a:p>
        </p:txBody>
      </p:sp>
      <p:sp>
        <p:nvSpPr>
          <p:cNvPr id="63" name="Can 62"/>
          <p:cNvSpPr/>
          <p:nvPr/>
        </p:nvSpPr>
        <p:spPr>
          <a:xfrm>
            <a:off x="4253674" y="4656455"/>
            <a:ext cx="206140" cy="377560"/>
          </a:xfrm>
          <a:prstGeom prst="can">
            <a:avLst>
              <a:gd name="adj" fmla="val 39704"/>
            </a:avLst>
          </a:prstGeom>
          <a:solidFill>
            <a:schemeClr val="accent5">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37" descr="L2_L3 Switch 1.png"/>
          <p:cNvPicPr>
            <a:picLocks noChangeAspect="1"/>
          </p:cNvPicPr>
          <p:nvPr/>
        </p:nvPicPr>
        <p:blipFill>
          <a:blip r:embed="rId2" cstate="print">
            <a:duotone>
              <a:schemeClr val="accent6">
                <a:shade val="45000"/>
                <a:satMod val="135000"/>
              </a:schemeClr>
              <a:prstClr val="white"/>
            </a:duotone>
          </a:blip>
          <a:srcRect/>
          <a:stretch>
            <a:fillRect/>
          </a:stretch>
        </p:blipFill>
        <p:spPr bwMode="auto">
          <a:xfrm>
            <a:off x="4249434" y="5114074"/>
            <a:ext cx="257795" cy="258596"/>
          </a:xfrm>
          <a:prstGeom prst="rect">
            <a:avLst/>
          </a:prstGeom>
          <a:noFill/>
          <a:ln w="9525">
            <a:noFill/>
            <a:miter lim="800000"/>
            <a:headEnd/>
            <a:tailEnd/>
          </a:ln>
        </p:spPr>
      </p:pic>
      <p:sp>
        <p:nvSpPr>
          <p:cNvPr id="66" name="Can 65"/>
          <p:cNvSpPr/>
          <p:nvPr/>
        </p:nvSpPr>
        <p:spPr>
          <a:xfrm>
            <a:off x="637748" y="2034632"/>
            <a:ext cx="413635" cy="218095"/>
          </a:xfrm>
          <a:prstGeom prst="can">
            <a:avLst>
              <a:gd name="adj" fmla="val 39092"/>
            </a:avLst>
          </a:prstGeom>
          <a:solidFill>
            <a:schemeClr val="accent5">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accent6">
                  <a:lumMod val="75000"/>
                </a:schemeClr>
              </a:solidFill>
            </a:endParaRPr>
          </a:p>
        </p:txBody>
      </p:sp>
      <p:sp>
        <p:nvSpPr>
          <p:cNvPr id="65" name="Can 64"/>
          <p:cNvSpPr/>
          <p:nvPr/>
        </p:nvSpPr>
        <p:spPr>
          <a:xfrm>
            <a:off x="637748" y="1869976"/>
            <a:ext cx="413635" cy="218095"/>
          </a:xfrm>
          <a:prstGeom prst="can">
            <a:avLst>
              <a:gd name="adj" fmla="val 39092"/>
            </a:avLst>
          </a:prstGeom>
          <a:solidFill>
            <a:schemeClr val="accent5">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accent6">
                  <a:lumMod val="75000"/>
                </a:schemeClr>
              </a:solidFill>
            </a:endParaRPr>
          </a:p>
        </p:txBody>
      </p:sp>
      <p:sp>
        <p:nvSpPr>
          <p:cNvPr id="67" name="Can 66"/>
          <p:cNvSpPr/>
          <p:nvPr/>
        </p:nvSpPr>
        <p:spPr>
          <a:xfrm>
            <a:off x="1151473" y="2037982"/>
            <a:ext cx="413635" cy="218095"/>
          </a:xfrm>
          <a:prstGeom prst="can">
            <a:avLst>
              <a:gd name="adj" fmla="val 39092"/>
            </a:avLst>
          </a:prstGeom>
          <a:solidFill>
            <a:schemeClr val="accent5">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accent6">
                  <a:lumMod val="75000"/>
                </a:schemeClr>
              </a:solidFill>
            </a:endParaRPr>
          </a:p>
        </p:txBody>
      </p:sp>
      <p:sp>
        <p:nvSpPr>
          <p:cNvPr id="68" name="Can 67"/>
          <p:cNvSpPr/>
          <p:nvPr/>
        </p:nvSpPr>
        <p:spPr>
          <a:xfrm>
            <a:off x="1151473" y="1871339"/>
            <a:ext cx="413635" cy="218095"/>
          </a:xfrm>
          <a:prstGeom prst="can">
            <a:avLst>
              <a:gd name="adj" fmla="val 39092"/>
            </a:avLst>
          </a:prstGeom>
          <a:solidFill>
            <a:schemeClr val="accent5">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accent6">
                  <a:lumMod val="75000"/>
                </a:schemeClr>
              </a:solidFill>
            </a:endParaRPr>
          </a:p>
        </p:txBody>
      </p:sp>
      <p:sp>
        <p:nvSpPr>
          <p:cNvPr id="69" name="Can 68"/>
          <p:cNvSpPr/>
          <p:nvPr/>
        </p:nvSpPr>
        <p:spPr>
          <a:xfrm>
            <a:off x="1657431" y="2031933"/>
            <a:ext cx="413635" cy="218095"/>
          </a:xfrm>
          <a:prstGeom prst="can">
            <a:avLst>
              <a:gd name="adj" fmla="val 39092"/>
            </a:avLst>
          </a:prstGeom>
          <a:solidFill>
            <a:schemeClr val="accent5">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accent6">
                  <a:lumMod val="75000"/>
                </a:schemeClr>
              </a:solidFill>
            </a:endParaRPr>
          </a:p>
        </p:txBody>
      </p:sp>
      <p:sp>
        <p:nvSpPr>
          <p:cNvPr id="70" name="Can 69"/>
          <p:cNvSpPr/>
          <p:nvPr/>
        </p:nvSpPr>
        <p:spPr>
          <a:xfrm>
            <a:off x="1657431" y="1871339"/>
            <a:ext cx="413635" cy="218095"/>
          </a:xfrm>
          <a:prstGeom prst="can">
            <a:avLst>
              <a:gd name="adj" fmla="val 39092"/>
            </a:avLst>
          </a:prstGeom>
          <a:solidFill>
            <a:schemeClr val="accent5">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accent6">
                  <a:lumMod val="75000"/>
                </a:schemeClr>
              </a:solidFill>
            </a:endParaRPr>
          </a:p>
        </p:txBody>
      </p:sp>
      <p:sp>
        <p:nvSpPr>
          <p:cNvPr id="71" name="TextBox 70"/>
          <p:cNvSpPr txBox="1"/>
          <p:nvPr/>
        </p:nvSpPr>
        <p:spPr>
          <a:xfrm>
            <a:off x="586494" y="1984783"/>
            <a:ext cx="508345" cy="215444"/>
          </a:xfrm>
          <a:prstGeom prst="rect">
            <a:avLst/>
          </a:prstGeom>
          <a:noFill/>
        </p:spPr>
        <p:txBody>
          <a:bodyPr wrap="square" rtlCol="0">
            <a:spAutoFit/>
          </a:bodyPr>
          <a:lstStyle/>
          <a:p>
            <a:pPr algn="ctr"/>
            <a:r>
              <a:rPr lang="en-US" sz="800" smtClean="0"/>
              <a:t>config</a:t>
            </a:r>
            <a:endParaRPr lang="en-US" sz="800"/>
          </a:p>
        </p:txBody>
      </p:sp>
      <p:sp>
        <p:nvSpPr>
          <p:cNvPr id="72" name="TextBox 71"/>
          <p:cNvSpPr txBox="1"/>
          <p:nvPr/>
        </p:nvSpPr>
        <p:spPr>
          <a:xfrm>
            <a:off x="1138068" y="1924735"/>
            <a:ext cx="462132" cy="338554"/>
          </a:xfrm>
          <a:prstGeom prst="rect">
            <a:avLst/>
          </a:prstGeom>
          <a:noFill/>
          <a:ln>
            <a:noFill/>
          </a:ln>
        </p:spPr>
        <p:txBody>
          <a:bodyPr wrap="square" rtlCol="0">
            <a:spAutoFit/>
          </a:bodyPr>
          <a:lstStyle/>
          <a:p>
            <a:pPr algn="ctr"/>
            <a:r>
              <a:rPr lang="en-US" sz="800" smtClean="0"/>
              <a:t>Policy Table</a:t>
            </a:r>
            <a:endParaRPr lang="en-US" sz="800"/>
          </a:p>
        </p:txBody>
      </p:sp>
      <p:sp>
        <p:nvSpPr>
          <p:cNvPr id="73" name="TextBox 72"/>
          <p:cNvSpPr txBox="1"/>
          <p:nvPr/>
        </p:nvSpPr>
        <p:spPr>
          <a:xfrm>
            <a:off x="1625255" y="1947786"/>
            <a:ext cx="508345" cy="215444"/>
          </a:xfrm>
          <a:prstGeom prst="rect">
            <a:avLst/>
          </a:prstGeom>
          <a:noFill/>
          <a:ln>
            <a:noFill/>
          </a:ln>
        </p:spPr>
        <p:txBody>
          <a:bodyPr wrap="square" rtlCol="0">
            <a:spAutoFit/>
          </a:bodyPr>
          <a:lstStyle/>
          <a:p>
            <a:pPr algn="ctr"/>
            <a:r>
              <a:rPr lang="en-US" sz="800" dirty="0" smtClean="0"/>
              <a:t>VRFs</a:t>
            </a:r>
            <a:endParaRPr lang="en-US" sz="800" dirty="0"/>
          </a:p>
        </p:txBody>
      </p:sp>
      <p:sp>
        <p:nvSpPr>
          <p:cNvPr id="74" name="TextBox 73"/>
          <p:cNvSpPr txBox="1"/>
          <p:nvPr/>
        </p:nvSpPr>
        <p:spPr>
          <a:xfrm>
            <a:off x="4485642" y="4695244"/>
            <a:ext cx="1593296" cy="369332"/>
          </a:xfrm>
          <a:prstGeom prst="rect">
            <a:avLst/>
          </a:prstGeom>
          <a:noFill/>
        </p:spPr>
        <p:txBody>
          <a:bodyPr wrap="square" rtlCol="0">
            <a:spAutoFit/>
          </a:bodyPr>
          <a:lstStyle/>
          <a:p>
            <a:r>
              <a:rPr lang="is-IS" sz="900" dirty="0" smtClean="0"/>
              <a:t>Overlay Tunnels:</a:t>
            </a:r>
            <a:r>
              <a:rPr lang="is-IS" sz="900" dirty="0" smtClean="0">
                <a:sym typeface="Wingdings"/>
              </a:rPr>
              <a:t> MPLSoGRE / VXLAN / ...</a:t>
            </a:r>
            <a:endParaRPr lang="en-US" sz="900" dirty="0"/>
          </a:p>
        </p:txBody>
      </p:sp>
      <p:sp>
        <p:nvSpPr>
          <p:cNvPr id="8" name="Freeform 7"/>
          <p:cNvSpPr/>
          <p:nvPr/>
        </p:nvSpPr>
        <p:spPr>
          <a:xfrm>
            <a:off x="1143000" y="2425940"/>
            <a:ext cx="804429" cy="939560"/>
          </a:xfrm>
          <a:custGeom>
            <a:avLst/>
            <a:gdLst>
              <a:gd name="connsiteX0" fmla="*/ 0 w 901700"/>
              <a:gd name="connsiteY0" fmla="*/ 0 h 889000"/>
              <a:gd name="connsiteX1" fmla="*/ 0 w 901700"/>
              <a:gd name="connsiteY1" fmla="*/ 889000 h 889000"/>
              <a:gd name="connsiteX2" fmla="*/ 901700 w 901700"/>
              <a:gd name="connsiteY2" fmla="*/ 889000 h 889000"/>
              <a:gd name="connsiteX3" fmla="*/ 901700 w 901700"/>
              <a:gd name="connsiteY3" fmla="*/ 889000 h 889000"/>
            </a:gdLst>
            <a:ahLst/>
            <a:cxnLst>
              <a:cxn ang="0">
                <a:pos x="connsiteX0" y="connsiteY0"/>
              </a:cxn>
              <a:cxn ang="0">
                <a:pos x="connsiteX1" y="connsiteY1"/>
              </a:cxn>
              <a:cxn ang="0">
                <a:pos x="connsiteX2" y="connsiteY2"/>
              </a:cxn>
              <a:cxn ang="0">
                <a:pos x="connsiteX3" y="connsiteY3"/>
              </a:cxn>
            </a:cxnLst>
            <a:rect l="l" t="t" r="r" b="b"/>
            <a:pathLst>
              <a:path w="901700" h="889000">
                <a:moveTo>
                  <a:pt x="0" y="0"/>
                </a:moveTo>
                <a:lnTo>
                  <a:pt x="0" y="889000"/>
                </a:lnTo>
                <a:lnTo>
                  <a:pt x="901700" y="889000"/>
                </a:lnTo>
                <a:lnTo>
                  <a:pt x="901700" y="889000"/>
                </a:lnTo>
              </a:path>
            </a:pathLst>
          </a:custGeom>
          <a:noFill/>
          <a:ln w="3175">
            <a:solidFill>
              <a:schemeClr val="accent6">
                <a:lumMod val="75000"/>
              </a:schemeClr>
            </a:solidFill>
            <a:prstDash val="dash"/>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25155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0" y="0"/>
            <a:ext cx="10972800" cy="6172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2967" tIns="46484" rIns="92967" bIns="46484" rtlCol="0" anchor="ctr"/>
          <a:lstStyle/>
          <a:p>
            <a:pPr algn="ctr"/>
            <a:endParaRPr lang="en-US"/>
          </a:p>
        </p:txBody>
      </p:sp>
      <p:sp>
        <p:nvSpPr>
          <p:cNvPr id="34" name="Oval 33"/>
          <p:cNvSpPr/>
          <p:nvPr/>
        </p:nvSpPr>
        <p:spPr>
          <a:xfrm>
            <a:off x="4681674" y="-135240"/>
            <a:ext cx="5929181" cy="5929180"/>
          </a:xfrm>
          <a:prstGeom prst="ellipse">
            <a:avLst/>
          </a:prstGeom>
          <a:gradFill flip="none" rotWithShape="1">
            <a:gsLst>
              <a:gs pos="0">
                <a:schemeClr val="accent3">
                  <a:alpha val="22000"/>
                </a:schemeClr>
              </a:gs>
              <a:gs pos="100000">
                <a:schemeClr val="tx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732"/>
              </a:spcAft>
            </a:pPr>
            <a:endParaRPr lang="en-US" dirty="0">
              <a:solidFill>
                <a:srgbClr val="282828"/>
              </a:solidFill>
            </a:endParaRPr>
          </a:p>
        </p:txBody>
      </p:sp>
      <p:sp>
        <p:nvSpPr>
          <p:cNvPr id="35" name="Oval 34"/>
          <p:cNvSpPr/>
          <p:nvPr/>
        </p:nvSpPr>
        <p:spPr>
          <a:xfrm>
            <a:off x="6305754" y="1335296"/>
            <a:ext cx="2947014" cy="2947014"/>
          </a:xfrm>
          <a:prstGeom prst="ellipse">
            <a:avLst/>
          </a:prstGeom>
          <a:gradFill flip="none" rotWithShape="1">
            <a:gsLst>
              <a:gs pos="52000">
                <a:srgbClr val="FFFFFF">
                  <a:alpha val="0"/>
                </a:srgbClr>
              </a:gs>
              <a:gs pos="0">
                <a:schemeClr val="tx1">
                  <a:alpha val="80000"/>
                </a:schemeClr>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732"/>
              </a:spcAft>
            </a:pPr>
            <a:endParaRPr lang="en-US" dirty="0">
              <a:solidFill>
                <a:srgbClr val="282828"/>
              </a:solidFill>
            </a:endParaRPr>
          </a:p>
        </p:txBody>
      </p:sp>
      <p:pic>
        <p:nvPicPr>
          <p:cNvPr id="3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557" t="16319" r="5704" b="28712"/>
          <a:stretch/>
        </p:blipFill>
        <p:spPr bwMode="auto">
          <a:xfrm>
            <a:off x="2286000" y="2095500"/>
            <a:ext cx="6391564" cy="106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Oval 36"/>
          <p:cNvSpPr/>
          <p:nvPr/>
        </p:nvSpPr>
        <p:spPr>
          <a:xfrm>
            <a:off x="152400" y="114302"/>
            <a:ext cx="2964590" cy="2964590"/>
          </a:xfrm>
          <a:prstGeom prst="ellipse">
            <a:avLst/>
          </a:prstGeom>
          <a:gradFill flip="none" rotWithShape="1">
            <a:gsLst>
              <a:gs pos="0">
                <a:schemeClr val="accent3">
                  <a:alpha val="22000"/>
                </a:schemeClr>
              </a:gs>
              <a:gs pos="100000">
                <a:schemeClr val="tx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732"/>
              </a:spcAft>
            </a:pPr>
            <a:endParaRPr lang="en-US" dirty="0">
              <a:solidFill>
                <a:srgbClr val="282828"/>
              </a:solidFill>
            </a:endParaRPr>
          </a:p>
        </p:txBody>
      </p:sp>
      <p:sp>
        <p:nvSpPr>
          <p:cNvPr id="38" name="Oval 37"/>
          <p:cNvSpPr/>
          <p:nvPr/>
        </p:nvSpPr>
        <p:spPr>
          <a:xfrm rot="19553935">
            <a:off x="8732484" y="1656928"/>
            <a:ext cx="293668" cy="293668"/>
          </a:xfrm>
          <a:prstGeom prst="ellipse">
            <a:avLst/>
          </a:prstGeom>
          <a:solidFill>
            <a:schemeClr val="accent3">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732"/>
              </a:spcAft>
            </a:pPr>
            <a:endParaRPr lang="en-US" dirty="0">
              <a:solidFill>
                <a:srgbClr val="282828"/>
              </a:solidFill>
            </a:endParaRPr>
          </a:p>
        </p:txBody>
      </p:sp>
      <p:sp>
        <p:nvSpPr>
          <p:cNvPr id="39" name="Oval 38"/>
          <p:cNvSpPr/>
          <p:nvPr/>
        </p:nvSpPr>
        <p:spPr>
          <a:xfrm rot="19553935">
            <a:off x="523218" y="4904722"/>
            <a:ext cx="731753" cy="731753"/>
          </a:xfrm>
          <a:prstGeom prst="ellipse">
            <a:avLst/>
          </a:prstGeom>
          <a:solidFill>
            <a:schemeClr val="accent3">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732"/>
              </a:spcAft>
            </a:pPr>
            <a:endParaRPr lang="en-US" dirty="0">
              <a:solidFill>
                <a:srgbClr val="282828"/>
              </a:solidFill>
            </a:endParaRPr>
          </a:p>
        </p:txBody>
      </p:sp>
      <p:sp>
        <p:nvSpPr>
          <p:cNvPr id="40" name="Oval 39"/>
          <p:cNvSpPr/>
          <p:nvPr/>
        </p:nvSpPr>
        <p:spPr>
          <a:xfrm rot="19553935">
            <a:off x="9627798" y="401241"/>
            <a:ext cx="1109608" cy="1109608"/>
          </a:xfrm>
          <a:prstGeom prst="ellipse">
            <a:avLst/>
          </a:prstGeom>
          <a:solidFill>
            <a:schemeClr val="accent3">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732"/>
              </a:spcAft>
            </a:pPr>
            <a:endParaRPr lang="en-US" dirty="0">
              <a:solidFill>
                <a:srgbClr val="282828"/>
              </a:solidFill>
            </a:endParaRPr>
          </a:p>
        </p:txBody>
      </p:sp>
      <p:sp>
        <p:nvSpPr>
          <p:cNvPr id="41" name="Oval 40"/>
          <p:cNvSpPr/>
          <p:nvPr/>
        </p:nvSpPr>
        <p:spPr>
          <a:xfrm rot="19553935">
            <a:off x="8935302" y="1400232"/>
            <a:ext cx="399246" cy="399246"/>
          </a:xfrm>
          <a:prstGeom prst="ellipse">
            <a:avLst/>
          </a:prstGeom>
          <a:solidFill>
            <a:schemeClr val="accent3">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732"/>
              </a:spcAft>
            </a:pPr>
            <a:endParaRPr lang="en-US" dirty="0">
              <a:solidFill>
                <a:srgbClr val="282828"/>
              </a:solidFill>
            </a:endParaRPr>
          </a:p>
        </p:txBody>
      </p:sp>
      <p:sp>
        <p:nvSpPr>
          <p:cNvPr id="42" name="Oval 41"/>
          <p:cNvSpPr/>
          <p:nvPr/>
        </p:nvSpPr>
        <p:spPr>
          <a:xfrm rot="19553935">
            <a:off x="8994887" y="1192567"/>
            <a:ext cx="548135" cy="548135"/>
          </a:xfrm>
          <a:prstGeom prst="ellipse">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732"/>
              </a:spcAft>
            </a:pPr>
            <a:endParaRPr lang="en-US" dirty="0">
              <a:solidFill>
                <a:srgbClr val="282828"/>
              </a:solidFill>
            </a:endParaRPr>
          </a:p>
        </p:txBody>
      </p:sp>
      <p:sp>
        <p:nvSpPr>
          <p:cNvPr id="43" name="Oval 42"/>
          <p:cNvSpPr/>
          <p:nvPr/>
        </p:nvSpPr>
        <p:spPr>
          <a:xfrm rot="19553935">
            <a:off x="1946735" y="5556862"/>
            <a:ext cx="166501" cy="166502"/>
          </a:xfrm>
          <a:prstGeom prst="ellipse">
            <a:avLst/>
          </a:prstGeom>
          <a:solidFill>
            <a:schemeClr val="tx1"/>
          </a:solidFill>
          <a:ln>
            <a:noFill/>
          </a:ln>
          <a:effectLst>
            <a:glow rad="698500">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spcAft>
                <a:spcPts val="732"/>
              </a:spcAft>
            </a:pPr>
            <a:endParaRPr lang="en-US" dirty="0">
              <a:solidFill>
                <a:srgbClr val="282828"/>
              </a:solidFill>
            </a:endParaRPr>
          </a:p>
        </p:txBody>
      </p:sp>
      <p:grpSp>
        <p:nvGrpSpPr>
          <p:cNvPr id="44" name="Group 5"/>
          <p:cNvGrpSpPr/>
          <p:nvPr/>
        </p:nvGrpSpPr>
        <p:grpSpPr>
          <a:xfrm>
            <a:off x="4448879" y="3125610"/>
            <a:ext cx="2342406" cy="2342406"/>
            <a:chOff x="1371600" y="1525976"/>
            <a:chExt cx="1219200" cy="1219200"/>
          </a:xfrm>
        </p:grpSpPr>
        <p:sp>
          <p:nvSpPr>
            <p:cNvPr id="45" name="Oval 44"/>
            <p:cNvSpPr/>
            <p:nvPr/>
          </p:nvSpPr>
          <p:spPr>
            <a:xfrm>
              <a:off x="1371600" y="1525976"/>
              <a:ext cx="1219200" cy="1219200"/>
            </a:xfrm>
            <a:prstGeom prst="ellipse">
              <a:avLst/>
            </a:prstGeom>
            <a:gradFill flip="none" rotWithShape="1">
              <a:gsLst>
                <a:gs pos="0">
                  <a:srgbClr val="7EB0CC">
                    <a:lumMod val="75000"/>
                  </a:srgbClr>
                </a:gs>
                <a:gs pos="100000">
                  <a:srgbClr val="7EB0CC">
                    <a:lumMod val="50000"/>
                  </a:srgbClr>
                </a:gs>
              </a:gsLst>
              <a:lin ang="5400000" scaled="1"/>
              <a:tileRect/>
            </a:gradFill>
            <a:ln w="25400" cap="flat" cmpd="sng" algn="ctr">
              <a:noFill/>
              <a:prstDash val="solid"/>
            </a:ln>
            <a:effectLst/>
          </p:spPr>
          <p:txBody>
            <a:bodyPr rtlCol="0" anchor="ctr"/>
            <a:lstStyle/>
            <a:p>
              <a:pPr algn="ctr" defTabSz="929670">
                <a:defRPr/>
              </a:pPr>
              <a:endParaRPr lang="en-US" kern="0" dirty="0">
                <a:solidFill>
                  <a:srgbClr val="FFFFFF"/>
                </a:solidFill>
                <a:latin typeface="Arial"/>
                <a:cs typeface="+mn-cs"/>
              </a:endParaRPr>
            </a:p>
          </p:txBody>
        </p:sp>
        <p:sp>
          <p:nvSpPr>
            <p:cNvPr id="46" name="Freeform 6"/>
            <p:cNvSpPr>
              <a:spLocks/>
            </p:cNvSpPr>
            <p:nvPr/>
          </p:nvSpPr>
          <p:spPr bwMode="auto">
            <a:xfrm>
              <a:off x="1447800" y="1676400"/>
              <a:ext cx="1074266" cy="838200"/>
            </a:xfrm>
            <a:custGeom>
              <a:avLst/>
              <a:gdLst/>
              <a:ahLst/>
              <a:cxnLst>
                <a:cxn ang="0">
                  <a:pos x="89" y="140"/>
                </a:cxn>
                <a:cxn ang="0">
                  <a:pos x="90" y="136"/>
                </a:cxn>
                <a:cxn ang="0">
                  <a:pos x="196" y="65"/>
                </a:cxn>
                <a:cxn ang="0">
                  <a:pos x="196" y="65"/>
                </a:cxn>
                <a:cxn ang="0">
                  <a:pos x="255" y="79"/>
                </a:cxn>
                <a:cxn ang="0">
                  <a:pos x="255" y="79"/>
                </a:cxn>
                <a:cxn ang="0">
                  <a:pos x="259" y="82"/>
                </a:cxn>
                <a:cxn ang="0">
                  <a:pos x="261" y="77"/>
                </a:cxn>
                <a:cxn ang="0">
                  <a:pos x="361" y="0"/>
                </a:cxn>
                <a:cxn ang="0">
                  <a:pos x="361" y="0"/>
                </a:cxn>
                <a:cxn ang="0">
                  <a:pos x="461" y="71"/>
                </a:cxn>
                <a:cxn ang="0">
                  <a:pos x="461" y="71"/>
                </a:cxn>
                <a:cxn ang="0">
                  <a:pos x="462" y="75"/>
                </a:cxn>
                <a:cxn ang="0">
                  <a:pos x="466" y="74"/>
                </a:cxn>
                <a:cxn ang="0">
                  <a:pos x="512" y="65"/>
                </a:cxn>
                <a:cxn ang="0">
                  <a:pos x="512" y="65"/>
                </a:cxn>
                <a:cxn ang="0">
                  <a:pos x="618" y="134"/>
                </a:cxn>
                <a:cxn ang="0">
                  <a:pos x="618" y="134"/>
                </a:cxn>
                <a:cxn ang="0">
                  <a:pos x="619" y="137"/>
                </a:cxn>
                <a:cxn ang="0">
                  <a:pos x="622" y="137"/>
                </a:cxn>
                <a:cxn ang="0">
                  <a:pos x="631" y="137"/>
                </a:cxn>
                <a:cxn ang="0">
                  <a:pos x="631" y="137"/>
                </a:cxn>
                <a:cxn ang="0">
                  <a:pos x="699" y="206"/>
                </a:cxn>
                <a:cxn ang="0">
                  <a:pos x="699" y="206"/>
                </a:cxn>
                <a:cxn ang="0">
                  <a:pos x="631" y="276"/>
                </a:cxn>
                <a:cxn ang="0">
                  <a:pos x="631" y="276"/>
                </a:cxn>
                <a:cxn ang="0">
                  <a:pos x="623" y="276"/>
                </a:cxn>
                <a:cxn ang="0">
                  <a:pos x="623" y="276"/>
                </a:cxn>
                <a:cxn ang="0">
                  <a:pos x="619" y="275"/>
                </a:cxn>
                <a:cxn ang="0">
                  <a:pos x="619" y="279"/>
                </a:cxn>
                <a:cxn ang="0">
                  <a:pos x="510" y="355"/>
                </a:cxn>
                <a:cxn ang="0">
                  <a:pos x="510" y="355"/>
                </a:cxn>
                <a:cxn ang="0">
                  <a:pos x="448" y="338"/>
                </a:cxn>
                <a:cxn ang="0">
                  <a:pos x="448" y="338"/>
                </a:cxn>
                <a:cxn ang="0">
                  <a:pos x="444" y="336"/>
                </a:cxn>
                <a:cxn ang="0">
                  <a:pos x="442" y="339"/>
                </a:cxn>
                <a:cxn ang="0">
                  <a:pos x="339" y="387"/>
                </a:cxn>
                <a:cxn ang="0">
                  <a:pos x="339" y="387"/>
                </a:cxn>
                <a:cxn ang="0">
                  <a:pos x="244" y="348"/>
                </a:cxn>
                <a:cxn ang="0">
                  <a:pos x="244" y="348"/>
                </a:cxn>
                <a:cxn ang="0">
                  <a:pos x="242" y="346"/>
                </a:cxn>
                <a:cxn ang="0">
                  <a:pos x="240" y="347"/>
                </a:cxn>
                <a:cxn ang="0">
                  <a:pos x="196" y="355"/>
                </a:cxn>
                <a:cxn ang="0">
                  <a:pos x="196" y="355"/>
                </a:cxn>
                <a:cxn ang="0">
                  <a:pos x="89" y="277"/>
                </a:cxn>
                <a:cxn ang="0">
                  <a:pos x="89" y="277"/>
                </a:cxn>
                <a:cxn ang="0">
                  <a:pos x="87" y="273"/>
                </a:cxn>
                <a:cxn ang="0">
                  <a:pos x="83" y="274"/>
                </a:cxn>
                <a:cxn ang="0">
                  <a:pos x="68" y="276"/>
                </a:cxn>
                <a:cxn ang="0">
                  <a:pos x="68" y="276"/>
                </a:cxn>
                <a:cxn ang="0">
                  <a:pos x="0" y="206"/>
                </a:cxn>
                <a:cxn ang="0">
                  <a:pos x="0" y="206"/>
                </a:cxn>
                <a:cxn ang="0">
                  <a:pos x="69" y="137"/>
                </a:cxn>
                <a:cxn ang="0">
                  <a:pos x="89" y="140"/>
                </a:cxn>
              </a:cxnLst>
              <a:rect l="0" t="0" r="r" b="b"/>
              <a:pathLst>
                <a:path w="699" h="387">
                  <a:moveTo>
                    <a:pt x="89" y="140"/>
                  </a:moveTo>
                  <a:cubicBezTo>
                    <a:pt x="90" y="136"/>
                    <a:pt x="90" y="136"/>
                    <a:pt x="90" y="136"/>
                  </a:cubicBezTo>
                  <a:cubicBezTo>
                    <a:pt x="104" y="95"/>
                    <a:pt x="147" y="65"/>
                    <a:pt x="196" y="65"/>
                  </a:cubicBezTo>
                  <a:cubicBezTo>
                    <a:pt x="196" y="65"/>
                    <a:pt x="196" y="65"/>
                    <a:pt x="196" y="65"/>
                  </a:cubicBezTo>
                  <a:cubicBezTo>
                    <a:pt x="218" y="65"/>
                    <a:pt x="237" y="70"/>
                    <a:pt x="255" y="79"/>
                  </a:cubicBezTo>
                  <a:cubicBezTo>
                    <a:pt x="255" y="79"/>
                    <a:pt x="255" y="79"/>
                    <a:pt x="255" y="79"/>
                  </a:cubicBezTo>
                  <a:cubicBezTo>
                    <a:pt x="259" y="82"/>
                    <a:pt x="259" y="82"/>
                    <a:pt x="259" y="82"/>
                  </a:cubicBezTo>
                  <a:cubicBezTo>
                    <a:pt x="261" y="77"/>
                    <a:pt x="261" y="77"/>
                    <a:pt x="261" y="77"/>
                  </a:cubicBezTo>
                  <a:cubicBezTo>
                    <a:pt x="272" y="32"/>
                    <a:pt x="313" y="0"/>
                    <a:pt x="361" y="0"/>
                  </a:cubicBezTo>
                  <a:cubicBezTo>
                    <a:pt x="361" y="0"/>
                    <a:pt x="361" y="0"/>
                    <a:pt x="361" y="0"/>
                  </a:cubicBezTo>
                  <a:cubicBezTo>
                    <a:pt x="408" y="0"/>
                    <a:pt x="448" y="30"/>
                    <a:pt x="461" y="71"/>
                  </a:cubicBezTo>
                  <a:cubicBezTo>
                    <a:pt x="461" y="71"/>
                    <a:pt x="461" y="71"/>
                    <a:pt x="461" y="71"/>
                  </a:cubicBezTo>
                  <a:cubicBezTo>
                    <a:pt x="462" y="75"/>
                    <a:pt x="462" y="75"/>
                    <a:pt x="462" y="75"/>
                  </a:cubicBezTo>
                  <a:cubicBezTo>
                    <a:pt x="466" y="74"/>
                    <a:pt x="466" y="74"/>
                    <a:pt x="466" y="74"/>
                  </a:cubicBezTo>
                  <a:cubicBezTo>
                    <a:pt x="480" y="68"/>
                    <a:pt x="496" y="65"/>
                    <a:pt x="512" y="65"/>
                  </a:cubicBezTo>
                  <a:cubicBezTo>
                    <a:pt x="512" y="65"/>
                    <a:pt x="512" y="65"/>
                    <a:pt x="512" y="65"/>
                  </a:cubicBezTo>
                  <a:cubicBezTo>
                    <a:pt x="562" y="65"/>
                    <a:pt x="604" y="94"/>
                    <a:pt x="618" y="134"/>
                  </a:cubicBezTo>
                  <a:cubicBezTo>
                    <a:pt x="618" y="134"/>
                    <a:pt x="618" y="134"/>
                    <a:pt x="618" y="134"/>
                  </a:cubicBezTo>
                  <a:cubicBezTo>
                    <a:pt x="619" y="137"/>
                    <a:pt x="619" y="137"/>
                    <a:pt x="619" y="137"/>
                  </a:cubicBezTo>
                  <a:cubicBezTo>
                    <a:pt x="622" y="137"/>
                    <a:pt x="622" y="137"/>
                    <a:pt x="622" y="137"/>
                  </a:cubicBezTo>
                  <a:cubicBezTo>
                    <a:pt x="625" y="137"/>
                    <a:pt x="627" y="137"/>
                    <a:pt x="631" y="137"/>
                  </a:cubicBezTo>
                  <a:cubicBezTo>
                    <a:pt x="631" y="137"/>
                    <a:pt x="631" y="137"/>
                    <a:pt x="631" y="137"/>
                  </a:cubicBezTo>
                  <a:cubicBezTo>
                    <a:pt x="668" y="137"/>
                    <a:pt x="699" y="167"/>
                    <a:pt x="699" y="206"/>
                  </a:cubicBezTo>
                  <a:cubicBezTo>
                    <a:pt x="699" y="206"/>
                    <a:pt x="699" y="206"/>
                    <a:pt x="699" y="206"/>
                  </a:cubicBezTo>
                  <a:cubicBezTo>
                    <a:pt x="699" y="245"/>
                    <a:pt x="668" y="276"/>
                    <a:pt x="631" y="276"/>
                  </a:cubicBezTo>
                  <a:cubicBezTo>
                    <a:pt x="631" y="276"/>
                    <a:pt x="631" y="276"/>
                    <a:pt x="631" y="276"/>
                  </a:cubicBezTo>
                  <a:cubicBezTo>
                    <a:pt x="627" y="276"/>
                    <a:pt x="625" y="276"/>
                    <a:pt x="623" y="276"/>
                  </a:cubicBezTo>
                  <a:cubicBezTo>
                    <a:pt x="623" y="276"/>
                    <a:pt x="623" y="276"/>
                    <a:pt x="623" y="276"/>
                  </a:cubicBezTo>
                  <a:cubicBezTo>
                    <a:pt x="619" y="275"/>
                    <a:pt x="619" y="275"/>
                    <a:pt x="619" y="275"/>
                  </a:cubicBezTo>
                  <a:cubicBezTo>
                    <a:pt x="619" y="279"/>
                    <a:pt x="619" y="279"/>
                    <a:pt x="619" y="279"/>
                  </a:cubicBezTo>
                  <a:cubicBezTo>
                    <a:pt x="606" y="322"/>
                    <a:pt x="563" y="355"/>
                    <a:pt x="510" y="355"/>
                  </a:cubicBezTo>
                  <a:cubicBezTo>
                    <a:pt x="510" y="355"/>
                    <a:pt x="510" y="355"/>
                    <a:pt x="510" y="355"/>
                  </a:cubicBezTo>
                  <a:cubicBezTo>
                    <a:pt x="487" y="355"/>
                    <a:pt x="466" y="349"/>
                    <a:pt x="448" y="338"/>
                  </a:cubicBezTo>
                  <a:cubicBezTo>
                    <a:pt x="448" y="338"/>
                    <a:pt x="448" y="338"/>
                    <a:pt x="448" y="338"/>
                  </a:cubicBezTo>
                  <a:cubicBezTo>
                    <a:pt x="444" y="336"/>
                    <a:pt x="444" y="336"/>
                    <a:pt x="444" y="336"/>
                  </a:cubicBezTo>
                  <a:cubicBezTo>
                    <a:pt x="442" y="339"/>
                    <a:pt x="442" y="339"/>
                    <a:pt x="442" y="339"/>
                  </a:cubicBezTo>
                  <a:cubicBezTo>
                    <a:pt x="421" y="367"/>
                    <a:pt x="383" y="387"/>
                    <a:pt x="339" y="387"/>
                  </a:cubicBezTo>
                  <a:cubicBezTo>
                    <a:pt x="339" y="387"/>
                    <a:pt x="339" y="387"/>
                    <a:pt x="339" y="387"/>
                  </a:cubicBezTo>
                  <a:cubicBezTo>
                    <a:pt x="301" y="387"/>
                    <a:pt x="266" y="371"/>
                    <a:pt x="244" y="348"/>
                  </a:cubicBezTo>
                  <a:cubicBezTo>
                    <a:pt x="244" y="348"/>
                    <a:pt x="244" y="348"/>
                    <a:pt x="244" y="348"/>
                  </a:cubicBezTo>
                  <a:cubicBezTo>
                    <a:pt x="242" y="346"/>
                    <a:pt x="242" y="346"/>
                    <a:pt x="242" y="346"/>
                  </a:cubicBezTo>
                  <a:cubicBezTo>
                    <a:pt x="240" y="347"/>
                    <a:pt x="240" y="347"/>
                    <a:pt x="240" y="347"/>
                  </a:cubicBezTo>
                  <a:cubicBezTo>
                    <a:pt x="227" y="352"/>
                    <a:pt x="211" y="355"/>
                    <a:pt x="196" y="355"/>
                  </a:cubicBezTo>
                  <a:cubicBezTo>
                    <a:pt x="196" y="355"/>
                    <a:pt x="196" y="355"/>
                    <a:pt x="196" y="355"/>
                  </a:cubicBezTo>
                  <a:cubicBezTo>
                    <a:pt x="144" y="355"/>
                    <a:pt x="99" y="322"/>
                    <a:pt x="89" y="277"/>
                  </a:cubicBezTo>
                  <a:cubicBezTo>
                    <a:pt x="89" y="277"/>
                    <a:pt x="89" y="277"/>
                    <a:pt x="89" y="277"/>
                  </a:cubicBezTo>
                  <a:cubicBezTo>
                    <a:pt x="87" y="273"/>
                    <a:pt x="87" y="273"/>
                    <a:pt x="87" y="273"/>
                  </a:cubicBezTo>
                  <a:cubicBezTo>
                    <a:pt x="83" y="274"/>
                    <a:pt x="83" y="274"/>
                    <a:pt x="83" y="274"/>
                  </a:cubicBezTo>
                  <a:cubicBezTo>
                    <a:pt x="78" y="275"/>
                    <a:pt x="73" y="276"/>
                    <a:pt x="68" y="276"/>
                  </a:cubicBezTo>
                  <a:cubicBezTo>
                    <a:pt x="68" y="276"/>
                    <a:pt x="68" y="276"/>
                    <a:pt x="68" y="276"/>
                  </a:cubicBezTo>
                  <a:cubicBezTo>
                    <a:pt x="30" y="276"/>
                    <a:pt x="0" y="245"/>
                    <a:pt x="0" y="206"/>
                  </a:cubicBezTo>
                  <a:cubicBezTo>
                    <a:pt x="0" y="206"/>
                    <a:pt x="0" y="206"/>
                    <a:pt x="0" y="206"/>
                  </a:cubicBezTo>
                  <a:cubicBezTo>
                    <a:pt x="0" y="167"/>
                    <a:pt x="31" y="137"/>
                    <a:pt x="69" y="137"/>
                  </a:cubicBezTo>
                  <a:cubicBezTo>
                    <a:pt x="69" y="137"/>
                    <a:pt x="82" y="137"/>
                    <a:pt x="89" y="140"/>
                  </a:cubicBezTo>
                  <a:close/>
                </a:path>
              </a:pathLst>
            </a:custGeom>
            <a:solidFill>
              <a:srgbClr val="FFFFFF"/>
            </a:solidFill>
            <a:ln w="25400" cap="flat" cmpd="sng" algn="ctr">
              <a:noFill/>
              <a:prstDash val="solid"/>
            </a:ln>
            <a:effectLst/>
          </p:spPr>
          <p:txBody>
            <a:bodyPr rtlCol="0" anchor="ctr"/>
            <a:lstStyle/>
            <a:p>
              <a:pPr algn="ctr" defTabSz="929670">
                <a:defRPr/>
              </a:pPr>
              <a:endParaRPr lang="en-US" kern="0">
                <a:solidFill>
                  <a:srgbClr val="FFFFFF"/>
                </a:solidFill>
                <a:latin typeface="Arial"/>
                <a:cs typeface="+mn-cs"/>
              </a:endParaRPr>
            </a:p>
          </p:txBody>
        </p:sp>
        <p:sp>
          <p:nvSpPr>
            <p:cNvPr id="47" name="Freeform 156"/>
            <p:cNvSpPr>
              <a:spLocks/>
            </p:cNvSpPr>
            <p:nvPr/>
          </p:nvSpPr>
          <p:spPr bwMode="auto">
            <a:xfrm>
              <a:off x="1873635" y="1720995"/>
              <a:ext cx="261631" cy="144104"/>
            </a:xfrm>
            <a:custGeom>
              <a:avLst/>
              <a:gdLst>
                <a:gd name="T0" fmla="*/ 0 w 166"/>
                <a:gd name="T1" fmla="*/ 2147483647 h 66"/>
                <a:gd name="T2" fmla="*/ 2147483647 w 166"/>
                <a:gd name="T3" fmla="*/ 2147483647 h 66"/>
                <a:gd name="T4" fmla="*/ 2147483647 w 166"/>
                <a:gd name="T5" fmla="*/ 2147483647 h 66"/>
                <a:gd name="T6" fmla="*/ 2147483647 w 166"/>
                <a:gd name="T7" fmla="*/ 0 h 66"/>
                <a:gd name="T8" fmla="*/ 0 w 166"/>
                <a:gd name="T9" fmla="*/ 2147483647 h 66"/>
                <a:gd name="T10" fmla="*/ 0 60000 65536"/>
                <a:gd name="T11" fmla="*/ 0 60000 65536"/>
                <a:gd name="T12" fmla="*/ 0 60000 65536"/>
                <a:gd name="T13" fmla="*/ 0 60000 65536"/>
                <a:gd name="T14" fmla="*/ 0 60000 65536"/>
                <a:gd name="T15" fmla="*/ 0 w 166"/>
                <a:gd name="T16" fmla="*/ 0 h 66"/>
                <a:gd name="T17" fmla="*/ 166 w 166"/>
                <a:gd name="T18" fmla="*/ 66 h 66"/>
              </a:gdLst>
              <a:ahLst/>
              <a:cxnLst>
                <a:cxn ang="T10">
                  <a:pos x="T0" y="T1"/>
                </a:cxn>
                <a:cxn ang="T11">
                  <a:pos x="T2" y="T3"/>
                </a:cxn>
                <a:cxn ang="T12">
                  <a:pos x="T4" y="T5"/>
                </a:cxn>
                <a:cxn ang="T13">
                  <a:pos x="T6" y="T7"/>
                </a:cxn>
                <a:cxn ang="T14">
                  <a:pos x="T8" y="T9"/>
                </a:cxn>
              </a:cxnLst>
              <a:rect l="T15" t="T16" r="T17" b="T18"/>
              <a:pathLst>
                <a:path w="166" h="66">
                  <a:moveTo>
                    <a:pt x="0" y="61"/>
                  </a:moveTo>
                  <a:cubicBezTo>
                    <a:pt x="7" y="43"/>
                    <a:pt x="43" y="15"/>
                    <a:pt x="82" y="15"/>
                  </a:cubicBezTo>
                  <a:cubicBezTo>
                    <a:pt x="122" y="15"/>
                    <a:pt x="159" y="43"/>
                    <a:pt x="166" y="66"/>
                  </a:cubicBezTo>
                  <a:cubicBezTo>
                    <a:pt x="156" y="28"/>
                    <a:pt x="122" y="0"/>
                    <a:pt x="82" y="0"/>
                  </a:cubicBezTo>
                  <a:cubicBezTo>
                    <a:pt x="43" y="0"/>
                    <a:pt x="11" y="26"/>
                    <a:pt x="0" y="61"/>
                  </a:cubicBezTo>
                  <a:close/>
                </a:path>
              </a:pathLst>
            </a:custGeom>
            <a:gradFill flip="none" rotWithShape="1">
              <a:gsLst>
                <a:gs pos="0">
                  <a:srgbClr val="7EB0CC">
                    <a:lumMod val="75000"/>
                  </a:srgbClr>
                </a:gs>
                <a:gs pos="100000">
                  <a:srgbClr val="7EB0CC">
                    <a:lumMod val="50000"/>
                  </a:srgbClr>
                </a:gs>
              </a:gsLst>
              <a:lin ang="5400000" scaled="1"/>
              <a:tileRect/>
            </a:gradFill>
            <a:ln w="25400" cap="flat" cmpd="sng" algn="ctr">
              <a:noFill/>
              <a:prstDash val="solid"/>
            </a:ln>
            <a:effectLst/>
          </p:spPr>
          <p:txBody>
            <a:bodyPr rtlCol="0" anchor="ctr"/>
            <a:lstStyle/>
            <a:p>
              <a:pPr algn="ctr" defTabSz="929670">
                <a:defRPr/>
              </a:pPr>
              <a:endParaRPr lang="en-US" kern="0">
                <a:solidFill>
                  <a:srgbClr val="FFFFFF"/>
                </a:solidFill>
                <a:latin typeface="Arial"/>
                <a:cs typeface="+mn-cs"/>
              </a:endParaRPr>
            </a:p>
          </p:txBody>
        </p:sp>
        <p:sp>
          <p:nvSpPr>
            <p:cNvPr id="48" name="Freeform 157"/>
            <p:cNvSpPr>
              <a:spLocks/>
            </p:cNvSpPr>
            <p:nvPr/>
          </p:nvSpPr>
          <p:spPr bwMode="auto">
            <a:xfrm>
              <a:off x="1630281" y="1856468"/>
              <a:ext cx="214321" cy="110317"/>
            </a:xfrm>
            <a:custGeom>
              <a:avLst/>
              <a:gdLst>
                <a:gd name="T0" fmla="*/ 0 w 145"/>
                <a:gd name="T1" fmla="*/ 2147483647 h 58"/>
                <a:gd name="T2" fmla="*/ 2147483647 w 145"/>
                <a:gd name="T3" fmla="*/ 2147483647 h 58"/>
                <a:gd name="T4" fmla="*/ 2147483647 w 145"/>
                <a:gd name="T5" fmla="*/ 2147483647 h 58"/>
                <a:gd name="T6" fmla="*/ 2147483647 w 145"/>
                <a:gd name="T7" fmla="*/ 0 h 58"/>
                <a:gd name="T8" fmla="*/ 0 w 145"/>
                <a:gd name="T9" fmla="*/ 2147483647 h 58"/>
                <a:gd name="T10" fmla="*/ 0 60000 65536"/>
                <a:gd name="T11" fmla="*/ 0 60000 65536"/>
                <a:gd name="T12" fmla="*/ 0 60000 65536"/>
                <a:gd name="T13" fmla="*/ 0 60000 65536"/>
                <a:gd name="T14" fmla="*/ 0 60000 65536"/>
                <a:gd name="T15" fmla="*/ 0 w 145"/>
                <a:gd name="T16" fmla="*/ 0 h 58"/>
                <a:gd name="T17" fmla="*/ 145 w 145"/>
                <a:gd name="T18" fmla="*/ 58 h 58"/>
              </a:gdLst>
              <a:ahLst/>
              <a:cxnLst>
                <a:cxn ang="T10">
                  <a:pos x="T0" y="T1"/>
                </a:cxn>
                <a:cxn ang="T11">
                  <a:pos x="T2" y="T3"/>
                </a:cxn>
                <a:cxn ang="T12">
                  <a:pos x="T4" y="T5"/>
                </a:cxn>
                <a:cxn ang="T13">
                  <a:pos x="T6" y="T7"/>
                </a:cxn>
                <a:cxn ang="T14">
                  <a:pos x="T8" y="T9"/>
                </a:cxn>
              </a:cxnLst>
              <a:rect l="T15" t="T16" r="T17" b="T18"/>
              <a:pathLst>
                <a:path w="145" h="58">
                  <a:moveTo>
                    <a:pt x="0" y="53"/>
                  </a:moveTo>
                  <a:cubicBezTo>
                    <a:pt x="6" y="38"/>
                    <a:pt x="38" y="14"/>
                    <a:pt x="72" y="14"/>
                  </a:cubicBezTo>
                  <a:cubicBezTo>
                    <a:pt x="107" y="14"/>
                    <a:pt x="139" y="38"/>
                    <a:pt x="145" y="58"/>
                  </a:cubicBezTo>
                  <a:cubicBezTo>
                    <a:pt x="137" y="25"/>
                    <a:pt x="107" y="0"/>
                    <a:pt x="72" y="0"/>
                  </a:cubicBezTo>
                  <a:cubicBezTo>
                    <a:pt x="38" y="0"/>
                    <a:pt x="10" y="23"/>
                    <a:pt x="0" y="53"/>
                  </a:cubicBezTo>
                  <a:close/>
                </a:path>
              </a:pathLst>
            </a:custGeom>
            <a:gradFill flip="none" rotWithShape="1">
              <a:gsLst>
                <a:gs pos="0">
                  <a:srgbClr val="7EB0CC">
                    <a:lumMod val="75000"/>
                  </a:srgbClr>
                </a:gs>
                <a:gs pos="100000">
                  <a:srgbClr val="7EB0CC">
                    <a:lumMod val="50000"/>
                  </a:srgbClr>
                </a:gs>
              </a:gsLst>
              <a:lin ang="5400000" scaled="1"/>
              <a:tileRect/>
            </a:gradFill>
            <a:ln w="25400" cap="flat" cmpd="sng" algn="ctr">
              <a:noFill/>
              <a:prstDash val="solid"/>
            </a:ln>
            <a:effectLst/>
          </p:spPr>
          <p:txBody>
            <a:bodyPr rtlCol="0" anchor="ctr"/>
            <a:lstStyle/>
            <a:p>
              <a:pPr algn="ctr" defTabSz="929670">
                <a:defRPr/>
              </a:pPr>
              <a:endParaRPr lang="en-US" kern="0">
                <a:solidFill>
                  <a:srgbClr val="FFFFFF"/>
                </a:solidFill>
                <a:latin typeface="Arial"/>
                <a:cs typeface="+mn-cs"/>
              </a:endParaRPr>
            </a:p>
          </p:txBody>
        </p:sp>
        <p:sp>
          <p:nvSpPr>
            <p:cNvPr id="49" name="Freeform 158"/>
            <p:cNvSpPr>
              <a:spLocks/>
            </p:cNvSpPr>
            <p:nvPr/>
          </p:nvSpPr>
          <p:spPr bwMode="auto">
            <a:xfrm>
              <a:off x="2147848" y="1852166"/>
              <a:ext cx="213925" cy="110114"/>
            </a:xfrm>
            <a:custGeom>
              <a:avLst/>
              <a:gdLst>
                <a:gd name="T0" fmla="*/ 0 w 145"/>
                <a:gd name="T1" fmla="*/ 2147483647 h 58"/>
                <a:gd name="T2" fmla="*/ 2147483647 w 145"/>
                <a:gd name="T3" fmla="*/ 2147483647 h 58"/>
                <a:gd name="T4" fmla="*/ 2147483647 w 145"/>
                <a:gd name="T5" fmla="*/ 2147483647 h 58"/>
                <a:gd name="T6" fmla="*/ 2147483647 w 145"/>
                <a:gd name="T7" fmla="*/ 0 h 58"/>
                <a:gd name="T8" fmla="*/ 0 w 145"/>
                <a:gd name="T9" fmla="*/ 2147483647 h 58"/>
                <a:gd name="T10" fmla="*/ 0 60000 65536"/>
                <a:gd name="T11" fmla="*/ 0 60000 65536"/>
                <a:gd name="T12" fmla="*/ 0 60000 65536"/>
                <a:gd name="T13" fmla="*/ 0 60000 65536"/>
                <a:gd name="T14" fmla="*/ 0 60000 65536"/>
                <a:gd name="T15" fmla="*/ 0 w 145"/>
                <a:gd name="T16" fmla="*/ 0 h 58"/>
                <a:gd name="T17" fmla="*/ 145 w 145"/>
                <a:gd name="T18" fmla="*/ 58 h 58"/>
              </a:gdLst>
              <a:ahLst/>
              <a:cxnLst>
                <a:cxn ang="T10">
                  <a:pos x="T0" y="T1"/>
                </a:cxn>
                <a:cxn ang="T11">
                  <a:pos x="T2" y="T3"/>
                </a:cxn>
                <a:cxn ang="T12">
                  <a:pos x="T4" y="T5"/>
                </a:cxn>
                <a:cxn ang="T13">
                  <a:pos x="T6" y="T7"/>
                </a:cxn>
                <a:cxn ang="T14">
                  <a:pos x="T8" y="T9"/>
                </a:cxn>
              </a:cxnLst>
              <a:rect l="T15" t="T16" r="T17" b="T18"/>
              <a:pathLst>
                <a:path w="145" h="58">
                  <a:moveTo>
                    <a:pt x="0" y="53"/>
                  </a:moveTo>
                  <a:cubicBezTo>
                    <a:pt x="6" y="38"/>
                    <a:pt x="38" y="14"/>
                    <a:pt x="72" y="14"/>
                  </a:cubicBezTo>
                  <a:cubicBezTo>
                    <a:pt x="107" y="14"/>
                    <a:pt x="139" y="38"/>
                    <a:pt x="145" y="58"/>
                  </a:cubicBezTo>
                  <a:cubicBezTo>
                    <a:pt x="137" y="25"/>
                    <a:pt x="107" y="0"/>
                    <a:pt x="72" y="0"/>
                  </a:cubicBezTo>
                  <a:cubicBezTo>
                    <a:pt x="38" y="0"/>
                    <a:pt x="10" y="23"/>
                    <a:pt x="0" y="53"/>
                  </a:cubicBezTo>
                  <a:close/>
                </a:path>
              </a:pathLst>
            </a:custGeom>
            <a:gradFill flip="none" rotWithShape="1">
              <a:gsLst>
                <a:gs pos="0">
                  <a:srgbClr val="7EB0CC">
                    <a:lumMod val="75000"/>
                  </a:srgbClr>
                </a:gs>
                <a:gs pos="100000">
                  <a:srgbClr val="7EB0CC">
                    <a:lumMod val="50000"/>
                  </a:srgbClr>
                </a:gs>
              </a:gsLst>
              <a:lin ang="5400000" scaled="1"/>
              <a:tileRect/>
            </a:gradFill>
            <a:ln w="25400" cap="flat" cmpd="sng" algn="ctr">
              <a:noFill/>
              <a:prstDash val="solid"/>
            </a:ln>
            <a:effectLst/>
          </p:spPr>
          <p:txBody>
            <a:bodyPr rtlCol="0" anchor="ctr"/>
            <a:lstStyle/>
            <a:p>
              <a:pPr algn="ctr" defTabSz="929670">
                <a:defRPr/>
              </a:pPr>
              <a:endParaRPr lang="en-US" kern="0">
                <a:solidFill>
                  <a:srgbClr val="FFFFFF"/>
                </a:solidFill>
                <a:latin typeface="Arial"/>
                <a:cs typeface="+mn-cs"/>
              </a:endParaRPr>
            </a:p>
          </p:txBody>
        </p:sp>
        <p:sp>
          <p:nvSpPr>
            <p:cNvPr id="50" name="Freeform 6"/>
            <p:cNvSpPr>
              <a:spLocks/>
            </p:cNvSpPr>
            <p:nvPr/>
          </p:nvSpPr>
          <p:spPr bwMode="auto">
            <a:xfrm>
              <a:off x="1752600" y="1905000"/>
              <a:ext cx="457200" cy="824180"/>
            </a:xfrm>
            <a:custGeom>
              <a:avLst/>
              <a:gdLst>
                <a:gd name="T0" fmla="*/ 518 w 635"/>
                <a:gd name="T1" fmla="*/ 0 h 1145"/>
                <a:gd name="T2" fmla="*/ 576 w 635"/>
                <a:gd name="T3" fmla="*/ 151 h 1145"/>
                <a:gd name="T4" fmla="*/ 430 w 635"/>
                <a:gd name="T5" fmla="*/ 378 h 1145"/>
                <a:gd name="T6" fmla="*/ 350 w 635"/>
                <a:gd name="T7" fmla="*/ 388 h 1145"/>
                <a:gd name="T8" fmla="*/ 352 w 635"/>
                <a:gd name="T9" fmla="*/ 369 h 1145"/>
                <a:gd name="T10" fmla="*/ 361 w 635"/>
                <a:gd name="T11" fmla="*/ 351 h 1145"/>
                <a:gd name="T12" fmla="*/ 366 w 635"/>
                <a:gd name="T13" fmla="*/ 344 h 1145"/>
                <a:gd name="T14" fmla="*/ 373 w 635"/>
                <a:gd name="T15" fmla="*/ 339 h 1145"/>
                <a:gd name="T16" fmla="*/ 377 w 635"/>
                <a:gd name="T17" fmla="*/ 330 h 1145"/>
                <a:gd name="T18" fmla="*/ 379 w 635"/>
                <a:gd name="T19" fmla="*/ 317 h 1145"/>
                <a:gd name="T20" fmla="*/ 376 w 635"/>
                <a:gd name="T21" fmla="*/ 311 h 1145"/>
                <a:gd name="T22" fmla="*/ 371 w 635"/>
                <a:gd name="T23" fmla="*/ 310 h 1145"/>
                <a:gd name="T24" fmla="*/ 374 w 635"/>
                <a:gd name="T25" fmla="*/ 293 h 1145"/>
                <a:gd name="T26" fmla="*/ 371 w 635"/>
                <a:gd name="T27" fmla="*/ 276 h 1145"/>
                <a:gd name="T28" fmla="*/ 361 w 635"/>
                <a:gd name="T29" fmla="*/ 262 h 1145"/>
                <a:gd name="T30" fmla="*/ 345 w 635"/>
                <a:gd name="T31" fmla="*/ 251 h 1145"/>
                <a:gd name="T32" fmla="*/ 325 w 635"/>
                <a:gd name="T33" fmla="*/ 246 h 1145"/>
                <a:gd name="T34" fmla="*/ 302 w 635"/>
                <a:gd name="T35" fmla="*/ 248 h 1145"/>
                <a:gd name="T36" fmla="*/ 283 w 635"/>
                <a:gd name="T37" fmla="*/ 254 h 1145"/>
                <a:gd name="T38" fmla="*/ 269 w 635"/>
                <a:gd name="T39" fmla="*/ 266 h 1145"/>
                <a:gd name="T40" fmla="*/ 262 w 635"/>
                <a:gd name="T41" fmla="*/ 282 h 1145"/>
                <a:gd name="T42" fmla="*/ 260 w 635"/>
                <a:gd name="T43" fmla="*/ 298 h 1145"/>
                <a:gd name="T44" fmla="*/ 262 w 635"/>
                <a:gd name="T45" fmla="*/ 309 h 1145"/>
                <a:gd name="T46" fmla="*/ 257 w 635"/>
                <a:gd name="T47" fmla="*/ 313 h 1145"/>
                <a:gd name="T48" fmla="*/ 255 w 635"/>
                <a:gd name="T49" fmla="*/ 320 h 1145"/>
                <a:gd name="T50" fmla="*/ 258 w 635"/>
                <a:gd name="T51" fmla="*/ 333 h 1145"/>
                <a:gd name="T52" fmla="*/ 263 w 635"/>
                <a:gd name="T53" fmla="*/ 341 h 1145"/>
                <a:gd name="T54" fmla="*/ 271 w 635"/>
                <a:gd name="T55" fmla="*/ 344 h 1145"/>
                <a:gd name="T56" fmla="*/ 276 w 635"/>
                <a:gd name="T57" fmla="*/ 357 h 1145"/>
                <a:gd name="T58" fmla="*/ 283 w 635"/>
                <a:gd name="T59" fmla="*/ 376 h 1145"/>
                <a:gd name="T60" fmla="*/ 250 w 635"/>
                <a:gd name="T61" fmla="*/ 385 h 1145"/>
                <a:gd name="T62" fmla="*/ 68 w 635"/>
                <a:gd name="T63" fmla="*/ 189 h 1145"/>
                <a:gd name="T64" fmla="*/ 23 w 635"/>
                <a:gd name="T65" fmla="*/ 147 h 1145"/>
                <a:gd name="T66" fmla="*/ 14 w 635"/>
                <a:gd name="T67" fmla="*/ 171 h 1145"/>
                <a:gd name="T68" fmla="*/ 156 w 635"/>
                <a:gd name="T69" fmla="*/ 493 h 1145"/>
                <a:gd name="T70" fmla="*/ 253 w 635"/>
                <a:gd name="T71" fmla="*/ 1006 h 1145"/>
                <a:gd name="T72" fmla="*/ 313 w 635"/>
                <a:gd name="T73" fmla="*/ 1105 h 1145"/>
                <a:gd name="T74" fmla="*/ 325 w 635"/>
                <a:gd name="T75" fmla="*/ 995 h 1145"/>
                <a:gd name="T76" fmla="*/ 404 w 635"/>
                <a:gd name="T77" fmla="*/ 1021 h 1145"/>
                <a:gd name="T78" fmla="*/ 426 w 635"/>
                <a:gd name="T79" fmla="*/ 762 h 1145"/>
                <a:gd name="T80" fmla="*/ 456 w 635"/>
                <a:gd name="T81" fmla="*/ 538 h 1145"/>
                <a:gd name="T82" fmla="*/ 598 w 635"/>
                <a:gd name="T83" fmla="*/ 199 h 1145"/>
                <a:gd name="T84" fmla="*/ 614 w 635"/>
                <a:gd name="T85" fmla="*/ 115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35" h="1145">
                  <a:moveTo>
                    <a:pt x="614" y="115"/>
                  </a:moveTo>
                  <a:cubicBezTo>
                    <a:pt x="614" y="134"/>
                    <a:pt x="614" y="134"/>
                    <a:pt x="614" y="134"/>
                  </a:cubicBezTo>
                  <a:cubicBezTo>
                    <a:pt x="518" y="0"/>
                    <a:pt x="518" y="0"/>
                    <a:pt x="518" y="0"/>
                  </a:cubicBezTo>
                  <a:cubicBezTo>
                    <a:pt x="510" y="0"/>
                    <a:pt x="510" y="0"/>
                    <a:pt x="510" y="0"/>
                  </a:cubicBezTo>
                  <a:cubicBezTo>
                    <a:pt x="584" y="119"/>
                    <a:pt x="584" y="119"/>
                    <a:pt x="584" y="119"/>
                  </a:cubicBezTo>
                  <a:cubicBezTo>
                    <a:pt x="576" y="151"/>
                    <a:pt x="576" y="151"/>
                    <a:pt x="576" y="151"/>
                  </a:cubicBezTo>
                  <a:cubicBezTo>
                    <a:pt x="576" y="151"/>
                    <a:pt x="555" y="141"/>
                    <a:pt x="567" y="177"/>
                  </a:cubicBezTo>
                  <a:cubicBezTo>
                    <a:pt x="545" y="272"/>
                    <a:pt x="545" y="272"/>
                    <a:pt x="545" y="272"/>
                  </a:cubicBezTo>
                  <a:cubicBezTo>
                    <a:pt x="545" y="272"/>
                    <a:pt x="512" y="371"/>
                    <a:pt x="430" y="378"/>
                  </a:cubicBezTo>
                  <a:cubicBezTo>
                    <a:pt x="430" y="378"/>
                    <a:pt x="365" y="379"/>
                    <a:pt x="359" y="390"/>
                  </a:cubicBezTo>
                  <a:cubicBezTo>
                    <a:pt x="350" y="390"/>
                    <a:pt x="350" y="390"/>
                    <a:pt x="350" y="390"/>
                  </a:cubicBezTo>
                  <a:cubicBezTo>
                    <a:pt x="350" y="388"/>
                    <a:pt x="350" y="388"/>
                    <a:pt x="350" y="388"/>
                  </a:cubicBezTo>
                  <a:cubicBezTo>
                    <a:pt x="350" y="384"/>
                    <a:pt x="350" y="384"/>
                    <a:pt x="350" y="384"/>
                  </a:cubicBezTo>
                  <a:cubicBezTo>
                    <a:pt x="350" y="376"/>
                    <a:pt x="350" y="376"/>
                    <a:pt x="350" y="376"/>
                  </a:cubicBezTo>
                  <a:cubicBezTo>
                    <a:pt x="352" y="369"/>
                    <a:pt x="352" y="369"/>
                    <a:pt x="352" y="369"/>
                  </a:cubicBezTo>
                  <a:cubicBezTo>
                    <a:pt x="355" y="363"/>
                    <a:pt x="355" y="363"/>
                    <a:pt x="355" y="363"/>
                  </a:cubicBezTo>
                  <a:cubicBezTo>
                    <a:pt x="358" y="357"/>
                    <a:pt x="358" y="357"/>
                    <a:pt x="358" y="357"/>
                  </a:cubicBezTo>
                  <a:cubicBezTo>
                    <a:pt x="361" y="351"/>
                    <a:pt x="361" y="351"/>
                    <a:pt x="361" y="351"/>
                  </a:cubicBezTo>
                  <a:cubicBezTo>
                    <a:pt x="363" y="344"/>
                    <a:pt x="363" y="344"/>
                    <a:pt x="363" y="344"/>
                  </a:cubicBezTo>
                  <a:cubicBezTo>
                    <a:pt x="364" y="344"/>
                    <a:pt x="364" y="344"/>
                    <a:pt x="364" y="344"/>
                  </a:cubicBezTo>
                  <a:cubicBezTo>
                    <a:pt x="366" y="344"/>
                    <a:pt x="366" y="344"/>
                    <a:pt x="366" y="344"/>
                  </a:cubicBezTo>
                  <a:cubicBezTo>
                    <a:pt x="369" y="343"/>
                    <a:pt x="369" y="343"/>
                    <a:pt x="369" y="343"/>
                  </a:cubicBezTo>
                  <a:cubicBezTo>
                    <a:pt x="371" y="341"/>
                    <a:pt x="371" y="341"/>
                    <a:pt x="371" y="341"/>
                  </a:cubicBezTo>
                  <a:cubicBezTo>
                    <a:pt x="373" y="339"/>
                    <a:pt x="373" y="339"/>
                    <a:pt x="373" y="339"/>
                  </a:cubicBezTo>
                  <a:cubicBezTo>
                    <a:pt x="375" y="336"/>
                    <a:pt x="375" y="336"/>
                    <a:pt x="375" y="336"/>
                  </a:cubicBezTo>
                  <a:cubicBezTo>
                    <a:pt x="376" y="333"/>
                    <a:pt x="376" y="333"/>
                    <a:pt x="376" y="333"/>
                  </a:cubicBezTo>
                  <a:cubicBezTo>
                    <a:pt x="377" y="330"/>
                    <a:pt x="377" y="330"/>
                    <a:pt x="377" y="330"/>
                  </a:cubicBezTo>
                  <a:cubicBezTo>
                    <a:pt x="378" y="327"/>
                    <a:pt x="378" y="327"/>
                    <a:pt x="378" y="327"/>
                  </a:cubicBezTo>
                  <a:cubicBezTo>
                    <a:pt x="379" y="320"/>
                    <a:pt x="379" y="320"/>
                    <a:pt x="379" y="320"/>
                  </a:cubicBezTo>
                  <a:cubicBezTo>
                    <a:pt x="379" y="317"/>
                    <a:pt x="379" y="317"/>
                    <a:pt x="379" y="317"/>
                  </a:cubicBezTo>
                  <a:cubicBezTo>
                    <a:pt x="378" y="315"/>
                    <a:pt x="378" y="315"/>
                    <a:pt x="378" y="315"/>
                  </a:cubicBezTo>
                  <a:cubicBezTo>
                    <a:pt x="378" y="313"/>
                    <a:pt x="378" y="313"/>
                    <a:pt x="378" y="313"/>
                  </a:cubicBezTo>
                  <a:cubicBezTo>
                    <a:pt x="376" y="311"/>
                    <a:pt x="376" y="311"/>
                    <a:pt x="376" y="311"/>
                  </a:cubicBezTo>
                  <a:cubicBezTo>
                    <a:pt x="375" y="310"/>
                    <a:pt x="375" y="310"/>
                    <a:pt x="375" y="310"/>
                  </a:cubicBezTo>
                  <a:cubicBezTo>
                    <a:pt x="372" y="309"/>
                    <a:pt x="372" y="309"/>
                    <a:pt x="372" y="309"/>
                  </a:cubicBezTo>
                  <a:cubicBezTo>
                    <a:pt x="371" y="310"/>
                    <a:pt x="371" y="310"/>
                    <a:pt x="371" y="310"/>
                  </a:cubicBezTo>
                  <a:cubicBezTo>
                    <a:pt x="373" y="304"/>
                    <a:pt x="373" y="304"/>
                    <a:pt x="373" y="304"/>
                  </a:cubicBezTo>
                  <a:cubicBezTo>
                    <a:pt x="374" y="298"/>
                    <a:pt x="374" y="298"/>
                    <a:pt x="374" y="298"/>
                  </a:cubicBezTo>
                  <a:cubicBezTo>
                    <a:pt x="374" y="293"/>
                    <a:pt x="374" y="293"/>
                    <a:pt x="374" y="293"/>
                  </a:cubicBezTo>
                  <a:cubicBezTo>
                    <a:pt x="374" y="287"/>
                    <a:pt x="374" y="287"/>
                    <a:pt x="374" y="287"/>
                  </a:cubicBezTo>
                  <a:cubicBezTo>
                    <a:pt x="373" y="282"/>
                    <a:pt x="373" y="282"/>
                    <a:pt x="373" y="282"/>
                  </a:cubicBezTo>
                  <a:cubicBezTo>
                    <a:pt x="371" y="276"/>
                    <a:pt x="371" y="276"/>
                    <a:pt x="371" y="276"/>
                  </a:cubicBezTo>
                  <a:cubicBezTo>
                    <a:pt x="368" y="271"/>
                    <a:pt x="368" y="271"/>
                    <a:pt x="368" y="271"/>
                  </a:cubicBezTo>
                  <a:cubicBezTo>
                    <a:pt x="365" y="266"/>
                    <a:pt x="365" y="266"/>
                    <a:pt x="365" y="266"/>
                  </a:cubicBezTo>
                  <a:cubicBezTo>
                    <a:pt x="361" y="262"/>
                    <a:pt x="361" y="262"/>
                    <a:pt x="361" y="262"/>
                  </a:cubicBezTo>
                  <a:cubicBezTo>
                    <a:pt x="356" y="258"/>
                    <a:pt x="356" y="258"/>
                    <a:pt x="356" y="258"/>
                  </a:cubicBezTo>
                  <a:cubicBezTo>
                    <a:pt x="351" y="254"/>
                    <a:pt x="351" y="254"/>
                    <a:pt x="351" y="254"/>
                  </a:cubicBezTo>
                  <a:cubicBezTo>
                    <a:pt x="345" y="251"/>
                    <a:pt x="345" y="251"/>
                    <a:pt x="345" y="251"/>
                  </a:cubicBezTo>
                  <a:cubicBezTo>
                    <a:pt x="339" y="249"/>
                    <a:pt x="339" y="249"/>
                    <a:pt x="339" y="249"/>
                  </a:cubicBezTo>
                  <a:cubicBezTo>
                    <a:pt x="332" y="248"/>
                    <a:pt x="332" y="248"/>
                    <a:pt x="332" y="248"/>
                  </a:cubicBezTo>
                  <a:cubicBezTo>
                    <a:pt x="325" y="246"/>
                    <a:pt x="325" y="246"/>
                    <a:pt x="325" y="246"/>
                  </a:cubicBezTo>
                  <a:cubicBezTo>
                    <a:pt x="317" y="246"/>
                    <a:pt x="317" y="246"/>
                    <a:pt x="317" y="246"/>
                  </a:cubicBezTo>
                  <a:cubicBezTo>
                    <a:pt x="309" y="246"/>
                    <a:pt x="309" y="246"/>
                    <a:pt x="309" y="246"/>
                  </a:cubicBezTo>
                  <a:cubicBezTo>
                    <a:pt x="302" y="248"/>
                    <a:pt x="302" y="248"/>
                    <a:pt x="302" y="248"/>
                  </a:cubicBezTo>
                  <a:cubicBezTo>
                    <a:pt x="294" y="249"/>
                    <a:pt x="294" y="249"/>
                    <a:pt x="294" y="249"/>
                  </a:cubicBezTo>
                  <a:cubicBezTo>
                    <a:pt x="288" y="251"/>
                    <a:pt x="288" y="251"/>
                    <a:pt x="288" y="251"/>
                  </a:cubicBezTo>
                  <a:cubicBezTo>
                    <a:pt x="283" y="254"/>
                    <a:pt x="283" y="254"/>
                    <a:pt x="283" y="254"/>
                  </a:cubicBezTo>
                  <a:cubicBezTo>
                    <a:pt x="277" y="258"/>
                    <a:pt x="277" y="258"/>
                    <a:pt x="277" y="258"/>
                  </a:cubicBezTo>
                  <a:cubicBezTo>
                    <a:pt x="273" y="262"/>
                    <a:pt x="273" y="262"/>
                    <a:pt x="273" y="262"/>
                  </a:cubicBezTo>
                  <a:cubicBezTo>
                    <a:pt x="269" y="266"/>
                    <a:pt x="269" y="266"/>
                    <a:pt x="269" y="266"/>
                  </a:cubicBezTo>
                  <a:cubicBezTo>
                    <a:pt x="266" y="271"/>
                    <a:pt x="266" y="271"/>
                    <a:pt x="266" y="271"/>
                  </a:cubicBezTo>
                  <a:cubicBezTo>
                    <a:pt x="263" y="276"/>
                    <a:pt x="263" y="276"/>
                    <a:pt x="263" y="276"/>
                  </a:cubicBezTo>
                  <a:cubicBezTo>
                    <a:pt x="262" y="282"/>
                    <a:pt x="262" y="282"/>
                    <a:pt x="262" y="282"/>
                  </a:cubicBezTo>
                  <a:cubicBezTo>
                    <a:pt x="261" y="287"/>
                    <a:pt x="261" y="287"/>
                    <a:pt x="261" y="287"/>
                  </a:cubicBezTo>
                  <a:cubicBezTo>
                    <a:pt x="260" y="293"/>
                    <a:pt x="260" y="293"/>
                    <a:pt x="260" y="293"/>
                  </a:cubicBezTo>
                  <a:cubicBezTo>
                    <a:pt x="260" y="298"/>
                    <a:pt x="260" y="298"/>
                    <a:pt x="260" y="298"/>
                  </a:cubicBezTo>
                  <a:cubicBezTo>
                    <a:pt x="261" y="304"/>
                    <a:pt x="261" y="304"/>
                    <a:pt x="261" y="304"/>
                  </a:cubicBezTo>
                  <a:cubicBezTo>
                    <a:pt x="263" y="310"/>
                    <a:pt x="263" y="310"/>
                    <a:pt x="263" y="310"/>
                  </a:cubicBezTo>
                  <a:cubicBezTo>
                    <a:pt x="262" y="309"/>
                    <a:pt x="262" y="309"/>
                    <a:pt x="262" y="309"/>
                  </a:cubicBezTo>
                  <a:cubicBezTo>
                    <a:pt x="259" y="310"/>
                    <a:pt x="259" y="310"/>
                    <a:pt x="259" y="310"/>
                  </a:cubicBezTo>
                  <a:cubicBezTo>
                    <a:pt x="258" y="311"/>
                    <a:pt x="258" y="311"/>
                    <a:pt x="258" y="311"/>
                  </a:cubicBezTo>
                  <a:cubicBezTo>
                    <a:pt x="257" y="313"/>
                    <a:pt x="257" y="313"/>
                    <a:pt x="257" y="313"/>
                  </a:cubicBezTo>
                  <a:cubicBezTo>
                    <a:pt x="256" y="315"/>
                    <a:pt x="256" y="315"/>
                    <a:pt x="256" y="315"/>
                  </a:cubicBezTo>
                  <a:cubicBezTo>
                    <a:pt x="255" y="317"/>
                    <a:pt x="255" y="317"/>
                    <a:pt x="255" y="317"/>
                  </a:cubicBezTo>
                  <a:cubicBezTo>
                    <a:pt x="255" y="320"/>
                    <a:pt x="255" y="320"/>
                    <a:pt x="255" y="320"/>
                  </a:cubicBezTo>
                  <a:cubicBezTo>
                    <a:pt x="256" y="327"/>
                    <a:pt x="256" y="327"/>
                    <a:pt x="256" y="327"/>
                  </a:cubicBezTo>
                  <a:cubicBezTo>
                    <a:pt x="257" y="330"/>
                    <a:pt x="257" y="330"/>
                    <a:pt x="257" y="330"/>
                  </a:cubicBezTo>
                  <a:cubicBezTo>
                    <a:pt x="258" y="333"/>
                    <a:pt x="258" y="333"/>
                    <a:pt x="258" y="333"/>
                  </a:cubicBezTo>
                  <a:cubicBezTo>
                    <a:pt x="259" y="336"/>
                    <a:pt x="259" y="336"/>
                    <a:pt x="259" y="336"/>
                  </a:cubicBezTo>
                  <a:cubicBezTo>
                    <a:pt x="261" y="339"/>
                    <a:pt x="261" y="339"/>
                    <a:pt x="261" y="339"/>
                  </a:cubicBezTo>
                  <a:cubicBezTo>
                    <a:pt x="263" y="341"/>
                    <a:pt x="263" y="341"/>
                    <a:pt x="263" y="341"/>
                  </a:cubicBezTo>
                  <a:cubicBezTo>
                    <a:pt x="266" y="343"/>
                    <a:pt x="266" y="343"/>
                    <a:pt x="266" y="343"/>
                  </a:cubicBezTo>
                  <a:cubicBezTo>
                    <a:pt x="268" y="344"/>
                    <a:pt x="268" y="344"/>
                    <a:pt x="268" y="344"/>
                  </a:cubicBezTo>
                  <a:cubicBezTo>
                    <a:pt x="271" y="344"/>
                    <a:pt x="271" y="344"/>
                    <a:pt x="271" y="344"/>
                  </a:cubicBezTo>
                  <a:cubicBezTo>
                    <a:pt x="271" y="344"/>
                    <a:pt x="271" y="344"/>
                    <a:pt x="271" y="344"/>
                  </a:cubicBezTo>
                  <a:cubicBezTo>
                    <a:pt x="273" y="351"/>
                    <a:pt x="273" y="351"/>
                    <a:pt x="273" y="351"/>
                  </a:cubicBezTo>
                  <a:cubicBezTo>
                    <a:pt x="276" y="357"/>
                    <a:pt x="276" y="357"/>
                    <a:pt x="276" y="357"/>
                  </a:cubicBezTo>
                  <a:cubicBezTo>
                    <a:pt x="279" y="363"/>
                    <a:pt x="279" y="363"/>
                    <a:pt x="279" y="363"/>
                  </a:cubicBezTo>
                  <a:cubicBezTo>
                    <a:pt x="282" y="369"/>
                    <a:pt x="282" y="369"/>
                    <a:pt x="282" y="369"/>
                  </a:cubicBezTo>
                  <a:cubicBezTo>
                    <a:pt x="283" y="376"/>
                    <a:pt x="283" y="376"/>
                    <a:pt x="283" y="376"/>
                  </a:cubicBezTo>
                  <a:cubicBezTo>
                    <a:pt x="284" y="384"/>
                    <a:pt x="284" y="384"/>
                    <a:pt x="284" y="384"/>
                  </a:cubicBezTo>
                  <a:cubicBezTo>
                    <a:pt x="284" y="387"/>
                    <a:pt x="284" y="387"/>
                    <a:pt x="284" y="387"/>
                  </a:cubicBezTo>
                  <a:cubicBezTo>
                    <a:pt x="250" y="385"/>
                    <a:pt x="250" y="385"/>
                    <a:pt x="250" y="385"/>
                  </a:cubicBezTo>
                  <a:cubicBezTo>
                    <a:pt x="250" y="385"/>
                    <a:pt x="109" y="336"/>
                    <a:pt x="95" y="248"/>
                  </a:cubicBezTo>
                  <a:cubicBezTo>
                    <a:pt x="71" y="211"/>
                    <a:pt x="71" y="211"/>
                    <a:pt x="71" y="211"/>
                  </a:cubicBezTo>
                  <a:cubicBezTo>
                    <a:pt x="68" y="189"/>
                    <a:pt x="68" y="189"/>
                    <a:pt x="68" y="189"/>
                  </a:cubicBezTo>
                  <a:cubicBezTo>
                    <a:pt x="68" y="189"/>
                    <a:pt x="46" y="162"/>
                    <a:pt x="63" y="158"/>
                  </a:cubicBezTo>
                  <a:cubicBezTo>
                    <a:pt x="63" y="158"/>
                    <a:pt x="64" y="127"/>
                    <a:pt x="36" y="135"/>
                  </a:cubicBezTo>
                  <a:cubicBezTo>
                    <a:pt x="23" y="147"/>
                    <a:pt x="23" y="147"/>
                    <a:pt x="23" y="147"/>
                  </a:cubicBezTo>
                  <a:cubicBezTo>
                    <a:pt x="23" y="147"/>
                    <a:pt x="16" y="134"/>
                    <a:pt x="20" y="126"/>
                  </a:cubicBezTo>
                  <a:cubicBezTo>
                    <a:pt x="20" y="126"/>
                    <a:pt x="18" y="117"/>
                    <a:pt x="14" y="124"/>
                  </a:cubicBezTo>
                  <a:cubicBezTo>
                    <a:pt x="14" y="124"/>
                    <a:pt x="0" y="143"/>
                    <a:pt x="14" y="171"/>
                  </a:cubicBezTo>
                  <a:cubicBezTo>
                    <a:pt x="48" y="215"/>
                    <a:pt x="48" y="215"/>
                    <a:pt x="48" y="215"/>
                  </a:cubicBezTo>
                  <a:cubicBezTo>
                    <a:pt x="48" y="246"/>
                    <a:pt x="48" y="246"/>
                    <a:pt x="48" y="246"/>
                  </a:cubicBezTo>
                  <a:cubicBezTo>
                    <a:pt x="48" y="246"/>
                    <a:pt x="37" y="335"/>
                    <a:pt x="156" y="493"/>
                  </a:cubicBezTo>
                  <a:cubicBezTo>
                    <a:pt x="166" y="677"/>
                    <a:pt x="166" y="677"/>
                    <a:pt x="166" y="677"/>
                  </a:cubicBezTo>
                  <a:cubicBezTo>
                    <a:pt x="209" y="718"/>
                    <a:pt x="209" y="718"/>
                    <a:pt x="209" y="718"/>
                  </a:cubicBezTo>
                  <a:cubicBezTo>
                    <a:pt x="209" y="718"/>
                    <a:pt x="257" y="958"/>
                    <a:pt x="253" y="1006"/>
                  </a:cubicBezTo>
                  <a:cubicBezTo>
                    <a:pt x="253" y="1006"/>
                    <a:pt x="218" y="1015"/>
                    <a:pt x="253" y="1074"/>
                  </a:cubicBezTo>
                  <a:cubicBezTo>
                    <a:pt x="253" y="1074"/>
                    <a:pt x="265" y="1074"/>
                    <a:pt x="266" y="1095"/>
                  </a:cubicBezTo>
                  <a:cubicBezTo>
                    <a:pt x="266" y="1095"/>
                    <a:pt x="286" y="1135"/>
                    <a:pt x="313" y="1105"/>
                  </a:cubicBezTo>
                  <a:cubicBezTo>
                    <a:pt x="313" y="957"/>
                    <a:pt x="313" y="957"/>
                    <a:pt x="313" y="957"/>
                  </a:cubicBezTo>
                  <a:cubicBezTo>
                    <a:pt x="313" y="957"/>
                    <a:pt x="310" y="861"/>
                    <a:pt x="325" y="848"/>
                  </a:cubicBezTo>
                  <a:cubicBezTo>
                    <a:pt x="325" y="848"/>
                    <a:pt x="332" y="938"/>
                    <a:pt x="325" y="995"/>
                  </a:cubicBezTo>
                  <a:cubicBezTo>
                    <a:pt x="320" y="1116"/>
                    <a:pt x="320" y="1116"/>
                    <a:pt x="320" y="1116"/>
                  </a:cubicBezTo>
                  <a:cubicBezTo>
                    <a:pt x="320" y="1116"/>
                    <a:pt x="351" y="1145"/>
                    <a:pt x="374" y="1087"/>
                  </a:cubicBezTo>
                  <a:cubicBezTo>
                    <a:pt x="374" y="1087"/>
                    <a:pt x="416" y="1082"/>
                    <a:pt x="404" y="1021"/>
                  </a:cubicBezTo>
                  <a:cubicBezTo>
                    <a:pt x="404" y="1021"/>
                    <a:pt x="400" y="1007"/>
                    <a:pt x="383" y="1014"/>
                  </a:cubicBezTo>
                  <a:cubicBezTo>
                    <a:pt x="383" y="1014"/>
                    <a:pt x="387" y="924"/>
                    <a:pt x="393" y="913"/>
                  </a:cubicBezTo>
                  <a:cubicBezTo>
                    <a:pt x="399" y="902"/>
                    <a:pt x="426" y="762"/>
                    <a:pt x="426" y="762"/>
                  </a:cubicBezTo>
                  <a:cubicBezTo>
                    <a:pt x="432" y="722"/>
                    <a:pt x="432" y="722"/>
                    <a:pt x="432" y="722"/>
                  </a:cubicBezTo>
                  <a:cubicBezTo>
                    <a:pt x="432" y="722"/>
                    <a:pt x="456" y="725"/>
                    <a:pt x="456" y="638"/>
                  </a:cubicBezTo>
                  <a:cubicBezTo>
                    <a:pt x="456" y="551"/>
                    <a:pt x="456" y="538"/>
                    <a:pt x="456" y="538"/>
                  </a:cubicBezTo>
                  <a:cubicBezTo>
                    <a:pt x="573" y="380"/>
                    <a:pt x="573" y="380"/>
                    <a:pt x="573" y="380"/>
                  </a:cubicBezTo>
                  <a:cubicBezTo>
                    <a:pt x="573" y="380"/>
                    <a:pt x="600" y="302"/>
                    <a:pt x="589" y="259"/>
                  </a:cubicBezTo>
                  <a:cubicBezTo>
                    <a:pt x="589" y="259"/>
                    <a:pt x="587" y="226"/>
                    <a:pt x="598" y="199"/>
                  </a:cubicBezTo>
                  <a:cubicBezTo>
                    <a:pt x="609" y="172"/>
                    <a:pt x="622" y="174"/>
                    <a:pt x="622" y="174"/>
                  </a:cubicBezTo>
                  <a:cubicBezTo>
                    <a:pt x="622" y="146"/>
                    <a:pt x="622" y="146"/>
                    <a:pt x="622" y="146"/>
                  </a:cubicBezTo>
                  <a:cubicBezTo>
                    <a:pt x="622" y="146"/>
                    <a:pt x="635" y="117"/>
                    <a:pt x="614" y="115"/>
                  </a:cubicBezTo>
                  <a:close/>
                </a:path>
              </a:pathLst>
            </a:custGeom>
            <a:gradFill flip="none" rotWithShape="1">
              <a:gsLst>
                <a:gs pos="0">
                  <a:srgbClr val="7EB0CC">
                    <a:lumMod val="75000"/>
                  </a:srgbClr>
                </a:gs>
                <a:gs pos="100000">
                  <a:srgbClr val="7EB0CC">
                    <a:lumMod val="50000"/>
                  </a:srgbClr>
                </a:gs>
              </a:gsLst>
              <a:lin ang="5400000" scaled="1"/>
              <a:tileRect/>
            </a:gradFill>
            <a:ln w="25400" cap="flat" cmpd="sng" algn="ctr">
              <a:noFill/>
              <a:prstDash val="solid"/>
            </a:ln>
            <a:effectLst/>
            <a:extLst>
              <a:ext uri="{91240B29-F687-4f45-9708-019B960494DF}">
                <a14:hiddenLine xmlns:a14="http://schemas.microsoft.com/office/drawing/2010/main" w="9525">
                  <a:solidFill>
                    <a:srgbClr val="000000"/>
                  </a:solidFill>
                  <a:round/>
                  <a:headEnd/>
                  <a:tailEnd/>
                </a14:hiddenLine>
              </a:ext>
            </a:extLst>
          </p:spPr>
          <p:txBody>
            <a:bodyPr rtlCol="0" anchor="ctr"/>
            <a:lstStyle/>
            <a:p>
              <a:pPr algn="ctr" defTabSz="929670">
                <a:defRPr/>
              </a:pPr>
              <a:endParaRPr lang="en-US" kern="0">
                <a:solidFill>
                  <a:srgbClr val="FFFFFF"/>
                </a:solidFill>
                <a:latin typeface="Arial"/>
                <a:cs typeface="+mn-cs"/>
              </a:endParaRPr>
            </a:p>
          </p:txBody>
        </p:sp>
      </p:grpSp>
    </p:spTree>
    <p:extLst>
      <p:ext uri="{BB962C8B-B14F-4D97-AF65-F5344CB8AC3E}">
        <p14:creationId xmlns:p14="http://schemas.microsoft.com/office/powerpoint/2010/main" val="16506323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monday light2">
  <a:themeElements>
    <a:clrScheme name="Juniper Palette">
      <a:dk1>
        <a:srgbClr val="333333"/>
      </a:dk1>
      <a:lt1>
        <a:srgbClr val="FFFFFF"/>
      </a:lt1>
      <a:dk2>
        <a:srgbClr val="93220B"/>
      </a:dk2>
      <a:lt2>
        <a:srgbClr val="4F8479"/>
      </a:lt2>
      <a:accent1>
        <a:srgbClr val="0067AC"/>
      </a:accent1>
      <a:accent2>
        <a:srgbClr val="BFC16B"/>
      </a:accent2>
      <a:accent3>
        <a:srgbClr val="F26649"/>
      </a:accent3>
      <a:accent4>
        <a:srgbClr val="49A942"/>
      </a:accent4>
      <a:accent5>
        <a:srgbClr val="7EB0CC"/>
      </a:accent5>
      <a:accent6>
        <a:srgbClr val="807F83"/>
      </a:accent6>
      <a:hlink>
        <a:srgbClr val="5D87A1"/>
      </a:hlink>
      <a:folHlink>
        <a:srgbClr val="F79646"/>
      </a:folHlink>
    </a:clrScheme>
    <a:fontScheme name="JuniperTemplate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presenter title">
      <a:srgbClr val="4D4D4D"/>
    </a:custClr>
    <a:custClr name="text title">
      <a:srgbClr val="292929"/>
    </a:custClr>
    <a:custClr name="subtitle blue">
      <a:srgbClr val="5D87A1"/>
    </a:custClr>
    <a:custClr name="axis">
      <a:srgbClr val="807F83"/>
    </a:custClr>
  </a:custClrLst>
</a:theme>
</file>

<file path=ppt/theme/theme2.xml><?xml version="1.0" encoding="utf-8"?>
<a:theme xmlns:a="http://schemas.openxmlformats.org/drawingml/2006/main" name="2_JN template design file">
  <a:themeElements>
    <a:clrScheme name="1_JN template design file 2">
      <a:dk1>
        <a:srgbClr val="333333"/>
      </a:dk1>
      <a:lt1>
        <a:srgbClr val="FFFFFF"/>
      </a:lt1>
      <a:dk2>
        <a:srgbClr val="93220B"/>
      </a:dk2>
      <a:lt2>
        <a:srgbClr val="5C852D"/>
      </a:lt2>
      <a:accent1>
        <a:srgbClr val="5D87A1"/>
      </a:accent1>
      <a:accent2>
        <a:srgbClr val="BFC16B"/>
      </a:accent2>
      <a:accent3>
        <a:srgbClr val="FFFFFF"/>
      </a:accent3>
      <a:accent4>
        <a:srgbClr val="2A2A2A"/>
      </a:accent4>
      <a:accent5>
        <a:srgbClr val="B6C3CD"/>
      </a:accent5>
      <a:accent6>
        <a:srgbClr val="ADAF60"/>
      </a:accent6>
      <a:hlink>
        <a:srgbClr val="0067AC"/>
      </a:hlink>
      <a:folHlink>
        <a:srgbClr val="F6A01A"/>
      </a:folHlink>
    </a:clrScheme>
    <a:fontScheme name="1_JN template design fil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999999"/>
        </a:solidFill>
        <a:ln w="9525" cap="flat" cmpd="sng" algn="ctr">
          <a:noFill/>
          <a:prstDash val="solid"/>
          <a:round/>
          <a:headEnd type="none" w="med" len="med"/>
          <a:tailEnd type="none" w="med" len="med"/>
        </a:ln>
        <a:effectLst/>
      </a:spPr>
      <a:bodyPr vert="horz" wrap="square" lIns="0" tIns="0" rIns="0" bIns="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200" b="1" i="0" u="none" strike="noStrike" cap="none" normalizeH="0" baseline="0" smtClean="0">
            <a:ln>
              <a:noFill/>
            </a:ln>
            <a:solidFill>
              <a:schemeClr val="tx1"/>
            </a:solidFill>
            <a:effectLst/>
            <a:latin typeface="Arial" charset="0"/>
            <a:ea typeface="ＭＳ Ｐゴシック" pitchFamily="34" charset="-128"/>
            <a:cs typeface="Arial" charset="0"/>
          </a:defRPr>
        </a:defPPr>
      </a:lstStyle>
    </a:spDef>
    <a:lnDef>
      <a:spPr bwMode="auto">
        <a:noFill/>
        <a:ln w="9525" cap="flat" cmpd="sng" algn="ctr">
          <a:solidFill>
            <a:schemeClr val="tx1"/>
          </a:solidFill>
          <a:prstDash val="solid"/>
          <a:round/>
          <a:headEnd type="none" w="med" len="med"/>
          <a:tailEnd type="none" w="med" len="med"/>
        </a:ln>
        <a:effectLst/>
      </a:spPr>
      <a:bodyPr/>
      <a:lstStyle/>
    </a:lnDef>
  </a:objectDefaults>
  <a:extraClrSchemeLst>
    <a:extraClrScheme>
      <a:clrScheme name="1_JN template design file 1">
        <a:dk1>
          <a:srgbClr val="333333"/>
        </a:dk1>
        <a:lt1>
          <a:srgbClr val="FFFFFF"/>
        </a:lt1>
        <a:dk2>
          <a:srgbClr val="93220B"/>
        </a:dk2>
        <a:lt2>
          <a:srgbClr val="5C852D"/>
        </a:lt2>
        <a:accent1>
          <a:srgbClr val="0067AC"/>
        </a:accent1>
        <a:accent2>
          <a:srgbClr val="BFC16B"/>
        </a:accent2>
        <a:accent3>
          <a:srgbClr val="FFFFFF"/>
        </a:accent3>
        <a:accent4>
          <a:srgbClr val="2A2A2A"/>
        </a:accent4>
        <a:accent5>
          <a:srgbClr val="AAB8D2"/>
        </a:accent5>
        <a:accent6>
          <a:srgbClr val="ADAF60"/>
        </a:accent6>
        <a:hlink>
          <a:srgbClr val="5D87A1"/>
        </a:hlink>
        <a:folHlink>
          <a:srgbClr val="F6A01A"/>
        </a:folHlink>
      </a:clrScheme>
      <a:clrMap bg1="lt1" tx1="dk1" bg2="lt2" tx2="dk2" accent1="accent1" accent2="accent2" accent3="accent3" accent4="accent4" accent5="accent5" accent6="accent6" hlink="hlink" folHlink="folHlink"/>
    </a:extraClrScheme>
    <a:extraClrScheme>
      <a:clrScheme name="1_JN template design file 2">
        <a:dk1>
          <a:srgbClr val="333333"/>
        </a:dk1>
        <a:lt1>
          <a:srgbClr val="FFFFFF"/>
        </a:lt1>
        <a:dk2>
          <a:srgbClr val="93220B"/>
        </a:dk2>
        <a:lt2>
          <a:srgbClr val="5C852D"/>
        </a:lt2>
        <a:accent1>
          <a:srgbClr val="5D87A1"/>
        </a:accent1>
        <a:accent2>
          <a:srgbClr val="BFC16B"/>
        </a:accent2>
        <a:accent3>
          <a:srgbClr val="FFFFFF"/>
        </a:accent3>
        <a:accent4>
          <a:srgbClr val="2A2A2A"/>
        </a:accent4>
        <a:accent5>
          <a:srgbClr val="B6C3CD"/>
        </a:accent5>
        <a:accent6>
          <a:srgbClr val="ADAF60"/>
        </a:accent6>
        <a:hlink>
          <a:srgbClr val="0067AC"/>
        </a:hlink>
        <a:folHlink>
          <a:srgbClr val="F6A01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2003-Template-PP-420001</Template>
  <TotalTime>319767</TotalTime>
  <Words>468</Words>
  <Application>Microsoft Macintosh PowerPoint</Application>
  <PresentationFormat>Custom</PresentationFormat>
  <Paragraphs>100</Paragraphs>
  <Slides>7</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10" baseType="lpstr">
      <vt:lpstr>monday light2</vt:lpstr>
      <vt:lpstr>2_JN template design file</vt:lpstr>
      <vt:lpstr>think-cell Slide</vt:lpstr>
      <vt:lpstr>CONTRAIL-CONTROL Testing</vt:lpstr>
      <vt:lpstr>CONTROL NODE ARCHITECTURE</vt:lpstr>
      <vt:lpstr>Control node – test driven development (tdd)</vt:lpstr>
      <vt:lpstr>test driven development (tdd) Continued</vt:lpstr>
      <vt:lpstr>test driven development (tdd) Continued</vt:lpstr>
      <vt:lpstr>COMPUTE NODE: vRouter, HYPERVISOR</vt:lpstr>
      <vt:lpstr>PowerPoint Presentation</vt:lpstr>
    </vt:vector>
  </TitlesOfParts>
  <Company>Juniper Networks,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Junos VEE</dc:title>
  <dc:creator>Pratik Roychowdhury</dc:creator>
  <cp:lastModifiedBy>Ananth Suryanarayana</cp:lastModifiedBy>
  <cp:revision>4323</cp:revision>
  <cp:lastPrinted>2016-06-13T20:22:23Z</cp:lastPrinted>
  <dcterms:created xsi:type="dcterms:W3CDTF">2009-11-09T20:05:59Z</dcterms:created>
  <dcterms:modified xsi:type="dcterms:W3CDTF">2017-12-06T19:36:46Z</dcterms:modified>
</cp:coreProperties>
</file>