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
      <p:font typeface="Old Standard TT"/>
      <p:regular r:id="rId37"/>
      <p:bold r:id="rId38"/>
      <p: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OldStandardTT-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OldStandardTT-italic.fntdata"/><Relationship Id="rId16" Type="http://schemas.openxmlformats.org/officeDocument/2006/relationships/slide" Target="slides/slide10.xml"/><Relationship Id="rId38" Type="http://schemas.openxmlformats.org/officeDocument/2006/relationships/font" Target="fonts/OldStandardT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5ff393fd3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5ff393fd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02f1d2e7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02f1d2e7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02f1d2e7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02f1d2e7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02f1d2e7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02f1d2e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5ff393fd3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5ff393fd3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5ff393fd3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5ff393fd3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95ff393fd3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95ff393fd3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5ff393fd3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95ff393fd3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02f1d2e7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02f1d2e7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02f1d2e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02f1d2e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02f1d2e7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02f1d2e7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5ff393fd3_1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5ff393fd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02f1d2e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02f1d2e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02f1d2e7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02f1d2e7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5ff393fd3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5ff393fd3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5ff393fd3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5ff393fd3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5ff393fd3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5ff393fd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5ff393fd3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5ff393fd3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5ff393fd3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5ff393fd3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5ff393fd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5ff393fd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5ff393fd3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5ff393fd3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02f1d2e7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02f1d2e7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4" name="Shape 134"/>
        <p:cNvGrpSpPr/>
        <p:nvPr/>
      </p:nvGrpSpPr>
      <p:grpSpPr>
        <a:xfrm>
          <a:off x="0" y="0"/>
          <a:ext cx="0" cy="0"/>
          <a:chOff x="0" y="0"/>
          <a:chExt cx="0" cy="0"/>
        </a:xfrm>
      </p:grpSpPr>
      <p:sp>
        <p:nvSpPr>
          <p:cNvPr id="135" name="Google Shape;135;p1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37" name="Google Shape;137;p14"/>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8" name="Google Shape;138;p14"/>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39" name="Google Shape;13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0" name="Shape 140"/>
        <p:cNvGrpSpPr/>
        <p:nvPr/>
      </p:nvGrpSpPr>
      <p:grpSpPr>
        <a:xfrm>
          <a:off x="0" y="0"/>
          <a:ext cx="0" cy="0"/>
          <a:chOff x="0" y="0"/>
          <a:chExt cx="0" cy="0"/>
        </a:xfrm>
      </p:grpSpPr>
      <p:cxnSp>
        <p:nvCxnSpPr>
          <p:cNvPr id="141" name="Google Shape;141;p15"/>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42" name="Google Shape;142;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43" name="Google Shape;14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4" name="Shape 144"/>
        <p:cNvGrpSpPr/>
        <p:nvPr/>
      </p:nvGrpSpPr>
      <p:grpSpPr>
        <a:xfrm>
          <a:off x="0" y="0"/>
          <a:ext cx="0" cy="0"/>
          <a:chOff x="0" y="0"/>
          <a:chExt cx="0" cy="0"/>
        </a:xfrm>
      </p:grpSpPr>
      <p:sp>
        <p:nvSpPr>
          <p:cNvPr id="145" name="Google Shape;145;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7" name="Google Shape;147;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48" name="Google Shape;14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9" name="Shape 149"/>
        <p:cNvGrpSpPr/>
        <p:nvPr/>
      </p:nvGrpSpPr>
      <p:grpSpPr>
        <a:xfrm>
          <a:off x="0" y="0"/>
          <a:ext cx="0" cy="0"/>
          <a:chOff x="0" y="0"/>
          <a:chExt cx="0" cy="0"/>
        </a:xfrm>
      </p:grpSpPr>
      <p:sp>
        <p:nvSpPr>
          <p:cNvPr id="150" name="Google Shape;150;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51" name="Google Shape;151;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52" name="Google Shape;152;p1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53" name="Google Shape;15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sp>
        <p:nvSpPr>
          <p:cNvPr id="155" name="Google Shape;155;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56" name="Google Shape;15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7" name="Shape 157"/>
        <p:cNvGrpSpPr/>
        <p:nvPr/>
      </p:nvGrpSpPr>
      <p:grpSpPr>
        <a:xfrm>
          <a:off x="0" y="0"/>
          <a:ext cx="0" cy="0"/>
          <a:chOff x="0" y="0"/>
          <a:chExt cx="0" cy="0"/>
        </a:xfrm>
      </p:grpSpPr>
      <p:sp>
        <p:nvSpPr>
          <p:cNvPr id="158" name="Google Shape;15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59" name="Google Shape;159;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60" name="Google Shape;16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61" name="Shape 161"/>
        <p:cNvGrpSpPr/>
        <p:nvPr/>
      </p:nvGrpSpPr>
      <p:grpSpPr>
        <a:xfrm>
          <a:off x="0" y="0"/>
          <a:ext cx="0" cy="0"/>
          <a:chOff x="0" y="0"/>
          <a:chExt cx="0" cy="0"/>
        </a:xfrm>
      </p:grpSpPr>
      <p:sp>
        <p:nvSpPr>
          <p:cNvPr id="162" name="Google Shape;162;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163" name="Google Shape;16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4" name="Shape 164"/>
        <p:cNvGrpSpPr/>
        <p:nvPr/>
      </p:nvGrpSpPr>
      <p:grpSpPr>
        <a:xfrm>
          <a:off x="0" y="0"/>
          <a:ext cx="0" cy="0"/>
          <a:chOff x="0" y="0"/>
          <a:chExt cx="0" cy="0"/>
        </a:xfrm>
      </p:grpSpPr>
      <p:sp>
        <p:nvSpPr>
          <p:cNvPr id="165" name="Google Shape;165;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167" name="Google Shape;167;p2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168" name="Google Shape;168;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9" name="Google Shape;169;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170" name="Google Shape;17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1" name="Shape 171"/>
        <p:cNvGrpSpPr/>
        <p:nvPr/>
      </p:nvGrpSpPr>
      <p:grpSpPr>
        <a:xfrm>
          <a:off x="0" y="0"/>
          <a:ext cx="0" cy="0"/>
          <a:chOff x="0" y="0"/>
          <a:chExt cx="0" cy="0"/>
        </a:xfrm>
      </p:grpSpPr>
      <p:sp>
        <p:nvSpPr>
          <p:cNvPr id="172" name="Google Shape;172;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173" name="Google Shape;17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4" name="Shape 174"/>
        <p:cNvGrpSpPr/>
        <p:nvPr/>
      </p:nvGrpSpPr>
      <p:grpSpPr>
        <a:xfrm>
          <a:off x="0" y="0"/>
          <a:ext cx="0" cy="0"/>
          <a:chOff x="0" y="0"/>
          <a:chExt cx="0" cy="0"/>
        </a:xfrm>
      </p:grpSpPr>
      <p:sp>
        <p:nvSpPr>
          <p:cNvPr id="175" name="Google Shape;175;p23"/>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176" name="Google Shape;176;p2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77" name="Google Shape;17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132" name="Google Shape;132;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25"/>
          <p:cNvSpPr txBox="1"/>
          <p:nvPr/>
        </p:nvSpPr>
        <p:spPr>
          <a:xfrm>
            <a:off x="830150" y="248725"/>
            <a:ext cx="42042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Migration of C/C++ Cryptographic Algorithms to Rust, Demonstrating Memory Safety</a:t>
            </a:r>
            <a:endParaRPr sz="3800">
              <a:solidFill>
                <a:schemeClr val="lt1"/>
              </a:solidFill>
              <a:latin typeface="Old Standard TT"/>
              <a:ea typeface="Old Standard TT"/>
              <a:cs typeface="Old Standard TT"/>
              <a:sym typeface="Old Standard TT"/>
            </a:endParaRPr>
          </a:p>
        </p:txBody>
      </p:sp>
      <p:sp>
        <p:nvSpPr>
          <p:cNvPr id="185" name="Google Shape;185;p25"/>
          <p:cNvSpPr txBox="1"/>
          <p:nvPr/>
        </p:nvSpPr>
        <p:spPr>
          <a:xfrm>
            <a:off x="830150" y="1146125"/>
            <a:ext cx="3616500" cy="172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FFFFFF"/>
                </a:solidFill>
                <a:latin typeface="Times New Roman"/>
                <a:ea typeface="Times New Roman"/>
                <a:cs typeface="Times New Roman"/>
                <a:sym typeface="Times New Roman"/>
              </a:rPr>
              <a:t>Presented By:-​</a:t>
            </a:r>
            <a:endParaRPr sz="15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500">
                <a:solidFill>
                  <a:schemeClr val="lt1"/>
                </a:solidFill>
                <a:latin typeface="Times New Roman"/>
                <a:ea typeface="Times New Roman"/>
                <a:cs typeface="Times New Roman"/>
                <a:sym typeface="Times New Roman"/>
              </a:rPr>
              <a:t>Parth Shitole(2021A7PS2907G)   </a:t>
            </a:r>
            <a:endParaRPr sz="15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500">
                <a:solidFill>
                  <a:srgbClr val="FFFFFF"/>
                </a:solidFill>
                <a:latin typeface="Times New Roman"/>
                <a:ea typeface="Times New Roman"/>
                <a:cs typeface="Times New Roman"/>
                <a:sym typeface="Times New Roman"/>
              </a:rPr>
              <a:t>Prateek Chitre (2021A7PS2841G)   ​</a:t>
            </a:r>
            <a:endParaRPr sz="15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500">
                <a:solidFill>
                  <a:srgbClr val="FFFFFF"/>
                </a:solidFill>
                <a:latin typeface="Times New Roman"/>
                <a:ea typeface="Times New Roman"/>
                <a:cs typeface="Times New Roman"/>
                <a:sym typeface="Times New Roman"/>
              </a:rPr>
              <a:t>Ananth  (2021A7PS2647G)           ​  ​</a:t>
            </a:r>
            <a:endParaRPr sz="15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500">
                <a:solidFill>
                  <a:srgbClr val="FFFFFF"/>
                </a:solidFill>
                <a:latin typeface="Times New Roman"/>
                <a:ea typeface="Times New Roman"/>
                <a:cs typeface="Times New Roman"/>
                <a:sym typeface="Times New Roman"/>
              </a:rPr>
              <a:t>Niranjan Rajeev (2021A7PS3055G) </a:t>
            </a:r>
            <a:r>
              <a:rPr lang="en" sz="1500">
                <a:solidFill>
                  <a:srgbClr val="2F5597"/>
                </a:solidFill>
              </a:rPr>
              <a:t> </a:t>
            </a:r>
            <a:endParaRPr sz="1500">
              <a:solidFill>
                <a:srgbClr val="2F5597"/>
              </a:solidFill>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86" name="Google Shape;186;p25"/>
          <p:cNvSpPr/>
          <p:nvPr/>
        </p:nvSpPr>
        <p:spPr>
          <a:xfrm rot="5400000">
            <a:off x="-1232850" y="1423050"/>
            <a:ext cx="3258600" cy="412500"/>
          </a:xfrm>
          <a:prstGeom prst="homePlate">
            <a:avLst>
              <a:gd fmla="val 50000" name="adj"/>
            </a:avLst>
          </a:prstGeom>
          <a:gradFill>
            <a:gsLst>
              <a:gs pos="0">
                <a:srgbClr val="DB0000"/>
              </a:gs>
              <a:gs pos="100000">
                <a:srgbClr val="54030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idx="1" type="body"/>
          </p:nvPr>
        </p:nvSpPr>
        <p:spPr>
          <a:xfrm>
            <a:off x="311700" y="774300"/>
            <a:ext cx="8520600" cy="3794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For a positive integer n, define φ(n) to be the number of integers less than n that are relatively prime with n. For example, φ(12) = 4, since only 11, 7, 5 and 1 are less than 12 and relatively prime to 12, while φ(7) = 6. In fact, for any prime number p we have φ(p) = p - 1.</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Suppose the prime factorization of n is given by</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n = p</a:t>
            </a:r>
            <a:r>
              <a:rPr baseline="-25000" lang="en" sz="1100">
                <a:latin typeface="Arial"/>
                <a:ea typeface="Arial"/>
                <a:cs typeface="Arial"/>
                <a:sym typeface="Arial"/>
              </a:rPr>
              <a:t>1</a:t>
            </a:r>
            <a:r>
              <a:rPr baseline="30000" lang="en" sz="1100">
                <a:latin typeface="Arial"/>
                <a:ea typeface="Arial"/>
                <a:cs typeface="Arial"/>
                <a:sym typeface="Arial"/>
              </a:rPr>
              <a:t>k</a:t>
            </a:r>
            <a:r>
              <a:rPr baseline="-25000" lang="en" sz="1100">
                <a:latin typeface="Arial"/>
                <a:ea typeface="Arial"/>
                <a:cs typeface="Arial"/>
                <a:sym typeface="Arial"/>
              </a:rPr>
              <a:t>1</a:t>
            </a:r>
            <a:r>
              <a:rPr lang="en" sz="1100">
                <a:latin typeface="Arial"/>
                <a:ea typeface="Arial"/>
                <a:cs typeface="Arial"/>
                <a:sym typeface="Arial"/>
              </a:rPr>
              <a:t> p</a:t>
            </a:r>
            <a:r>
              <a:rPr baseline="-25000" lang="en" sz="1100">
                <a:latin typeface="Arial"/>
                <a:ea typeface="Arial"/>
                <a:cs typeface="Arial"/>
                <a:sym typeface="Arial"/>
              </a:rPr>
              <a:t>2</a:t>
            </a:r>
            <a:r>
              <a:rPr baseline="30000" lang="en" sz="1100">
                <a:latin typeface="Arial"/>
                <a:ea typeface="Arial"/>
                <a:cs typeface="Arial"/>
                <a:sym typeface="Arial"/>
              </a:rPr>
              <a:t>k</a:t>
            </a:r>
            <a:r>
              <a:rPr baseline="-25000" lang="en" sz="1100">
                <a:latin typeface="Arial"/>
                <a:ea typeface="Arial"/>
                <a:cs typeface="Arial"/>
                <a:sym typeface="Arial"/>
              </a:rPr>
              <a:t>2</a:t>
            </a:r>
            <a:r>
              <a:rPr lang="en" sz="1100">
                <a:latin typeface="Arial"/>
                <a:ea typeface="Arial"/>
                <a:cs typeface="Arial"/>
                <a:sym typeface="Arial"/>
              </a:rPr>
              <a:t> ... p</a:t>
            </a:r>
            <a:r>
              <a:rPr baseline="-25000" lang="en" sz="1100">
                <a:latin typeface="Arial"/>
                <a:ea typeface="Arial"/>
                <a:cs typeface="Arial"/>
                <a:sym typeface="Arial"/>
              </a:rPr>
              <a:t>r</a:t>
            </a:r>
            <a:r>
              <a:rPr baseline="30000" lang="en" sz="1100">
                <a:latin typeface="Arial"/>
                <a:ea typeface="Arial"/>
                <a:cs typeface="Arial"/>
                <a:sym typeface="Arial"/>
              </a:rPr>
              <a:t>k</a:t>
            </a:r>
            <a:r>
              <a:rPr baseline="-25000" lang="en" sz="1100">
                <a:latin typeface="Arial"/>
                <a:ea typeface="Arial"/>
                <a:cs typeface="Arial"/>
                <a:sym typeface="Arial"/>
              </a:rPr>
              <a:t>r</a:t>
            </a:r>
            <a:br>
              <a:rPr baseline="-25000" lang="en" sz="1100">
                <a:latin typeface="Arial"/>
                <a:ea typeface="Arial"/>
                <a:cs typeface="Arial"/>
                <a:sym typeface="Arial"/>
              </a:rPr>
            </a:br>
            <a:br>
              <a:rPr baseline="-25000" lang="en" sz="1100">
                <a:latin typeface="Arial"/>
                <a:ea typeface="Arial"/>
                <a:cs typeface="Arial"/>
                <a:sym typeface="Arial"/>
              </a:rPr>
            </a:br>
            <a:r>
              <a:rPr lang="en" sz="1100">
                <a:latin typeface="Arial"/>
                <a:ea typeface="Arial"/>
                <a:cs typeface="Arial"/>
                <a:sym typeface="Arial"/>
              </a:rPr>
              <a:t>Then it can be shown that</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φ(n) = n (1 - 1/p</a:t>
            </a:r>
            <a:r>
              <a:rPr baseline="-25000" lang="en" sz="1100">
                <a:latin typeface="Arial"/>
                <a:ea typeface="Arial"/>
                <a:cs typeface="Arial"/>
                <a:sym typeface="Arial"/>
              </a:rPr>
              <a:t>1</a:t>
            </a:r>
            <a:r>
              <a:rPr lang="en" sz="1100">
                <a:latin typeface="Arial"/>
                <a:ea typeface="Arial"/>
                <a:cs typeface="Arial"/>
                <a:sym typeface="Arial"/>
              </a:rPr>
              <a:t>) (1 - 1/p</a:t>
            </a:r>
            <a:r>
              <a:rPr baseline="-25000" lang="en" sz="1100">
                <a:latin typeface="Arial"/>
                <a:ea typeface="Arial"/>
                <a:cs typeface="Arial"/>
                <a:sym typeface="Arial"/>
              </a:rPr>
              <a:t>2</a:t>
            </a:r>
            <a:r>
              <a:rPr lang="en" sz="1100">
                <a:latin typeface="Arial"/>
                <a:ea typeface="Arial"/>
                <a:cs typeface="Arial"/>
                <a:sym typeface="Arial"/>
              </a:rPr>
              <a:t>) ... (1 - 1/p</a:t>
            </a:r>
            <a:r>
              <a:rPr baseline="-25000" lang="en" sz="1100">
                <a:latin typeface="Arial"/>
                <a:ea typeface="Arial"/>
                <a:cs typeface="Arial"/>
                <a:sym typeface="Arial"/>
              </a:rPr>
              <a:t>r</a:t>
            </a:r>
            <a:r>
              <a:rPr lang="en" sz="1100">
                <a:latin typeface="Arial"/>
                <a:ea typeface="Arial"/>
                <a:cs typeface="Arial"/>
                <a:sym typeface="Arial"/>
              </a:rPr>
              <a:t>)</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Note that for the RSA modulus N = pq this result implies</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φ(N) = (p - 1)(q - 1)</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idx="1" type="body"/>
          </p:nvPr>
        </p:nvSpPr>
        <p:spPr>
          <a:xfrm>
            <a:off x="311700" y="387150"/>
            <a:ext cx="8520600" cy="4181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The final mathematical result we need is Fermat's Little Theorem. This theorem is usually stated as</a:t>
            </a:r>
            <a:endParaRPr sz="1100">
              <a:latin typeface="Arial"/>
              <a:ea typeface="Arial"/>
              <a:cs typeface="Arial"/>
              <a:sym typeface="Arial"/>
            </a:endParaRPr>
          </a:p>
          <a:p>
            <a:pPr indent="0" lvl="0" marL="381000" marR="381000" rtl="0" algn="l">
              <a:spcBef>
                <a:spcPts val="1200"/>
              </a:spcBef>
              <a:spcAft>
                <a:spcPts val="0"/>
              </a:spcAft>
              <a:buClr>
                <a:schemeClr val="dk1"/>
              </a:buClr>
              <a:buSzPts val="1100"/>
              <a:buFont typeface="Arial"/>
              <a:buNone/>
            </a:pPr>
            <a:r>
              <a:rPr b="1" lang="en" sz="1100">
                <a:latin typeface="Arial"/>
                <a:ea typeface="Arial"/>
                <a:cs typeface="Arial"/>
                <a:sym typeface="Arial"/>
              </a:rPr>
              <a:t>Fermat's Little Theorem</a:t>
            </a:r>
            <a:r>
              <a:rPr lang="en" sz="1100">
                <a:latin typeface="Arial"/>
                <a:ea typeface="Arial"/>
                <a:cs typeface="Arial"/>
                <a:sym typeface="Arial"/>
              </a:rPr>
              <a:t>: If p is prime and p does not divide x, then x</a:t>
            </a:r>
            <a:r>
              <a:rPr baseline="30000" lang="en" sz="1100">
                <a:latin typeface="Arial"/>
                <a:ea typeface="Arial"/>
                <a:cs typeface="Arial"/>
                <a:sym typeface="Arial"/>
              </a:rPr>
              <a:t>p - 1</a:t>
            </a:r>
            <a:r>
              <a:rPr lang="en" sz="1100">
                <a:latin typeface="Arial"/>
                <a:ea typeface="Arial"/>
                <a:cs typeface="Arial"/>
                <a:sym typeface="Arial"/>
              </a:rPr>
              <a:t> = 1 mod p</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However, a generalization of Fermat's Little Theorem (sometimes known as Euler's Theorem) is more directly applicable to RSA. This theorem states that</a:t>
            </a:r>
            <a:endParaRPr sz="1100">
              <a:latin typeface="Arial"/>
              <a:ea typeface="Arial"/>
              <a:cs typeface="Arial"/>
              <a:sym typeface="Arial"/>
            </a:endParaRPr>
          </a:p>
          <a:p>
            <a:pPr indent="0" lvl="0" marL="381000" marR="381000" rtl="0" algn="l">
              <a:spcBef>
                <a:spcPts val="1200"/>
              </a:spcBef>
              <a:spcAft>
                <a:spcPts val="0"/>
              </a:spcAft>
              <a:buClr>
                <a:schemeClr val="dk1"/>
              </a:buClr>
              <a:buSzPts val="1100"/>
              <a:buFont typeface="Arial"/>
              <a:buNone/>
            </a:pPr>
            <a:r>
              <a:rPr b="1" lang="en" sz="1100">
                <a:latin typeface="Arial"/>
                <a:ea typeface="Arial"/>
                <a:cs typeface="Arial"/>
                <a:sym typeface="Arial"/>
              </a:rPr>
              <a:t>Euler's Theorem</a:t>
            </a:r>
            <a:r>
              <a:rPr lang="en" sz="1100">
                <a:latin typeface="Arial"/>
                <a:ea typeface="Arial"/>
                <a:cs typeface="Arial"/>
                <a:sym typeface="Arial"/>
              </a:rPr>
              <a:t>: If x is relatively prime to n then x</a:t>
            </a:r>
            <a:r>
              <a:rPr baseline="30000" lang="en" sz="1100">
                <a:latin typeface="Arial"/>
                <a:ea typeface="Arial"/>
                <a:cs typeface="Arial"/>
                <a:sym typeface="Arial"/>
              </a:rPr>
              <a:t>φ(n)</a:t>
            </a:r>
            <a:r>
              <a:rPr lang="en" sz="1100">
                <a:latin typeface="Arial"/>
                <a:ea typeface="Arial"/>
                <a:cs typeface="Arial"/>
                <a:sym typeface="Arial"/>
              </a:rPr>
              <a:t> = 1 mod n</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Now back to RSA decryption. We want to show that</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M = C</a:t>
            </a:r>
            <a:r>
              <a:rPr baseline="30000" lang="en" sz="1100">
                <a:latin typeface="Arial"/>
                <a:ea typeface="Arial"/>
                <a:cs typeface="Arial"/>
                <a:sym typeface="Arial"/>
              </a:rPr>
              <a:t>d</a:t>
            </a:r>
            <a:r>
              <a:rPr lang="en" sz="1100">
                <a:latin typeface="Arial"/>
                <a:ea typeface="Arial"/>
                <a:cs typeface="Arial"/>
                <a:sym typeface="Arial"/>
              </a:rPr>
              <a:t> = (M</a:t>
            </a:r>
            <a:r>
              <a:rPr baseline="30000" lang="en" sz="1100">
                <a:latin typeface="Arial"/>
                <a:ea typeface="Arial"/>
                <a:cs typeface="Arial"/>
                <a:sym typeface="Arial"/>
              </a:rPr>
              <a:t>e</a:t>
            </a:r>
            <a:r>
              <a:rPr lang="en" sz="1100">
                <a:latin typeface="Arial"/>
                <a:ea typeface="Arial"/>
                <a:cs typeface="Arial"/>
                <a:sym typeface="Arial"/>
              </a:rPr>
              <a:t>)</a:t>
            </a:r>
            <a:r>
              <a:rPr baseline="30000" lang="en" sz="1100">
                <a:latin typeface="Arial"/>
                <a:ea typeface="Arial"/>
                <a:cs typeface="Arial"/>
                <a:sym typeface="Arial"/>
              </a:rPr>
              <a:t>d</a:t>
            </a:r>
            <a:r>
              <a:rPr lang="en" sz="1100">
                <a:latin typeface="Arial"/>
                <a:ea typeface="Arial"/>
                <a:cs typeface="Arial"/>
                <a:sym typeface="Arial"/>
              </a:rPr>
              <a:t> = M</a:t>
            </a:r>
            <a:r>
              <a:rPr baseline="30000" lang="en" sz="1100">
                <a:latin typeface="Arial"/>
                <a:ea typeface="Arial"/>
                <a:cs typeface="Arial"/>
                <a:sym typeface="Arial"/>
              </a:rPr>
              <a:t>ed</a:t>
            </a:r>
            <a:r>
              <a:rPr lang="en" sz="1100">
                <a:latin typeface="Arial"/>
                <a:ea typeface="Arial"/>
                <a:cs typeface="Arial"/>
                <a:sym typeface="Arial"/>
              </a:rPr>
              <a:t> mod N.</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Recall that ed = 1 mod (p - 1)(q - 1). Also, since N = pq, as noted above, we have</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φ(N) = (p - 1)(q - 1)</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and it follows that</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ed = 1 mod φ(N).</a:t>
            </a:r>
            <a:endParaRPr sz="1100">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idx="1" type="body"/>
          </p:nvPr>
        </p:nvSpPr>
        <p:spPr>
          <a:xfrm>
            <a:off x="313400" y="589925"/>
            <a:ext cx="8518800" cy="2986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Then by the definition of "mod", there is some k such that ed - 1 = kφ(N). We now have</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M</a:t>
            </a:r>
            <a:r>
              <a:rPr baseline="30000" lang="en" sz="1100">
                <a:latin typeface="Arial"/>
                <a:ea typeface="Arial"/>
                <a:cs typeface="Arial"/>
                <a:sym typeface="Arial"/>
              </a:rPr>
              <a:t>ed</a:t>
            </a:r>
            <a:r>
              <a:rPr lang="en" sz="1100">
                <a:latin typeface="Arial"/>
                <a:ea typeface="Arial"/>
                <a:cs typeface="Arial"/>
                <a:sym typeface="Arial"/>
              </a:rPr>
              <a:t> = M</a:t>
            </a:r>
            <a:r>
              <a:rPr baseline="30000" lang="en" sz="1100">
                <a:latin typeface="Arial"/>
                <a:ea typeface="Arial"/>
                <a:cs typeface="Arial"/>
                <a:sym typeface="Arial"/>
              </a:rPr>
              <a:t>(ed - 1) + 1</a:t>
            </a:r>
            <a:r>
              <a:rPr lang="en" sz="1100">
                <a:latin typeface="Arial"/>
                <a:ea typeface="Arial"/>
                <a:cs typeface="Arial"/>
                <a:sym typeface="Arial"/>
              </a:rPr>
              <a:t> = M M</a:t>
            </a:r>
            <a:r>
              <a:rPr baseline="30000" lang="en" sz="1100">
                <a:latin typeface="Arial"/>
                <a:ea typeface="Arial"/>
                <a:cs typeface="Arial"/>
                <a:sym typeface="Arial"/>
              </a:rPr>
              <a:t>ed - 1</a:t>
            </a:r>
            <a:r>
              <a:rPr lang="en" sz="1100">
                <a:latin typeface="Arial"/>
                <a:ea typeface="Arial"/>
                <a:cs typeface="Arial"/>
                <a:sym typeface="Arial"/>
              </a:rPr>
              <a:t> = M M</a:t>
            </a:r>
            <a:r>
              <a:rPr baseline="30000" lang="en" sz="1100">
                <a:latin typeface="Arial"/>
                <a:ea typeface="Arial"/>
                <a:cs typeface="Arial"/>
                <a:sym typeface="Arial"/>
              </a:rPr>
              <a:t>kφ(N)</a:t>
            </a:r>
            <a:r>
              <a:rPr lang="en" sz="1100">
                <a:latin typeface="Arial"/>
                <a:ea typeface="Arial"/>
                <a:cs typeface="Arial"/>
                <a:sym typeface="Arial"/>
              </a:rPr>
              <a:t> mod N</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Finally, Fermat's Little Theorem (in the form of Euler's Theorem) can be applied to yield the desired result</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M</a:t>
            </a:r>
            <a:r>
              <a:rPr baseline="30000" lang="en" sz="1100">
                <a:latin typeface="Arial"/>
                <a:ea typeface="Arial"/>
                <a:cs typeface="Arial"/>
                <a:sym typeface="Arial"/>
              </a:rPr>
              <a:t>ed</a:t>
            </a:r>
            <a:r>
              <a:rPr lang="en" sz="1100">
                <a:latin typeface="Arial"/>
                <a:ea typeface="Arial"/>
                <a:cs typeface="Arial"/>
                <a:sym typeface="Arial"/>
              </a:rPr>
              <a:t> = M (M</a:t>
            </a:r>
            <a:r>
              <a:rPr baseline="30000" lang="en" sz="1100">
                <a:latin typeface="Arial"/>
                <a:ea typeface="Arial"/>
                <a:cs typeface="Arial"/>
                <a:sym typeface="Arial"/>
              </a:rPr>
              <a:t>k</a:t>
            </a:r>
            <a:r>
              <a:rPr lang="en" sz="1100">
                <a:latin typeface="Arial"/>
                <a:ea typeface="Arial"/>
                <a:cs typeface="Arial"/>
                <a:sym typeface="Arial"/>
              </a:rPr>
              <a:t>)</a:t>
            </a:r>
            <a:r>
              <a:rPr baseline="30000" lang="en" sz="1100">
                <a:latin typeface="Arial"/>
                <a:ea typeface="Arial"/>
                <a:cs typeface="Arial"/>
                <a:sym typeface="Arial"/>
              </a:rPr>
              <a:t>φ(N)</a:t>
            </a:r>
            <a:r>
              <a:rPr lang="en" sz="1100">
                <a:latin typeface="Arial"/>
                <a:ea typeface="Arial"/>
                <a:cs typeface="Arial"/>
                <a:sym typeface="Arial"/>
              </a:rPr>
              <a:t> = M mod N = M.</a:t>
            </a:r>
            <a:endParaRPr sz="1100">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0"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RC4 Encryption Algorithm</a:t>
            </a:r>
            <a:endParaRPr/>
          </a:p>
        </p:txBody>
      </p:sp>
      <p:sp>
        <p:nvSpPr>
          <p:cNvPr id="266" name="Google Shape;266;p37"/>
          <p:cNvSpPr txBox="1"/>
          <p:nvPr>
            <p:ph idx="1" type="body"/>
          </p:nvPr>
        </p:nvSpPr>
        <p:spPr>
          <a:xfrm>
            <a:off x="0" y="502300"/>
            <a:ext cx="5778000" cy="38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RC4(Rivest Cipher 4) is a </a:t>
            </a:r>
            <a:r>
              <a:rPr lang="en"/>
              <a:t>stream</a:t>
            </a:r>
            <a:r>
              <a:rPr lang="en"/>
              <a:t> cipher algorithm </a:t>
            </a:r>
            <a:r>
              <a:rPr lang="en"/>
              <a:t>that supports variable key length. It can encrypt and decrypt one byte (or more) at a time. The key input goes into a pseudorandom bit generator that produces an 8-bit keystream, which is combined with the plaintext/ciphertext one byte at a time. It has 2 main parts:-</a:t>
            </a:r>
            <a:endParaRPr/>
          </a:p>
          <a:p>
            <a:pPr indent="-342900" lvl="0" marL="457200" rtl="0" algn="l">
              <a:spcBef>
                <a:spcPts val="1600"/>
              </a:spcBef>
              <a:spcAft>
                <a:spcPts val="0"/>
              </a:spcAft>
              <a:buSzPts val="1800"/>
              <a:buAutoNum type="arabicPeriod"/>
            </a:pPr>
            <a:r>
              <a:rPr lang="en"/>
              <a:t>Key Scheduling Algorithm(KSA): A temporary vector K (size 256 bytes) is created using the variable length key. The entries of S are initially filled with values from 0 to 255 in that order. Now, K is used to produce an initial permutation of S.</a:t>
            </a:r>
            <a:endParaRPr/>
          </a:p>
          <a:p>
            <a:pPr indent="0" lvl="0" marL="0" rtl="0" algn="l">
              <a:spcBef>
                <a:spcPts val="1600"/>
              </a:spcBef>
              <a:spcAft>
                <a:spcPts val="1600"/>
              </a:spcAft>
              <a:buNone/>
            </a:pPr>
            <a:r>
              <a:t/>
            </a:r>
            <a:endParaRPr/>
          </a:p>
        </p:txBody>
      </p:sp>
      <p:pic>
        <p:nvPicPr>
          <p:cNvPr id="267" name="Google Shape;267;p37"/>
          <p:cNvPicPr preferRelativeResize="0"/>
          <p:nvPr/>
        </p:nvPicPr>
        <p:blipFill>
          <a:blip r:embed="rId3">
            <a:alphaModFix/>
          </a:blip>
          <a:stretch>
            <a:fillRect/>
          </a:stretch>
        </p:blipFill>
        <p:spPr>
          <a:xfrm>
            <a:off x="5957925" y="89800"/>
            <a:ext cx="2939475" cy="4699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idx="1" type="body"/>
          </p:nvPr>
        </p:nvSpPr>
        <p:spPr>
          <a:xfrm>
            <a:off x="84350" y="95350"/>
            <a:ext cx="3631200" cy="48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Pseudo random generation algorithm(PRGA): It is used to </a:t>
            </a:r>
            <a:r>
              <a:rPr lang="en"/>
              <a:t>generate</a:t>
            </a:r>
            <a:r>
              <a:rPr lang="en"/>
              <a:t> the keystream byte from state array (S) after another permutation. An additional permutation is applied to S for every successive byte of the keystream that is generated.</a:t>
            </a:r>
            <a:endParaRPr/>
          </a:p>
          <a:p>
            <a:pPr indent="0" lvl="0" marL="0" rtl="0" algn="l">
              <a:spcBef>
                <a:spcPts val="1600"/>
              </a:spcBef>
              <a:spcAft>
                <a:spcPts val="0"/>
              </a:spcAft>
              <a:buNone/>
            </a:pPr>
            <a:r>
              <a:rPr lang="en"/>
              <a:t>Once the keystream has been generated, XOR operation is performed for encryption/decryption.</a:t>
            </a:r>
            <a:endParaRPr/>
          </a:p>
          <a:p>
            <a:pPr indent="0" lvl="0" marL="0" rtl="0" algn="l">
              <a:spcBef>
                <a:spcPts val="1600"/>
              </a:spcBef>
              <a:spcAft>
                <a:spcPts val="1600"/>
              </a:spcAft>
              <a:buNone/>
            </a:pPr>
            <a:r>
              <a:rPr lang="en"/>
              <a:t>An overview of the entire process is given in the figure to the right.</a:t>
            </a:r>
            <a:endParaRPr/>
          </a:p>
        </p:txBody>
      </p:sp>
      <p:pic>
        <p:nvPicPr>
          <p:cNvPr id="273" name="Google Shape;273;p38"/>
          <p:cNvPicPr preferRelativeResize="0"/>
          <p:nvPr/>
        </p:nvPicPr>
        <p:blipFill>
          <a:blip r:embed="rId3">
            <a:alphaModFix/>
          </a:blip>
          <a:stretch>
            <a:fillRect/>
          </a:stretch>
        </p:blipFill>
        <p:spPr>
          <a:xfrm>
            <a:off x="4256000" y="0"/>
            <a:ext cx="4813426" cy="2555950"/>
          </a:xfrm>
          <a:prstGeom prst="rect">
            <a:avLst/>
          </a:prstGeom>
          <a:noFill/>
          <a:ln>
            <a:noFill/>
          </a:ln>
        </p:spPr>
      </p:pic>
      <p:pic>
        <p:nvPicPr>
          <p:cNvPr id="274" name="Google Shape;274;p38"/>
          <p:cNvPicPr preferRelativeResize="0"/>
          <p:nvPr/>
        </p:nvPicPr>
        <p:blipFill>
          <a:blip r:embed="rId4">
            <a:alphaModFix/>
          </a:blip>
          <a:stretch>
            <a:fillRect/>
          </a:stretch>
        </p:blipFill>
        <p:spPr>
          <a:xfrm>
            <a:off x="4806075" y="2662700"/>
            <a:ext cx="3575700" cy="228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9"/>
          <p:cNvPicPr preferRelativeResize="0"/>
          <p:nvPr/>
        </p:nvPicPr>
        <p:blipFill>
          <a:blip r:embed="rId3">
            <a:alphaModFix/>
          </a:blip>
          <a:stretch>
            <a:fillRect/>
          </a:stretch>
        </p:blipFill>
        <p:spPr>
          <a:xfrm>
            <a:off x="152400" y="152400"/>
            <a:ext cx="4229633" cy="4838700"/>
          </a:xfrm>
          <a:prstGeom prst="rect">
            <a:avLst/>
          </a:prstGeom>
          <a:noFill/>
          <a:ln>
            <a:noFill/>
          </a:ln>
        </p:spPr>
      </p:pic>
      <p:pic>
        <p:nvPicPr>
          <p:cNvPr id="280" name="Google Shape;280;p39"/>
          <p:cNvPicPr preferRelativeResize="0"/>
          <p:nvPr/>
        </p:nvPicPr>
        <p:blipFill>
          <a:blip r:embed="rId4">
            <a:alphaModFix/>
          </a:blip>
          <a:stretch>
            <a:fillRect/>
          </a:stretch>
        </p:blipFill>
        <p:spPr>
          <a:xfrm>
            <a:off x="4534425" y="152400"/>
            <a:ext cx="4457175"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idx="1" type="body"/>
          </p:nvPr>
        </p:nvSpPr>
        <p:spPr>
          <a:xfrm>
            <a:off x="311700" y="153425"/>
            <a:ext cx="8520600" cy="48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RC4 algorithm:-</a:t>
            </a:r>
            <a:endParaRPr/>
          </a:p>
          <a:p>
            <a:pPr indent="-342900" lvl="0" marL="457200" rtl="0" algn="l">
              <a:spcBef>
                <a:spcPts val="1600"/>
              </a:spcBef>
              <a:spcAft>
                <a:spcPts val="0"/>
              </a:spcAft>
              <a:buSzPts val="1800"/>
              <a:buChar char="●"/>
            </a:pPr>
            <a:r>
              <a:rPr lang="en"/>
              <a:t>It is fast and efficient, which makes it appropriate </a:t>
            </a:r>
            <a:r>
              <a:rPr lang="en"/>
              <a:t>wherever</a:t>
            </a:r>
            <a:r>
              <a:rPr lang="en"/>
              <a:t> </a:t>
            </a:r>
            <a:r>
              <a:rPr lang="en"/>
              <a:t>speed</a:t>
            </a:r>
            <a:r>
              <a:rPr lang="en"/>
              <a:t> and efficiency are </a:t>
            </a:r>
            <a:r>
              <a:rPr lang="en"/>
              <a:t>paramount</a:t>
            </a:r>
            <a:r>
              <a:rPr lang="en"/>
              <a:t>.</a:t>
            </a:r>
            <a:endParaRPr/>
          </a:p>
          <a:p>
            <a:pPr indent="-342900" lvl="0" marL="457200" rtl="0" algn="l">
              <a:spcBef>
                <a:spcPts val="0"/>
              </a:spcBef>
              <a:spcAft>
                <a:spcPts val="0"/>
              </a:spcAft>
              <a:buSzPts val="1800"/>
              <a:buChar char="●"/>
            </a:pPr>
            <a:r>
              <a:rPr lang="en"/>
              <a:t>It supports variable key size making it flexible for different security requirements.</a:t>
            </a:r>
            <a:endParaRPr/>
          </a:p>
          <a:p>
            <a:pPr indent="-342900" lvl="0" marL="457200" rtl="0" algn="l">
              <a:spcBef>
                <a:spcPts val="0"/>
              </a:spcBef>
              <a:spcAft>
                <a:spcPts val="0"/>
              </a:spcAft>
              <a:buSzPts val="1800"/>
              <a:buChar char="●"/>
            </a:pPr>
            <a:r>
              <a:rPr lang="en"/>
              <a:t>It is easy to </a:t>
            </a:r>
            <a:r>
              <a:rPr lang="en"/>
              <a:t>implement, both in terms of software and hardware.</a:t>
            </a:r>
            <a:endParaRPr/>
          </a:p>
          <a:p>
            <a:pPr indent="0" lvl="0" marL="0" rtl="0" algn="l">
              <a:spcBef>
                <a:spcPts val="1600"/>
              </a:spcBef>
              <a:spcAft>
                <a:spcPts val="0"/>
              </a:spcAft>
              <a:buNone/>
            </a:pPr>
            <a:r>
              <a:rPr lang="en"/>
              <a:t>Disadvantages of RC4 algorithm:-</a:t>
            </a:r>
            <a:endParaRPr/>
          </a:p>
          <a:p>
            <a:pPr indent="-342900" lvl="0" marL="457200" rtl="0" algn="l">
              <a:spcBef>
                <a:spcPts val="1600"/>
              </a:spcBef>
              <a:spcAft>
                <a:spcPts val="0"/>
              </a:spcAft>
              <a:buSzPts val="1800"/>
              <a:buChar char="●"/>
            </a:pPr>
            <a:r>
              <a:rPr lang="en"/>
              <a:t>RC4 has several known vulnerabilities due to its relatively simple design, which can be exploited by hackers for eg. there is a bias in the very few bytes of the keystream, which may be used to obtain the key.</a:t>
            </a:r>
            <a:endParaRPr/>
          </a:p>
          <a:p>
            <a:pPr indent="-342900" lvl="0" marL="457200" rtl="0" algn="l">
              <a:spcBef>
                <a:spcPts val="0"/>
              </a:spcBef>
              <a:spcAft>
                <a:spcPts val="0"/>
              </a:spcAft>
              <a:buSzPts val="1800"/>
              <a:buChar char="●"/>
            </a:pPr>
            <a:r>
              <a:rPr lang="en"/>
              <a:t>Maximum key size of RC4 is 2048 bits, which may not be sufficient for applications that require higher security.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emory leak in functions in c</a:t>
            </a:r>
            <a:endParaRPr/>
          </a:p>
        </p:txBody>
      </p:sp>
      <p:sp>
        <p:nvSpPr>
          <p:cNvPr id="291" name="Google Shape;291;p41"/>
          <p:cNvSpPr txBox="1"/>
          <p:nvPr>
            <p:ph idx="1" type="body"/>
          </p:nvPr>
        </p:nvSpPr>
        <p:spPr>
          <a:xfrm>
            <a:off x="311700" y="977075"/>
            <a:ext cx="8520600" cy="3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Unfreed memory location: Can leak values</a:t>
            </a:r>
            <a:endParaRPr/>
          </a:p>
          <a:p>
            <a:pPr indent="0" lvl="0" marL="0" rtl="0" algn="l">
              <a:spcBef>
                <a:spcPts val="1600"/>
              </a:spcBef>
              <a:spcAft>
                <a:spcPts val="0"/>
              </a:spcAft>
              <a:buNone/>
            </a:pPr>
            <a:r>
              <a:rPr lang="en"/>
              <a:t>Dangling references Not in rust unlike in c</a:t>
            </a:r>
            <a:endParaRPr/>
          </a:p>
          <a:p>
            <a:pPr indent="0" lvl="0" marL="0" rtl="0" algn="l">
              <a:spcBef>
                <a:spcPts val="1600"/>
              </a:spcBef>
              <a:spcAft>
                <a:spcPts val="1600"/>
              </a:spcAft>
              <a:buNone/>
            </a:pPr>
            <a:r>
              <a:rPr lang="en"/>
              <a:t>In C, manual memory management exposes programs to memory leaks, which occur when allocated memory is not properly freed, potentially leaking sensitive data and impacting performance. Dangling references, where pointers still point to deallocated memory, can lead to crashes and security vulnerabilities. Rust, in contrast, offers a safer approach to memory management through its ownership and borrowing system. It automatically handles memory deallocation, reducing the risk of memory leaks and unfreed memory locations. Additionally, Rust's strict ownership rules eliminate the possibility of dangling references, ensuring that all references are valid and enhancing both security and stability.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311700" y="276525"/>
            <a:ext cx="85206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Buffer Overflow</a:t>
            </a:r>
            <a:endParaRPr/>
          </a:p>
        </p:txBody>
      </p:sp>
      <p:sp>
        <p:nvSpPr>
          <p:cNvPr id="297" name="Google Shape;297;p42"/>
          <p:cNvSpPr txBox="1"/>
          <p:nvPr>
            <p:ph idx="1" type="body"/>
          </p:nvPr>
        </p:nvSpPr>
        <p:spPr>
          <a:xfrm>
            <a:off x="311700" y="89412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a:t>
            </a:r>
            <a:r>
              <a:rPr lang="en"/>
              <a:t>tack Functions in C(input) Do not check the length of input. If buffer length is less than input length, ......</a:t>
            </a:r>
            <a:endParaRPr/>
          </a:p>
          <a:p>
            <a:pPr indent="0" lvl="0" marL="0" rtl="0" algn="l">
              <a:spcBef>
                <a:spcPts val="1600"/>
              </a:spcBef>
              <a:spcAft>
                <a:spcPts val="0"/>
              </a:spcAft>
              <a:buNone/>
            </a:pPr>
            <a:r>
              <a:rPr lang="en"/>
              <a:t>Buffer overflows are a common source of security vulnerabilities in C++ programs due to the language's manual memory management. Developers must be meticulous in their code to prevent buffer overflows.</a:t>
            </a:r>
            <a:endParaRPr/>
          </a:p>
          <a:p>
            <a:pPr indent="0" lvl="0" marL="0" rtl="0" algn="l">
              <a:spcBef>
                <a:spcPts val="1600"/>
              </a:spcBef>
              <a:spcAft>
                <a:spcPts val="0"/>
              </a:spcAft>
              <a:buNone/>
            </a:pPr>
            <a:r>
              <a:rPr lang="en"/>
              <a:t>Rust is designed with a strong focus on memory safety and security. It has features like strict memory management, ownership, borrowing, and lifetimes that help prevent common programming errors, including buffer overflows.</a:t>
            </a:r>
            <a:endParaRPr/>
          </a:p>
          <a:p>
            <a:pPr indent="0" lvl="0" marL="0" rtl="0" algn="l">
              <a:spcBef>
                <a:spcPts val="1600"/>
              </a:spcBef>
              <a:spcAft>
                <a:spcPts val="1600"/>
              </a:spcAft>
              <a:buNone/>
            </a:pPr>
            <a:r>
              <a:rPr lang="en"/>
              <a:t>In Rust, many common buffer overflow vulnerabilities are practically eliminated by the compiler, as it enforces strict rules to prevent unsafe memory access.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311700" y="147475"/>
            <a:ext cx="8520600" cy="7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everse engineering is difficult in rust</a:t>
            </a:r>
            <a:endParaRPr/>
          </a:p>
        </p:txBody>
      </p:sp>
      <p:sp>
        <p:nvSpPr>
          <p:cNvPr id="303" name="Google Shape;303;p43"/>
          <p:cNvSpPr txBox="1"/>
          <p:nvPr>
            <p:ph idx="1" type="body"/>
          </p:nvPr>
        </p:nvSpPr>
        <p:spPr>
          <a:xfrm>
            <a:off x="311700" y="737425"/>
            <a:ext cx="8520600" cy="3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xecutable to source code: reverse engineering. easier in c. difficult in rust due to lack of symbolic information and type system.</a:t>
            </a:r>
            <a:endParaRPr/>
          </a:p>
          <a:p>
            <a:pPr indent="0" lvl="0" marL="0" rtl="0" algn="l">
              <a:spcBef>
                <a:spcPts val="1600"/>
              </a:spcBef>
              <a:spcAft>
                <a:spcPts val="0"/>
              </a:spcAft>
              <a:buNone/>
            </a:pPr>
            <a:r>
              <a:rPr lang="en"/>
              <a:t>Compile time checks and modifications made by rust: type system implemented, Symbolic info eliminated.</a:t>
            </a:r>
            <a:endParaRPr/>
          </a:p>
          <a:p>
            <a:pPr indent="0" lvl="0" marL="0" rtl="0" algn="l">
              <a:spcBef>
                <a:spcPts val="1600"/>
              </a:spcBef>
              <a:spcAft>
                <a:spcPts val="0"/>
              </a:spcAft>
              <a:buNone/>
            </a:pPr>
            <a:r>
              <a:rPr lang="en"/>
              <a:t>Reverse engineering, extracting source code from executables, is typically easier in C than Rust due to C's symbolic information and less strict type system. C code can be reverse-engineered with relative ease. In contrast, Rust's strong type system and lack of extensive symbolic information make reverse engineering more challenging. Rust's compile-time checks and optimizations further obfuscate the code, making it harder to decipher. This enhanced security comes at the cost of making the reverse engineering process more difficult due to the type system's strictness and the removal of symbolic information, bolstering Rust's defense against code analysis.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What is encryption and why do we need it?</a:t>
            </a:r>
            <a:endParaRPr sz="2400"/>
          </a:p>
        </p:txBody>
      </p:sp>
      <p:sp>
        <p:nvSpPr>
          <p:cNvPr id="192" name="Google Shape;192;p26"/>
          <p:cNvSpPr txBox="1"/>
          <p:nvPr>
            <p:ph idx="1" type="body"/>
          </p:nvPr>
        </p:nvSpPr>
        <p:spPr>
          <a:xfrm>
            <a:off x="311700" y="1171600"/>
            <a:ext cx="48891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Whenever we are </a:t>
            </a:r>
            <a:r>
              <a:rPr lang="en" sz="1400"/>
              <a:t>sending</a:t>
            </a:r>
            <a:r>
              <a:rPr lang="en" sz="1400"/>
              <a:t> a message between a sender and a receiver it goes through an unsecured </a:t>
            </a:r>
            <a:r>
              <a:rPr lang="en" sz="1400"/>
              <a:t>channel unless there is any dedicated link/line between them.</a:t>
            </a:r>
            <a:endParaRPr sz="1400"/>
          </a:p>
          <a:p>
            <a:pPr indent="0" lvl="0" marL="0" rtl="0" algn="l">
              <a:lnSpc>
                <a:spcPct val="100000"/>
              </a:lnSpc>
              <a:spcBef>
                <a:spcPts val="1600"/>
              </a:spcBef>
              <a:spcAft>
                <a:spcPts val="0"/>
              </a:spcAft>
              <a:buNone/>
            </a:pPr>
            <a:r>
              <a:rPr lang="en" sz="1400"/>
              <a:t>Hence it becomes crucial to encrypt the message using keys before sending it directly. After encryption, the message converts to cipher text. </a:t>
            </a:r>
            <a:endParaRPr sz="1400"/>
          </a:p>
          <a:p>
            <a:pPr indent="0" lvl="0" marL="0" rtl="0" algn="l">
              <a:spcBef>
                <a:spcPts val="1600"/>
              </a:spcBef>
              <a:spcAft>
                <a:spcPts val="0"/>
              </a:spcAft>
              <a:buNone/>
            </a:pPr>
            <a:r>
              <a:rPr b="1" lang="en" sz="1400"/>
              <a:t>What is significance of symmetric in symmetric encryption?</a:t>
            </a:r>
            <a:endParaRPr b="1" sz="1400"/>
          </a:p>
          <a:p>
            <a:pPr indent="0" lvl="0" marL="0" rtl="0" algn="l">
              <a:spcBef>
                <a:spcPts val="1600"/>
              </a:spcBef>
              <a:spcAft>
                <a:spcPts val="0"/>
              </a:spcAft>
              <a:buNone/>
            </a:pPr>
            <a:r>
              <a:rPr lang="en" sz="1400"/>
              <a:t>The key used to encrypt on the sender’s end is the same as the key which is used to decrypt or decipher the message on the receiver’s end.</a:t>
            </a:r>
            <a:r>
              <a:rPr lang="en" sz="1400">
                <a:solidFill>
                  <a:srgbClr val="202124"/>
                </a:solidFill>
              </a:rPr>
              <a:t>This means that to decrypt information, one must have the same key that was used to encrypt it.</a:t>
            </a:r>
            <a:endParaRPr sz="1400"/>
          </a:p>
          <a:p>
            <a:pPr indent="0" lvl="0" marL="0" rtl="0" algn="l">
              <a:spcBef>
                <a:spcPts val="1600"/>
              </a:spcBef>
              <a:spcAft>
                <a:spcPts val="1600"/>
              </a:spcAft>
              <a:buNone/>
            </a:pPr>
            <a:r>
              <a:t/>
            </a:r>
            <a:endParaRPr sz="1400"/>
          </a:p>
        </p:txBody>
      </p:sp>
      <p:pic>
        <p:nvPicPr>
          <p:cNvPr id="193" name="Google Shape;193;p26"/>
          <p:cNvPicPr preferRelativeResize="0"/>
          <p:nvPr/>
        </p:nvPicPr>
        <p:blipFill>
          <a:blip r:embed="rId3">
            <a:alphaModFix/>
          </a:blip>
          <a:stretch>
            <a:fillRect/>
          </a:stretch>
        </p:blipFill>
        <p:spPr>
          <a:xfrm>
            <a:off x="5200800" y="1715450"/>
            <a:ext cx="3819375" cy="2087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311700" y="341050"/>
            <a:ext cx="85206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Attacks</a:t>
            </a:r>
            <a:endParaRPr/>
          </a:p>
        </p:txBody>
      </p:sp>
      <p:sp>
        <p:nvSpPr>
          <p:cNvPr id="309" name="Google Shape;309;p44"/>
          <p:cNvSpPr txBox="1"/>
          <p:nvPr>
            <p:ph idx="1" type="body"/>
          </p:nvPr>
        </p:nvSpPr>
        <p:spPr>
          <a:xfrm>
            <a:off x="311700" y="1004725"/>
            <a:ext cx="8520600" cy="3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Cache Side Channel Attack(Cache </a:t>
            </a:r>
            <a:r>
              <a:rPr lang="en"/>
              <a:t>Poisoning</a:t>
            </a:r>
            <a:r>
              <a:rPr lang="en"/>
              <a:t>)</a:t>
            </a:r>
            <a:endParaRPr/>
          </a:p>
          <a:p>
            <a:pPr indent="0" lvl="0" marL="0" rtl="0" algn="l">
              <a:spcBef>
                <a:spcPts val="1600"/>
              </a:spcBef>
              <a:spcAft>
                <a:spcPts val="0"/>
              </a:spcAft>
              <a:buClr>
                <a:schemeClr val="dk1"/>
              </a:buClr>
              <a:buSzPts val="1100"/>
              <a:buFont typeface="Arial"/>
              <a:buNone/>
            </a:pPr>
            <a:r>
              <a:rPr lang="en"/>
              <a:t>A cache side-channel attack works by monitoring security critical operations such as AES T-table entry or modular exponentiation or multiplication or memory accesses.The attacker then is able to recover the secret key depending on the accesses made (or not made) by the victim, deducing the encryption key. Also, unlike some of the other side-channel attacks, this method does not create a fault in the ongoing cryptographic operation and is invisible to the victim.</a:t>
            </a:r>
            <a:endParaRPr/>
          </a:p>
          <a:p>
            <a:pPr indent="0" lvl="0" marL="0" rtl="0" algn="l">
              <a:spcBef>
                <a:spcPts val="1600"/>
              </a:spcBef>
              <a:spcAft>
                <a:spcPts val="0"/>
              </a:spcAft>
              <a:buClr>
                <a:schemeClr val="dk1"/>
              </a:buClr>
              <a:buSzPts val="1100"/>
              <a:buFont typeface="Arial"/>
              <a:buNone/>
            </a:pPr>
            <a:r>
              <a:rPr lang="en"/>
              <a:t>In 2017, two CPU vulnerabilities (dubbed Meltdown and Spectre) were discovered, which can use a cache-based side channel to allow an attacker to leak memory contents of other processes and the operating system itself.</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Rust Mitigates Side Channel Attack</a:t>
            </a:r>
            <a:endParaRPr/>
          </a:p>
        </p:txBody>
      </p:sp>
      <p:sp>
        <p:nvSpPr>
          <p:cNvPr id="315" name="Google Shape;315;p4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Rust eliminates common sources of undefined behavior, reducing the risk of side-channel attacks leveraging such vulnerabilities.</a:t>
            </a:r>
            <a:endParaRPr/>
          </a:p>
          <a:p>
            <a:pPr indent="0" lvl="0" marL="0" rtl="0" algn="l">
              <a:spcBef>
                <a:spcPts val="1600"/>
              </a:spcBef>
              <a:spcAft>
                <a:spcPts val="0"/>
              </a:spcAft>
              <a:buNone/>
            </a:pPr>
            <a:r>
              <a:rPr lang="en"/>
              <a:t>Rust's strict type system enforces proper data handling, minimizing the chance of unintentional data leaks.</a:t>
            </a:r>
            <a:endParaRPr/>
          </a:p>
          <a:p>
            <a:pPr indent="0" lvl="0" marL="0" rtl="0" algn="l">
              <a:spcBef>
                <a:spcPts val="1600"/>
              </a:spcBef>
              <a:spcAft>
                <a:spcPts val="1600"/>
              </a:spcAft>
              <a:buNone/>
            </a:pPr>
            <a:r>
              <a:rPr lang="en"/>
              <a:t>Rust encourages the use of constant-time cryptographic implementations, mitigating timing-based side-channel attacks.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311700" y="1039650"/>
            <a:ext cx="8520600" cy="21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000"/>
              <a:t>Thank You</a:t>
            </a:r>
            <a:endParaRPr sz="7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Biggest issue with Symmetric Key Encryption</a:t>
            </a:r>
            <a:endParaRPr/>
          </a:p>
        </p:txBody>
      </p:sp>
      <p:sp>
        <p:nvSpPr>
          <p:cNvPr id="199" name="Google Shape;199;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Key exchange</a:t>
            </a:r>
            <a:endParaRPr b="1" u="sng"/>
          </a:p>
          <a:p>
            <a:pPr indent="0" lvl="0" marL="0" rtl="0" algn="l">
              <a:spcBef>
                <a:spcPts val="1600"/>
              </a:spcBef>
              <a:spcAft>
                <a:spcPts val="0"/>
              </a:spcAft>
              <a:buNone/>
            </a:pPr>
            <a:r>
              <a:rPr lang="en"/>
              <a:t>We also have to provide </a:t>
            </a:r>
            <a:r>
              <a:rPr lang="en"/>
              <a:t>receiver</a:t>
            </a:r>
            <a:r>
              <a:rPr lang="en"/>
              <a:t> with the key, otherwise it won’t be able to decrypt the message. </a:t>
            </a:r>
            <a:endParaRPr/>
          </a:p>
          <a:p>
            <a:pPr indent="0" lvl="0" marL="0" rtl="0" algn="l">
              <a:spcBef>
                <a:spcPts val="1600"/>
              </a:spcBef>
              <a:spcAft>
                <a:spcPts val="0"/>
              </a:spcAft>
              <a:buNone/>
            </a:pPr>
            <a:r>
              <a:rPr lang="en"/>
              <a:t>Providing the key along with the message is meaningless because in this case the the purpose of encryption is nullified since the key attached with the message can be used to decrypt the message.</a:t>
            </a:r>
            <a:endParaRPr/>
          </a:p>
          <a:p>
            <a:pPr indent="0" lvl="0" marL="0" rtl="0" algn="l">
              <a:spcBef>
                <a:spcPts val="1600"/>
              </a:spcBef>
              <a:spcAft>
                <a:spcPts val="0"/>
              </a:spcAft>
              <a:buNone/>
            </a:pPr>
            <a:r>
              <a:rPr lang="en"/>
              <a:t>One of the best solutions to the above problem is </a:t>
            </a:r>
            <a:r>
              <a:rPr b="1" lang="en" u="sng"/>
              <a:t>Diffie-Hellman Key Exchange</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8"/>
          <p:cNvPicPr preferRelativeResize="0"/>
          <p:nvPr/>
        </p:nvPicPr>
        <p:blipFill>
          <a:blip r:embed="rId3">
            <a:alphaModFix/>
          </a:blip>
          <a:stretch>
            <a:fillRect/>
          </a:stretch>
        </p:blipFill>
        <p:spPr>
          <a:xfrm>
            <a:off x="0" y="0"/>
            <a:ext cx="9144000" cy="5143499"/>
          </a:xfrm>
          <a:prstGeom prst="rect">
            <a:avLst/>
          </a:prstGeom>
          <a:noFill/>
          <a:ln>
            <a:noFill/>
          </a:ln>
        </p:spPr>
      </p:pic>
      <p:pic>
        <p:nvPicPr>
          <p:cNvPr id="205" name="Google Shape;205;p28"/>
          <p:cNvPicPr preferRelativeResize="0"/>
          <p:nvPr/>
        </p:nvPicPr>
        <p:blipFill>
          <a:blip r:embed="rId4">
            <a:alphaModFix/>
          </a:blip>
          <a:stretch>
            <a:fillRect/>
          </a:stretch>
        </p:blipFill>
        <p:spPr>
          <a:xfrm>
            <a:off x="7217400" y="132025"/>
            <a:ext cx="1452549" cy="1118549"/>
          </a:xfrm>
          <a:prstGeom prst="rect">
            <a:avLst/>
          </a:prstGeom>
          <a:noFill/>
          <a:ln>
            <a:noFill/>
          </a:ln>
        </p:spPr>
      </p:pic>
      <p:pic>
        <p:nvPicPr>
          <p:cNvPr id="206" name="Google Shape;206;p28"/>
          <p:cNvPicPr preferRelativeResize="0"/>
          <p:nvPr/>
        </p:nvPicPr>
        <p:blipFill>
          <a:blip r:embed="rId5">
            <a:alphaModFix/>
          </a:blip>
          <a:stretch>
            <a:fillRect/>
          </a:stretch>
        </p:blipFill>
        <p:spPr>
          <a:xfrm>
            <a:off x="350250" y="55000"/>
            <a:ext cx="1494450" cy="1195575"/>
          </a:xfrm>
          <a:prstGeom prst="rect">
            <a:avLst/>
          </a:prstGeom>
          <a:noFill/>
          <a:ln>
            <a:noFill/>
          </a:ln>
        </p:spPr>
      </p:pic>
      <p:sp>
        <p:nvSpPr>
          <p:cNvPr id="207" name="Google Shape;207;p28"/>
          <p:cNvSpPr txBox="1"/>
          <p:nvPr/>
        </p:nvSpPr>
        <p:spPr>
          <a:xfrm>
            <a:off x="359400" y="590450"/>
            <a:ext cx="59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ld Standard TT"/>
                <a:ea typeface="Old Standard TT"/>
                <a:cs typeface="Old Standard TT"/>
                <a:sym typeface="Old Standard TT"/>
              </a:rPr>
              <a:t>Alice</a:t>
            </a:r>
            <a:endParaRPr sz="1300">
              <a:latin typeface="Old Standard TT"/>
              <a:ea typeface="Old Standard TT"/>
              <a:cs typeface="Old Standard TT"/>
              <a:sym typeface="Old Standard TT"/>
            </a:endParaRPr>
          </a:p>
        </p:txBody>
      </p:sp>
      <p:sp>
        <p:nvSpPr>
          <p:cNvPr id="208" name="Google Shape;208;p28"/>
          <p:cNvSpPr txBox="1"/>
          <p:nvPr/>
        </p:nvSpPr>
        <p:spPr>
          <a:xfrm>
            <a:off x="8170925" y="645450"/>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Bob</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idx="1" type="body"/>
          </p:nvPr>
        </p:nvSpPr>
        <p:spPr>
          <a:xfrm>
            <a:off x="311700" y="1171600"/>
            <a:ext cx="4260300" cy="38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73239"/>
                </a:solidFill>
              </a:rPr>
              <a:t>Step 1: Alice and Bob get public numbers P = 23, G = 9</a:t>
            </a:r>
            <a:endParaRPr sz="1400">
              <a:solidFill>
                <a:srgbClr val="273239"/>
              </a:solidFill>
            </a:endParaRPr>
          </a:p>
          <a:p>
            <a:pPr indent="0" lvl="0" marL="0" rtl="0" algn="l">
              <a:spcBef>
                <a:spcPts val="1600"/>
              </a:spcBef>
              <a:spcAft>
                <a:spcPts val="0"/>
              </a:spcAft>
              <a:buNone/>
            </a:pPr>
            <a:r>
              <a:rPr lang="en" sz="1400">
                <a:solidFill>
                  <a:srgbClr val="273239"/>
                </a:solidFill>
              </a:rPr>
              <a:t>Step 2: Alice selected a private key a = 4 and Bob selected a private key b = 3</a:t>
            </a:r>
            <a:endParaRPr sz="1400">
              <a:solidFill>
                <a:srgbClr val="273239"/>
              </a:solidFill>
            </a:endParaRPr>
          </a:p>
          <a:p>
            <a:pPr indent="0" lvl="0" marL="0" rtl="0" algn="l">
              <a:spcBef>
                <a:spcPts val="1600"/>
              </a:spcBef>
              <a:spcAft>
                <a:spcPts val="0"/>
              </a:spcAft>
              <a:buNone/>
            </a:pPr>
            <a:r>
              <a:rPr lang="en" sz="1400">
                <a:solidFill>
                  <a:srgbClr val="273239"/>
                </a:solidFill>
              </a:rPr>
              <a:t>Step 3: Alice and Bob compute public values</a:t>
            </a:r>
            <a:endParaRPr sz="1400">
              <a:solidFill>
                <a:srgbClr val="273239"/>
              </a:solidFill>
            </a:endParaRPr>
          </a:p>
          <a:p>
            <a:pPr indent="0" lvl="0" marL="0" rtl="0" algn="l">
              <a:spcBef>
                <a:spcPts val="1600"/>
              </a:spcBef>
              <a:spcAft>
                <a:spcPts val="0"/>
              </a:spcAft>
              <a:buNone/>
            </a:pPr>
            <a:r>
              <a:rPr lang="en" sz="1400">
                <a:solidFill>
                  <a:srgbClr val="273239"/>
                </a:solidFill>
              </a:rPr>
              <a:t>Alice: x = (9^4 mod 23) = (6561 mod 23) = 6</a:t>
            </a:r>
            <a:endParaRPr sz="1400">
              <a:solidFill>
                <a:srgbClr val="273239"/>
              </a:solidFill>
            </a:endParaRPr>
          </a:p>
          <a:p>
            <a:pPr indent="0" lvl="0" marL="0" rtl="0" algn="l">
              <a:spcBef>
                <a:spcPts val="1600"/>
              </a:spcBef>
              <a:spcAft>
                <a:spcPts val="0"/>
              </a:spcAft>
              <a:buNone/>
            </a:pPr>
            <a:r>
              <a:rPr lang="en" sz="1400">
                <a:solidFill>
                  <a:srgbClr val="273239"/>
                </a:solidFill>
              </a:rPr>
              <a:t>Bob:    y = (9^3 mod 23) = (729 mod 23) = 16</a:t>
            </a:r>
            <a:endParaRPr sz="1400">
              <a:solidFill>
                <a:srgbClr val="273239"/>
              </a:solidFill>
            </a:endParaRPr>
          </a:p>
          <a:p>
            <a:pPr indent="0" lvl="0" marL="0" rtl="0" algn="l">
              <a:spcBef>
                <a:spcPts val="1600"/>
              </a:spcBef>
              <a:spcAft>
                <a:spcPts val="0"/>
              </a:spcAft>
              <a:buNone/>
            </a:pPr>
            <a:r>
              <a:rPr lang="en" sz="1400">
                <a:solidFill>
                  <a:srgbClr val="273239"/>
                </a:solidFill>
              </a:rPr>
              <a:t>Step 4: Alice and Bob exchange public numbers</a:t>
            </a:r>
            <a:endParaRPr sz="1400">
              <a:solidFill>
                <a:srgbClr val="273239"/>
              </a:solidFill>
            </a:endParaRPr>
          </a:p>
          <a:p>
            <a:pPr indent="0" lvl="0" marL="0" rtl="0" algn="l">
              <a:spcBef>
                <a:spcPts val="1600"/>
              </a:spcBef>
              <a:spcAft>
                <a:spcPts val="1600"/>
              </a:spcAft>
              <a:buNone/>
            </a:pPr>
            <a:r>
              <a:t/>
            </a:r>
            <a:endParaRPr/>
          </a:p>
        </p:txBody>
      </p:sp>
      <p:sp>
        <p:nvSpPr>
          <p:cNvPr id="214" name="Google Shape;214;p29"/>
          <p:cNvSpPr txBox="1"/>
          <p:nvPr/>
        </p:nvSpPr>
        <p:spPr>
          <a:xfrm>
            <a:off x="4842900" y="1171600"/>
            <a:ext cx="3989400" cy="25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273239"/>
                </a:solidFill>
                <a:latin typeface="Old Standard TT"/>
                <a:ea typeface="Old Standard TT"/>
                <a:cs typeface="Old Standard TT"/>
                <a:sym typeface="Old Standard TT"/>
              </a:rPr>
              <a:t>Step 5: Alice receives public key y =16 and Bob receives public key x = 6</a:t>
            </a:r>
            <a:endParaRPr>
              <a:solidFill>
                <a:srgbClr val="273239"/>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a:solidFill>
                  <a:srgbClr val="273239"/>
                </a:solidFill>
                <a:latin typeface="Old Standard TT"/>
                <a:ea typeface="Old Standard TT"/>
                <a:cs typeface="Old Standard TT"/>
                <a:sym typeface="Old Standard TT"/>
              </a:rPr>
              <a:t>Step 6: Alice and Bob compute symmetric keys Alice:  ka = y^a mod p = 65536 mod 23= 9 Bob:    kb = x^b mod p = 216 mod 23 = 9</a:t>
            </a:r>
            <a:endParaRPr>
              <a:solidFill>
                <a:srgbClr val="273239"/>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a:solidFill>
                  <a:srgbClr val="273239"/>
                </a:solidFill>
                <a:latin typeface="Old Standard TT"/>
                <a:ea typeface="Old Standard TT"/>
                <a:cs typeface="Old Standard TT"/>
                <a:sym typeface="Old Standard TT"/>
              </a:rPr>
              <a:t>Step 7: 9 is the shared secret.</a:t>
            </a:r>
            <a:endParaRPr>
              <a:solidFill>
                <a:srgbClr val="273239"/>
              </a:solidFill>
              <a:latin typeface="Old Standard TT"/>
              <a:ea typeface="Old Standard TT"/>
              <a:cs typeface="Old Standard TT"/>
              <a:sym typeface="Old Standard TT"/>
            </a:endParaRPr>
          </a:p>
          <a:p>
            <a:pPr indent="0" lvl="0" marL="0" rtl="0" algn="l">
              <a:spcBef>
                <a:spcPts val="1600"/>
              </a:spcBef>
              <a:spcAft>
                <a:spcPts val="0"/>
              </a:spcAft>
              <a:buNone/>
            </a:pPr>
            <a:r>
              <a:t/>
            </a:r>
            <a:endParaRPr>
              <a:latin typeface="Old Standard TT"/>
              <a:ea typeface="Old Standard TT"/>
              <a:cs typeface="Old Standard TT"/>
              <a:sym typeface="Old Standard TT"/>
            </a:endParaRPr>
          </a:p>
        </p:txBody>
      </p:sp>
      <p:cxnSp>
        <p:nvCxnSpPr>
          <p:cNvPr id="215" name="Google Shape;215;p29"/>
          <p:cNvCxnSpPr>
            <a:endCxn id="216" idx="2"/>
          </p:cNvCxnSpPr>
          <p:nvPr/>
        </p:nvCxnSpPr>
        <p:spPr>
          <a:xfrm>
            <a:off x="4572000" y="1058225"/>
            <a:ext cx="0" cy="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9"/>
          <p:cNvCxnSpPr/>
          <p:nvPr/>
        </p:nvCxnSpPr>
        <p:spPr>
          <a:xfrm rot="10800000">
            <a:off x="4705250" y="5009500"/>
            <a:ext cx="0" cy="9300"/>
          </a:xfrm>
          <a:prstGeom prst="straightConnector1">
            <a:avLst/>
          </a:prstGeom>
          <a:noFill/>
          <a:ln cap="flat" cmpd="sng" w="9525">
            <a:solidFill>
              <a:schemeClr val="dk2"/>
            </a:solidFill>
            <a:prstDash val="solid"/>
            <a:round/>
            <a:headEnd len="med" w="med" type="none"/>
            <a:tailEnd len="med" w="med" type="none"/>
          </a:ln>
        </p:spPr>
      </p:cxnSp>
      <p:sp>
        <p:nvSpPr>
          <p:cNvPr id="218" name="Google Shape;218;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                       How does the algorithm work?</a:t>
            </a:r>
            <a:endParaRPr sz="2500"/>
          </a:p>
          <a:p>
            <a:pPr indent="0" lvl="0" marL="0" rtl="0" algn="l">
              <a:spcBef>
                <a:spcPts val="1600"/>
              </a:spcBef>
              <a:spcAft>
                <a:spcPts val="0"/>
              </a:spcAft>
              <a:buNone/>
            </a:pPr>
            <a:r>
              <a:t/>
            </a:r>
            <a:endParaRPr/>
          </a:p>
        </p:txBody>
      </p:sp>
      <p:cxnSp>
        <p:nvCxnSpPr>
          <p:cNvPr id="219" name="Google Shape;219;p29"/>
          <p:cNvCxnSpPr/>
          <p:nvPr/>
        </p:nvCxnSpPr>
        <p:spPr>
          <a:xfrm flipH="1">
            <a:off x="4604450" y="1257075"/>
            <a:ext cx="4800" cy="3761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Encryption Types</a:t>
            </a:r>
            <a:endParaRPr/>
          </a:p>
        </p:txBody>
      </p:sp>
      <p:sp>
        <p:nvSpPr>
          <p:cNvPr id="225" name="Google Shape;225;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900"/>
              <a:t>There are 2 types of Symmetric key encryption methods:</a:t>
            </a:r>
            <a:endParaRPr sz="900"/>
          </a:p>
          <a:p>
            <a:pPr indent="-311150" lvl="0" marL="457200" rtl="0" algn="l">
              <a:spcBef>
                <a:spcPts val="1600"/>
              </a:spcBef>
              <a:spcAft>
                <a:spcPts val="0"/>
              </a:spcAft>
              <a:buSzPts val="1300"/>
              <a:buChar char="●"/>
            </a:pPr>
            <a:r>
              <a:rPr lang="en" sz="1300"/>
              <a:t>Stream ciphers</a:t>
            </a:r>
            <a:endParaRPr sz="1300"/>
          </a:p>
          <a:p>
            <a:pPr indent="-311150" lvl="0" marL="457200" rtl="0" algn="l">
              <a:spcBef>
                <a:spcPts val="0"/>
              </a:spcBef>
              <a:spcAft>
                <a:spcPts val="0"/>
              </a:spcAft>
              <a:buSzPts val="1300"/>
              <a:buChar char="●"/>
            </a:pPr>
            <a:r>
              <a:rPr lang="en" sz="1300"/>
              <a:t>Block ciphers</a:t>
            </a:r>
            <a:endParaRPr sz="1300"/>
          </a:p>
          <a:p>
            <a:pPr indent="0" lvl="0" marL="457200" rtl="0" algn="l">
              <a:spcBef>
                <a:spcPts val="1600"/>
              </a:spcBef>
              <a:spcAft>
                <a:spcPts val="0"/>
              </a:spcAft>
              <a:buNone/>
            </a:pPr>
            <a:r>
              <a:rPr lang="en" sz="1300"/>
              <a:t>Ciphers depend on 3 important components:-</a:t>
            </a:r>
            <a:endParaRPr sz="1300"/>
          </a:p>
          <a:p>
            <a:pPr indent="-311150" lvl="0" marL="457200" rtl="0" algn="l">
              <a:spcBef>
                <a:spcPts val="1600"/>
              </a:spcBef>
              <a:spcAft>
                <a:spcPts val="0"/>
              </a:spcAft>
              <a:buSzPts val="1300"/>
              <a:buChar char="●"/>
            </a:pPr>
            <a:r>
              <a:rPr lang="en" sz="1300"/>
              <a:t>Plaintext - The message that is to be encrypted.</a:t>
            </a:r>
            <a:endParaRPr sz="1300"/>
          </a:p>
          <a:p>
            <a:pPr indent="-311150" lvl="0" marL="457200" rtl="0" algn="l">
              <a:spcBef>
                <a:spcPts val="0"/>
              </a:spcBef>
              <a:spcAft>
                <a:spcPts val="0"/>
              </a:spcAft>
              <a:buSzPts val="1300"/>
              <a:buChar char="●"/>
            </a:pPr>
            <a:r>
              <a:rPr lang="en" sz="1300"/>
              <a:t>Keystreams - A set of random or pseudo random characters, combined with the plaintext for encryption.</a:t>
            </a:r>
            <a:endParaRPr sz="1300"/>
          </a:p>
          <a:p>
            <a:pPr indent="-311150" lvl="0" marL="457200" rtl="0" algn="l">
              <a:spcBef>
                <a:spcPts val="0"/>
              </a:spcBef>
              <a:spcAft>
                <a:spcPts val="0"/>
              </a:spcAft>
              <a:buSzPts val="1300"/>
              <a:buChar char="●"/>
            </a:pPr>
            <a:r>
              <a:rPr lang="en" sz="1300"/>
              <a:t>Ciphertext - This is the encoded message.</a:t>
            </a:r>
            <a:endParaRPr sz="1300"/>
          </a:p>
          <a:p>
            <a:pPr indent="0" lvl="0" marL="457200" rtl="0" algn="l">
              <a:spcBef>
                <a:spcPts val="1600"/>
              </a:spcBef>
              <a:spcAft>
                <a:spcPts val="1600"/>
              </a:spcAft>
              <a:buNone/>
            </a:pPr>
            <a:r>
              <a:rPr lang="en" sz="1400"/>
              <a:t>                                                              </a:t>
            </a:r>
            <a:endParaRPr sz="1400"/>
          </a:p>
        </p:txBody>
      </p:sp>
      <p:pic>
        <p:nvPicPr>
          <p:cNvPr id="226" name="Google Shape;226;p30"/>
          <p:cNvPicPr preferRelativeResize="0"/>
          <p:nvPr/>
        </p:nvPicPr>
        <p:blipFill>
          <a:blip r:embed="rId3">
            <a:alphaModFix/>
          </a:blip>
          <a:stretch>
            <a:fillRect/>
          </a:stretch>
        </p:blipFill>
        <p:spPr>
          <a:xfrm>
            <a:off x="611825" y="3508350"/>
            <a:ext cx="3591149" cy="1138400"/>
          </a:xfrm>
          <a:prstGeom prst="rect">
            <a:avLst/>
          </a:prstGeom>
          <a:noFill/>
          <a:ln>
            <a:noFill/>
          </a:ln>
        </p:spPr>
      </p:pic>
      <p:pic>
        <p:nvPicPr>
          <p:cNvPr id="227" name="Google Shape;227;p30"/>
          <p:cNvPicPr preferRelativeResize="0"/>
          <p:nvPr/>
        </p:nvPicPr>
        <p:blipFill>
          <a:blip r:embed="rId4">
            <a:alphaModFix/>
          </a:blip>
          <a:stretch>
            <a:fillRect/>
          </a:stretch>
        </p:blipFill>
        <p:spPr>
          <a:xfrm>
            <a:off x="5119288" y="3462487"/>
            <a:ext cx="3290125" cy="123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 Ciphers: -</a:t>
            </a:r>
            <a:endParaRPr/>
          </a:p>
        </p:txBody>
      </p:sp>
      <p:sp>
        <p:nvSpPr>
          <p:cNvPr id="233" name="Google Shape;233;p31"/>
          <p:cNvSpPr txBox="1"/>
          <p:nvPr>
            <p:ph idx="1" type="body"/>
          </p:nvPr>
        </p:nvSpPr>
        <p:spPr>
          <a:xfrm>
            <a:off x="311692" y="105822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202124"/>
                </a:solidFill>
              </a:rPr>
              <a:t>A stream cipher is an encryption technique that works bit by bit to transform plain text into cipher text that's unreadable to anyone without the proper key</a:t>
            </a:r>
            <a:r>
              <a:rPr lang="en" sz="1400"/>
              <a:t>.</a:t>
            </a:r>
            <a:r>
              <a:rPr lang="en" sz="1500"/>
              <a:t> Stream ciphers are linear, so the same key is used for encryption as well as decryption.eg the RC4 algorithm is a stream cipher.</a:t>
            </a:r>
            <a:endParaRPr sz="1500"/>
          </a:p>
          <a:p>
            <a:pPr indent="0" lvl="0" marL="0" rtl="0" algn="l">
              <a:spcBef>
                <a:spcPts val="1600"/>
              </a:spcBef>
              <a:spcAft>
                <a:spcPts val="0"/>
              </a:spcAft>
              <a:buNone/>
            </a:pPr>
            <a:r>
              <a:rPr lang="en" sz="1500"/>
              <a:t>There are 2 main categories of stream ciphers:-</a:t>
            </a:r>
            <a:endParaRPr sz="1500"/>
          </a:p>
          <a:p>
            <a:pPr indent="-323850" lvl="0" marL="457200" rtl="0" algn="l">
              <a:spcBef>
                <a:spcPts val="1600"/>
              </a:spcBef>
              <a:spcAft>
                <a:spcPts val="0"/>
              </a:spcAft>
              <a:buSzPts val="1500"/>
              <a:buAutoNum type="arabicPeriod"/>
            </a:pPr>
            <a:r>
              <a:rPr lang="en" sz="1500"/>
              <a:t>Synchronous stream ciphers:</a:t>
            </a:r>
            <a:r>
              <a:rPr lang="en" sz="1600"/>
              <a:t> </a:t>
            </a:r>
            <a:r>
              <a:rPr lang="en" sz="1450">
                <a:solidFill>
                  <a:srgbClr val="333333"/>
                </a:solidFill>
              </a:rPr>
              <a:t>A synchronous stream cipher is a stream cipher, in which the keystream is generated independently of the plaintext and of the ciphertext. The keystream is usually produced by a pseudorandom </a:t>
            </a:r>
            <a:r>
              <a:rPr lang="en" sz="1450">
                <a:solidFill>
                  <a:srgbClr val="333333"/>
                </a:solidFill>
              </a:rPr>
              <a:t>generator.The characters in keystream can be numbers or characters.</a:t>
            </a:r>
            <a:endParaRPr sz="1600"/>
          </a:p>
          <a:p>
            <a:pPr indent="-323850" lvl="0" marL="457200" rtl="0" algn="l">
              <a:spcBef>
                <a:spcPts val="0"/>
              </a:spcBef>
              <a:spcAft>
                <a:spcPts val="0"/>
              </a:spcAft>
              <a:buSzPts val="1500"/>
              <a:buAutoNum type="arabicPeriod"/>
            </a:pPr>
            <a:r>
              <a:rPr lang="en" sz="1500"/>
              <a:t>Self-synchronising stream ciphers: </a:t>
            </a:r>
            <a:r>
              <a:rPr lang="en" sz="1450">
                <a:solidFill>
                  <a:srgbClr val="202122"/>
                </a:solidFill>
              </a:rPr>
              <a:t>uses several of the previous </a:t>
            </a:r>
            <a:r>
              <a:rPr i="1" lang="en" sz="1450">
                <a:solidFill>
                  <a:srgbClr val="202122"/>
                </a:solidFill>
              </a:rPr>
              <a:t>N</a:t>
            </a:r>
            <a:r>
              <a:rPr lang="en" sz="1450">
                <a:solidFill>
                  <a:srgbClr val="202122"/>
                </a:solidFill>
              </a:rPr>
              <a:t> ciphertext digits to compute the keystream.</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Ciphers:</a:t>
            </a:r>
            <a:endParaRPr/>
          </a:p>
        </p:txBody>
      </p:sp>
      <p:sp>
        <p:nvSpPr>
          <p:cNvPr id="239" name="Google Shape;239;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900"/>
              <a:t>A block cipher is a method of encrypting data in blocks to produce ciphertext using a cryptographic key and algorithm. The block cipher processes fixed-size blocks simultaneously, as opposed to a stream cipher, which encrypts data one bit at a time. Most modern block ciphers are designed to encrypt data in fixed-size blocks of either 64 or 128 bits.e.g AES,DES,3DES.</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RSA</a:t>
            </a:r>
            <a:endParaRPr/>
          </a:p>
        </p:txBody>
      </p:sp>
      <p:sp>
        <p:nvSpPr>
          <p:cNvPr id="245" name="Google Shape;245;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In RSA, we have two large primes p and q, a modulus N = pq, an encryption exponent e and a decryption exponent d that satisfy ed = 1 mod (p - 1)(q - 1). The public key is the pair (N,e) and the private key is d.</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To encrypt a message M, compute</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C = M</a:t>
            </a:r>
            <a:r>
              <a:rPr baseline="30000" lang="en" sz="1100">
                <a:latin typeface="Arial"/>
                <a:ea typeface="Arial"/>
                <a:cs typeface="Arial"/>
                <a:sym typeface="Arial"/>
              </a:rPr>
              <a:t>e</a:t>
            </a:r>
            <a:r>
              <a:rPr lang="en" sz="1100">
                <a:latin typeface="Arial"/>
                <a:ea typeface="Arial"/>
                <a:cs typeface="Arial"/>
                <a:sym typeface="Arial"/>
              </a:rPr>
              <a:t> mod N.</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We want to show</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M = C</a:t>
            </a:r>
            <a:r>
              <a:rPr baseline="30000" lang="en" sz="1100">
                <a:latin typeface="Arial"/>
                <a:ea typeface="Arial"/>
                <a:cs typeface="Arial"/>
                <a:sym typeface="Arial"/>
              </a:rPr>
              <a:t>d</a:t>
            </a:r>
            <a:r>
              <a:rPr lang="en" sz="1100">
                <a:latin typeface="Arial"/>
                <a:ea typeface="Arial"/>
                <a:cs typeface="Arial"/>
                <a:sym typeface="Arial"/>
              </a:rPr>
              <a:t> mod N,</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i.e., that we can decrypt by raising the ciphertext C to the d power and reducing the result modulo N. But first we must take a slight mathematical detour.</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Two positive integers m and n are said to be </a:t>
            </a:r>
            <a:r>
              <a:rPr i="1" lang="en" sz="1100">
                <a:latin typeface="Arial"/>
                <a:ea typeface="Arial"/>
                <a:cs typeface="Arial"/>
                <a:sym typeface="Arial"/>
              </a:rPr>
              <a:t>relatively prime</a:t>
            </a:r>
            <a:r>
              <a:rPr lang="en" sz="1100">
                <a:latin typeface="Arial"/>
                <a:ea typeface="Arial"/>
                <a:cs typeface="Arial"/>
                <a:sym typeface="Arial"/>
              </a:rPr>
              <a:t> if they have no common factors other than 1. For example, though both 10 and 9 are composite numbers, they are relatively prime, since they have no factor (other than 1) in common.</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