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Taken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GCC</c:v>
                </c:pt>
                <c:pt idx="1">
                  <c:v>Anagram</c:v>
                </c:pt>
                <c:pt idx="2">
                  <c:v>Compress 95</c:v>
                </c:pt>
                <c:pt idx="3">
                  <c:v>Go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35.33</c:v>
                </c:pt>
                <c:pt idx="1">
                  <c:v>32.369999999999997</c:v>
                </c:pt>
                <c:pt idx="2">
                  <c:v>2.86</c:v>
                </c:pt>
                <c:pt idx="3">
                  <c:v>35.85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1-48B1-8424-CE65B1531A67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Not taken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GCC</c:v>
                </c:pt>
                <c:pt idx="1">
                  <c:v>Anagram</c:v>
                </c:pt>
                <c:pt idx="2">
                  <c:v>Compress 95</c:v>
                </c:pt>
                <c:pt idx="3">
                  <c:v>Go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35.33</c:v>
                </c:pt>
                <c:pt idx="1">
                  <c:v>32.369999999999997</c:v>
                </c:pt>
                <c:pt idx="2">
                  <c:v>2.86</c:v>
                </c:pt>
                <c:pt idx="3">
                  <c:v>35.85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91-48B1-8424-CE65B1531A67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Bimodal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GCC</c:v>
                </c:pt>
                <c:pt idx="1">
                  <c:v>Anagram</c:v>
                </c:pt>
                <c:pt idx="2">
                  <c:v>Compress 95</c:v>
                </c:pt>
                <c:pt idx="3">
                  <c:v>Go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94.98</c:v>
                </c:pt>
                <c:pt idx="1">
                  <c:v>80.47</c:v>
                </c:pt>
                <c:pt idx="2">
                  <c:v>97.18</c:v>
                </c:pt>
                <c:pt idx="3">
                  <c:v>90.14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91-48B1-8424-CE65B1531A67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2 Level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GCC</c:v>
                </c:pt>
                <c:pt idx="1">
                  <c:v>Anagram</c:v>
                </c:pt>
                <c:pt idx="2">
                  <c:v>Compress 95</c:v>
                </c:pt>
                <c:pt idx="3">
                  <c:v>Go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88.84</c:v>
                </c:pt>
                <c:pt idx="1">
                  <c:v>75.27</c:v>
                </c:pt>
                <c:pt idx="2">
                  <c:v>97.43</c:v>
                </c:pt>
                <c:pt idx="3">
                  <c:v>70.36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91-48B1-8424-CE65B1531A67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Combination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GCC</c:v>
                </c:pt>
                <c:pt idx="1">
                  <c:v>Anagram</c:v>
                </c:pt>
                <c:pt idx="2">
                  <c:v>Compress 95</c:v>
                </c:pt>
                <c:pt idx="3">
                  <c:v>Go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4"/>
                <c:pt idx="0">
                  <c:v>95.77</c:v>
                </c:pt>
                <c:pt idx="1">
                  <c:v>82.48</c:v>
                </c:pt>
                <c:pt idx="2">
                  <c:v>97.49</c:v>
                </c:pt>
                <c:pt idx="3">
                  <c:v>92.87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91-48B1-8424-CE65B1531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0794280"/>
        <c:axId val="24692397"/>
      </c:barChart>
      <c:catAx>
        <c:axId val="60794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24692397"/>
        <c:crosses val="autoZero"/>
        <c:auto val="1"/>
        <c:lblAlgn val="ctr"/>
        <c:lblOffset val="100"/>
        <c:noMultiLvlLbl val="1"/>
      </c:catAx>
      <c:valAx>
        <c:axId val="24692397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60794280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  <c:showDLblsOverMax val="1"/>
  </c:chart>
  <c:spPr>
    <a:solidFill>
      <a:srgbClr val="FFFFFF"/>
    </a:solidFill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60" name="Picture 59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2809C4D-A03D-4BC1-8ECE-5174267A2B07}" type="datetime">
              <a:rPr lang="en-US" sz="12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1/14/2018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Line 17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Line 18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9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ln w="2844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ln w="12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ln w="12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ln w="2844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AE7F7AB-ECD9-4D16-A6B4-49A22E8FF9BE}" type="slidenum">
              <a:rPr lang="en-U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8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LevelClick to edit Master text styles</a:t>
            </a:r>
          </a:p>
          <a:p>
            <a:pPr marL="640080" lvl="1" indent="-273960">
              <a:lnSpc>
                <a:spcPct val="100000"/>
              </a:lnSpc>
              <a:buClr>
                <a:srgbClr val="31B6FD"/>
              </a:buClr>
              <a:buSzPct val="80000"/>
              <a:buFont typeface="Wingdings 2" charset="2"/>
              <a:buChar char="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914400" lvl="2" indent="-182520">
              <a:lnSpc>
                <a:spcPct val="100000"/>
              </a:lnSpc>
              <a:buClr>
                <a:srgbClr val="2BA0DF"/>
              </a:buClr>
              <a:buSzPct val="6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188720" lvl="3" indent="-182520">
              <a:lnSpc>
                <a:spcPct val="100000"/>
              </a:lnSpc>
              <a:buClr>
                <a:srgbClr val="ADD7FD"/>
              </a:buClr>
              <a:buSzPct val="6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463040" lvl="4" indent="-182520">
              <a:lnSpc>
                <a:spcPct val="100000"/>
              </a:lnSpc>
              <a:buClr>
                <a:srgbClr val="B0C1E5"/>
              </a:buClr>
              <a:buSzPct val="68000"/>
              <a:buFont typeface="Wingdings 2" charset="2"/>
              <a:buChar char="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9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6A92428-B592-4FD0-9B69-A3862D53F716}" type="datetime">
              <a:rPr lang="en-US" sz="12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1/14/2018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A3305788-26D7-43C9-8D01-4BAB522899D2}" type="slidenum">
              <a:rPr lang="en-U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3" name="PlaceHolder 8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2E978D-BF54-434A-B229-D1D8EF3D40FD}" type="datetime">
              <a:rPr lang="en-US" sz="12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1/14/2018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9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B9CA64B-C11D-4891-B0B1-B8E7E595E3DD}" type="slidenum">
              <a:rPr lang="en-U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10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971640" y="908640"/>
            <a:ext cx="7175160" cy="251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  </a:t>
            </a:r>
            <a:r>
              <a:rPr lang="en-US" sz="5000" b="1" strike="noStrike" cap="small" spc="-1">
                <a:solidFill>
                  <a:srgbClr val="1B417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EVALUATING BRANCH PREDICTION 	  STRATEGIES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265044" y="5019539"/>
            <a:ext cx="5636520" cy="145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1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Ananth Sankarasubramanian 	</a:t>
            </a:r>
          </a:p>
          <a:p>
            <a:pPr>
              <a:lnSpc>
                <a:spcPct val="100000"/>
              </a:lnSpc>
            </a:pPr>
            <a:r>
              <a:rPr lang="en-US" sz="2500" b="1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Sowmya </a:t>
            </a:r>
            <a:r>
              <a:rPr lang="en-US" sz="2500" b="1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Muralidharan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b="1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Govindan</a:t>
            </a:r>
            <a:r>
              <a:rPr lang="en-US" sz="2500" b="1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b="1" strike="noStrike" spc="-1" dirty="0" err="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Vedanarayanan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b="1" strike="noStrike" spc="-1" dirty="0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STRATEGY 6 – JAMES SMITH (2)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779112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76" name="Picture 2"/>
          <p:cNvPicPr/>
          <p:nvPr/>
        </p:nvPicPr>
        <p:blipFill>
          <a:blip r:embed="rId2"/>
          <a:stretch/>
        </p:blipFill>
        <p:spPr>
          <a:xfrm>
            <a:off x="1043640" y="1551960"/>
            <a:ext cx="3072960" cy="1439640"/>
          </a:xfrm>
          <a:prstGeom prst="rect">
            <a:avLst/>
          </a:prstGeom>
          <a:ln>
            <a:noFill/>
          </a:ln>
        </p:spPr>
      </p:pic>
      <p:pic>
        <p:nvPicPr>
          <p:cNvPr id="177" name="Picture 2"/>
          <p:cNvPicPr/>
          <p:nvPr/>
        </p:nvPicPr>
        <p:blipFill>
          <a:blip r:embed="rId3"/>
          <a:stretch/>
        </p:blipFill>
        <p:spPr>
          <a:xfrm>
            <a:off x="467640" y="4581000"/>
            <a:ext cx="7543440" cy="1400760"/>
          </a:xfrm>
          <a:prstGeom prst="rect">
            <a:avLst/>
          </a:prstGeom>
          <a:ln>
            <a:noFill/>
          </a:ln>
        </p:spPr>
      </p:pic>
      <p:pic>
        <p:nvPicPr>
          <p:cNvPr id="178" name="Picture 3"/>
          <p:cNvPicPr/>
          <p:nvPr/>
        </p:nvPicPr>
        <p:blipFill>
          <a:blip r:embed="rId4"/>
          <a:stretch/>
        </p:blipFill>
        <p:spPr>
          <a:xfrm>
            <a:off x="4932000" y="2067480"/>
            <a:ext cx="2736000" cy="18493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1155960" y="3213000"/>
            <a:ext cx="284796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(i = 0; i &lt; 4; i++){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STRATEGY 7 – JAMES SMITH(1)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82" name="Picture 2"/>
          <p:cNvPicPr/>
          <p:nvPr/>
        </p:nvPicPr>
        <p:blipFill>
          <a:blip r:embed="rId2"/>
          <a:stretch/>
        </p:blipFill>
        <p:spPr>
          <a:xfrm>
            <a:off x="539640" y="1700640"/>
            <a:ext cx="7272360" cy="4536000"/>
          </a:xfrm>
          <a:prstGeom prst="rect">
            <a:avLst/>
          </a:prstGeom>
          <a:ln>
            <a:noFill/>
          </a:ln>
        </p:spPr>
      </p:pic>
      <p:sp>
        <p:nvSpPr>
          <p:cNvPr id="183" name="CustomShape 3"/>
          <p:cNvSpPr/>
          <p:nvPr/>
        </p:nvSpPr>
        <p:spPr>
          <a:xfrm flipH="1">
            <a:off x="5651280" y="2300760"/>
            <a:ext cx="575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4" name="CustomShape 4"/>
          <p:cNvSpPr/>
          <p:nvPr/>
        </p:nvSpPr>
        <p:spPr>
          <a:xfrm flipH="1">
            <a:off x="8243640" y="3357000"/>
            <a:ext cx="575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5"/>
          <p:cNvSpPr/>
          <p:nvPr/>
        </p:nvSpPr>
        <p:spPr>
          <a:xfrm>
            <a:off x="6228360" y="2147040"/>
            <a:ext cx="122364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 Bit Counter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827640" y="4149000"/>
            <a:ext cx="3888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strategy 6 with twos compliment counts instead of a single bit. Predict that the branch will be taken if the sign bit is 1. Increment the count when a branch is taken; decrement it when a branch is not taken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STRATEGY 7 – JAMES SMITH (2)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971640" y="1674720"/>
            <a:ext cx="2693880" cy="2186280"/>
          </a:xfrm>
          <a:prstGeom prst="rect">
            <a:avLst/>
          </a:prstGeom>
          <a:ln>
            <a:noFill/>
          </a:ln>
        </p:spPr>
      </p:pic>
      <p:pic>
        <p:nvPicPr>
          <p:cNvPr id="189" name="Picture 3"/>
          <p:cNvPicPr/>
          <p:nvPr/>
        </p:nvPicPr>
        <p:blipFill>
          <a:blip r:embed="rId3"/>
          <a:stretch/>
        </p:blipFill>
        <p:spPr>
          <a:xfrm>
            <a:off x="3688200" y="1772640"/>
            <a:ext cx="1831320" cy="1098720"/>
          </a:xfrm>
          <a:prstGeom prst="rect">
            <a:avLst/>
          </a:prstGeom>
          <a:ln>
            <a:noFill/>
          </a:ln>
        </p:spPr>
      </p:pic>
      <p:pic>
        <p:nvPicPr>
          <p:cNvPr id="190" name="Picture 2"/>
          <p:cNvPicPr/>
          <p:nvPr/>
        </p:nvPicPr>
        <p:blipFill>
          <a:blip r:embed="rId4"/>
          <a:srcRect t="5086" b="13952"/>
          <a:stretch/>
        </p:blipFill>
        <p:spPr>
          <a:xfrm>
            <a:off x="611640" y="4725000"/>
            <a:ext cx="7272360" cy="1656000"/>
          </a:xfrm>
          <a:prstGeom prst="rect">
            <a:avLst/>
          </a:prstGeom>
          <a:ln>
            <a:noFill/>
          </a:ln>
        </p:spPr>
      </p:pic>
      <p:pic>
        <p:nvPicPr>
          <p:cNvPr id="191" name="Picture 4"/>
          <p:cNvPicPr/>
          <p:nvPr/>
        </p:nvPicPr>
        <p:blipFill>
          <a:blip r:embed="rId5"/>
          <a:stretch/>
        </p:blipFill>
        <p:spPr>
          <a:xfrm>
            <a:off x="5724000" y="1772640"/>
            <a:ext cx="2138400" cy="129204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4637880" y="3573000"/>
            <a:ext cx="284796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(i = 0; i &lt; 4; i++){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 </a:t>
            </a:r>
            <a:r>
              <a:rPr lang="en-US" sz="4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GSHARE – ANTI ALIASING 		    PREDICTOR(1)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Reduce aliasing by randomizing the index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Idea is to add more context information to the global predictor to take into account which branch is being predicted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GHR hashed (XORed) with the Branch PC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GSHARE – ANTI ALIASING 		     PREDICTOR(2)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11640" y="1719360"/>
            <a:ext cx="2736000" cy="719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5148000" y="1647360"/>
            <a:ext cx="2520000" cy="791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755640" y="191700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Global Shift Register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508000" y="1845000"/>
            <a:ext cx="19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Branch Address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3500280" y="2599560"/>
            <a:ext cx="1223640" cy="1151640"/>
          </a:xfrm>
          <a:prstGeom prst="ellipse">
            <a:avLst/>
          </a:prstGeom>
          <a:ln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1" name="CustomShape 7"/>
          <p:cNvSpPr/>
          <p:nvPr/>
        </p:nvSpPr>
        <p:spPr>
          <a:xfrm>
            <a:off x="3644280" y="299088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XOR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3348000" y="4221000"/>
            <a:ext cx="1511640" cy="2016000"/>
          </a:xfrm>
          <a:prstGeom prst="rect">
            <a:avLst/>
          </a:prstGeom>
          <a:ln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CustomShape 9"/>
          <p:cNvSpPr/>
          <p:nvPr/>
        </p:nvSpPr>
        <p:spPr>
          <a:xfrm>
            <a:off x="3644280" y="4581000"/>
            <a:ext cx="1079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Pattern History 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0"/>
          <p:cNvSpPr/>
          <p:nvPr/>
        </p:nvSpPr>
        <p:spPr>
          <a:xfrm rot="16200000" flipH="1">
            <a:off x="2371320" y="2047680"/>
            <a:ext cx="735480" cy="1520280"/>
          </a:xfrm>
          <a:prstGeom prst="bentConnector2">
            <a:avLst/>
          </a:prstGeom>
          <a:noFill/>
          <a:ln>
            <a:rou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5" name="CustomShape 11"/>
          <p:cNvSpPr/>
          <p:nvPr/>
        </p:nvSpPr>
        <p:spPr>
          <a:xfrm rot="5400000">
            <a:off x="5198760" y="1965600"/>
            <a:ext cx="735480" cy="1683360"/>
          </a:xfrm>
          <a:prstGeom prst="bentConnector2">
            <a:avLst/>
          </a:prstGeom>
          <a:noFill/>
          <a:ln>
            <a:rou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12"/>
          <p:cNvSpPr/>
          <p:nvPr/>
        </p:nvSpPr>
        <p:spPr>
          <a:xfrm flipH="1">
            <a:off x="4104000" y="3751560"/>
            <a:ext cx="7920" cy="46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7" name="CustomShape 13"/>
          <p:cNvSpPr/>
          <p:nvPr/>
        </p:nvSpPr>
        <p:spPr>
          <a:xfrm>
            <a:off x="4860000" y="5042880"/>
            <a:ext cx="107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5940000" y="4797000"/>
            <a:ext cx="20160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PREDICTION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  BIMODE DIRECTIONAL 		    PREDICTOR(1)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Global History scheme still limited by destructive aliasing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Gshare only provides limited improvement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Bi-mode predictor provides neutral aliasing in the place of destructive aliasing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Uses a 2 bit counter to predict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Improved prediction accuracy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4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BIMODE DIRECTIONAL 		         PREDICTOR(2)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83640" y="1772640"/>
            <a:ext cx="1944000" cy="863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Global History Register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55640" y="5188320"/>
            <a:ext cx="1944000" cy="1079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Branch Address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420000" y="1772640"/>
            <a:ext cx="1872000" cy="863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Taken Predictor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3368880" y="3357000"/>
            <a:ext cx="1944000" cy="1079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 Taken Predictor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3296880" y="5188320"/>
            <a:ext cx="2088000" cy="1007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Choice Selector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 rot="5400000">
            <a:off x="5976720" y="3537000"/>
            <a:ext cx="1079640" cy="719640"/>
          </a:xfrm>
          <a:prstGeom prst="trapezoid">
            <a:avLst>
              <a:gd name="adj" fmla="val 25000"/>
            </a:avLst>
          </a:prstGeom>
          <a:ln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1043640" y="3588120"/>
            <a:ext cx="1223640" cy="935640"/>
          </a:xfrm>
          <a:prstGeom prst="ellipse">
            <a:avLst/>
          </a:prstGeom>
          <a:ln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7378200" y="3712320"/>
            <a:ext cx="1223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Prediction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 rot="16200000" flipH="1">
            <a:off x="1179720" y="3112560"/>
            <a:ext cx="950760" cy="360"/>
          </a:xfrm>
          <a:prstGeom prst="bentConnector3">
            <a:avLst>
              <a:gd name="adj1" fmla="val 50000"/>
            </a:avLst>
          </a:prstGeom>
          <a:noFill/>
          <a:ln>
            <a:rou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1" name="CustomShape 11"/>
          <p:cNvSpPr/>
          <p:nvPr/>
        </p:nvSpPr>
        <p:spPr>
          <a:xfrm rot="5400000" flipH="1" flipV="1">
            <a:off x="2001600" y="3068280"/>
            <a:ext cx="1130760" cy="575640"/>
          </a:xfrm>
          <a:prstGeom prst="bentConnector3">
            <a:avLst>
              <a:gd name="adj1" fmla="val 50000"/>
            </a:avLst>
          </a:prstGeom>
          <a:noFill/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2" name="CustomShape 12"/>
          <p:cNvSpPr/>
          <p:nvPr/>
        </p:nvSpPr>
        <p:spPr>
          <a:xfrm rot="5400000" flipH="1" flipV="1">
            <a:off x="2771640" y="2276280"/>
            <a:ext cx="719640" cy="575640"/>
          </a:xfrm>
          <a:prstGeom prst="bentConnector2">
            <a:avLst/>
          </a:prstGeom>
          <a:noFill/>
          <a:ln>
            <a:rou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3" name="CustomShape 13"/>
          <p:cNvSpPr/>
          <p:nvPr/>
        </p:nvSpPr>
        <p:spPr>
          <a:xfrm rot="16200000" flipH="1">
            <a:off x="5292720" y="2224800"/>
            <a:ext cx="1241640" cy="1202760"/>
          </a:xfrm>
          <a:prstGeom prst="bentConnector3">
            <a:avLst>
              <a:gd name="adj1" fmla="val -1122"/>
            </a:avLst>
          </a:prstGeom>
          <a:noFill/>
          <a:ln>
            <a:rou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4" name="CustomShape 14"/>
          <p:cNvSpPr/>
          <p:nvPr/>
        </p:nvSpPr>
        <p:spPr>
          <a:xfrm rot="16200000" flipH="1">
            <a:off x="2552400" y="3081960"/>
            <a:ext cx="1105200" cy="524520"/>
          </a:xfrm>
          <a:prstGeom prst="bentConnector2">
            <a:avLst/>
          </a:prstGeom>
          <a:noFill/>
          <a:ln>
            <a:rou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5" name="CustomShape 15"/>
          <p:cNvSpPr/>
          <p:nvPr/>
        </p:nvSpPr>
        <p:spPr>
          <a:xfrm flipV="1">
            <a:off x="5384880" y="4347000"/>
            <a:ext cx="1130760" cy="1344960"/>
          </a:xfrm>
          <a:prstGeom prst="bentConnector2">
            <a:avLst/>
          </a:prstGeom>
          <a:noFill/>
          <a:ln>
            <a:rou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6" name="CustomShape 16"/>
          <p:cNvSpPr/>
          <p:nvPr/>
        </p:nvSpPr>
        <p:spPr>
          <a:xfrm>
            <a:off x="6876360" y="3897000"/>
            <a:ext cx="501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7" name="CustomShape 17"/>
          <p:cNvSpPr/>
          <p:nvPr/>
        </p:nvSpPr>
        <p:spPr>
          <a:xfrm rot="5400000" flipH="1" flipV="1">
            <a:off x="1342440" y="4874760"/>
            <a:ext cx="624600" cy="360"/>
          </a:xfrm>
          <a:prstGeom prst="bentConnector3">
            <a:avLst>
              <a:gd name="adj1" fmla="val 50000"/>
            </a:avLst>
          </a:prstGeom>
          <a:noFill/>
          <a:ln>
            <a:rou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8" name="CustomShape 18"/>
          <p:cNvSpPr/>
          <p:nvPr/>
        </p:nvSpPr>
        <p:spPr>
          <a:xfrm>
            <a:off x="5344200" y="3933360"/>
            <a:ext cx="811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9" name="CustomShape 19"/>
          <p:cNvSpPr/>
          <p:nvPr/>
        </p:nvSpPr>
        <p:spPr>
          <a:xfrm>
            <a:off x="2699640" y="5728320"/>
            <a:ext cx="59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39640" y="476640"/>
            <a:ext cx="7467120" cy="926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PERFORMANCE COMPARISON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graphicFrame>
        <p:nvGraphicFramePr>
          <p:cNvPr id="231" name="Table 2"/>
          <p:cNvGraphicFramePr/>
          <p:nvPr/>
        </p:nvGraphicFramePr>
        <p:xfrm>
          <a:off x="1331640" y="1556640"/>
          <a:ext cx="5749200" cy="1511640"/>
        </p:xfrm>
        <a:graphic>
          <a:graphicData uri="http://schemas.openxmlformats.org/drawingml/2006/table">
            <a:tbl>
              <a:tblPr/>
              <a:tblGrid>
                <a:gridCol w="106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Strategy 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Strategy 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Gshare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Bimode-Directional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GCC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84.66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88.79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82.37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89.09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Anagram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93.35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96.14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97.2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97.18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Compress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81.63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89.92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92.43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92.73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77.91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81.75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72.31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82.09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2" name="Picture 1"/>
          <p:cNvPicPr/>
          <p:nvPr/>
        </p:nvPicPr>
        <p:blipFill>
          <a:blip r:embed="rId2"/>
          <a:stretch/>
        </p:blipFill>
        <p:spPr>
          <a:xfrm>
            <a:off x="1475640" y="3213000"/>
            <a:ext cx="5760720" cy="323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   CONCLUSION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457200" y="1600200"/>
            <a:ext cx="800280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 comparing, Strategy 6 and Strategy 7 (James Smith), it is seen that Strategy 7 performs better across all benchmarks.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Gshare performs better than both JS6 and JS7 for anagram and compress95.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Bi-mode Direction Predictor performs best across all benchmarks, except on anagram.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  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Lee, I-Cheng K. Chen, and N. Mudge, “The B&amp;Mode Branch Predictor”, University of Michigan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J. E. Smith, “A study of branch prediction strategies,” in 25 years of the international symposia on Computer architecture (selected papers), ser. ISCA ’98. New York, NY, USA: ACM, 1998, pp. 202–215.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S. McFarling, “Combining branch predictors,” June 1993.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E. Landry, A. Schmid, A. Beck, A. Malishevsky, Dynamic Branch Prediction, Electrical and Computer Engineering, Oregon State Universiy. http://web.engr.oregonstate.edu/~benl/Projects/branch_pred/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http://www.slideshare.net/HsienHsinLee/lec5-computer-architecture-by-hsienhsin-sean-lee-georgia-tech-branch-predictor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https://www.ece.cmu.edu/~ece447/s13/lib/exe/fetch.php?media=onur-447-spring13-lecture11-branch-prediction-afterlecture.pdf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onur-447-spring13-lecture11-branch-prediction-afterlecture.pdf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5000" b="0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5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BRANCHES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Branches alter the flow of instruction execution in a program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Branch Prediction: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640080" lvl="1" indent="-273960">
              <a:lnSpc>
                <a:spcPct val="100000"/>
              </a:lnSpc>
              <a:buClr>
                <a:srgbClr val="31B6FD"/>
              </a:buClr>
              <a:buSzPct val="80000"/>
              <a:buFont typeface="Wingdings 2" charset="2"/>
              <a:buChar char="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Resolving a branch hazard by predicting which path will be taken and proceed under that assumption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640080" lvl="1" indent="-273960">
              <a:lnSpc>
                <a:spcPct val="100000"/>
              </a:lnSpc>
              <a:buClr>
                <a:srgbClr val="31B6FD"/>
              </a:buClr>
              <a:buSzPct val="80000"/>
              <a:buFont typeface="Wingdings 2" charset="2"/>
              <a:buChar char="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the prediction is wrong - flush the wrong-path instructions from the pipeline &amp; fetch the right 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Branch Prediction Strategies – Static and Dynamic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683640" y="24930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    THANK YOU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WHY IS BRANCH PREDICTION IMPORTANT?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Conditional branches comprise about 20% of instructions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Pipelines are deeper and mis-prediction penalty greater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Cycle times smaller: more emphasis on throughput/performance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Increases the number of  instructions available for the scheduler to issue.  Increases instruction level parallelism (ILP)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Allows useful work to be completed while waiting for the branch to resolve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DIRECTIONS IN BRANCH 		PREDICTION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Improve Prediction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640080" lvl="1" indent="-273960">
              <a:lnSpc>
                <a:spcPct val="100000"/>
              </a:lnSpc>
              <a:buClr>
                <a:srgbClr val="31B6FD"/>
              </a:buClr>
              <a:buSzPct val="80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Using correlated or hybrid predictors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Determine the target earlier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640080" lvl="1" indent="-273960">
              <a:lnSpc>
                <a:spcPct val="100000"/>
              </a:lnSpc>
              <a:buClr>
                <a:srgbClr val="31B6FD"/>
              </a:buClr>
              <a:buSzPct val="80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Using BTB (Pentium Pro)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Reduce mis-prediction penalty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640080" lvl="1" indent="-273960">
              <a:lnSpc>
                <a:spcPct val="100000"/>
              </a:lnSpc>
              <a:buClr>
                <a:srgbClr val="31B6FD"/>
              </a:buClr>
              <a:buSzPct val="80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By fetching instructions from both streams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     Simplescalar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Simulator suite for many different parts of an architecture.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Simulators for caches, out of order simulation, branch prediction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Benchmarks Used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GCC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Anagram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Compress95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IN-BUILT PREDICTORS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SimpleScalar is capable of simulating two static and three dynamic predictors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Taken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 Taken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Bimodal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Combination - bimodal and 2-level adaptive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99640" y="620640"/>
            <a:ext cx="7467120" cy="85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PERFORMANCE COMPARISON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graphicFrame>
        <p:nvGraphicFramePr>
          <p:cNvPr id="164" name="Table 2"/>
          <p:cNvGraphicFramePr/>
          <p:nvPr/>
        </p:nvGraphicFramePr>
        <p:xfrm>
          <a:off x="1691640" y="1845000"/>
          <a:ext cx="5544360" cy="939600"/>
        </p:xfrm>
        <a:graphic>
          <a:graphicData uri="http://schemas.openxmlformats.org/drawingml/2006/table">
            <a:tbl>
              <a:tblPr/>
              <a:tblGrid>
                <a:gridCol w="106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 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Taken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Not taken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Bimodal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 Level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Combination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GCC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35.33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35.33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94.98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88.84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95.77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Anagram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32.37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32.37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80.47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75.27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82.48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Compress 95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2.86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2.86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97.18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97.43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97.49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35.85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35.85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90.14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70.36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92.87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5" name="Chart 164"/>
          <p:cNvGraphicFramePr/>
          <p:nvPr/>
        </p:nvGraphicFramePr>
        <p:xfrm>
          <a:off x="2036880" y="3165120"/>
          <a:ext cx="5762880" cy="3235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2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Strategies We Implemented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Strategy 6 – James Smith (JS6)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Strategy 7 – James Smith (JS7)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Gshare – McFarling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31B6FD"/>
              </a:buClr>
              <a:buSzPct val="70000"/>
              <a:buFont typeface="Wingdings" charset="2"/>
              <a:buChar char="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BiMode Directional – Lee, Cheng and  Mudge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cap="small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STRATEGY 6 – JAMES SMITH(1)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70" name="Picture 2"/>
          <p:cNvPicPr/>
          <p:nvPr/>
        </p:nvPicPr>
        <p:blipFill>
          <a:blip r:embed="rId2"/>
          <a:stretch/>
        </p:blipFill>
        <p:spPr>
          <a:xfrm>
            <a:off x="539640" y="1700640"/>
            <a:ext cx="7272360" cy="4536000"/>
          </a:xfrm>
          <a:prstGeom prst="rect">
            <a:avLst/>
          </a:prstGeom>
          <a:ln>
            <a:noFill/>
          </a:ln>
        </p:spPr>
      </p:pic>
      <p:sp>
        <p:nvSpPr>
          <p:cNvPr id="171" name="CustomShape 3"/>
          <p:cNvSpPr/>
          <p:nvPr/>
        </p:nvSpPr>
        <p:spPr>
          <a:xfrm flipH="1">
            <a:off x="5651280" y="2300760"/>
            <a:ext cx="575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6228360" y="2147040"/>
            <a:ext cx="122364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 Bit Counter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755640" y="4221000"/>
            <a:ext cx="410400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the branch instruction address to m bits and use this index to address a RAM containing the outcome of the most recent branch instruction indexing the same location. Predict that the branch outcome will be the same.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1658</TotalTime>
  <Words>762</Words>
  <Application>Microsoft Office PowerPoint</Application>
  <PresentationFormat>On-screen Show (4:3)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Century Schoolbook</vt:lpstr>
      <vt:lpstr>DejaVu Sans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dc:description/>
  <cp:lastModifiedBy>ananth s</cp:lastModifiedBy>
  <cp:revision>42</cp:revision>
  <dcterms:created xsi:type="dcterms:W3CDTF">2016-12-12T01:53:58Z</dcterms:created>
  <dcterms:modified xsi:type="dcterms:W3CDTF">2018-01-15T02:38:35Z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sis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20</vt:i4>
  </property>
</Properties>
</file>