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69" r:id="rId2"/>
    <p:sldId id="272" r:id="rId3"/>
    <p:sldId id="271" r:id="rId4"/>
    <p:sldId id="274" r:id="rId5"/>
    <p:sldId id="275" r:id="rId6"/>
    <p:sldId id="293" r:id="rId7"/>
    <p:sldId id="276" r:id="rId8"/>
    <p:sldId id="277" r:id="rId9"/>
    <p:sldId id="278" r:id="rId10"/>
    <p:sldId id="279" r:id="rId11"/>
    <p:sldId id="280" r:id="rId12"/>
    <p:sldId id="282" r:id="rId13"/>
    <p:sldId id="281" r:id="rId14"/>
    <p:sldId id="283" r:id="rId15"/>
    <p:sldId id="284" r:id="rId16"/>
    <p:sldId id="285" r:id="rId17"/>
    <p:sldId id="286" r:id="rId18"/>
    <p:sldId id="287" r:id="rId19"/>
    <p:sldId id="288" r:id="rId20"/>
    <p:sldId id="289" r:id="rId21"/>
    <p:sldId id="292" r:id="rId22"/>
    <p:sldId id="290" r:id="rId23"/>
    <p:sldId id="291" r:id="rId2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A94168-9810-4AA5-B350-7340EAF83011}" v="2" dt="2021-09-04T00:37:56.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7"/>
    <p:restoredTop sz="88954" autoAdjust="0"/>
  </p:normalViewPr>
  <p:slideViewPr>
    <p:cSldViewPr snapToGrid="0" snapToObjects="1">
      <p:cViewPr>
        <p:scale>
          <a:sx n="90" d="100"/>
          <a:sy n="90" d="100"/>
        </p:scale>
        <p:origin x="60" y="-16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0BDEB-AFC0-4148-B337-3AC507F27D35}" type="datetimeFigureOut">
              <a:rPr lang="en-US" smtClean="0"/>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ECDFA-9D15-45DB-9501-0116B8929BBF}" type="slidenum">
              <a:rPr lang="en-US" smtClean="0"/>
              <a:t>‹#›</a:t>
            </a:fld>
            <a:endParaRPr lang="en-US"/>
          </a:p>
        </p:txBody>
      </p:sp>
    </p:spTree>
    <p:extLst>
      <p:ext uri="{BB962C8B-B14F-4D97-AF65-F5344CB8AC3E}">
        <p14:creationId xmlns:p14="http://schemas.microsoft.com/office/powerpoint/2010/main" val="295425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Stack – when a function is called it is pushed, when a function returns the call is popped.</a:t>
            </a:r>
          </a:p>
          <a:p>
            <a:r>
              <a:rPr lang="en-US" dirty="0"/>
              <a:t>Web API – multi threaded, mainly process the asynchronous functions</a:t>
            </a:r>
          </a:p>
          <a:p>
            <a:r>
              <a:rPr lang="en-US" dirty="0"/>
              <a:t>Event loop – has only one job. Checks call stack if it is empty and check the callback queue if there are any callbacks pending. If there are any dequeues the first callback and pushes it to the stack.</a:t>
            </a:r>
          </a:p>
          <a:p>
            <a:r>
              <a:rPr lang="en-US" dirty="0"/>
              <a:t>Callback queue – Self explanatory. The web/node API enqueues callback functions after an asynchronous action is complete.</a:t>
            </a:r>
          </a:p>
          <a:p>
            <a:endParaRPr lang="en-US" dirty="0"/>
          </a:p>
        </p:txBody>
      </p:sp>
      <p:sp>
        <p:nvSpPr>
          <p:cNvPr id="4" name="Slide Number Placeholder 3"/>
          <p:cNvSpPr>
            <a:spLocks noGrp="1"/>
          </p:cNvSpPr>
          <p:nvPr>
            <p:ph type="sldNum" sz="quarter" idx="10"/>
          </p:nvPr>
        </p:nvSpPr>
        <p:spPr/>
        <p:txBody>
          <a:bodyPr/>
          <a:lstStyle/>
          <a:p>
            <a:fld id="{8FCECDFA-9D15-45DB-9501-0116B8929BBF}" type="slidenum">
              <a:rPr lang="en-US" smtClean="0"/>
              <a:t>4</a:t>
            </a:fld>
            <a:endParaRPr lang="en-US"/>
          </a:p>
        </p:txBody>
      </p:sp>
    </p:spTree>
    <p:extLst>
      <p:ext uri="{BB962C8B-B14F-4D97-AF65-F5344CB8AC3E}">
        <p14:creationId xmlns:p14="http://schemas.microsoft.com/office/powerpoint/2010/main" val="2923659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1512888"/>
            <a:ext cx="10969943" cy="1143000"/>
          </a:xfrm>
        </p:spPr>
        <p:txBody>
          <a:bodyPr/>
          <a:lstStyle/>
          <a:p>
            <a:r>
              <a:rPr lang="en-US" dirty="0"/>
              <a:t>Click to edit Master title style</a:t>
            </a:r>
          </a:p>
        </p:txBody>
      </p:sp>
      <p:sp>
        <p:nvSpPr>
          <p:cNvPr id="3" name="Content Placeholder 2"/>
          <p:cNvSpPr>
            <a:spLocks noGrp="1"/>
          </p:cNvSpPr>
          <p:nvPr>
            <p:ph idx="1"/>
          </p:nvPr>
        </p:nvSpPr>
        <p:spPr>
          <a:xfrm>
            <a:off x="609441" y="2838451"/>
            <a:ext cx="10969943" cy="2757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203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1508125"/>
            <a:ext cx="2742486" cy="3929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1508125"/>
            <a:ext cx="8024310" cy="39290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653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31913" y="3792537"/>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031913" y="2184399"/>
            <a:ext cx="8413667" cy="15224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031913" y="4422776"/>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pic>
        <p:nvPicPr>
          <p:cNvPr id="1026" name="Picture 2" descr="C:\Users\solson\AppData\Local\Microsoft\Windows\Temporary Internet Files\Content.Outlook\2OI1I5QI\AxxessPPTX  16 9.jpg"/>
          <p:cNvPicPr>
            <a:picLocks noChangeAspect="1" noChangeArrowheads="1"/>
          </p:cNvPicPr>
          <p:nvPr userDrawn="1"/>
        </p:nvPicPr>
        <p:blipFill>
          <a:blip r:embed="rId2"/>
          <a:srcRect/>
          <a:stretch>
            <a:fillRect/>
          </a:stretch>
        </p:blipFill>
        <p:spPr bwMode="auto">
          <a:xfrm>
            <a:off x="0" y="71"/>
            <a:ext cx="12188825" cy="6857929"/>
          </a:xfrm>
          <a:prstGeom prst="rect">
            <a:avLst/>
          </a:prstGeom>
          <a:noFill/>
        </p:spPr>
      </p:pic>
      <p:sp>
        <p:nvSpPr>
          <p:cNvPr id="7" name="Content Placeholder 2"/>
          <p:cNvSpPr>
            <a:spLocks noGrp="1"/>
          </p:cNvSpPr>
          <p:nvPr>
            <p:ph idx="10" hasCustomPrompt="1"/>
          </p:nvPr>
        </p:nvSpPr>
        <p:spPr>
          <a:xfrm>
            <a:off x="609441" y="1459707"/>
            <a:ext cx="10969943" cy="3951742"/>
          </a:xfrm>
        </p:spPr>
        <p:txBody>
          <a:bodyPr/>
          <a:lstStyle>
            <a:lvl1pPr>
              <a:defRPr baseline="0"/>
            </a:lvl1pPr>
          </a:lstStyle>
          <a:p>
            <a:pPr lvl="0"/>
            <a:r>
              <a:rPr lang="en-US" dirty="0"/>
              <a:t>Click to insert text or images</a:t>
            </a:r>
          </a:p>
        </p:txBody>
      </p:sp>
    </p:spTree>
    <p:extLst>
      <p:ext uri="{BB962C8B-B14F-4D97-AF65-F5344CB8AC3E}">
        <p14:creationId xmlns:p14="http://schemas.microsoft.com/office/powerpoint/2010/main" val="114430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88825" cy="629586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687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3422651"/>
            <a:ext cx="10360501" cy="1720849"/>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2833" y="2119312"/>
            <a:ext cx="10360501" cy="116667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2867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892301"/>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648075"/>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Title 1"/>
          <p:cNvSpPr txBox="1">
            <a:spLocks/>
          </p:cNvSpPr>
          <p:nvPr userDrawn="1"/>
        </p:nvSpPr>
        <p:spPr>
          <a:xfrm>
            <a:off x="914399" y="0"/>
            <a:ext cx="7749915" cy="839449"/>
          </a:xfrm>
          <a:prstGeom prst="rect">
            <a:avLst/>
          </a:prstGeom>
        </p:spPr>
        <p:txBody>
          <a:bodyPr vert="horz" lIns="91440" tIns="45720" rIns="91440" bIns="45720" rtlCol="0" anchor="ctr">
            <a:normAutofit/>
          </a:bodyPr>
          <a:lstStyle>
            <a:lvl1pPr>
              <a:defRPr sz="4000"/>
            </a:lvl1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0300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914399" y="0"/>
            <a:ext cx="7749915" cy="839449"/>
          </a:xfrm>
        </p:spPr>
        <p:txBody>
          <a:bodyPr>
            <a:normAutofit/>
          </a:bodyPr>
          <a:lstStyle>
            <a:lvl1pPr>
              <a:defRPr sz="4000"/>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459707"/>
            <a:ext cx="10969943" cy="39517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914399" y="0"/>
            <a:ext cx="7749915" cy="839449"/>
          </a:xfrm>
        </p:spPr>
        <p:txBody>
          <a:bodyPr>
            <a:normAutofit/>
          </a:bodyPr>
          <a:lstStyle>
            <a:lvl1pPr>
              <a:defRPr sz="4000"/>
            </a:lvl1pPr>
          </a:lstStyle>
          <a:p>
            <a:endParaRPr lang="en-US" dirty="0"/>
          </a:p>
        </p:txBody>
      </p:sp>
    </p:spTree>
    <p:extLst>
      <p:ext uri="{BB962C8B-B14F-4D97-AF65-F5344CB8AC3E}">
        <p14:creationId xmlns:p14="http://schemas.microsoft.com/office/powerpoint/2010/main" val="316203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1341618"/>
            <a:ext cx="10969943" cy="434715"/>
          </a:xfrm>
        </p:spPr>
        <p:txBody>
          <a:bodyPr/>
          <a:lstStyle/>
          <a:p>
            <a:r>
              <a:rPr lang="en-US" dirty="0"/>
              <a:t>Click to edit Master title style</a:t>
            </a:r>
          </a:p>
        </p:txBody>
      </p:sp>
      <p:sp>
        <p:nvSpPr>
          <p:cNvPr id="3" name="Content Placeholder 2"/>
          <p:cNvSpPr>
            <a:spLocks noGrp="1"/>
          </p:cNvSpPr>
          <p:nvPr>
            <p:ph sz="half" idx="1"/>
          </p:nvPr>
        </p:nvSpPr>
        <p:spPr>
          <a:xfrm>
            <a:off x="609441" y="1888761"/>
            <a:ext cx="5383398" cy="4016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5986" y="1888761"/>
            <a:ext cx="5383398" cy="4016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160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094282"/>
            <a:ext cx="5116802" cy="8803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1974589"/>
            <a:ext cx="5116802" cy="40296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1754" y="1094282"/>
            <a:ext cx="5118812" cy="8803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1974589"/>
            <a:ext cx="5118812" cy="40296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914399" y="0"/>
            <a:ext cx="7749915" cy="839449"/>
          </a:xfrm>
        </p:spPr>
        <p:txBody>
          <a:bodyPr>
            <a:normAutofit/>
          </a:bodyPr>
          <a:lstStyle>
            <a:lvl1pPr>
              <a:defRPr sz="4000"/>
            </a:lvl1pPr>
          </a:lstStyle>
          <a:p>
            <a:endParaRPr lang="en-US" dirty="0"/>
          </a:p>
        </p:txBody>
      </p:sp>
    </p:spTree>
    <p:extLst>
      <p:ext uri="{BB962C8B-B14F-4D97-AF65-F5344CB8AC3E}">
        <p14:creationId xmlns:p14="http://schemas.microsoft.com/office/powerpoint/2010/main" val="207252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1847056"/>
            <a:ext cx="4010039"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5492" y="1847058"/>
            <a:ext cx="6813892" cy="31480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3009108"/>
            <a:ext cx="4010039" cy="25230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78445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09441" y="1298576"/>
            <a:ext cx="10969943" cy="4525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914399" y="0"/>
            <a:ext cx="7749915" cy="839449"/>
          </a:xfrm>
        </p:spPr>
        <p:txBody>
          <a:bodyPr>
            <a:normAutofit/>
          </a:bodyPr>
          <a:lstStyle>
            <a:lvl1pPr>
              <a:defRPr sz="4000"/>
            </a:lvl1pPr>
          </a:lstStyle>
          <a:p>
            <a:endParaRPr lang="en-US" dirty="0"/>
          </a:p>
        </p:txBody>
      </p:sp>
    </p:spTree>
    <p:extLst>
      <p:ext uri="{BB962C8B-B14F-4D97-AF65-F5344CB8AC3E}">
        <p14:creationId xmlns:p14="http://schemas.microsoft.com/office/powerpoint/2010/main" val="411235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txBox="1">
            <a:spLocks/>
          </p:cNvSpPr>
          <p:nvPr userDrawn="1"/>
        </p:nvSpPr>
        <p:spPr>
          <a:xfrm>
            <a:off x="914399" y="0"/>
            <a:ext cx="7749915" cy="839449"/>
          </a:xfrm>
          <a:prstGeom prst="rect">
            <a:avLst/>
          </a:prstGeom>
        </p:spPr>
        <p:txBody>
          <a:bodyPr>
            <a:normAutofit/>
          </a:bodyPr>
          <a:lstStyle>
            <a:lvl1pPr>
              <a:defRPr sz="4000"/>
            </a:lvl1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5"/>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Tree>
    <p:extLst>
      <p:ext uri="{BB962C8B-B14F-4D97-AF65-F5344CB8AC3E}">
        <p14:creationId xmlns:p14="http://schemas.microsoft.com/office/powerpoint/2010/main" val="2319625670"/>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49" r:id="rId3"/>
    <p:sldLayoutId id="2147483661" r:id="rId4"/>
    <p:sldLayoutId id="2147483660" r:id="rId5"/>
    <p:sldLayoutId id="2147483652" r:id="rId6"/>
    <p:sldLayoutId id="2147483653" r:id="rId7"/>
    <p:sldLayoutId id="2147483656" r:id="rId8"/>
    <p:sldLayoutId id="2147483658" r:id="rId9"/>
    <p:sldLayoutId id="2147483659" r:id="rId10"/>
    <p:sldLayoutId id="2147483657" r:id="rId11"/>
    <p:sldLayoutId id="2147483654"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dailyjs/asynchronous-adventures-in-javascript-callbacks-39880f1b470e" TargetMode="External"/><Relationship Id="rId2" Type="http://schemas.openxmlformats.org/officeDocument/2006/relationships/hyperlink" Target="https://medium.com/dailyjs/asynchronous-adventures-in-javascript-understanding-the-event-loop-fc6f968d5f72" TargetMode="External"/><Relationship Id="rId1" Type="http://schemas.openxmlformats.org/officeDocument/2006/relationships/slideLayout" Target="../slideLayouts/slideLayout5.xml"/><Relationship Id="rId6" Type="http://schemas.openxmlformats.org/officeDocument/2006/relationships/hyperlink" Target="https://www.youtube.com/watch?v=8aGhZQkoFbQ" TargetMode="External"/><Relationship Id="rId5" Type="http://schemas.openxmlformats.org/officeDocument/2006/relationships/hyperlink" Target="https://medium.com/dailyjs/asynchronous-adventures-in-javascript-async-await-bd2e62f37ffd" TargetMode="External"/><Relationship Id="rId4" Type="http://schemas.openxmlformats.org/officeDocument/2006/relationships/hyperlink" Target="https://medium.com/dailyjs/asynchronous-adventures-in-javascript-promises-1e0da27a3b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8aGhZQkoFbQ"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DD2233-A771-4239-9AA7-565A58FAC60A}"/>
              </a:ext>
            </a:extLst>
          </p:cNvPr>
          <p:cNvSpPr>
            <a:spLocks noGrp="1"/>
          </p:cNvSpPr>
          <p:nvPr>
            <p:ph type="ctrTitle"/>
          </p:nvPr>
        </p:nvSpPr>
        <p:spPr/>
        <p:txBody>
          <a:bodyPr>
            <a:normAutofit/>
          </a:bodyPr>
          <a:lstStyle/>
          <a:p>
            <a:r>
              <a:rPr lang="en-US" sz="5400" dirty="0" err="1"/>
              <a:t>Async</a:t>
            </a:r>
            <a:r>
              <a:rPr lang="en-US" sz="5400" dirty="0"/>
              <a:t>/Await in JavaScript</a:t>
            </a:r>
          </a:p>
        </p:txBody>
      </p:sp>
      <p:sp>
        <p:nvSpPr>
          <p:cNvPr id="4" name="Subtitle 3">
            <a:extLst>
              <a:ext uri="{FF2B5EF4-FFF2-40B4-BE49-F238E27FC236}">
                <a16:creationId xmlns:a16="http://schemas.microsoft.com/office/drawing/2014/main" id="{57DE1001-5CA9-4E36-8D6F-4389E30FD124}"/>
              </a:ext>
            </a:extLst>
          </p:cNvPr>
          <p:cNvSpPr>
            <a:spLocks noGrp="1"/>
          </p:cNvSpPr>
          <p:nvPr>
            <p:ph type="subTitle" idx="1"/>
          </p:nvPr>
        </p:nvSpPr>
        <p:spPr/>
        <p:txBody>
          <a:bodyPr/>
          <a:lstStyle/>
          <a:p>
            <a:r>
              <a:rPr lang="en-US" dirty="0"/>
              <a:t>Ananth Subramanian</a:t>
            </a:r>
          </a:p>
          <a:p>
            <a:r>
              <a:rPr lang="en-US" sz="2400" dirty="0"/>
              <a:t>February 01, 2018</a:t>
            </a:r>
          </a:p>
        </p:txBody>
      </p:sp>
    </p:spTree>
    <p:extLst>
      <p:ext uri="{BB962C8B-B14F-4D97-AF65-F5344CB8AC3E}">
        <p14:creationId xmlns:p14="http://schemas.microsoft.com/office/powerpoint/2010/main" val="33371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BD9D72-D32E-4FBD-8A25-C948AAFD8322}"/>
              </a:ext>
            </a:extLst>
          </p:cNvPr>
          <p:cNvSpPr>
            <a:spLocks noGrp="1"/>
          </p:cNvSpPr>
          <p:nvPr>
            <p:ph idx="1"/>
          </p:nvPr>
        </p:nvSpPr>
        <p:spPr>
          <a:xfrm>
            <a:off x="609441" y="1459707"/>
            <a:ext cx="10969943" cy="3766504"/>
          </a:xfrm>
        </p:spPr>
        <p:txBody>
          <a:bodyPr/>
          <a:lstStyle/>
          <a:p>
            <a:r>
              <a:rPr lang="en-US" dirty="0"/>
              <a:t>Why Callbacks?</a:t>
            </a:r>
          </a:p>
          <a:p>
            <a:pPr lvl="1"/>
            <a:r>
              <a:rPr lang="en-US" dirty="0"/>
              <a:t>We like to do something else instead of waiting.</a:t>
            </a:r>
          </a:p>
          <a:p>
            <a:pPr lvl="1"/>
            <a:r>
              <a:rPr lang="en-US" dirty="0"/>
              <a:t>JS is single threaded</a:t>
            </a:r>
          </a:p>
          <a:p>
            <a:pPr lvl="1"/>
            <a:r>
              <a:rPr lang="en-US" dirty="0"/>
              <a:t>It was convenient</a:t>
            </a:r>
          </a:p>
          <a:p>
            <a:pPr lvl="1"/>
            <a:r>
              <a:rPr lang="en-US" dirty="0"/>
              <a:t>People were lazy</a:t>
            </a:r>
          </a:p>
          <a:p>
            <a:pPr lvl="1"/>
            <a:endParaRPr lang="en-US" dirty="0"/>
          </a:p>
        </p:txBody>
      </p:sp>
      <p:sp>
        <p:nvSpPr>
          <p:cNvPr id="3" name="Title 2">
            <a:extLst>
              <a:ext uri="{FF2B5EF4-FFF2-40B4-BE49-F238E27FC236}">
                <a16:creationId xmlns:a16="http://schemas.microsoft.com/office/drawing/2014/main" id="{33BD4131-E18D-4BF9-B4F6-93374DF7FBD7}"/>
              </a:ext>
            </a:extLst>
          </p:cNvPr>
          <p:cNvSpPr>
            <a:spLocks noGrp="1"/>
          </p:cNvSpPr>
          <p:nvPr>
            <p:ph type="title"/>
          </p:nvPr>
        </p:nvSpPr>
        <p:spPr/>
        <p:txBody>
          <a:bodyPr/>
          <a:lstStyle/>
          <a:p>
            <a:pPr algn="l"/>
            <a:r>
              <a:rPr lang="en-US" dirty="0"/>
              <a:t>Callbacks</a:t>
            </a:r>
          </a:p>
        </p:txBody>
      </p:sp>
    </p:spTree>
    <p:extLst>
      <p:ext uri="{BB962C8B-B14F-4D97-AF65-F5344CB8AC3E}">
        <p14:creationId xmlns:p14="http://schemas.microsoft.com/office/powerpoint/2010/main" val="306284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27EC15-0B5D-4DCE-959D-8FA03A33F8D8}"/>
              </a:ext>
            </a:extLst>
          </p:cNvPr>
          <p:cNvSpPr>
            <a:spLocks noGrp="1"/>
          </p:cNvSpPr>
          <p:nvPr>
            <p:ph idx="1"/>
          </p:nvPr>
        </p:nvSpPr>
        <p:spPr/>
        <p:txBody>
          <a:bodyPr/>
          <a:lstStyle/>
          <a:p>
            <a:r>
              <a:rPr lang="en-US" dirty="0"/>
              <a:t>No asynchronous calls</a:t>
            </a:r>
          </a:p>
          <a:p>
            <a:r>
              <a:rPr lang="en-US" dirty="0"/>
              <a:t>Everything is synchronous</a:t>
            </a:r>
          </a:p>
          <a:p>
            <a:r>
              <a:rPr lang="en-US" dirty="0"/>
              <a:t>Who doesn’t like to wait and be blocked by something??</a:t>
            </a:r>
          </a:p>
          <a:p>
            <a:endParaRPr lang="en-US" dirty="0"/>
          </a:p>
        </p:txBody>
      </p:sp>
      <p:sp>
        <p:nvSpPr>
          <p:cNvPr id="3" name="Title 2">
            <a:extLst>
              <a:ext uri="{FF2B5EF4-FFF2-40B4-BE49-F238E27FC236}">
                <a16:creationId xmlns:a16="http://schemas.microsoft.com/office/drawing/2014/main" id="{E19ACD4A-54CA-429C-A7F7-D4C71D808D6D}"/>
              </a:ext>
            </a:extLst>
          </p:cNvPr>
          <p:cNvSpPr>
            <a:spLocks noGrp="1"/>
          </p:cNvSpPr>
          <p:nvPr>
            <p:ph type="title"/>
          </p:nvPr>
        </p:nvSpPr>
        <p:spPr/>
        <p:txBody>
          <a:bodyPr>
            <a:normAutofit fontScale="90000"/>
          </a:bodyPr>
          <a:lstStyle/>
          <a:p>
            <a:pPr algn="l"/>
            <a:br>
              <a:rPr lang="en-US" sz="4900" dirty="0"/>
            </a:br>
            <a:r>
              <a:rPr lang="en-US" sz="4400" dirty="0"/>
              <a:t>What If We Didn’t Have Callbacks?</a:t>
            </a:r>
            <a:br>
              <a:rPr lang="en-US" dirty="0"/>
            </a:br>
            <a:endParaRPr lang="en-US" dirty="0"/>
          </a:p>
        </p:txBody>
      </p:sp>
      <p:pic>
        <p:nvPicPr>
          <p:cNvPr id="5" name="Picture 2" descr="Image result for waiting meme">
            <a:extLst>
              <a:ext uri="{FF2B5EF4-FFF2-40B4-BE49-F238E27FC236}">
                <a16:creationId xmlns:a16="http://schemas.microsoft.com/office/drawing/2014/main" id="{670595AD-4367-4122-B04A-7A6798CC3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261990"/>
            <a:ext cx="1844675" cy="2769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32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465285-A77E-4902-AB59-541692A1478A}"/>
              </a:ext>
            </a:extLst>
          </p:cNvPr>
          <p:cNvSpPr>
            <a:spLocks noGrp="1"/>
          </p:cNvSpPr>
          <p:nvPr>
            <p:ph idx="1"/>
          </p:nvPr>
        </p:nvSpPr>
        <p:spPr/>
        <p:txBody>
          <a:bodyPr/>
          <a:lstStyle/>
          <a:p>
            <a:r>
              <a:rPr lang="en-US" dirty="0"/>
              <a:t>You ask me what callback hell is? Well…</a:t>
            </a:r>
          </a:p>
          <a:p>
            <a:endParaRPr lang="en-US" dirty="0"/>
          </a:p>
        </p:txBody>
      </p:sp>
      <p:sp>
        <p:nvSpPr>
          <p:cNvPr id="3" name="Title 2">
            <a:extLst>
              <a:ext uri="{FF2B5EF4-FFF2-40B4-BE49-F238E27FC236}">
                <a16:creationId xmlns:a16="http://schemas.microsoft.com/office/drawing/2014/main" id="{A946E380-E2C6-438F-9AA1-13164BAB958F}"/>
              </a:ext>
            </a:extLst>
          </p:cNvPr>
          <p:cNvSpPr>
            <a:spLocks noGrp="1"/>
          </p:cNvSpPr>
          <p:nvPr>
            <p:ph type="title"/>
          </p:nvPr>
        </p:nvSpPr>
        <p:spPr/>
        <p:txBody>
          <a:bodyPr/>
          <a:lstStyle/>
          <a:p>
            <a:pPr algn="l"/>
            <a:r>
              <a:rPr lang="en-US" dirty="0"/>
              <a:t>Callback Hell</a:t>
            </a:r>
          </a:p>
        </p:txBody>
      </p:sp>
      <p:pic>
        <p:nvPicPr>
          <p:cNvPr id="2050" name="Picture 2" descr="Image result for js callback hell">
            <a:extLst>
              <a:ext uri="{FF2B5EF4-FFF2-40B4-BE49-F238E27FC236}">
                <a16:creationId xmlns:a16="http://schemas.microsoft.com/office/drawing/2014/main" id="{EDE1A1FD-7A56-47CA-8A5D-4677E0BDE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4" y="2301812"/>
            <a:ext cx="6448425" cy="375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07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E4E6CD-C2AD-4E57-B51B-481E6DF3C514}"/>
              </a:ext>
            </a:extLst>
          </p:cNvPr>
          <p:cNvSpPr>
            <a:spLocks noGrp="1"/>
          </p:cNvSpPr>
          <p:nvPr>
            <p:ph idx="1"/>
          </p:nvPr>
        </p:nvSpPr>
        <p:spPr/>
        <p:txBody>
          <a:bodyPr/>
          <a:lstStyle/>
          <a:p>
            <a:r>
              <a:rPr lang="en-US" dirty="0"/>
              <a:t>Here comes the Promise to save the world.</a:t>
            </a:r>
          </a:p>
          <a:p>
            <a:r>
              <a:rPr lang="en-US" i="1" dirty="0"/>
              <a:t>“The </a:t>
            </a:r>
            <a:r>
              <a:rPr lang="en-US" b="1" i="1" dirty="0"/>
              <a:t>Promise</a:t>
            </a:r>
            <a:r>
              <a:rPr lang="en-US" i="1" dirty="0"/>
              <a:t> object is used for deferred and asynchronous computations. A Promise represents an operation that hasn’t completed yet, but is expected in the future.” — MDN Promise Reference</a:t>
            </a:r>
          </a:p>
          <a:p>
            <a:r>
              <a:rPr lang="en-US" dirty="0"/>
              <a:t>Readable code</a:t>
            </a:r>
          </a:p>
          <a:p>
            <a:r>
              <a:rPr lang="en-US" dirty="0"/>
              <a:t>Paves way for </a:t>
            </a:r>
            <a:r>
              <a:rPr lang="en-US" dirty="0" err="1"/>
              <a:t>Async</a:t>
            </a:r>
            <a:r>
              <a:rPr lang="en-US" dirty="0"/>
              <a:t>/Await</a:t>
            </a:r>
          </a:p>
        </p:txBody>
      </p:sp>
      <p:sp>
        <p:nvSpPr>
          <p:cNvPr id="3" name="Title 2">
            <a:extLst>
              <a:ext uri="{FF2B5EF4-FFF2-40B4-BE49-F238E27FC236}">
                <a16:creationId xmlns:a16="http://schemas.microsoft.com/office/drawing/2014/main" id="{752DE046-0F44-4675-9A96-179FD22EAD16}"/>
              </a:ext>
            </a:extLst>
          </p:cNvPr>
          <p:cNvSpPr>
            <a:spLocks noGrp="1"/>
          </p:cNvSpPr>
          <p:nvPr>
            <p:ph type="title"/>
          </p:nvPr>
        </p:nvSpPr>
        <p:spPr/>
        <p:txBody>
          <a:bodyPr/>
          <a:lstStyle/>
          <a:p>
            <a:pPr algn="l"/>
            <a:r>
              <a:rPr lang="en-US" dirty="0"/>
              <a:t>Promises</a:t>
            </a:r>
          </a:p>
        </p:txBody>
      </p:sp>
    </p:spTree>
    <p:extLst>
      <p:ext uri="{BB962C8B-B14F-4D97-AF65-F5344CB8AC3E}">
        <p14:creationId xmlns:p14="http://schemas.microsoft.com/office/powerpoint/2010/main" val="221815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C9AF-3338-4830-A2A1-5C71AFAB6E5C}"/>
              </a:ext>
            </a:extLst>
          </p:cNvPr>
          <p:cNvSpPr>
            <a:spLocks noGrp="1"/>
          </p:cNvSpPr>
          <p:nvPr>
            <p:ph idx="1"/>
          </p:nvPr>
        </p:nvSpPr>
        <p:spPr/>
        <p:txBody>
          <a:bodyPr/>
          <a:lstStyle/>
          <a:p>
            <a:r>
              <a:rPr lang="en-US" dirty="0"/>
              <a:t>Promise has 3 states:</a:t>
            </a:r>
          </a:p>
          <a:p>
            <a:pPr lvl="1"/>
            <a:r>
              <a:rPr lang="en-US" dirty="0"/>
              <a:t>Pending</a:t>
            </a:r>
          </a:p>
          <a:p>
            <a:pPr lvl="1"/>
            <a:r>
              <a:rPr lang="en-US" dirty="0"/>
              <a:t>Fulfilled </a:t>
            </a:r>
          </a:p>
          <a:p>
            <a:pPr lvl="1"/>
            <a:r>
              <a:rPr lang="en-US" dirty="0"/>
              <a:t>Rejected</a:t>
            </a:r>
          </a:p>
          <a:p>
            <a:pPr lvl="1"/>
            <a:endParaRPr lang="en-US" dirty="0"/>
          </a:p>
          <a:p>
            <a:pPr marL="457200" lvl="1" indent="0">
              <a:buNone/>
            </a:pPr>
            <a:endParaRPr lang="en-US" dirty="0"/>
          </a:p>
          <a:p>
            <a:endParaRPr lang="en-US" dirty="0"/>
          </a:p>
        </p:txBody>
      </p:sp>
      <p:sp>
        <p:nvSpPr>
          <p:cNvPr id="3" name="Title 2">
            <a:extLst>
              <a:ext uri="{FF2B5EF4-FFF2-40B4-BE49-F238E27FC236}">
                <a16:creationId xmlns:a16="http://schemas.microsoft.com/office/drawing/2014/main" id="{7DD4F1F6-478A-4449-B7E9-9337020ECDA1}"/>
              </a:ext>
            </a:extLst>
          </p:cNvPr>
          <p:cNvSpPr>
            <a:spLocks noGrp="1"/>
          </p:cNvSpPr>
          <p:nvPr>
            <p:ph type="title"/>
          </p:nvPr>
        </p:nvSpPr>
        <p:spPr/>
        <p:txBody>
          <a:bodyPr/>
          <a:lstStyle/>
          <a:p>
            <a:pPr algn="l"/>
            <a:r>
              <a:rPr lang="en-US" dirty="0"/>
              <a:t>Promise (Contd..)</a:t>
            </a:r>
          </a:p>
        </p:txBody>
      </p:sp>
    </p:spTree>
    <p:extLst>
      <p:ext uri="{BB962C8B-B14F-4D97-AF65-F5344CB8AC3E}">
        <p14:creationId xmlns:p14="http://schemas.microsoft.com/office/powerpoint/2010/main" val="2028035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EA949A-E63D-4399-97A9-7C74907EE5DB}"/>
              </a:ext>
            </a:extLst>
          </p:cNvPr>
          <p:cNvSpPr>
            <a:spLocks noGrp="1"/>
          </p:cNvSpPr>
          <p:nvPr>
            <p:ph type="title"/>
          </p:nvPr>
        </p:nvSpPr>
        <p:spPr/>
        <p:txBody>
          <a:bodyPr/>
          <a:lstStyle/>
          <a:p>
            <a:pPr algn="l"/>
            <a:r>
              <a:rPr lang="en-US" dirty="0"/>
              <a:t>Callback VS Promise</a:t>
            </a:r>
          </a:p>
        </p:txBody>
      </p:sp>
      <p:pic>
        <p:nvPicPr>
          <p:cNvPr id="4" name="Content Placeholder 3">
            <a:extLst>
              <a:ext uri="{FF2B5EF4-FFF2-40B4-BE49-F238E27FC236}">
                <a16:creationId xmlns:a16="http://schemas.microsoft.com/office/drawing/2014/main" id="{CB153660-43E7-4FA1-A0A6-B4818DACABEF}"/>
              </a:ext>
            </a:extLst>
          </p:cNvPr>
          <p:cNvPicPr>
            <a:picLocks noGrp="1" noChangeAspect="1"/>
          </p:cNvPicPr>
          <p:nvPr>
            <p:ph idx="1"/>
          </p:nvPr>
        </p:nvPicPr>
        <p:blipFill>
          <a:blip r:embed="rId2"/>
          <a:stretch>
            <a:fillRect/>
          </a:stretch>
        </p:blipFill>
        <p:spPr>
          <a:xfrm>
            <a:off x="914399" y="1695449"/>
            <a:ext cx="10077452" cy="3262485"/>
          </a:xfrm>
          <a:prstGeom prst="rect">
            <a:avLst/>
          </a:prstGeom>
        </p:spPr>
      </p:pic>
    </p:spTree>
    <p:extLst>
      <p:ext uri="{BB962C8B-B14F-4D97-AF65-F5344CB8AC3E}">
        <p14:creationId xmlns:p14="http://schemas.microsoft.com/office/powerpoint/2010/main" val="1302408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8BABF6-7B48-42AE-B183-9D438C999970}"/>
              </a:ext>
            </a:extLst>
          </p:cNvPr>
          <p:cNvSpPr>
            <a:spLocks noGrp="1"/>
          </p:cNvSpPr>
          <p:nvPr>
            <p:ph type="title"/>
          </p:nvPr>
        </p:nvSpPr>
        <p:spPr/>
        <p:txBody>
          <a:bodyPr/>
          <a:lstStyle/>
          <a:p>
            <a:pPr algn="l"/>
            <a:r>
              <a:rPr lang="en-US" dirty="0" err="1"/>
              <a:t>Async</a:t>
            </a:r>
            <a:r>
              <a:rPr lang="en-US" dirty="0"/>
              <a:t>/Await</a:t>
            </a:r>
          </a:p>
        </p:txBody>
      </p:sp>
      <p:sp>
        <p:nvSpPr>
          <p:cNvPr id="6" name="Content Placeholder 5">
            <a:extLst>
              <a:ext uri="{FF2B5EF4-FFF2-40B4-BE49-F238E27FC236}">
                <a16:creationId xmlns:a16="http://schemas.microsoft.com/office/drawing/2014/main" id="{9B917350-F114-4328-9130-1C621FE31832}"/>
              </a:ext>
            </a:extLst>
          </p:cNvPr>
          <p:cNvSpPr>
            <a:spLocks noGrp="1"/>
          </p:cNvSpPr>
          <p:nvPr>
            <p:ph idx="1"/>
          </p:nvPr>
        </p:nvSpPr>
        <p:spPr>
          <a:xfrm>
            <a:off x="609441" y="1145382"/>
            <a:ext cx="10969943" cy="3951742"/>
          </a:xfrm>
        </p:spPr>
        <p:txBody>
          <a:bodyPr>
            <a:normAutofit fontScale="92500" lnSpcReduction="20000"/>
          </a:bodyPr>
          <a:lstStyle/>
          <a:p>
            <a:r>
              <a:rPr lang="en-US" dirty="0"/>
              <a:t>Finally. We are here. I “Promised”. </a:t>
            </a:r>
          </a:p>
          <a:p>
            <a:r>
              <a:rPr lang="en-US" dirty="0" err="1"/>
              <a:t>Async</a:t>
            </a:r>
            <a:r>
              <a:rPr lang="en-US" dirty="0"/>
              <a:t> function is a function that returns a Promise.</a:t>
            </a:r>
          </a:p>
          <a:p>
            <a:pPr lvl="1"/>
            <a:endParaRPr lang="en-US" dirty="0"/>
          </a:p>
          <a:p>
            <a:endParaRPr lang="en-US" dirty="0"/>
          </a:p>
          <a:p>
            <a:endParaRPr lang="en-US" dirty="0"/>
          </a:p>
          <a:p>
            <a:endParaRPr lang="en-US" dirty="0"/>
          </a:p>
          <a:p>
            <a:endParaRPr lang="en-US" dirty="0"/>
          </a:p>
          <a:p>
            <a:r>
              <a:rPr lang="en-US" dirty="0"/>
              <a:t>Await is used on promise returning functions. Unwraps promises.</a:t>
            </a:r>
          </a:p>
          <a:p>
            <a:pPr lvl="1"/>
            <a:endParaRPr lang="en-US" dirty="0"/>
          </a:p>
        </p:txBody>
      </p:sp>
      <p:pic>
        <p:nvPicPr>
          <p:cNvPr id="8" name="Picture 7">
            <a:extLst>
              <a:ext uri="{FF2B5EF4-FFF2-40B4-BE49-F238E27FC236}">
                <a16:creationId xmlns:a16="http://schemas.microsoft.com/office/drawing/2014/main" id="{3C0B3950-30E3-4C74-A9FD-943EC612F1A8}"/>
              </a:ext>
            </a:extLst>
          </p:cNvPr>
          <p:cNvPicPr>
            <a:picLocks noChangeAspect="1"/>
          </p:cNvPicPr>
          <p:nvPr/>
        </p:nvPicPr>
        <p:blipFill>
          <a:blip r:embed="rId2"/>
          <a:stretch>
            <a:fillRect/>
          </a:stretch>
        </p:blipFill>
        <p:spPr>
          <a:xfrm>
            <a:off x="3536154" y="4882789"/>
            <a:ext cx="4087813" cy="1040535"/>
          </a:xfrm>
          <a:prstGeom prst="rect">
            <a:avLst/>
          </a:prstGeom>
        </p:spPr>
      </p:pic>
      <p:pic>
        <p:nvPicPr>
          <p:cNvPr id="9" name="Picture 8">
            <a:extLst>
              <a:ext uri="{FF2B5EF4-FFF2-40B4-BE49-F238E27FC236}">
                <a16:creationId xmlns:a16="http://schemas.microsoft.com/office/drawing/2014/main" id="{878867A1-3EA9-4D9B-9FCB-9A95B7FC6DDD}"/>
              </a:ext>
            </a:extLst>
          </p:cNvPr>
          <p:cNvPicPr>
            <a:picLocks noChangeAspect="1"/>
          </p:cNvPicPr>
          <p:nvPr/>
        </p:nvPicPr>
        <p:blipFill>
          <a:blip r:embed="rId3"/>
          <a:stretch>
            <a:fillRect/>
          </a:stretch>
        </p:blipFill>
        <p:spPr>
          <a:xfrm>
            <a:off x="3536154" y="2149657"/>
            <a:ext cx="4087813" cy="1943192"/>
          </a:xfrm>
          <a:prstGeom prst="rect">
            <a:avLst/>
          </a:prstGeom>
        </p:spPr>
      </p:pic>
    </p:spTree>
    <p:extLst>
      <p:ext uri="{BB962C8B-B14F-4D97-AF65-F5344CB8AC3E}">
        <p14:creationId xmlns:p14="http://schemas.microsoft.com/office/powerpoint/2010/main" val="2378306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CFA01-D292-42A1-99DC-7CD4C82FBE12}"/>
              </a:ext>
            </a:extLst>
          </p:cNvPr>
          <p:cNvSpPr>
            <a:spLocks noGrp="1"/>
          </p:cNvSpPr>
          <p:nvPr>
            <p:ph idx="1"/>
          </p:nvPr>
        </p:nvSpPr>
        <p:spPr/>
        <p:txBody>
          <a:bodyPr/>
          <a:lstStyle/>
          <a:p>
            <a:r>
              <a:rPr lang="en-US" dirty="0" err="1"/>
              <a:t>Async</a:t>
            </a:r>
            <a:r>
              <a:rPr lang="en-US" dirty="0"/>
              <a:t>/Await provides a way of writing synchronous looking code that actually executes asynchronously.</a:t>
            </a:r>
          </a:p>
          <a:p>
            <a:r>
              <a:rPr lang="en-US" dirty="0" err="1"/>
              <a:t>Intuituive</a:t>
            </a:r>
            <a:r>
              <a:rPr lang="en-US" dirty="0"/>
              <a:t> error handling. try.. catch</a:t>
            </a:r>
          </a:p>
          <a:p>
            <a:r>
              <a:rPr lang="en-US" dirty="0" err="1"/>
              <a:t>Async</a:t>
            </a:r>
            <a:r>
              <a:rPr lang="en-US" dirty="0"/>
              <a:t>/Await is purely based off of Promises.</a:t>
            </a:r>
          </a:p>
        </p:txBody>
      </p:sp>
      <p:sp>
        <p:nvSpPr>
          <p:cNvPr id="3" name="Title 2">
            <a:extLst>
              <a:ext uri="{FF2B5EF4-FFF2-40B4-BE49-F238E27FC236}">
                <a16:creationId xmlns:a16="http://schemas.microsoft.com/office/drawing/2014/main" id="{D6920591-B25B-4457-85C3-F0D7C69EEB9C}"/>
              </a:ext>
            </a:extLst>
          </p:cNvPr>
          <p:cNvSpPr>
            <a:spLocks noGrp="1"/>
          </p:cNvSpPr>
          <p:nvPr>
            <p:ph type="title"/>
          </p:nvPr>
        </p:nvSpPr>
        <p:spPr/>
        <p:txBody>
          <a:bodyPr>
            <a:normAutofit/>
          </a:bodyPr>
          <a:lstStyle/>
          <a:p>
            <a:pPr algn="l"/>
            <a:r>
              <a:rPr lang="en-US" dirty="0"/>
              <a:t>Why </a:t>
            </a:r>
            <a:r>
              <a:rPr lang="en-US" dirty="0" err="1"/>
              <a:t>Async</a:t>
            </a:r>
            <a:r>
              <a:rPr lang="en-US" dirty="0"/>
              <a:t>/Await?</a:t>
            </a:r>
          </a:p>
        </p:txBody>
      </p:sp>
    </p:spTree>
    <p:extLst>
      <p:ext uri="{BB962C8B-B14F-4D97-AF65-F5344CB8AC3E}">
        <p14:creationId xmlns:p14="http://schemas.microsoft.com/office/powerpoint/2010/main" val="2598605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8ED421-C4BB-48EF-A755-4B71F5C73857}"/>
              </a:ext>
            </a:extLst>
          </p:cNvPr>
          <p:cNvSpPr>
            <a:spLocks noGrp="1"/>
          </p:cNvSpPr>
          <p:nvPr>
            <p:ph idx="1"/>
          </p:nvPr>
        </p:nvSpPr>
        <p:spPr/>
        <p:txBody>
          <a:bodyPr/>
          <a:lstStyle/>
          <a:p>
            <a:r>
              <a:rPr lang="en-US" dirty="0"/>
              <a:t>No Callback Hell</a:t>
            </a:r>
          </a:p>
          <a:p>
            <a:r>
              <a:rPr lang="en-US" dirty="0"/>
              <a:t>Cleaner and better readable code</a:t>
            </a:r>
          </a:p>
          <a:p>
            <a:r>
              <a:rPr lang="en-US" dirty="0"/>
              <a:t>Usage of </a:t>
            </a:r>
            <a:r>
              <a:rPr lang="en-US" dirty="0" err="1"/>
              <a:t>try..catch</a:t>
            </a:r>
            <a:r>
              <a:rPr lang="en-US" dirty="0"/>
              <a:t> makes error handling more obvious for developers</a:t>
            </a:r>
          </a:p>
        </p:txBody>
      </p:sp>
      <p:sp>
        <p:nvSpPr>
          <p:cNvPr id="3" name="Title 2">
            <a:extLst>
              <a:ext uri="{FF2B5EF4-FFF2-40B4-BE49-F238E27FC236}">
                <a16:creationId xmlns:a16="http://schemas.microsoft.com/office/drawing/2014/main" id="{1F969A4B-DCEA-47E7-8339-5F9AE5C2E06B}"/>
              </a:ext>
            </a:extLst>
          </p:cNvPr>
          <p:cNvSpPr>
            <a:spLocks noGrp="1"/>
          </p:cNvSpPr>
          <p:nvPr>
            <p:ph type="title"/>
          </p:nvPr>
        </p:nvSpPr>
        <p:spPr/>
        <p:txBody>
          <a:bodyPr/>
          <a:lstStyle/>
          <a:p>
            <a:pPr algn="l"/>
            <a:r>
              <a:rPr lang="en-US" dirty="0"/>
              <a:t>How is </a:t>
            </a:r>
            <a:r>
              <a:rPr lang="en-US" dirty="0" err="1"/>
              <a:t>Async</a:t>
            </a:r>
            <a:r>
              <a:rPr lang="en-US" dirty="0"/>
              <a:t>/Await better?</a:t>
            </a:r>
          </a:p>
        </p:txBody>
      </p:sp>
    </p:spTree>
    <p:extLst>
      <p:ext uri="{BB962C8B-B14F-4D97-AF65-F5344CB8AC3E}">
        <p14:creationId xmlns:p14="http://schemas.microsoft.com/office/powerpoint/2010/main" val="265975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A0AFEB-35AD-41E2-BC83-571B9D2441CC}"/>
              </a:ext>
            </a:extLst>
          </p:cNvPr>
          <p:cNvSpPr>
            <a:spLocks noGrp="1"/>
          </p:cNvSpPr>
          <p:nvPr>
            <p:ph idx="1"/>
          </p:nvPr>
        </p:nvSpPr>
        <p:spPr/>
        <p:txBody>
          <a:bodyPr/>
          <a:lstStyle/>
          <a:p>
            <a:r>
              <a:rPr lang="en-US" dirty="0"/>
              <a:t>When you want to make calls that are not related to each other in any way.</a:t>
            </a:r>
          </a:p>
          <a:p>
            <a:r>
              <a:rPr lang="en-US" dirty="0"/>
              <a:t>Well, </a:t>
            </a:r>
            <a:r>
              <a:rPr lang="en-US" dirty="0" err="1"/>
              <a:t>Promise.all</a:t>
            </a:r>
            <a:r>
              <a:rPr lang="en-US" dirty="0"/>
              <a:t>([task1, task2, …]) to the rescue</a:t>
            </a:r>
          </a:p>
          <a:p>
            <a:r>
              <a:rPr lang="en-US" dirty="0" err="1"/>
              <a:t>Promise.all</a:t>
            </a:r>
            <a:r>
              <a:rPr lang="en-US" dirty="0"/>
              <a:t> triggers calls one after the other without waiting for the previous call to finish and returns the result of all the calls in an array.</a:t>
            </a:r>
          </a:p>
        </p:txBody>
      </p:sp>
      <p:sp>
        <p:nvSpPr>
          <p:cNvPr id="3" name="Title 2">
            <a:extLst>
              <a:ext uri="{FF2B5EF4-FFF2-40B4-BE49-F238E27FC236}">
                <a16:creationId xmlns:a16="http://schemas.microsoft.com/office/drawing/2014/main" id="{F5B27479-7A5B-432E-9E7E-3E3AB35661A1}"/>
              </a:ext>
            </a:extLst>
          </p:cNvPr>
          <p:cNvSpPr>
            <a:spLocks noGrp="1"/>
          </p:cNvSpPr>
          <p:nvPr>
            <p:ph type="title"/>
          </p:nvPr>
        </p:nvSpPr>
        <p:spPr/>
        <p:txBody>
          <a:bodyPr/>
          <a:lstStyle/>
          <a:p>
            <a:pPr algn="l"/>
            <a:r>
              <a:rPr lang="en-US" dirty="0"/>
              <a:t>What About Concurrency?</a:t>
            </a:r>
          </a:p>
        </p:txBody>
      </p:sp>
    </p:spTree>
    <p:extLst>
      <p:ext uri="{BB962C8B-B14F-4D97-AF65-F5344CB8AC3E}">
        <p14:creationId xmlns:p14="http://schemas.microsoft.com/office/powerpoint/2010/main" val="330474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545C5-6D15-44CB-B37F-CF26D4A7686B}"/>
              </a:ext>
            </a:extLst>
          </p:cNvPr>
          <p:cNvSpPr>
            <a:spLocks noGrp="1"/>
          </p:cNvSpPr>
          <p:nvPr>
            <p:ph idx="1"/>
          </p:nvPr>
        </p:nvSpPr>
        <p:spPr/>
        <p:txBody>
          <a:bodyPr>
            <a:normAutofit fontScale="92500" lnSpcReduction="10000"/>
          </a:bodyPr>
          <a:lstStyle/>
          <a:p>
            <a:r>
              <a:rPr lang="en-US" dirty="0"/>
              <a:t>The following presentation is based off of the series of articles called Asynchronous Adventures in JavaScript by Benjamin </a:t>
            </a:r>
            <a:r>
              <a:rPr lang="en-US" dirty="0" err="1"/>
              <a:t>Diuguid</a:t>
            </a:r>
            <a:r>
              <a:rPr lang="en-US" dirty="0"/>
              <a:t> in Medium/</a:t>
            </a:r>
            <a:r>
              <a:rPr lang="en-US" dirty="0" err="1"/>
              <a:t>DailyJS</a:t>
            </a:r>
            <a:r>
              <a:rPr lang="en-US" dirty="0"/>
              <a:t> group.</a:t>
            </a:r>
          </a:p>
          <a:p>
            <a:endParaRPr lang="en-US" dirty="0"/>
          </a:p>
          <a:p>
            <a:r>
              <a:rPr lang="en-US" dirty="0"/>
              <a:t>Benjamin </a:t>
            </a:r>
            <a:r>
              <a:rPr lang="en-US" dirty="0" err="1"/>
              <a:t>Diuguid</a:t>
            </a:r>
            <a:r>
              <a:rPr lang="en-US" dirty="0"/>
              <a:t> is a Software Engineer at Google. </a:t>
            </a:r>
          </a:p>
          <a:p>
            <a:endParaRPr lang="en-US" dirty="0"/>
          </a:p>
          <a:p>
            <a:r>
              <a:rPr lang="en-US" dirty="0"/>
              <a:t>Google, huh? So, he should know what he is talking about. I believe, he does.</a:t>
            </a:r>
          </a:p>
        </p:txBody>
      </p:sp>
      <p:sp>
        <p:nvSpPr>
          <p:cNvPr id="3" name="Title 2">
            <a:extLst>
              <a:ext uri="{FF2B5EF4-FFF2-40B4-BE49-F238E27FC236}">
                <a16:creationId xmlns:a16="http://schemas.microsoft.com/office/drawing/2014/main" id="{344DC808-0AB4-43EF-BE18-E0E450145D4B}"/>
              </a:ext>
            </a:extLst>
          </p:cNvPr>
          <p:cNvSpPr>
            <a:spLocks noGrp="1"/>
          </p:cNvSpPr>
          <p:nvPr>
            <p:ph type="title"/>
          </p:nvPr>
        </p:nvSpPr>
        <p:spPr/>
        <p:txBody>
          <a:bodyPr/>
          <a:lstStyle/>
          <a:p>
            <a:pPr algn="l"/>
            <a:r>
              <a:rPr lang="en-US" dirty="0"/>
              <a:t>Disclaimer</a:t>
            </a:r>
          </a:p>
        </p:txBody>
      </p:sp>
    </p:spTree>
    <p:extLst>
      <p:ext uri="{BB962C8B-B14F-4D97-AF65-F5344CB8AC3E}">
        <p14:creationId xmlns:p14="http://schemas.microsoft.com/office/powerpoint/2010/main" val="2148999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0F2652-0FE5-4BBB-9C96-C40348676190}"/>
              </a:ext>
            </a:extLst>
          </p:cNvPr>
          <p:cNvSpPr>
            <a:spLocks noGrp="1"/>
          </p:cNvSpPr>
          <p:nvPr>
            <p:ph idx="1"/>
          </p:nvPr>
        </p:nvSpPr>
        <p:spPr/>
        <p:txBody>
          <a:bodyPr/>
          <a:lstStyle/>
          <a:p>
            <a:r>
              <a:rPr lang="en-US" dirty="0"/>
              <a:t>All the latest version of browsers</a:t>
            </a:r>
          </a:p>
          <a:p>
            <a:r>
              <a:rPr lang="en-US" dirty="0"/>
              <a:t>IE11 does not support </a:t>
            </a:r>
            <a:r>
              <a:rPr lang="en-US" dirty="0" err="1"/>
              <a:t>async</a:t>
            </a:r>
            <a:endParaRPr lang="en-US" dirty="0"/>
          </a:p>
          <a:p>
            <a:pPr lvl="1"/>
            <a:r>
              <a:rPr lang="en-US" dirty="0"/>
              <a:t>Oh no, what do we do?</a:t>
            </a:r>
          </a:p>
          <a:p>
            <a:pPr lvl="1"/>
            <a:r>
              <a:rPr lang="en-US" dirty="0"/>
              <a:t>We use regenerator-runtime, babel-</a:t>
            </a:r>
            <a:r>
              <a:rPr lang="en-US" dirty="0" err="1"/>
              <a:t>polyfill</a:t>
            </a:r>
            <a:r>
              <a:rPr lang="en-US" dirty="0"/>
              <a:t> and </a:t>
            </a:r>
            <a:r>
              <a:rPr lang="en-US" dirty="0" err="1"/>
              <a:t>transpilation</a:t>
            </a:r>
            <a:r>
              <a:rPr lang="en-US" dirty="0"/>
              <a:t> to support </a:t>
            </a:r>
            <a:r>
              <a:rPr lang="en-US" dirty="0" err="1"/>
              <a:t>async</a:t>
            </a:r>
            <a:endParaRPr lang="en-US" dirty="0"/>
          </a:p>
        </p:txBody>
      </p:sp>
      <p:sp>
        <p:nvSpPr>
          <p:cNvPr id="3" name="Title 2">
            <a:extLst>
              <a:ext uri="{FF2B5EF4-FFF2-40B4-BE49-F238E27FC236}">
                <a16:creationId xmlns:a16="http://schemas.microsoft.com/office/drawing/2014/main" id="{753F9D29-BF44-4690-9DF7-1B67A6E8877E}"/>
              </a:ext>
            </a:extLst>
          </p:cNvPr>
          <p:cNvSpPr>
            <a:spLocks noGrp="1"/>
          </p:cNvSpPr>
          <p:nvPr>
            <p:ph type="title"/>
          </p:nvPr>
        </p:nvSpPr>
        <p:spPr/>
        <p:txBody>
          <a:bodyPr/>
          <a:lstStyle/>
          <a:p>
            <a:pPr algn="l"/>
            <a:r>
              <a:rPr lang="en-US" dirty="0"/>
              <a:t>Browser Support</a:t>
            </a:r>
          </a:p>
        </p:txBody>
      </p:sp>
    </p:spTree>
    <p:extLst>
      <p:ext uri="{BB962C8B-B14F-4D97-AF65-F5344CB8AC3E}">
        <p14:creationId xmlns:p14="http://schemas.microsoft.com/office/powerpoint/2010/main" val="312318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B5FB5CD-8ECA-444F-A1D7-965AD5EC8164}"/>
              </a:ext>
            </a:extLst>
          </p:cNvPr>
          <p:cNvSpPr>
            <a:spLocks noGrp="1"/>
          </p:cNvSpPr>
          <p:nvPr>
            <p:ph idx="1"/>
          </p:nvPr>
        </p:nvSpPr>
        <p:spPr/>
        <p:txBody>
          <a:bodyPr>
            <a:normAutofit fontScale="92500" lnSpcReduction="20000"/>
          </a:bodyPr>
          <a:lstStyle/>
          <a:p>
            <a:r>
              <a:rPr lang="en-US" dirty="0">
                <a:hlinkClick r:id="rId2"/>
              </a:rPr>
              <a:t>https://medium.com/dailyjs/asynchronous-adventures-in-javascript-understanding-the-event-loop-fc6f968d5f72</a:t>
            </a:r>
            <a:endParaRPr lang="en-US" dirty="0"/>
          </a:p>
          <a:p>
            <a:r>
              <a:rPr lang="en-US" dirty="0">
                <a:hlinkClick r:id="rId3"/>
              </a:rPr>
              <a:t>https://medium.com/dailyjs/asynchronous-adventures-in-javascript-callbacks-39880f1b470e</a:t>
            </a:r>
            <a:endParaRPr lang="en-US" dirty="0"/>
          </a:p>
          <a:p>
            <a:r>
              <a:rPr lang="en-US" dirty="0">
                <a:hlinkClick r:id="rId4"/>
              </a:rPr>
              <a:t>https://medium.com/dailyjs/asynchronous-adventures-in-javascript-promises-1e0da27a3b4</a:t>
            </a:r>
            <a:endParaRPr lang="en-US" dirty="0"/>
          </a:p>
          <a:p>
            <a:r>
              <a:rPr lang="en-US" dirty="0">
                <a:hlinkClick r:id="rId5"/>
              </a:rPr>
              <a:t>https://medium.com/dailyjs/asynchronous-adventures-in-javascript-async-await-bd2e62f37ffd</a:t>
            </a:r>
            <a:endParaRPr lang="en-US" dirty="0"/>
          </a:p>
          <a:p>
            <a:r>
              <a:rPr lang="en-US" dirty="0">
                <a:hlinkClick r:id="rId6"/>
              </a:rPr>
              <a:t>https://www.youtube.com/watch?v=8aGhZQkoFbQ</a:t>
            </a:r>
            <a:endParaRPr lang="en-US" dirty="0"/>
          </a:p>
          <a:p>
            <a:pPr marL="0" indent="0">
              <a:buNone/>
            </a:pPr>
            <a:endParaRPr lang="en-US" dirty="0"/>
          </a:p>
        </p:txBody>
      </p:sp>
      <p:sp>
        <p:nvSpPr>
          <p:cNvPr id="6" name="Title 5">
            <a:extLst>
              <a:ext uri="{FF2B5EF4-FFF2-40B4-BE49-F238E27FC236}">
                <a16:creationId xmlns:a16="http://schemas.microsoft.com/office/drawing/2014/main" id="{36B1F7F1-94AC-47A8-89DE-9469BCA5C500}"/>
              </a:ext>
            </a:extLst>
          </p:cNvPr>
          <p:cNvSpPr>
            <a:spLocks noGrp="1"/>
          </p:cNvSpPr>
          <p:nvPr>
            <p:ph type="title"/>
          </p:nvPr>
        </p:nvSpPr>
        <p:spPr/>
        <p:txBody>
          <a:bodyPr/>
          <a:lstStyle/>
          <a:p>
            <a:pPr algn="l"/>
            <a:r>
              <a:rPr lang="en-US" dirty="0"/>
              <a:t>References</a:t>
            </a:r>
          </a:p>
        </p:txBody>
      </p:sp>
    </p:spTree>
    <p:extLst>
      <p:ext uri="{BB962C8B-B14F-4D97-AF65-F5344CB8AC3E}">
        <p14:creationId xmlns:p14="http://schemas.microsoft.com/office/powerpoint/2010/main" val="238656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34267C-DCC7-417C-8947-C205A6BEB4B4}"/>
              </a:ext>
            </a:extLst>
          </p:cNvPr>
          <p:cNvSpPr>
            <a:spLocks noGrp="1"/>
          </p:cNvSpPr>
          <p:nvPr>
            <p:ph type="title"/>
          </p:nvPr>
        </p:nvSpPr>
        <p:spPr>
          <a:xfrm>
            <a:off x="962833" y="2241551"/>
            <a:ext cx="10360501" cy="1720849"/>
          </a:xfrm>
        </p:spPr>
        <p:txBody>
          <a:bodyPr/>
          <a:lstStyle/>
          <a:p>
            <a:pPr algn="ctr"/>
            <a:r>
              <a:rPr lang="en-US" sz="6000" dirty="0"/>
              <a:t>Questions</a:t>
            </a:r>
            <a:r>
              <a:rPr lang="en-US" dirty="0"/>
              <a:t>?</a:t>
            </a:r>
          </a:p>
        </p:txBody>
      </p:sp>
    </p:spTree>
    <p:extLst>
      <p:ext uri="{BB962C8B-B14F-4D97-AF65-F5344CB8AC3E}">
        <p14:creationId xmlns:p14="http://schemas.microsoft.com/office/powerpoint/2010/main" val="3803579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37D9-605A-4E72-B913-041BAB743975}"/>
              </a:ext>
            </a:extLst>
          </p:cNvPr>
          <p:cNvSpPr>
            <a:spLocks noGrp="1"/>
          </p:cNvSpPr>
          <p:nvPr>
            <p:ph type="title"/>
          </p:nvPr>
        </p:nvSpPr>
        <p:spPr>
          <a:xfrm>
            <a:off x="1096183" y="2136776"/>
            <a:ext cx="10360501" cy="1720849"/>
          </a:xfrm>
        </p:spPr>
        <p:txBody>
          <a:bodyPr>
            <a:normAutofit/>
          </a:bodyPr>
          <a:lstStyle/>
          <a:p>
            <a:pPr algn="ctr"/>
            <a:r>
              <a:rPr lang="en-US" sz="6600" dirty="0" err="1"/>
              <a:t>ThanK</a:t>
            </a:r>
            <a:r>
              <a:rPr lang="en-US" sz="6600" dirty="0"/>
              <a:t> YOU!</a:t>
            </a:r>
          </a:p>
        </p:txBody>
      </p:sp>
    </p:spTree>
    <p:extLst>
      <p:ext uri="{BB962C8B-B14F-4D97-AF65-F5344CB8AC3E}">
        <p14:creationId xmlns:p14="http://schemas.microsoft.com/office/powerpoint/2010/main" val="309880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BFEAA28-06E7-4FC4-83C9-E6521A1E1921}"/>
              </a:ext>
            </a:extLst>
          </p:cNvPr>
          <p:cNvSpPr>
            <a:spLocks noGrp="1"/>
          </p:cNvSpPr>
          <p:nvPr>
            <p:ph idx="1"/>
          </p:nvPr>
        </p:nvSpPr>
        <p:spPr/>
        <p:txBody>
          <a:bodyPr/>
          <a:lstStyle/>
          <a:p>
            <a:r>
              <a:rPr lang="en-US" dirty="0"/>
              <a:t>Event Loop</a:t>
            </a:r>
          </a:p>
          <a:p>
            <a:r>
              <a:rPr lang="en-US" dirty="0"/>
              <a:t>Callback</a:t>
            </a:r>
          </a:p>
          <a:p>
            <a:r>
              <a:rPr lang="en-US" dirty="0"/>
              <a:t>Promises</a:t>
            </a:r>
          </a:p>
          <a:p>
            <a:r>
              <a:rPr lang="en-US" sz="4000" dirty="0" err="1"/>
              <a:t>Async</a:t>
            </a:r>
            <a:r>
              <a:rPr lang="en-US" sz="4000" dirty="0"/>
              <a:t>/Await</a:t>
            </a:r>
          </a:p>
        </p:txBody>
      </p:sp>
      <p:sp>
        <p:nvSpPr>
          <p:cNvPr id="4" name="Title 3">
            <a:extLst>
              <a:ext uri="{FF2B5EF4-FFF2-40B4-BE49-F238E27FC236}">
                <a16:creationId xmlns:a16="http://schemas.microsoft.com/office/drawing/2014/main" id="{E496F325-48AB-48E5-A90B-B79986550797}"/>
              </a:ext>
            </a:extLst>
          </p:cNvPr>
          <p:cNvSpPr>
            <a:spLocks noGrp="1"/>
          </p:cNvSpPr>
          <p:nvPr>
            <p:ph type="title"/>
          </p:nvPr>
        </p:nvSpPr>
        <p:spPr/>
        <p:txBody>
          <a:bodyPr/>
          <a:lstStyle/>
          <a:p>
            <a:pPr algn="l"/>
            <a:r>
              <a:rPr lang="en-US" dirty="0"/>
              <a:t>How Did We Get To </a:t>
            </a:r>
            <a:r>
              <a:rPr lang="en-US" dirty="0" err="1"/>
              <a:t>Async</a:t>
            </a:r>
            <a:r>
              <a:rPr lang="en-US" dirty="0"/>
              <a:t>/Await?</a:t>
            </a:r>
          </a:p>
        </p:txBody>
      </p:sp>
    </p:spTree>
    <p:extLst>
      <p:ext uri="{BB962C8B-B14F-4D97-AF65-F5344CB8AC3E}">
        <p14:creationId xmlns:p14="http://schemas.microsoft.com/office/powerpoint/2010/main" val="326040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26D7B4-9F48-4F3C-B85B-06CCCE24F92D}"/>
              </a:ext>
            </a:extLst>
          </p:cNvPr>
          <p:cNvSpPr>
            <a:spLocks noGrp="1"/>
          </p:cNvSpPr>
          <p:nvPr>
            <p:ph idx="1"/>
          </p:nvPr>
        </p:nvSpPr>
        <p:spPr/>
        <p:txBody>
          <a:bodyPr/>
          <a:lstStyle/>
          <a:p>
            <a:r>
              <a:rPr lang="en-US" dirty="0"/>
              <a:t>Call Stack</a:t>
            </a:r>
          </a:p>
          <a:p>
            <a:r>
              <a:rPr lang="en-US" dirty="0"/>
              <a:t>Web / Node APIs</a:t>
            </a:r>
          </a:p>
          <a:p>
            <a:r>
              <a:rPr lang="en-US" dirty="0"/>
              <a:t>Event Loop (There it is)</a:t>
            </a:r>
          </a:p>
          <a:p>
            <a:r>
              <a:rPr lang="en-US" dirty="0"/>
              <a:t>Callback queue</a:t>
            </a:r>
          </a:p>
        </p:txBody>
      </p:sp>
      <p:sp>
        <p:nvSpPr>
          <p:cNvPr id="3" name="Title 2">
            <a:extLst>
              <a:ext uri="{FF2B5EF4-FFF2-40B4-BE49-F238E27FC236}">
                <a16:creationId xmlns:a16="http://schemas.microsoft.com/office/drawing/2014/main" id="{FD993691-DBB8-4BEC-89E5-DB41FBC236FB}"/>
              </a:ext>
            </a:extLst>
          </p:cNvPr>
          <p:cNvSpPr>
            <a:spLocks noGrp="1"/>
          </p:cNvSpPr>
          <p:nvPr>
            <p:ph type="title"/>
          </p:nvPr>
        </p:nvSpPr>
        <p:spPr/>
        <p:txBody>
          <a:bodyPr/>
          <a:lstStyle/>
          <a:p>
            <a:pPr algn="l"/>
            <a:r>
              <a:rPr lang="en-US" dirty="0"/>
              <a:t>Understanding The Event Loop</a:t>
            </a:r>
          </a:p>
        </p:txBody>
      </p:sp>
    </p:spTree>
    <p:extLst>
      <p:ext uri="{BB962C8B-B14F-4D97-AF65-F5344CB8AC3E}">
        <p14:creationId xmlns:p14="http://schemas.microsoft.com/office/powerpoint/2010/main" val="403601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89FBA-51C2-4D98-A363-A3F489685BCF}"/>
              </a:ext>
            </a:extLst>
          </p:cNvPr>
          <p:cNvSpPr>
            <a:spLocks noGrp="1"/>
          </p:cNvSpPr>
          <p:nvPr>
            <p:ph type="title"/>
          </p:nvPr>
        </p:nvSpPr>
        <p:spPr/>
        <p:txBody>
          <a:bodyPr/>
          <a:lstStyle/>
          <a:p>
            <a:pPr algn="l"/>
            <a:r>
              <a:rPr lang="en-US" dirty="0"/>
              <a:t>Call Stack</a:t>
            </a:r>
          </a:p>
        </p:txBody>
      </p:sp>
      <p:pic>
        <p:nvPicPr>
          <p:cNvPr id="5" name="Content Placeholder 4">
            <a:extLst>
              <a:ext uri="{FF2B5EF4-FFF2-40B4-BE49-F238E27FC236}">
                <a16:creationId xmlns:a16="http://schemas.microsoft.com/office/drawing/2014/main" id="{CE2C1189-A73A-42D9-9CA6-3C5CB10A1900}"/>
              </a:ext>
            </a:extLst>
          </p:cNvPr>
          <p:cNvPicPr>
            <a:picLocks noGrp="1" noChangeAspect="1"/>
          </p:cNvPicPr>
          <p:nvPr>
            <p:ph idx="1"/>
          </p:nvPr>
        </p:nvPicPr>
        <p:blipFill>
          <a:blip r:embed="rId2"/>
          <a:stretch>
            <a:fillRect/>
          </a:stretch>
        </p:blipFill>
        <p:spPr>
          <a:xfrm>
            <a:off x="2582156" y="1460500"/>
            <a:ext cx="7024512" cy="3951288"/>
          </a:xfrm>
        </p:spPr>
      </p:pic>
    </p:spTree>
    <p:extLst>
      <p:ext uri="{BB962C8B-B14F-4D97-AF65-F5344CB8AC3E}">
        <p14:creationId xmlns:p14="http://schemas.microsoft.com/office/powerpoint/2010/main" val="47307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9EBC27-D8BE-419E-8C5D-8D1B4FBF9C59}"/>
              </a:ext>
            </a:extLst>
          </p:cNvPr>
          <p:cNvPicPr>
            <a:picLocks noGrp="1" noChangeAspect="1"/>
          </p:cNvPicPr>
          <p:nvPr>
            <p:ph idx="1"/>
          </p:nvPr>
        </p:nvPicPr>
        <p:blipFill>
          <a:blip r:embed="rId2"/>
          <a:stretch>
            <a:fillRect/>
          </a:stretch>
        </p:blipFill>
        <p:spPr>
          <a:xfrm>
            <a:off x="2582156" y="1460500"/>
            <a:ext cx="7024512" cy="3951288"/>
          </a:xfrm>
        </p:spPr>
      </p:pic>
      <p:sp>
        <p:nvSpPr>
          <p:cNvPr id="3" name="Title 2">
            <a:extLst>
              <a:ext uri="{FF2B5EF4-FFF2-40B4-BE49-F238E27FC236}">
                <a16:creationId xmlns:a16="http://schemas.microsoft.com/office/drawing/2014/main" id="{FEE505F9-1821-44FF-B194-7881BAE4641D}"/>
              </a:ext>
            </a:extLst>
          </p:cNvPr>
          <p:cNvSpPr>
            <a:spLocks noGrp="1"/>
          </p:cNvSpPr>
          <p:nvPr>
            <p:ph type="title"/>
          </p:nvPr>
        </p:nvSpPr>
        <p:spPr/>
        <p:txBody>
          <a:bodyPr/>
          <a:lstStyle/>
          <a:p>
            <a:pPr algn="l"/>
            <a:r>
              <a:rPr lang="en-US" dirty="0"/>
              <a:t>Web API</a:t>
            </a:r>
          </a:p>
        </p:txBody>
      </p:sp>
    </p:spTree>
    <p:extLst>
      <p:ext uri="{BB962C8B-B14F-4D97-AF65-F5344CB8AC3E}">
        <p14:creationId xmlns:p14="http://schemas.microsoft.com/office/powerpoint/2010/main" val="382565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C66B30-E38A-407D-9F37-5E5A39A70FD0}"/>
              </a:ext>
            </a:extLst>
          </p:cNvPr>
          <p:cNvPicPr>
            <a:picLocks noGrp="1" noChangeAspect="1"/>
          </p:cNvPicPr>
          <p:nvPr>
            <p:ph idx="1"/>
          </p:nvPr>
        </p:nvPicPr>
        <p:blipFill>
          <a:blip r:embed="rId2"/>
          <a:stretch>
            <a:fillRect/>
          </a:stretch>
        </p:blipFill>
        <p:spPr>
          <a:xfrm>
            <a:off x="2582156" y="1460500"/>
            <a:ext cx="7024512" cy="3951288"/>
          </a:xfrm>
        </p:spPr>
      </p:pic>
      <p:sp>
        <p:nvSpPr>
          <p:cNvPr id="3" name="Title 2">
            <a:extLst>
              <a:ext uri="{FF2B5EF4-FFF2-40B4-BE49-F238E27FC236}">
                <a16:creationId xmlns:a16="http://schemas.microsoft.com/office/drawing/2014/main" id="{9FA6EE68-DAE9-4C2A-9845-FB2348B800C1}"/>
              </a:ext>
            </a:extLst>
          </p:cNvPr>
          <p:cNvSpPr>
            <a:spLocks noGrp="1"/>
          </p:cNvSpPr>
          <p:nvPr>
            <p:ph type="title"/>
          </p:nvPr>
        </p:nvSpPr>
        <p:spPr/>
        <p:txBody>
          <a:bodyPr/>
          <a:lstStyle/>
          <a:p>
            <a:pPr algn="l"/>
            <a:r>
              <a:rPr lang="en-US" dirty="0"/>
              <a:t>Callback / Task Queue</a:t>
            </a:r>
          </a:p>
        </p:txBody>
      </p:sp>
    </p:spTree>
    <p:extLst>
      <p:ext uri="{BB962C8B-B14F-4D97-AF65-F5344CB8AC3E}">
        <p14:creationId xmlns:p14="http://schemas.microsoft.com/office/powerpoint/2010/main" val="342287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4F0EC-1473-4B16-8A68-299FF4C9777C}"/>
              </a:ext>
            </a:extLst>
          </p:cNvPr>
          <p:cNvPicPr>
            <a:picLocks noGrp="1" noChangeAspect="1"/>
          </p:cNvPicPr>
          <p:nvPr>
            <p:ph idx="1"/>
          </p:nvPr>
        </p:nvPicPr>
        <p:blipFill>
          <a:blip r:embed="rId2"/>
          <a:stretch>
            <a:fillRect/>
          </a:stretch>
        </p:blipFill>
        <p:spPr>
          <a:xfrm>
            <a:off x="2582156" y="1460500"/>
            <a:ext cx="7024512" cy="3951288"/>
          </a:xfrm>
        </p:spPr>
      </p:pic>
      <p:sp>
        <p:nvSpPr>
          <p:cNvPr id="3" name="Title 2">
            <a:extLst>
              <a:ext uri="{FF2B5EF4-FFF2-40B4-BE49-F238E27FC236}">
                <a16:creationId xmlns:a16="http://schemas.microsoft.com/office/drawing/2014/main" id="{EF1185EA-6D2C-4B27-ABFA-8369843D7DA5}"/>
              </a:ext>
            </a:extLst>
          </p:cNvPr>
          <p:cNvSpPr>
            <a:spLocks noGrp="1"/>
          </p:cNvSpPr>
          <p:nvPr>
            <p:ph type="title"/>
          </p:nvPr>
        </p:nvSpPr>
        <p:spPr/>
        <p:txBody>
          <a:bodyPr/>
          <a:lstStyle/>
          <a:p>
            <a:pPr algn="l"/>
            <a:r>
              <a:rPr lang="en-US" dirty="0"/>
              <a:t>Event Loop</a:t>
            </a:r>
          </a:p>
        </p:txBody>
      </p:sp>
    </p:spTree>
    <p:extLst>
      <p:ext uri="{BB962C8B-B14F-4D97-AF65-F5344CB8AC3E}">
        <p14:creationId xmlns:p14="http://schemas.microsoft.com/office/powerpoint/2010/main" val="389987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318D01-AB34-444C-A218-E5FB46B26663}"/>
              </a:ext>
            </a:extLst>
          </p:cNvPr>
          <p:cNvSpPr>
            <a:spLocks noGrp="1"/>
          </p:cNvSpPr>
          <p:nvPr>
            <p:ph idx="1"/>
          </p:nvPr>
        </p:nvSpPr>
        <p:spPr/>
        <p:txBody>
          <a:bodyPr>
            <a:normAutofit/>
          </a:bodyPr>
          <a:lstStyle/>
          <a:p>
            <a:r>
              <a:rPr lang="en-US" dirty="0">
                <a:hlinkClick r:id="rId2"/>
              </a:rPr>
              <a:t>https://www.youtube.com/watch?v=8aGhZQkoFbQ</a:t>
            </a:r>
            <a:endParaRPr lang="en-US" dirty="0"/>
          </a:p>
          <a:p>
            <a:endParaRPr lang="en-US" dirty="0"/>
          </a:p>
          <a:p>
            <a:r>
              <a:rPr lang="en-US" dirty="0"/>
              <a:t>Or Google: What the heck is the event loop anyway? </a:t>
            </a:r>
          </a:p>
          <a:p>
            <a:pPr marL="0" indent="0">
              <a:buNone/>
            </a:pPr>
            <a:endParaRPr lang="en-US" dirty="0"/>
          </a:p>
          <a:p>
            <a:r>
              <a:rPr lang="en-US" dirty="0"/>
              <a:t>Highly recommend it</a:t>
            </a:r>
          </a:p>
        </p:txBody>
      </p:sp>
      <p:sp>
        <p:nvSpPr>
          <p:cNvPr id="3" name="Title 2">
            <a:extLst>
              <a:ext uri="{FF2B5EF4-FFF2-40B4-BE49-F238E27FC236}">
                <a16:creationId xmlns:a16="http://schemas.microsoft.com/office/drawing/2014/main" id="{75FFD8B0-BAA8-4DEF-8F21-9CA73BD8895D}"/>
              </a:ext>
            </a:extLst>
          </p:cNvPr>
          <p:cNvSpPr>
            <a:spLocks noGrp="1"/>
          </p:cNvSpPr>
          <p:nvPr>
            <p:ph type="title"/>
          </p:nvPr>
        </p:nvSpPr>
        <p:spPr/>
        <p:txBody>
          <a:bodyPr/>
          <a:lstStyle/>
          <a:p>
            <a:pPr algn="l"/>
            <a:r>
              <a:rPr lang="en-US" dirty="0"/>
              <a:t>Best Event Loop Explanation Ever</a:t>
            </a:r>
          </a:p>
        </p:txBody>
      </p:sp>
    </p:spTree>
    <p:extLst>
      <p:ext uri="{BB962C8B-B14F-4D97-AF65-F5344CB8AC3E}">
        <p14:creationId xmlns:p14="http://schemas.microsoft.com/office/powerpoint/2010/main" val="731612435"/>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TotalTime>
  <Words>618</Words>
  <Application>Microsoft Office PowerPoint</Application>
  <PresentationFormat>Custom</PresentationFormat>
  <Paragraphs>92</Paragraphs>
  <Slides>23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Default Theme</vt:lpstr>
      <vt:lpstr>Async/Await in JavaScript</vt:lpstr>
      <vt:lpstr>Disclaimer</vt:lpstr>
      <vt:lpstr>How Did We Get To Async/Await?</vt:lpstr>
      <vt:lpstr>Understanding The Event Loop</vt:lpstr>
      <vt:lpstr>Call Stack</vt:lpstr>
      <vt:lpstr>Web API</vt:lpstr>
      <vt:lpstr>Callback / Task Queue</vt:lpstr>
      <vt:lpstr>Event Loop</vt:lpstr>
      <vt:lpstr>Best Event Loop Explanation Ever</vt:lpstr>
      <vt:lpstr>Callbacks</vt:lpstr>
      <vt:lpstr> What If We Didn’t Have Callbacks? </vt:lpstr>
      <vt:lpstr>Callback Hell</vt:lpstr>
      <vt:lpstr>Promises</vt:lpstr>
      <vt:lpstr>Promise (Contd..)</vt:lpstr>
      <vt:lpstr>Callback VS Promise</vt:lpstr>
      <vt:lpstr>Async/Await</vt:lpstr>
      <vt:lpstr>Why Async/Await?</vt:lpstr>
      <vt:lpstr>How is Async/Await better?</vt:lpstr>
      <vt:lpstr>What About Concurrency?</vt:lpstr>
      <vt:lpstr>Browser Support</vt:lpstr>
      <vt:lpstr>References</vt:lpstr>
      <vt:lpstr>Questions?</vt:lpstr>
      <vt:lpstr>ThanK YOU!</vt:lpstr>
    </vt:vector>
  </TitlesOfParts>
  <Company>Axxess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Daprix</dc:creator>
  <cp:lastModifiedBy>Ananth Subramanian</cp:lastModifiedBy>
  <cp:revision>43</cp:revision>
  <dcterms:created xsi:type="dcterms:W3CDTF">2016-01-22T20:58:37Z</dcterms:created>
  <dcterms:modified xsi:type="dcterms:W3CDTF">2021-09-04T00:38:14Z</dcterms:modified>
</cp:coreProperties>
</file>