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7" name="PlaceHolder 7"/>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9CE228E5-1DA4-4926-A4DB-CC8FB3B72472}"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8" name="PlaceHolder 8"/>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50" name="PlaceHolder 4"/>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51"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93"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4" name="PlaceHolder 5"/>
          <p:cNvSpPr>
            <a:spLocks noGrp="1"/>
          </p:cNvSpPr>
          <p:nvPr>
            <p:ph type="ftr"/>
          </p:nvPr>
        </p:nvSpPr>
        <p:spPr>
          <a:xfrm>
            <a:off x="581040" y="6423840"/>
            <a:ext cx="6916320" cy="364320"/>
          </a:xfrm>
          <a:prstGeom prst="rect">
            <a:avLst/>
          </a:prstGeom>
        </p:spPr>
        <p:txBody>
          <a:bodyPr lIns="90000" rIns="90000" tIns="45000" bIns="45000">
            <a:noAutofit/>
          </a:bodyPr>
          <a:p>
            <a:pPr algn="ctr">
              <a:lnSpc>
                <a:spcPct val="100000"/>
              </a:lnSpc>
              <a:tabLst>
                <a:tab algn="l" pos="0"/>
              </a:tabLst>
            </a:pPr>
            <a:r>
              <a:rPr b="0" lang="en-IN" sz="1400" spc="-1" strike="noStrike">
                <a:solidFill>
                  <a:srgbClr val="000000"/>
                </a:solidFill>
                <a:latin typeface="Times New Roman"/>
              </a:rPr>
              <a:t>Footer</a:t>
            </a:r>
            <a:endParaRPr b="0" lang="en-IN" sz="1400" spc="-1" strike="noStrike">
              <a:latin typeface="Times New Roman"/>
            </a:endParaRPr>
          </a:p>
        </p:txBody>
      </p:sp>
      <p:sp>
        <p:nvSpPr>
          <p:cNvPr id="95" name="PlaceHolder 6"/>
          <p:cNvSpPr>
            <a:spLocks noGrp="1"/>
          </p:cNvSpPr>
          <p:nvPr>
            <p:ph type="sldNum"/>
          </p:nvPr>
        </p:nvSpPr>
        <p:spPr>
          <a:xfrm>
            <a:off x="10558440" y="6423840"/>
            <a:ext cx="1051920" cy="364320"/>
          </a:xfrm>
          <a:prstGeom prst="rect">
            <a:avLst/>
          </a:prstGeom>
        </p:spPr>
        <p:txBody>
          <a:bodyPr lIns="90000" rIns="90000" tIns="45000" bIns="45000" anchor="ctr">
            <a:noAutofit/>
          </a:bodyPr>
          <a:p>
            <a:pPr algn="r">
              <a:lnSpc>
                <a:spcPct val="100000"/>
              </a:lnSpc>
              <a:tabLst>
                <a:tab algn="l" pos="0"/>
              </a:tabLst>
            </a:pPr>
            <a:fld id="{3FB9324A-A427-4239-87C9-4D4B49A42F6F}"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6" name="PlaceHolder 7"/>
          <p:cNvSpPr>
            <a:spLocks noGrp="1"/>
          </p:cNvSpPr>
          <p:nvPr>
            <p:ph type="dt"/>
          </p:nvPr>
        </p:nvSpPr>
        <p:spPr>
          <a:xfrm>
            <a:off x="7606080" y="6423840"/>
            <a:ext cx="2844000" cy="364320"/>
          </a:xfrm>
          <a:prstGeom prst="rect">
            <a:avLst/>
          </a:prstGeom>
        </p:spPr>
        <p:txBody>
          <a:bodyPr lIns="90000" rIns="90000" tIns="45000" bIns="45000" anchor="ctr">
            <a:noAutofit/>
          </a:bodyPr>
          <a:p>
            <a:endParaRPr b="0" lang="en-IN" sz="24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280" cy="977040"/>
          </a:xfrm>
          <a:prstGeom prst="rect">
            <a:avLst/>
          </a:prstGeom>
          <a:noFill/>
          <a:ln>
            <a:noFill/>
          </a:ln>
        </p:spPr>
        <p:txBody>
          <a:bodyPr lIns="0" rIns="0" tIns="0" bIns="0" anchor="b">
            <a:noAutofit/>
          </a:bodyPr>
          <a:p>
            <a:pPr algn="ctr">
              <a:lnSpc>
                <a:spcPct val="100000"/>
              </a:lnSpc>
              <a:tabLst>
                <a:tab algn="l" pos="0"/>
              </a:tabLst>
            </a:pPr>
            <a:r>
              <a:rPr b="1" lang="en-US" sz="3600" spc="-1" strike="noStrike" cap="all">
                <a:solidFill>
                  <a:srgbClr val="1cade4"/>
                </a:solidFill>
                <a:latin typeface="Arial"/>
              </a:rPr>
              <a:t>Keylogger</a:t>
            </a:r>
            <a:endParaRPr b="0" lang="en-IN" sz="3600" spc="-1" strike="noStrike">
              <a:latin typeface="Arial"/>
            </a:endParaRPr>
          </a:p>
        </p:txBody>
      </p:sp>
      <p:sp>
        <p:nvSpPr>
          <p:cNvPr id="135"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36" name="CustomShape 3"/>
          <p:cNvSpPr/>
          <p:nvPr/>
        </p:nvSpPr>
        <p:spPr>
          <a:xfrm>
            <a:off x="3117600" y="4586400"/>
            <a:ext cx="79794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 sudalai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54"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"pynput" Documentation. https://pynput.read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080" cy="1324800"/>
          </a:xfrm>
          <a:prstGeom prst="rect">
            <a:avLst/>
          </a:prstGeom>
          <a:noFill/>
          <a:ln>
            <a:noFill/>
          </a:ln>
        </p:spPr>
        <p:txBody>
          <a:bodyPr lIns="0" rIns="0" tIns="0" bIns="0" anchor="b">
            <a:noAutofit/>
          </a:bodyPr>
          <a:p>
            <a:pPr algn="ctr">
              <a:lnSpc>
                <a:spcPct val="100000"/>
              </a:lnSpc>
              <a:tabLst>
                <a:tab algn="l" pos="0"/>
              </a:tabLst>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4880" cy="1324800"/>
          </a:xfrm>
          <a:prstGeom prst="rect">
            <a:avLst/>
          </a:prstGeom>
          <a:noFill/>
          <a:ln>
            <a:noFill/>
          </a:ln>
        </p:spPr>
        <p:txBody>
          <a:bodyPr lIns="90000" rIns="90000" tIns="45000" bIns="45000" anchor="b">
            <a:noAutofit/>
          </a:bodyPr>
          <a:p>
            <a:pPr>
              <a:lnSpc>
                <a:spcPct val="100000"/>
              </a:lnSpc>
              <a:tabLst>
                <a:tab algn="l" pos="0"/>
              </a:tabLst>
            </a:pPr>
            <a:r>
              <a:rPr b="1" lang="en-US" sz="2800" spc="-1" strike="noStrike" cap="all">
                <a:solidFill>
                  <a:srgbClr val="002060"/>
                </a:solidFill>
                <a:latin typeface="Arial"/>
              </a:rPr>
              <a:t>OUTLINE</a:t>
            </a:r>
            <a:endParaRPr b="0" lang="en-IN" sz="2800" spc="-1" strike="noStrike">
              <a:latin typeface="Arial"/>
            </a:endParaRPr>
          </a:p>
        </p:txBody>
      </p:sp>
      <p:sp>
        <p:nvSpPr>
          <p:cNvPr id="138" name="TextShape 2"/>
          <p:cNvSpPr txBox="1"/>
          <p:nvPr/>
        </p:nvSpPr>
        <p:spPr>
          <a:xfrm>
            <a:off x="838080" y="1618920"/>
            <a:ext cx="11018160" cy="5238360"/>
          </a:xfrm>
          <a:prstGeom prst="rect">
            <a:avLst/>
          </a:prstGeom>
          <a:noFill/>
          <a:ln>
            <a:noFill/>
          </a:ln>
        </p:spPr>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Problem Statement</a:t>
            </a:r>
            <a:endParaRPr b="0" lang="en-IN" sz="4400" spc="-1" strike="noStrike">
              <a:latin typeface="Arial"/>
            </a:endParaRPr>
          </a:p>
        </p:txBody>
      </p:sp>
      <p:sp>
        <p:nvSpPr>
          <p:cNvPr id="140" name="TextShape 2"/>
          <p:cNvSpPr txBox="1"/>
          <p:nvPr/>
        </p:nvSpPr>
        <p:spPr>
          <a:xfrm>
            <a:off x="452520" y="1237680"/>
            <a:ext cx="11028960" cy="4672440"/>
          </a:xfrm>
          <a:prstGeom prst="rect">
            <a:avLst/>
          </a:prstGeom>
          <a:noFill/>
          <a:ln>
            <a:noFill/>
          </a:ln>
        </p:spPr>
        <p:txBody>
          <a:bodyPr lIns="90000" rIns="90000" tIns="45000" bIns="45000" anchor="ctr">
            <a:no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rPr>
              <a:t>Proposed Solution</a:t>
            </a:r>
            <a:endParaRPr b="0" lang="en-IN" sz="4400" spc="-1" strike="noStrike">
              <a:latin typeface="Arial"/>
            </a:endParaRPr>
          </a:p>
        </p:txBody>
      </p:sp>
      <p:sp>
        <p:nvSpPr>
          <p:cNvPr id="142" name="TextShape 2"/>
          <p:cNvSpPr txBox="1"/>
          <p:nvPr/>
        </p:nvSpPr>
        <p:spPr>
          <a:xfrm>
            <a:off x="441720" y="1087200"/>
            <a:ext cx="11612880" cy="5563080"/>
          </a:xfrm>
          <a:prstGeom prst="rect">
            <a:avLst/>
          </a:prstGeom>
          <a:noFill/>
          <a:ln>
            <a:noFill/>
          </a:ln>
        </p:spPr>
        <p:txBody>
          <a:bodyPr lIns="90000" rIns="90000" tIns="45000" bIns="45000" anchor="ctr">
            <a:noAutofit/>
          </a:bodyPr>
          <a:p>
            <a:pPr>
              <a:lnSpc>
                <a:spcPct val="110000"/>
              </a:lnSpc>
              <a:spcBef>
                <a:spcPts val="241"/>
              </a:spcBef>
              <a:spcAft>
                <a:spcPts val="601"/>
              </a:spcAft>
              <a:tabLst>
                <a:tab algn="l" pos="0"/>
              </a:tabLst>
            </a:pPr>
            <a:endParaRPr b="0" lang="en-IN" sz="3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At the heart of the proposed solution lies the integration of the 'pynput' library—a powerful library used for monitoring and controlling input devices in Python. With 'pynput', we gain the ability to detect each key press and key release event and record these actions without causing any noticeable lag to the user experience.</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user interface is constructed using 'tkinter',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keyloggging script is designed to store keystroke data in two ways for redundancy and ease of parsing: </a:t>
            </a:r>
            <a:endParaRPr b="0" lang="en-IN" sz="1200" spc="-1" strike="noStrike">
              <a:latin typeface="Arial"/>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900" spc="-1" strike="noStrike">
              <a:latin typeface="Arial"/>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9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While logging, the tool is designed to handle any special keys or key combinations, ensuring that every keystroke is accounted for. The output files are programmed to update dynamically, guaranteeing real-time logging efficacy.</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endParaRPr b="0" lang="en-IN" sz="1200" spc="-1" strike="noStrike">
              <a:latin typeface="Arial"/>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44" name="TextShape 2"/>
          <p:cNvSpPr txBox="1"/>
          <p:nvPr/>
        </p:nvSpPr>
        <p:spPr>
          <a:xfrm>
            <a:off x="581040" y="1302120"/>
            <a:ext cx="11028960" cy="4672440"/>
          </a:xfrm>
          <a:prstGeom prst="rect">
            <a:avLst/>
          </a:prstGeom>
          <a:noFill/>
          <a:ln>
            <a:noFill/>
          </a:ln>
        </p:spPr>
        <p:txBody>
          <a:bodyPr lIns="90000" rIns="90000" tIns="45000" bIns="45000" anchor="ctr">
            <a:noAutofit/>
          </a:bodyPr>
          <a:p>
            <a:pPr>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We chose Python due to its simplicity and extensive library support. For key logging, we used the 'pynput' library. For the GUI, tkinter was used as it's a lightweight, built-in Python library that can create user-friendly interfaces. Threading was used to ensure the GUI remained responsive throughout the logging process.</a:t>
            </a:r>
            <a:endParaRPr b="0" lang="en-IN" sz="1800" spc="-1" strike="noStrike">
              <a:latin typeface="Arial"/>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tkinter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6" name="TextShape 2"/>
          <p:cNvSpPr txBox="1"/>
          <p:nvPr/>
        </p:nvSpPr>
        <p:spPr>
          <a:xfrm>
            <a:off x="519480" y="1683000"/>
            <a:ext cx="11028960" cy="4672440"/>
          </a:xfrm>
          <a:prstGeom prst="rect">
            <a:avLst/>
          </a:prstGeom>
          <a:noFill/>
          <a:ln>
            <a:noFill/>
          </a:ln>
        </p:spPr>
        <p:txBody>
          <a:bodyPr lIns="90000" rIns="90000" tIns="45000" bIns="45000" anchor="ctr">
            <a:normAutofit fontScale="81000"/>
          </a:bodyPr>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Upon execution, the system initializes the necessary variables and prepares the output files (`key_log.txt` for text output and `key_log.json` for JSON output) for data logging.</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Interface Activation:</a:t>
            </a:r>
            <a:r>
              <a:rPr b="0" lang="en-IN" sz="1400" spc="-1" strike="noStrike">
                <a:solidFill>
                  <a:srgbClr val="404040"/>
                </a:solidFill>
                <a:latin typeface="Franklin Gothic Book"/>
                <a:ea typeface="Franklin Gothic Book"/>
              </a:rPr>
              <a:t> The Tkinter library is used to set up a Graphical User Interface (GUI), providing users with 'Start' and 'Stop' controls for the keylogger. The interface also displays status messages to inform the user of the current state of the keylogger.</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Listener Setup:</a:t>
            </a:r>
            <a:r>
              <a:rPr b="0" lang="en-IN" sz="1400" spc="-1" strike="noStrike">
                <a:solidFill>
                  <a:srgbClr val="404040"/>
                </a:solidFill>
                <a:latin typeface="Franklin Gothic Book"/>
                <a:ea typeface="Franklin Gothic Book"/>
              </a:rPr>
              <a:t> A key press listener, provided by the 'pynput' library, is set up to capture all keyboard events. The listener is a separate thread that runs asynchronously from the main program to ensure the GUI remains responsive.</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The listener invokes callback functions for two types of events: `on_press` for key press events and `on_release` for key release events. Each time a key is pressed or released, the event is recorded, the flag is updated (if needed), and the output files are generated or updated accordingly.</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Logging:</a:t>
            </a:r>
            <a:r>
              <a:rPr b="0" lang="en-IN" sz="1400" spc="-1" strike="noStrike">
                <a:solidFill>
                  <a:srgbClr val="404040"/>
                </a:solidFill>
                <a:latin typeface="Franklin Gothic Book"/>
                <a:ea typeface="Franklin Gothic Book"/>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Process Loop:</a:t>
            </a:r>
            <a:r>
              <a:rPr b="0" lang="en-IN" sz="1400" spc="-1" strike="noStrike">
                <a:solidFill>
                  <a:srgbClr val="404040"/>
                </a:solidFill>
                <a:latin typeface="Franklin Gothic Book"/>
                <a:ea typeface="Franklin Gothic Book"/>
              </a:rPr>
              <a:t> The system continues to log all keystroke information until the user decides to stop the keylogger using the GUI. At this point, the listener thread is safely terminated.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Safe Termination: </a:t>
            </a:r>
            <a:r>
              <a:rPr b="0" lang="en-IN" sz="1400" spc="-1" strike="noStrike">
                <a:solidFill>
                  <a:srgbClr val="404040"/>
                </a:solidFill>
                <a:latin typeface="Franklin Gothic Book"/>
                <a:ea typeface="Franklin Gothic Book"/>
              </a:rPr>
              <a:t>Once the stop command is triggered from the GUI, a global flag is set to stop the listener thread, effectively ending the keylogger session. The GUI is then updated to inform the user that logging has ceased.</a:t>
            </a:r>
            <a:endParaRPr b="0" lang="en-IN" sz="1400" spc="-1" strike="noStrike">
              <a:latin typeface="Arial"/>
            </a:endParaRPr>
          </a:p>
          <a:p>
            <a:pPr marL="306360" indent="-3060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File Closure: </a:t>
            </a:r>
            <a:r>
              <a:rPr b="0" lang="en-IN" sz="1400" spc="-1" strike="noStrike">
                <a:solidFill>
                  <a:srgbClr val="404040"/>
                </a:solidFill>
                <a:latin typeface="Franklin Gothic Book"/>
                <a:ea typeface="Franklin Gothic Book"/>
              </a:rPr>
              <a:t>The keylogger ensures that all the data streams to the output files are properly closed, preserving the integrity of the data collected during the session.</a:t>
            </a:r>
            <a:endParaRPr b="0" lang="en-IN" sz="1400" spc="-1" strike="noStrike">
              <a:latin typeface="Arial"/>
            </a:endParaRPr>
          </a:p>
          <a:p>
            <a:pPr>
              <a:lnSpc>
                <a:spcPct val="110000"/>
              </a:lnSpc>
              <a:spcBef>
                <a:spcPts val="340"/>
              </a:spcBef>
              <a:spcAft>
                <a:spcPts val="601"/>
              </a:spcAft>
              <a:tabLst>
                <a:tab algn="l" pos="0"/>
              </a:tabLst>
            </a:pPr>
            <a:endParaRPr b="0" lang="en-IN" sz="1400" spc="-1" strike="noStrike">
              <a:latin typeface="Arial"/>
            </a:endParaRPr>
          </a:p>
          <a:p>
            <a:pPr>
              <a:lnSpc>
                <a:spcPct val="110000"/>
              </a:lnSpc>
              <a:spcBef>
                <a:spcPts val="340"/>
              </a:spcBef>
              <a:spcAft>
                <a:spcPts val="601"/>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8" name="" descr=""/>
          <p:cNvPicPr/>
          <p:nvPr/>
        </p:nvPicPr>
        <p:blipFill>
          <a:blip r:embed="rId1"/>
          <a:stretch/>
        </p:blipFill>
        <p:spPr>
          <a:xfrm>
            <a:off x="1800000" y="1802160"/>
            <a:ext cx="7739640" cy="4137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8960" cy="529560"/>
          </a:xfrm>
          <a:prstGeom prst="rect">
            <a:avLst/>
          </a:prstGeom>
          <a:noFill/>
          <a:ln>
            <a:noFill/>
          </a:ln>
        </p:spPr>
        <p:txBody>
          <a:bodyPr lIns="90000" rIns="90000" tIns="45000" bIns="45000" anchor="b">
            <a:normAutofit fontScale="56000"/>
          </a:bodyPr>
          <a:p>
            <a:pPr>
              <a:lnSpc>
                <a:spcPct val="100000"/>
              </a:lnSpc>
              <a:tabLst>
                <a:tab algn="l" pos="0"/>
              </a:tabLst>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0" name="TextShape 2"/>
          <p:cNvSpPr txBox="1"/>
          <p:nvPr/>
        </p:nvSpPr>
        <p:spPr>
          <a:xfrm>
            <a:off x="581040" y="1302120"/>
            <a:ext cx="11028960" cy="4672440"/>
          </a:xfrm>
          <a:prstGeom prst="rect">
            <a:avLst/>
          </a:prstGeom>
          <a:noFill/>
          <a:ln>
            <a:noFill/>
          </a:ln>
        </p:spPr>
        <p:txBody>
          <a:bodyPr lIns="90000" rIns="90000" tIns="45000" bIns="45000"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In conclusion, the development of this keystroke monitoring system has successfully demonstrated how a practical application can be designed using Python—leveraging the capabilities of libraries such as 'pynput' for input monitoring and 'tkinter'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8960" cy="4672440"/>
          </a:xfrm>
          <a:prstGeom prst="rect">
            <a:avLst/>
          </a:prstGeom>
          <a:noFill/>
          <a:ln>
            <a:noFill/>
          </a:ln>
        </p:spPr>
        <p:txBody>
          <a:bodyPr lIns="90000" rIns="90000" tIns="45000" bIns="45000" anchor="ctr">
            <a:noAutofit/>
          </a:bodyPr>
          <a:p>
            <a:pPr>
              <a:lnSpc>
                <a:spcPct val="110000"/>
              </a:lnSpc>
              <a:spcBef>
                <a:spcPts val="400"/>
              </a:spcBef>
              <a:spcAft>
                <a:spcPts val="601"/>
              </a:spcAft>
              <a:tabLst>
                <a:tab algn="l" pos="0"/>
              </a:tabLst>
            </a:pPr>
            <a:endParaRPr b="0" lang="en-IN" sz="3200" spc="-1" strike="noStrike">
              <a:latin typeface="Arial"/>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52"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2024-04-04T15:37:04Z</dcterms:modified>
  <cp:revision>128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