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ftr"/>
          </p:nvPr>
        </p:nvSpPr>
        <p:spPr>
          <a:xfrm>
            <a:off x="581040" y="6423840"/>
            <a:ext cx="6916320" cy="364320"/>
          </a:xfrm>
          <a:prstGeom prst="rect">
            <a:avLst/>
          </a:prstGeom>
        </p:spPr>
        <p:txBody>
          <a:bodyPr lIns="90000" rIns="90000" tIns="45000" bIns="45000">
            <a:noAutofit/>
          </a:bodyPr>
          <a:p>
            <a:pPr algn="ctr">
              <a:lnSpc>
                <a:spcPct val="100000"/>
              </a:lnSpc>
              <a:tabLst>
                <a:tab algn="l" pos="0"/>
              </a:tabLst>
            </a:pPr>
            <a:r>
              <a:rPr b="0" lang="en-IN" sz="1400" spc="-1" strike="noStrike">
                <a:solidFill>
                  <a:srgbClr val="000000"/>
                </a:solidFill>
                <a:latin typeface="Times New Roman"/>
              </a:rPr>
              <a:t>Footer</a:t>
            </a:r>
            <a:endParaRPr b="0" lang="en-IN" sz="1400" spc="-1" strike="noStrike">
              <a:latin typeface="Times New Roman"/>
            </a:endParaRPr>
          </a:p>
        </p:txBody>
      </p:sp>
      <p:sp>
        <p:nvSpPr>
          <p:cNvPr id="7" name="PlaceHolder 7"/>
          <p:cNvSpPr>
            <a:spLocks noGrp="1"/>
          </p:cNvSpPr>
          <p:nvPr>
            <p:ph type="sldNum"/>
          </p:nvPr>
        </p:nvSpPr>
        <p:spPr>
          <a:xfrm>
            <a:off x="10558440" y="6423840"/>
            <a:ext cx="1051920" cy="364320"/>
          </a:xfrm>
          <a:prstGeom prst="rect">
            <a:avLst/>
          </a:prstGeom>
        </p:spPr>
        <p:txBody>
          <a:bodyPr lIns="90000" rIns="90000" tIns="45000" bIns="45000" anchor="ctr">
            <a:noAutofit/>
          </a:bodyPr>
          <a:p>
            <a:pPr algn="r">
              <a:lnSpc>
                <a:spcPct val="100000"/>
              </a:lnSpc>
              <a:tabLst>
                <a:tab algn="l" pos="0"/>
              </a:tabLst>
            </a:pPr>
            <a:fld id="{1F641C83-AFC3-4CAB-B162-51DD3DA5E83B}" type="slidenum">
              <a:rPr b="0" lang="en-US" sz="900" spc="-1" strike="noStrike">
                <a:solidFill>
                  <a:srgbClr val="404040"/>
                </a:solidFill>
                <a:latin typeface="Franklin Gothic Book"/>
              </a:rPr>
              <a:t>7</a:t>
            </a:fld>
            <a:endParaRPr b="0" lang="en-IN" sz="900" spc="-1" strike="noStrike">
              <a:latin typeface="Times New Roman"/>
            </a:endParaRPr>
          </a:p>
        </p:txBody>
      </p:sp>
      <p:sp>
        <p:nvSpPr>
          <p:cNvPr id="8" name="PlaceHolder 8"/>
          <p:cNvSpPr>
            <a:spLocks noGrp="1"/>
          </p:cNvSpPr>
          <p:nvPr>
            <p:ph type="dt"/>
          </p:nvPr>
        </p:nvSpPr>
        <p:spPr>
          <a:xfrm>
            <a:off x="7606080" y="6423840"/>
            <a:ext cx="2844000" cy="364320"/>
          </a:xfrm>
          <a:prstGeom prst="rect">
            <a:avLst/>
          </a:prstGeom>
        </p:spPr>
        <p:txBody>
          <a:bodyPr lIns="90000" rIns="90000" tIns="45000" bIns="45000" anchor="ctr">
            <a:noAutofit/>
          </a:bodyPr>
          <a:p>
            <a:endParaRPr b="0" lang="en-IN" sz="24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50" name="PlaceHolder 4"/>
          <p:cNvSpPr>
            <a:spLocks noGrp="1"/>
          </p:cNvSpPr>
          <p:nvPr>
            <p:ph type="dt"/>
          </p:nvPr>
        </p:nvSpPr>
        <p:spPr>
          <a:xfrm>
            <a:off x="7606080" y="6423840"/>
            <a:ext cx="2844000" cy="364320"/>
          </a:xfrm>
          <a:prstGeom prst="rect">
            <a:avLst/>
          </a:prstGeom>
        </p:spPr>
        <p:txBody>
          <a:bodyPr lIns="90000" rIns="90000" tIns="45000" bIns="45000" anchor="ctr">
            <a:noAutofit/>
          </a:bodyPr>
          <a:p>
            <a:endParaRPr b="0" lang="en-IN" sz="2400" spc="-1" strike="noStrike">
              <a:latin typeface="Times New Roman"/>
            </a:endParaRPr>
          </a:p>
        </p:txBody>
      </p:sp>
      <p:sp>
        <p:nvSpPr>
          <p:cNvPr id="51"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2"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93" name="PlaceHolder 4"/>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4" name="PlaceHolder 5"/>
          <p:cNvSpPr>
            <a:spLocks noGrp="1"/>
          </p:cNvSpPr>
          <p:nvPr>
            <p:ph type="ftr"/>
          </p:nvPr>
        </p:nvSpPr>
        <p:spPr>
          <a:xfrm>
            <a:off x="581040" y="6423840"/>
            <a:ext cx="6916320" cy="364320"/>
          </a:xfrm>
          <a:prstGeom prst="rect">
            <a:avLst/>
          </a:prstGeom>
        </p:spPr>
        <p:txBody>
          <a:bodyPr lIns="90000" rIns="90000" tIns="45000" bIns="45000">
            <a:noAutofit/>
          </a:bodyPr>
          <a:p>
            <a:pPr algn="ctr">
              <a:lnSpc>
                <a:spcPct val="100000"/>
              </a:lnSpc>
              <a:tabLst>
                <a:tab algn="l" pos="0"/>
              </a:tabLst>
            </a:pPr>
            <a:r>
              <a:rPr b="0" lang="en-IN" sz="1400" spc="-1" strike="noStrike">
                <a:solidFill>
                  <a:srgbClr val="000000"/>
                </a:solidFill>
                <a:latin typeface="Times New Roman"/>
              </a:rPr>
              <a:t>Footer</a:t>
            </a:r>
            <a:endParaRPr b="0" lang="en-IN" sz="1400" spc="-1" strike="noStrike">
              <a:latin typeface="Times New Roman"/>
            </a:endParaRPr>
          </a:p>
        </p:txBody>
      </p:sp>
      <p:sp>
        <p:nvSpPr>
          <p:cNvPr id="95" name="PlaceHolder 6"/>
          <p:cNvSpPr>
            <a:spLocks noGrp="1"/>
          </p:cNvSpPr>
          <p:nvPr>
            <p:ph type="sldNum"/>
          </p:nvPr>
        </p:nvSpPr>
        <p:spPr>
          <a:xfrm>
            <a:off x="10558440" y="6423840"/>
            <a:ext cx="1051920" cy="364320"/>
          </a:xfrm>
          <a:prstGeom prst="rect">
            <a:avLst/>
          </a:prstGeom>
        </p:spPr>
        <p:txBody>
          <a:bodyPr lIns="90000" rIns="90000" tIns="45000" bIns="45000" anchor="ctr">
            <a:noAutofit/>
          </a:bodyPr>
          <a:p>
            <a:pPr algn="r">
              <a:lnSpc>
                <a:spcPct val="100000"/>
              </a:lnSpc>
              <a:tabLst>
                <a:tab algn="l" pos="0"/>
              </a:tabLst>
            </a:pPr>
            <a:fld id="{6F02D60C-7A3F-4E7E-BE73-8BAE6A89300A}"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6" name="PlaceHolder 7"/>
          <p:cNvSpPr>
            <a:spLocks noGrp="1"/>
          </p:cNvSpPr>
          <p:nvPr>
            <p:ph type="dt"/>
          </p:nvPr>
        </p:nvSpPr>
        <p:spPr>
          <a:xfrm>
            <a:off x="7606080" y="6423840"/>
            <a:ext cx="2844000" cy="364320"/>
          </a:xfrm>
          <a:prstGeom prst="rect">
            <a:avLst/>
          </a:prstGeom>
        </p:spPr>
        <p:txBody>
          <a:bodyPr lIns="90000" rIns="90000" tIns="45000" bIns="45000" anchor="ctr">
            <a:noAutofit/>
          </a:bodyPr>
          <a:p>
            <a:endParaRPr b="0" lang="en-IN" sz="24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59000" y="1821600"/>
            <a:ext cx="9143280" cy="977040"/>
          </a:xfrm>
          <a:prstGeom prst="rect">
            <a:avLst/>
          </a:prstGeom>
          <a:noFill/>
          <a:ln>
            <a:noFill/>
          </a:ln>
        </p:spPr>
        <p:txBody>
          <a:bodyPr lIns="0" rIns="0" tIns="0" bIns="0" anchor="b">
            <a:noAutofit/>
          </a:bodyPr>
          <a:p>
            <a:pPr algn="ctr">
              <a:lnSpc>
                <a:spcPct val="100000"/>
              </a:lnSpc>
              <a:tabLst>
                <a:tab algn="l" pos="0"/>
              </a:tabLst>
            </a:pPr>
            <a:r>
              <a:rPr b="1" lang="en-US" sz="3600" spc="-1" strike="noStrike" cap="all">
                <a:solidFill>
                  <a:srgbClr val="1cade4"/>
                </a:solidFill>
                <a:latin typeface="Arial"/>
              </a:rPr>
              <a:t>Steganography</a:t>
            </a:r>
            <a:endParaRPr b="0" lang="en-IN" sz="3600" spc="-1" strike="noStrike">
              <a:latin typeface="Arial"/>
            </a:endParaRPr>
          </a:p>
        </p:txBody>
      </p:sp>
      <p:sp>
        <p:nvSpPr>
          <p:cNvPr id="135" name="CustomShape 2"/>
          <p:cNvSpPr/>
          <p:nvPr/>
        </p:nvSpPr>
        <p:spPr>
          <a:xfrm>
            <a:off x="-329760" y="1034280"/>
            <a:ext cx="1272600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a:t>
            </a:r>
            <a:endParaRPr b="0" lang="en-IN" sz="3200" spc="-1" strike="noStrike">
              <a:latin typeface="Arial"/>
            </a:endParaRPr>
          </a:p>
        </p:txBody>
      </p:sp>
      <p:sp>
        <p:nvSpPr>
          <p:cNvPr id="136" name="CustomShape 3"/>
          <p:cNvSpPr/>
          <p:nvPr/>
        </p:nvSpPr>
        <p:spPr>
          <a:xfrm>
            <a:off x="3117600" y="4586400"/>
            <a:ext cx="79794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M sudalai | V 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54" name="TextShape 2"/>
          <p:cNvSpPr txBox="1"/>
          <p:nvPr/>
        </p:nvSpPr>
        <p:spPr>
          <a:xfrm>
            <a:off x="581040" y="1302120"/>
            <a:ext cx="11028960" cy="4672440"/>
          </a:xfrm>
          <a:prstGeom prst="rect">
            <a:avLst/>
          </a:prstGeom>
          <a:noFill/>
          <a:ln>
            <a:noFill/>
          </a:ln>
        </p:spPr>
        <p:txBody>
          <a:bodyPr lIns="90000" rIns="90000" tIns="45000" bIns="45000"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Python Software Foundation. (n.d.). Python Language Reference. </a:t>
            </a:r>
            <a:r>
              <a:rPr b="0" lang="en-IN" sz="2400" spc="-1" strike="noStrike" u="sng">
                <a:solidFill>
                  <a:srgbClr val="6eac1c"/>
                </a:solidFill>
                <a:uFillTx/>
                <a:latin typeface="Franklin Gothic Book"/>
                <a:ea typeface="Franklin Gothic Book"/>
                <a:hlinkClick r:id="rId1"/>
              </a:rPr>
              <a:t>https://www.python.org</a:t>
            </a:r>
            <a:endParaRPr b="0" lang="en-IN" sz="2400" spc="-1" strike="noStrike">
              <a:latin typeface="Arial"/>
            </a:endParaRPr>
          </a:p>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"cv2" Documentation. https://docs.opencv.org/4.x/d1/dfb/intro.html</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63040" y="2766240"/>
            <a:ext cx="9298080" cy="1324800"/>
          </a:xfrm>
          <a:prstGeom prst="rect">
            <a:avLst/>
          </a:prstGeom>
          <a:noFill/>
          <a:ln>
            <a:noFill/>
          </a:ln>
        </p:spPr>
        <p:txBody>
          <a:bodyPr lIns="0" rIns="0" tIns="0" bIns="0" anchor="b">
            <a:noAutofit/>
          </a:bodyPr>
          <a:p>
            <a:pPr algn="ctr">
              <a:lnSpc>
                <a:spcPct val="100000"/>
              </a:lnSpc>
              <a:tabLst>
                <a:tab algn="l" pos="0"/>
              </a:tabLst>
            </a:pPr>
            <a:r>
              <a:rPr b="1" lang="en-US" sz="2800" spc="-1" strike="noStrike" cap="all">
                <a:solidFill>
                  <a:srgbClr val="002060"/>
                </a:solidFill>
                <a:latin typeface="Arial"/>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4880" cy="1324800"/>
          </a:xfrm>
          <a:prstGeom prst="rect">
            <a:avLst/>
          </a:prstGeom>
          <a:noFill/>
          <a:ln>
            <a:noFill/>
          </a:ln>
        </p:spPr>
        <p:txBody>
          <a:bodyPr lIns="90000" rIns="90000" tIns="45000" bIns="45000" anchor="b">
            <a:noAutofit/>
          </a:bodyPr>
          <a:p>
            <a:pPr>
              <a:lnSpc>
                <a:spcPct val="100000"/>
              </a:lnSpc>
              <a:tabLst>
                <a:tab algn="l" pos="0"/>
              </a:tabLst>
            </a:pPr>
            <a:r>
              <a:rPr b="1" lang="en-US" sz="2800" spc="-1" strike="noStrike" cap="all">
                <a:solidFill>
                  <a:srgbClr val="002060"/>
                </a:solidFill>
                <a:latin typeface="Arial"/>
              </a:rPr>
              <a:t>OUTLINE</a:t>
            </a:r>
            <a:endParaRPr b="0" lang="en-IN" sz="2800" spc="-1" strike="noStrike">
              <a:latin typeface="Arial"/>
            </a:endParaRPr>
          </a:p>
        </p:txBody>
      </p:sp>
      <p:sp>
        <p:nvSpPr>
          <p:cNvPr id="138" name="TextShape 2"/>
          <p:cNvSpPr txBox="1"/>
          <p:nvPr/>
        </p:nvSpPr>
        <p:spPr>
          <a:xfrm>
            <a:off x="838080" y="1618920"/>
            <a:ext cx="11018160" cy="5238360"/>
          </a:xfrm>
          <a:prstGeom prst="rect">
            <a:avLst/>
          </a:prstGeom>
          <a:noFill/>
          <a:ln>
            <a:noFill/>
          </a:ln>
        </p:spPr>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rPr>
              <a:t>Problem Statement</a:t>
            </a:r>
            <a:endParaRPr b="0" lang="en-IN" sz="4400" spc="-1" strike="noStrike">
              <a:latin typeface="Arial"/>
            </a:endParaRPr>
          </a:p>
        </p:txBody>
      </p:sp>
      <p:sp>
        <p:nvSpPr>
          <p:cNvPr id="140" name="TextShape 2"/>
          <p:cNvSpPr txBox="1"/>
          <p:nvPr/>
        </p:nvSpPr>
        <p:spPr>
          <a:xfrm>
            <a:off x="452520" y="1237680"/>
            <a:ext cx="11028960" cy="4672440"/>
          </a:xfrm>
          <a:prstGeom prst="rect">
            <a:avLst/>
          </a:prstGeom>
          <a:noFill/>
          <a:ln>
            <a:noFill/>
          </a:ln>
        </p:spPr>
        <p:txBody>
          <a:bodyPr lIns="90000" rIns="90000" tIns="45000" bIns="45000"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2e3238"/>
                </a:solidFill>
                <a:latin typeface="Franklin Gothic Book"/>
                <a:ea typeface="Franklin Gothic Book"/>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rPr>
              <a:t>Proposed Solution</a:t>
            </a:r>
            <a:endParaRPr b="0" lang="en-IN" sz="4400" spc="-1" strike="noStrike">
              <a:latin typeface="Arial"/>
            </a:endParaRPr>
          </a:p>
        </p:txBody>
      </p:sp>
      <p:sp>
        <p:nvSpPr>
          <p:cNvPr id="142" name="TextShape 2"/>
          <p:cNvSpPr txBox="1"/>
          <p:nvPr/>
        </p:nvSpPr>
        <p:spPr>
          <a:xfrm>
            <a:off x="441720" y="1087200"/>
            <a:ext cx="11612880" cy="5563080"/>
          </a:xfrm>
          <a:prstGeom prst="rect">
            <a:avLst/>
          </a:prstGeom>
          <a:noFill/>
          <a:ln>
            <a:noFill/>
          </a:ln>
        </p:spPr>
        <p:txBody>
          <a:bodyPr lIns="90000" rIns="90000" tIns="45000" bIns="45000" anchor="ctr">
            <a:noAutofit/>
          </a:bodyPr>
          <a:p>
            <a:pPr>
              <a:lnSpc>
                <a:spcPct val="110000"/>
              </a:lnSpc>
              <a:spcBef>
                <a:spcPts val="241"/>
              </a:spcBef>
              <a:spcAft>
                <a:spcPts val="601"/>
              </a:spcAft>
              <a:tabLst>
                <a:tab algn="l" pos="0"/>
              </a:tabLst>
            </a:pPr>
            <a:endParaRPr b="0" lang="en-IN" sz="3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2e3238"/>
                </a:solidFill>
                <a:latin typeface="Franklin Gothic Book"/>
                <a:ea typeface="Franklin Gothic Book"/>
              </a:rPr>
              <a:t>The process is twofold: </a:t>
            </a:r>
            <a:r>
              <a:rPr b="0" lang="en-IN" sz="1200" spc="-1" strike="noStrike">
                <a:solidFill>
                  <a:srgbClr val="2e3238"/>
                </a:solidFill>
                <a:latin typeface="Franklin Gothic Book"/>
                <a:ea typeface="Franklin Gothic Book"/>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
              <a:rPr b="0" lang="en-IN" sz="1200" spc="-1" strike="noStrike">
                <a:solidFill>
                  <a:srgbClr val="2e3238"/>
                </a:solidFill>
                <a:latin typeface="Franklin Gothic Book"/>
                <a:ea typeface="Franklin Gothic Book"/>
              </a:rPr>
              <a:t> </a:t>
            </a:r>
            <a:endParaRPr b="0" lang="en-IN" sz="1200" spc="-1" strike="noStrike">
              <a:latin typeface="Arial"/>
            </a:endParaRPr>
          </a:p>
          <a:p>
            <a:pPr lvl="1" marL="630000" indent="-30492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plain text file (key_log.txt) where sequential keystrokes are recorded, providing a simplified view of keyboard activity. This can be useful for quick inspection or for cases where a human-readable format is required.</a:t>
            </a:r>
            <a:endParaRPr b="0" lang="en-IN" sz="1200" spc="-1" strike="noStrike">
              <a:latin typeface="Arial"/>
            </a:endParaRPr>
          </a:p>
          <a:p>
            <a:pPr lvl="1" marL="630000" indent="-30492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structured JSON file (key_log.json)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b="0" lang="en-IN" sz="1200" spc="-1" strike="noStrike">
              <a:latin typeface="Arial"/>
            </a:endParaRPr>
          </a:p>
          <a:p>
            <a:pPr>
              <a:lnSpc>
                <a:spcPct val="110000"/>
              </a:lnSpc>
              <a:spcBef>
                <a:spcPts val="241"/>
              </a:spcBef>
              <a:spcAft>
                <a:spcPts val="601"/>
              </a:spcAft>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624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44" name="TextShape 2"/>
          <p:cNvSpPr txBox="1"/>
          <p:nvPr/>
        </p:nvSpPr>
        <p:spPr>
          <a:xfrm>
            <a:off x="581040" y="1302120"/>
            <a:ext cx="11028960" cy="4672440"/>
          </a:xfrm>
          <a:prstGeom prst="rect">
            <a:avLst/>
          </a:prstGeom>
          <a:noFill/>
          <a:ln>
            <a:noFill/>
          </a:ln>
        </p:spPr>
        <p:txBody>
          <a:bodyPr lIns="90000" rIns="90000" tIns="45000" bIns="45000" anchor="ctr">
            <a:normAutofit fontScale="72000"/>
          </a:bodyPr>
          <a:p>
            <a:pPr>
              <a:lnSpc>
                <a:spcPct val="110000"/>
              </a:lnSpc>
              <a:spcBef>
                <a:spcPts val="360"/>
              </a:spcBef>
              <a:spcAft>
                <a:spcPts val="601"/>
              </a:spcAft>
              <a:tabLst>
                <a:tab algn="l" pos="0"/>
              </a:tabLst>
            </a:pPr>
            <a:r>
              <a:rPr b="0" lang="en-IN" sz="1800" spc="-1" strike="noStrike">
                <a:solidFill>
                  <a:srgbClr val="2e3238"/>
                </a:solidFill>
                <a:latin typeface="Franklin Gothic Book"/>
                <a:ea typeface="Franklin Gothic Book"/>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endParaRPr b="0" lang="en-IN" sz="1800" spc="-1" strike="noStrike">
              <a:latin typeface="Arial"/>
            </a:endParaRPr>
          </a:p>
          <a:p>
            <a:pPr>
              <a:lnSpc>
                <a:spcPct val="110000"/>
              </a:lnSpc>
              <a:spcBef>
                <a:spcPts val="360"/>
              </a:spcBef>
              <a:spcAft>
                <a:spcPts val="601"/>
              </a:spcAft>
              <a:tabLst>
                <a:tab algn="l" pos="0"/>
              </a:tabLst>
            </a:pPr>
            <a:endParaRPr b="0" lang="en-IN" sz="1800" spc="-1" strike="noStrike">
              <a:latin typeface="Arial"/>
            </a:endParaRPr>
          </a:p>
          <a:p>
            <a:pPr marL="290160">
              <a:lnSpc>
                <a:spcPct val="110000"/>
              </a:lnSpc>
              <a:spcBef>
                <a:spcPts val="360"/>
              </a:spcBef>
              <a:spcAft>
                <a:spcPts val="601"/>
              </a:spcAft>
              <a:tabLst>
                <a:tab algn="l" pos="0"/>
              </a:tabLst>
            </a:pPr>
            <a:r>
              <a:rPr b="0" lang="en-IN" sz="1800" spc="-1" strike="noStrike">
                <a:solidFill>
                  <a:srgbClr val="2e3238"/>
                </a:solidFill>
                <a:latin typeface="Franklin Gothic Book"/>
                <a:ea typeface="Franklin Gothic Book"/>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b="0" lang="en-IN" sz="1800" spc="-1" strike="noStrike">
              <a:latin typeface="Arial"/>
            </a:endParaRPr>
          </a:p>
          <a:p>
            <a:pPr marL="290160">
              <a:lnSpc>
                <a:spcPct val="110000"/>
              </a:lnSpc>
              <a:spcBef>
                <a:spcPts val="340"/>
              </a:spcBef>
              <a:spcAft>
                <a:spcPts val="601"/>
              </a:spcAft>
              <a:tabLst>
                <a:tab algn="l" pos="0"/>
              </a:tabLst>
            </a:pPr>
            <a:br/>
            <a:endParaRPr b="0" lang="en-IN" sz="1800" spc="-1" strike="noStrike">
              <a:latin typeface="Arial"/>
            </a:endParaRPr>
          </a:p>
          <a:p>
            <a:pPr marL="290160">
              <a:lnSpc>
                <a:spcPct val="110000"/>
              </a:lnSpc>
              <a:spcBef>
                <a:spcPts val="360"/>
              </a:spcBef>
              <a:spcAft>
                <a:spcPts val="601"/>
              </a:spcAft>
              <a:tabLst>
                <a:tab algn="l" pos="0"/>
              </a:tabLst>
            </a:pPr>
            <a:br/>
            <a:endParaRPr b="0" lang="en-IN" sz="1800" spc="-1" strike="noStrike">
              <a:latin typeface="Arial"/>
            </a:endParaRPr>
          </a:p>
          <a:p>
            <a:pPr marL="290160" indent="-2898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Linux/Windows</a:t>
            </a:r>
            <a:endParaRPr b="0" lang="en-IN" sz="1800" spc="-1" strike="noStrike">
              <a:latin typeface="Arial"/>
            </a:endParaRPr>
          </a:p>
          <a:p>
            <a:pPr marL="290160" indent="-2898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python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46" name="TextShape 2"/>
          <p:cNvSpPr txBox="1"/>
          <p:nvPr/>
        </p:nvSpPr>
        <p:spPr>
          <a:xfrm>
            <a:off x="519480" y="1683000"/>
            <a:ext cx="11028960" cy="4672440"/>
          </a:xfrm>
          <a:prstGeom prst="rect">
            <a:avLst/>
          </a:prstGeom>
          <a:noFill/>
          <a:ln>
            <a:noFill/>
          </a:ln>
        </p:spPr>
        <p:txBody>
          <a:bodyPr lIns="90000" rIns="90000" tIns="45000" bIns="45000" anchor="ctr">
            <a:normAutofit fontScale="60000"/>
          </a:bodyPr>
          <a:p>
            <a:pPr marL="311040" indent="-3106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Encryption Procedure: </a:t>
            </a:r>
            <a:endParaRPr b="0" lang="en-IN" sz="1400" spc="-1" strike="noStrike">
              <a:latin typeface="Arial"/>
            </a:endParaRPr>
          </a:p>
          <a:p>
            <a:pPr lvl="1" marL="641880" indent="-310680">
              <a:lnSpc>
                <a:spcPct val="100000"/>
              </a:lnSpc>
              <a:spcBef>
                <a:spcPts val="281"/>
              </a:spcBef>
              <a:spcAft>
                <a:spcPts val="601"/>
              </a:spcAft>
              <a:buClr>
                <a:srgbClr val="1cade4"/>
              </a:buClr>
              <a:buSzPct val="92000"/>
              <a:buFont typeface="Wingdings 2" charset="2"/>
              <a:buChar char=""/>
            </a:pPr>
            <a:r>
              <a:rPr b="0" lang="en-IN" sz="1400" spc="-1" strike="noStrike">
                <a:solidFill>
                  <a:srgbClr val="2e3238"/>
                </a:solidFill>
                <a:latin typeface="Franklin Gothic Book"/>
                <a:ea typeface="Franklin Gothic Book"/>
              </a:rPr>
              <a:t>Iterate over each character of the message.</a:t>
            </a:r>
            <a:endParaRPr b="0" lang="en-IN" sz="1400" spc="-1" strike="noStrike">
              <a:latin typeface="Arial"/>
            </a:endParaRPr>
          </a:p>
          <a:p>
            <a:pPr lvl="1" marL="641880" indent="-31068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For each character, store its ASCII value in the least significant bits of the image's pixel channels (RGB) by replacing the LSBs with the corresponding bits of the ASCII character.</a:t>
            </a:r>
            <a:endParaRPr b="0" lang="en-IN" sz="1400" spc="-1" strike="noStrike">
              <a:latin typeface="Arial"/>
            </a:endParaRPr>
          </a:p>
          <a:p>
            <a:pPr lvl="1" marL="641880" indent="-31068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Increment pixel coordinates after each bit insertion maintaining the pattern (e.g., diagonally across the pixels).</a:t>
            </a:r>
            <a:endParaRPr b="0" lang="en-IN" sz="1400" spc="-1" strike="noStrike">
              <a:latin typeface="Arial"/>
            </a:endParaRPr>
          </a:p>
          <a:p>
            <a:pPr>
              <a:lnSpc>
                <a:spcPct val="100000"/>
              </a:lnSpc>
              <a:spcBef>
                <a:spcPts val="281"/>
              </a:spcBef>
              <a:spcAft>
                <a:spcPts val="601"/>
              </a:spcAft>
              <a:tabLst>
                <a:tab algn="l" pos="0"/>
              </a:tabLst>
            </a:pPr>
            <a:endParaRPr b="0" lang="en-IN" sz="1400" spc="-1" strike="noStrike">
              <a:latin typeface="Arial"/>
            </a:endParaRPr>
          </a:p>
          <a:p>
            <a:pPr marL="330120">
              <a:lnSpc>
                <a:spcPct val="100000"/>
              </a:lnSpc>
              <a:spcBef>
                <a:spcPts val="281"/>
              </a:spcBef>
              <a:spcAft>
                <a:spcPts val="601"/>
              </a:spcAft>
              <a:tabLst>
                <a:tab algn="l" pos="0"/>
              </a:tabLst>
            </a:pPr>
            <a:r>
              <a:rPr b="1" lang="en-US" sz="1400" spc="-1" strike="noStrike">
                <a:solidFill>
                  <a:srgbClr val="2e3238"/>
                </a:solidFill>
                <a:latin typeface="Franklin Gothic Book"/>
                <a:ea typeface="Franklin Gothic Book"/>
              </a:rPr>
              <a:t>Decryption Phase:</a:t>
            </a:r>
            <a:endParaRPr b="0" lang="en-IN" sz="1400" spc="-1" strike="noStrike">
              <a:latin typeface="Arial"/>
            </a:endParaRPr>
          </a:p>
          <a:p>
            <a:pPr marL="330120">
              <a:lnSpc>
                <a:spcPct val="110000"/>
              </a:lnSpc>
              <a:spcBef>
                <a:spcPts val="241"/>
              </a:spcBef>
              <a:spcAft>
                <a:spcPts val="601"/>
              </a:spcAft>
              <a:tabLst>
                <a:tab algn="l" pos="0"/>
              </a:tabLst>
            </a:pPr>
            <a:endParaRPr b="0" lang="en-IN" sz="1400" spc="-1" strike="noStrike">
              <a:latin typeface="Arial"/>
            </a:endParaRPr>
          </a:p>
          <a:p>
            <a:pPr lvl="1" marL="933120" indent="-29052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Similar to the encoding process but in reverse, read the least significant bits from the pixel channels from the same pattern used during encoding.</a:t>
            </a:r>
            <a:endParaRPr b="0" lang="en-IN" sz="1400" spc="-1" strike="noStrike">
              <a:latin typeface="Arial"/>
            </a:endParaRPr>
          </a:p>
          <a:p>
            <a:pPr lvl="1" marL="933120" indent="-29052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Extract the bits and reconstruct each ASCII value.</a:t>
            </a:r>
            <a:endParaRPr b="0" lang="en-IN" sz="1400" spc="-1" strike="noStrike">
              <a:latin typeface="Arial"/>
            </a:endParaRPr>
          </a:p>
          <a:p>
            <a:pPr lvl="1" marL="933120" indent="-29052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Convert the ASCII values back into the corresponding characters to form the original message.</a:t>
            </a:r>
            <a:endParaRPr b="0" lang="en-IN" sz="1400" spc="-1" strike="noStrike">
              <a:latin typeface="Arial"/>
            </a:endParaRPr>
          </a:p>
          <a:p>
            <a:pPr marL="330120">
              <a:lnSpc>
                <a:spcPct val="100000"/>
              </a:lnSpc>
              <a:spcBef>
                <a:spcPts val="281"/>
              </a:spcBef>
              <a:spcAft>
                <a:spcPts val="601"/>
              </a:spcAft>
              <a:tabLst>
                <a:tab algn="l" pos="0"/>
              </a:tabLst>
            </a:pPr>
            <a:br/>
            <a:br/>
            <a:endParaRPr b="0" lang="en-IN" sz="1400" spc="-1" strike="noStrike">
              <a:latin typeface="Arial"/>
            </a:endParaRPr>
          </a:p>
          <a:p>
            <a:pPr marL="311040" indent="-310680">
              <a:lnSpc>
                <a:spcPct val="110000"/>
              </a:lnSpc>
              <a:spcBef>
                <a:spcPts val="281"/>
              </a:spcBef>
              <a:spcAft>
                <a:spcPts val="601"/>
              </a:spcAft>
              <a:buClr>
                <a:srgbClr val="1cade4"/>
              </a:buClr>
              <a:buSzPct val="92000"/>
              <a:buFont typeface="Wingdings 2" charset="2"/>
              <a:buChar char=""/>
              <a:tabLst>
                <a:tab algn="l" pos="0"/>
              </a:tabLst>
            </a:pPr>
            <a:r>
              <a:rPr b="1" lang="en-IN" sz="1400" spc="-1" strike="noStrike">
                <a:solidFill>
                  <a:srgbClr val="2e3238"/>
                </a:solidFill>
                <a:latin typeface="Franklin Gothic Book"/>
                <a:ea typeface="Franklin Gothic Book"/>
              </a:rPr>
              <a:t>Deployment:</a:t>
            </a:r>
            <a:endParaRPr b="0" lang="en-IN" sz="1400" spc="-1" strike="noStrike">
              <a:latin typeface="Arial"/>
            </a:endParaRPr>
          </a:p>
          <a:p>
            <a:pPr lvl="1" marL="641880" indent="-310680">
              <a:lnSpc>
                <a:spcPct val="100000"/>
              </a:lnSpc>
              <a:spcBef>
                <a:spcPts val="181"/>
              </a:spcBef>
              <a:spcAft>
                <a:spcPts val="601"/>
              </a:spcAft>
              <a:buClr>
                <a:srgbClr val="1cade4"/>
              </a:buClr>
              <a:buSzPct val="92000"/>
              <a:buFont typeface="Wingdings 2" charset="2"/>
              <a:buChar char=""/>
              <a:tabLst>
                <a:tab algn="l" pos="0"/>
              </a:tabLst>
            </a:pPr>
            <a:r>
              <a:rPr b="0" lang="en-IN" sz="900" spc="-1" strike="noStrike">
                <a:solidFill>
                  <a:srgbClr val="2e3238"/>
                </a:solidFill>
                <a:latin typeface="Franklin Gothic Book"/>
                <a:ea typeface="Franklin Gothic Book"/>
              </a:rPr>
              <a:t>Prepare a Python environment, install necessary libraries (</a:t>
            </a:r>
            <a:r>
              <a:rPr b="0" lang="en-IN" sz="900" spc="-1" strike="noStrike">
                <a:solidFill>
                  <a:srgbClr val="404040"/>
                </a:solidFill>
                <a:latin typeface="Consolas"/>
                <a:ea typeface="Franklin Gothic Book"/>
              </a:rPr>
              <a:t>opencv-python</a:t>
            </a:r>
            <a:r>
              <a:rPr b="0" lang="en-IN" sz="900" spc="-1" strike="noStrike">
                <a:solidFill>
                  <a:srgbClr val="2e3238"/>
                </a:solidFill>
                <a:latin typeface="Franklin Gothic Book"/>
                <a:ea typeface="Franklin Gothic Book"/>
              </a:rPr>
              <a:t> for OpenCV, and possibly </a:t>
            </a:r>
            <a:r>
              <a:rPr b="0" lang="en-IN" sz="900" spc="-1" strike="noStrike">
                <a:solidFill>
                  <a:srgbClr val="404040"/>
                </a:solidFill>
                <a:latin typeface="Consolas"/>
                <a:ea typeface="Franklin Gothic Book"/>
              </a:rPr>
              <a:t>numpy</a:t>
            </a:r>
            <a:r>
              <a:rPr b="0" lang="en-IN" sz="900" spc="-1" strike="noStrike">
                <a:solidFill>
                  <a:srgbClr val="2e3238"/>
                </a:solidFill>
                <a:latin typeface="Franklin Gothic Book"/>
                <a:ea typeface="Franklin Gothic Book"/>
              </a:rPr>
              <a:t> for array manipulations).</a:t>
            </a:r>
            <a:endParaRPr b="0" lang="en-IN" sz="900" spc="-1" strike="noStrike">
              <a:latin typeface="Arial"/>
            </a:endParaRPr>
          </a:p>
          <a:p>
            <a:pPr lvl="1" marL="641880" indent="-310680">
              <a:lnSpc>
                <a:spcPct val="110000"/>
              </a:lnSpc>
              <a:spcBef>
                <a:spcPts val="261"/>
              </a:spcBef>
              <a:spcAft>
                <a:spcPts val="601"/>
              </a:spcAft>
              <a:buClr>
                <a:srgbClr val="1cade4"/>
              </a:buClr>
              <a:buSzPct val="92000"/>
              <a:buFont typeface="Wingdings 2" charset="2"/>
              <a:buChar char=""/>
              <a:tabLst>
                <a:tab algn="l" pos="0"/>
              </a:tabLst>
            </a:pPr>
            <a:r>
              <a:rPr b="0" lang="en-US" sz="1300" spc="-1" strike="noStrike">
                <a:solidFill>
                  <a:srgbClr val="2e3238"/>
                </a:solidFill>
                <a:latin typeface="Franklin Gothic Book"/>
                <a:ea typeface="Franklin Gothic Book"/>
              </a:rPr>
              <a:t>Create a Python script that encompasses both the encryption and decryption algorithms with user prompts for inputs.</a:t>
            </a:r>
            <a:endParaRPr b="0" lang="en-IN" sz="1300" spc="-1" strike="noStrike">
              <a:latin typeface="Arial"/>
            </a:endParaRPr>
          </a:p>
          <a:p>
            <a:pPr lvl="1" marL="641880" indent="-310680">
              <a:lnSpc>
                <a:spcPct val="11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Franklin Gothic Book"/>
                <a:ea typeface="Franklin Gothic Book"/>
              </a:rPr>
              <a:t>Design </a:t>
            </a:r>
            <a:r>
              <a:rPr b="0" lang="en-US" sz="1300" spc="-1" strike="noStrike">
                <a:solidFill>
                  <a:srgbClr val="2e3238"/>
                </a:solidFill>
                <a:latin typeface="Franklin Gothic Book"/>
                <a:ea typeface="Franklin Gothic Book"/>
              </a:rPr>
              <a:t>a simple command-line interface that guides the user through the process of encrypting and decrypting messages.</a:t>
            </a:r>
            <a:endParaRPr b="0" lang="en-IN" sz="1300" spc="-1" strike="noStrike">
              <a:latin typeface="Arial"/>
            </a:endParaRPr>
          </a:p>
          <a:p>
            <a:pPr marL="330120">
              <a:lnSpc>
                <a:spcPct val="110000"/>
              </a:lnSpc>
              <a:spcBef>
                <a:spcPts val="281"/>
              </a:spcBef>
              <a:spcAft>
                <a:spcPts val="601"/>
              </a:spcAft>
              <a:tabLst>
                <a:tab algn="l" pos="0"/>
              </a:tabLst>
            </a:pPr>
            <a:br/>
            <a:br/>
            <a:endParaRPr b="0" lang="en-IN" sz="1300" spc="-1" strike="noStrike">
              <a:latin typeface="Arial"/>
            </a:endParaRPr>
          </a:p>
          <a:p>
            <a:pPr marL="330120">
              <a:lnSpc>
                <a:spcPct val="110000"/>
              </a:lnSpc>
              <a:spcBef>
                <a:spcPts val="340"/>
              </a:spcBef>
              <a:spcAft>
                <a:spcPts val="601"/>
              </a:spcAft>
              <a:tabLst>
                <a:tab algn="l" pos="0"/>
              </a:tabLst>
            </a:pPr>
            <a:endParaRPr b="0" lang="en-IN" sz="1300" spc="-1" strike="noStrike">
              <a:latin typeface="Arial"/>
            </a:endParaRPr>
          </a:p>
          <a:p>
            <a:pPr marL="330120">
              <a:lnSpc>
                <a:spcPct val="110000"/>
              </a:lnSpc>
              <a:spcBef>
                <a:spcPts val="340"/>
              </a:spcBef>
              <a:spcAft>
                <a:spcPts val="601"/>
              </a:spcAft>
              <a:tabLst>
                <a:tab algn="l" pos="0"/>
              </a:tabLst>
            </a:pP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148" name="" descr=""/>
          <p:cNvPicPr/>
          <p:nvPr/>
        </p:nvPicPr>
        <p:blipFill>
          <a:blip r:embed="rId1"/>
          <a:stretch/>
        </p:blipFill>
        <p:spPr>
          <a:xfrm>
            <a:off x="2160000" y="2160000"/>
            <a:ext cx="7637040" cy="27133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50" name="TextShape 2"/>
          <p:cNvSpPr txBox="1"/>
          <p:nvPr/>
        </p:nvSpPr>
        <p:spPr>
          <a:xfrm>
            <a:off x="531000" y="1189440"/>
            <a:ext cx="11028960" cy="4672440"/>
          </a:xfrm>
          <a:prstGeom prst="rect">
            <a:avLst/>
          </a:prstGeom>
          <a:noFill/>
          <a:ln>
            <a:noFill/>
          </a:ln>
        </p:spPr>
        <p:txBody>
          <a:bodyPr lIns="90000" rIns="90000" tIns="45000" bIns="45000" anchor="ctr">
            <a:normAutofit/>
          </a:bodyPr>
          <a:p>
            <a:pPr marL="305280" indent="-304920">
              <a:lnSpc>
                <a:spcPct val="110000"/>
              </a:lnSpc>
              <a:spcBef>
                <a:spcPts val="400"/>
              </a:spcBef>
              <a:spcAft>
                <a:spcPts val="601"/>
              </a:spcAft>
              <a:buClr>
                <a:srgbClr val="1cade4"/>
              </a:buClr>
              <a:buSzPct val="92000"/>
              <a:buFont typeface="Wingdings 2" charset="2"/>
              <a:buChar char=""/>
            </a:pPr>
            <a:r>
              <a:rPr b="0" lang="en-IN" sz="2000" spc="-1" strike="noStrike">
                <a:solidFill>
                  <a:srgbClr val="2e3238"/>
                </a:solidFill>
                <a:latin typeface="Franklin Gothic Book"/>
                <a:ea typeface="Franklin Gothic Book"/>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b="0" lang="en-IN" sz="2000" spc="-1" strike="noStrike">
              <a:latin typeface="Arial"/>
            </a:endParaRPr>
          </a:p>
          <a:p>
            <a:pPr>
              <a:lnSpc>
                <a:spcPct val="110000"/>
              </a:lnSpc>
              <a:spcBef>
                <a:spcPts val="400"/>
              </a:spcBef>
              <a:spcAft>
                <a:spcPts val="601"/>
              </a:spcAft>
              <a:tabLst>
                <a:tab algn="l" pos="0"/>
              </a:tabLst>
            </a:pPr>
            <a:br/>
            <a:endParaRPr b="0" lang="en-IN" sz="2000" spc="-1" strike="noStrike">
              <a:latin typeface="Arial"/>
            </a:endParaRPr>
          </a:p>
          <a:p>
            <a:pPr>
              <a:lnSpc>
                <a:spcPct val="110000"/>
              </a:lnSpc>
              <a:spcBef>
                <a:spcPts val="40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81040" y="1302120"/>
            <a:ext cx="11028960" cy="4672440"/>
          </a:xfrm>
          <a:prstGeom prst="rect">
            <a:avLst/>
          </a:prstGeom>
          <a:noFill/>
          <a:ln>
            <a:noFill/>
          </a:ln>
        </p:spPr>
        <p:txBody>
          <a:bodyPr lIns="90000" rIns="90000" tIns="45000" bIns="45000" anchor="ctr">
            <a:noAutofit/>
          </a:bodyPr>
          <a:p>
            <a:pPr marL="305280">
              <a:lnSpc>
                <a:spcPct val="110000"/>
              </a:lnSpc>
              <a:spcBef>
                <a:spcPts val="400"/>
              </a:spcBef>
              <a:spcAft>
                <a:spcPts val="601"/>
              </a:spcAft>
              <a:tabLst>
                <a:tab algn="l" pos="0"/>
              </a:tabLst>
            </a:pPr>
            <a:r>
              <a:rPr b="0" lang="en-US" sz="2000" spc="-1" strike="noStrike">
                <a:solidFill>
                  <a:srgbClr val="2e3238"/>
                </a:solidFill>
                <a:latin typeface="Franklin Gothic Book"/>
                <a:ea typeface="Franklin Gothic Book"/>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endParaRPr b="0" lang="en-IN" sz="2000" spc="-1" strike="noStrike">
              <a:latin typeface="Arial"/>
            </a:endParaRPr>
          </a:p>
          <a:p>
            <a:pPr marL="305280">
              <a:lnSpc>
                <a:spcPct val="110000"/>
              </a:lnSpc>
              <a:spcBef>
                <a:spcPts val="400"/>
              </a:spcBef>
              <a:spcAft>
                <a:spcPts val="601"/>
              </a:spcAft>
              <a:tabLst>
                <a:tab algn="l" pos="0"/>
              </a:tabLst>
            </a:pPr>
            <a:br/>
            <a:endParaRPr b="0" lang="en-IN" sz="2000" spc="-1" strike="noStrike">
              <a:latin typeface="Arial"/>
            </a:endParaRPr>
          </a:p>
          <a:p>
            <a:pPr marL="305280">
              <a:lnSpc>
                <a:spcPct val="110000"/>
              </a:lnSpc>
              <a:spcBef>
                <a:spcPts val="400"/>
              </a:spcBef>
              <a:spcAft>
                <a:spcPts val="601"/>
              </a:spcAft>
              <a:tabLst>
                <a:tab algn="l" pos="0"/>
              </a:tabLst>
            </a:pPr>
            <a:endParaRPr b="0" lang="en-IN" sz="2000" spc="-1" strike="noStrike">
              <a:latin typeface="Arial"/>
            </a:endParaRPr>
          </a:p>
        </p:txBody>
      </p:sp>
      <p:sp>
        <p:nvSpPr>
          <p:cNvPr id="152"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2024-04-04T15:37:42Z</dcterms:modified>
  <cp:revision>96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0x0101000F1872188ABCFC48BECA6C87E8AC3285</vt:lpwstr>
  </property>
  <property fmtid="{D5CDD505-2E9C-101B-9397-08002B2CF9AE}" pid="4" name="PresentationFormat">
    <vt:lpwstr>Widescreen</vt:lpwstr>
  </property>
  <property fmtid="{D5CDD505-2E9C-101B-9397-08002B2CF9AE}" pid="5" name="Slides">
    <vt:i4>11</vt:i4>
  </property>
</Properties>
</file>