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58" r:id="rId5"/>
    <p:sldId id="260" r:id="rId6"/>
    <p:sldId id="259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51"/>
    <a:srgbClr val="B381D9"/>
    <a:srgbClr val="3333FF"/>
    <a:srgbClr val="800000"/>
    <a:srgbClr val="A42C8D"/>
    <a:srgbClr val="F6C6A8"/>
    <a:srgbClr val="00FFFF"/>
    <a:srgbClr val="DEC0DD"/>
    <a:srgbClr val="AAF4C1"/>
    <a:srgbClr val="BFD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6797" autoAdjust="0"/>
  </p:normalViewPr>
  <p:slideViewPr>
    <p:cSldViewPr>
      <p:cViewPr varScale="1">
        <p:scale>
          <a:sx n="82" d="100"/>
          <a:sy n="82" d="100"/>
        </p:scale>
        <p:origin x="60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80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3973E-94B7-44DB-8951-1DFFE1888A06}" type="doc">
      <dgm:prSet loTypeId="urn:microsoft.com/office/officeart/2008/layout/PictureStrips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A1ECD0F-CE9A-4540-9F57-ACA9575185E3}">
      <dgm:prSet phldrT="[Text]" custT="1"/>
      <dgm:spPr>
        <a:solidFill>
          <a:srgbClr val="57257D">
            <a:alpha val="40000"/>
          </a:srgbClr>
        </a:solidFill>
        <a:ln>
          <a:solidFill>
            <a:srgbClr val="57257D"/>
          </a:solidFill>
        </a:ln>
      </dgm:spPr>
      <dgm:t>
        <a:bodyPr/>
        <a:lstStyle/>
        <a:p>
          <a:pPr algn="ctr"/>
          <a:r>
            <a:rPr lang="en-US" sz="2400" dirty="0">
              <a:solidFill>
                <a:schemeClr val="bg1"/>
              </a:solidFill>
            </a:rPr>
            <a:t>Fixed timer control</a:t>
          </a:r>
          <a:endParaRPr lang="en-IN" sz="2400" dirty="0">
            <a:solidFill>
              <a:schemeClr val="bg1"/>
            </a:solidFill>
          </a:endParaRPr>
        </a:p>
      </dgm:t>
    </dgm:pt>
    <dgm:pt modelId="{A318329D-6B85-4F91-8717-6E1D30E635A4}" type="parTrans" cxnId="{FFC1FF08-A0A5-4C42-B7A1-5B048AE01268}">
      <dgm:prSet/>
      <dgm:spPr/>
      <dgm:t>
        <a:bodyPr/>
        <a:lstStyle/>
        <a:p>
          <a:endParaRPr lang="en-IN"/>
        </a:p>
      </dgm:t>
    </dgm:pt>
    <dgm:pt modelId="{184A2062-C14D-4FAE-928A-A1B59652186B}" type="sibTrans" cxnId="{FFC1FF08-A0A5-4C42-B7A1-5B048AE01268}">
      <dgm:prSet/>
      <dgm:spPr/>
      <dgm:t>
        <a:bodyPr/>
        <a:lstStyle/>
        <a:p>
          <a:endParaRPr lang="en-IN"/>
        </a:p>
      </dgm:t>
    </dgm:pt>
    <dgm:pt modelId="{5C2EDB3F-E999-4C72-9D55-94B1B3202EC0}">
      <dgm:prSet phldrT="[Text]" custT="1"/>
      <dgm:spPr>
        <a:solidFill>
          <a:srgbClr val="BCA8CB"/>
        </a:solidFill>
        <a:ln>
          <a:solidFill>
            <a:srgbClr val="57257D"/>
          </a:solidFill>
        </a:ln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Adaptive timer control</a:t>
          </a:r>
          <a:endParaRPr lang="en-IN" sz="2400" dirty="0">
            <a:solidFill>
              <a:schemeClr val="bg1"/>
            </a:solidFill>
          </a:endParaRPr>
        </a:p>
      </dgm:t>
    </dgm:pt>
    <dgm:pt modelId="{86E0BE59-FB17-4BC6-920E-A004DACD2423}" type="parTrans" cxnId="{38B0BF68-DAA1-4BCA-A640-E498EB7B82A8}">
      <dgm:prSet/>
      <dgm:spPr/>
      <dgm:t>
        <a:bodyPr/>
        <a:lstStyle/>
        <a:p>
          <a:endParaRPr lang="en-IN"/>
        </a:p>
      </dgm:t>
    </dgm:pt>
    <dgm:pt modelId="{10764B87-9287-4BF2-8541-524AEC185086}" type="sibTrans" cxnId="{38B0BF68-DAA1-4BCA-A640-E498EB7B82A8}">
      <dgm:prSet/>
      <dgm:spPr/>
      <dgm:t>
        <a:bodyPr/>
        <a:lstStyle/>
        <a:p>
          <a:endParaRPr lang="en-IN"/>
        </a:p>
      </dgm:t>
    </dgm:pt>
    <dgm:pt modelId="{4EC074F6-8D8F-4ED0-9F9A-0551EAA2111A}">
      <dgm:prSet phldrT="[Text]" custT="1"/>
      <dgm:spPr>
        <a:solidFill>
          <a:srgbClr val="BCA8CB"/>
        </a:solidFill>
        <a:ln>
          <a:solidFill>
            <a:srgbClr val="57257D"/>
          </a:solidFill>
        </a:ln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Automation using RFID</a:t>
          </a:r>
          <a:endParaRPr lang="en-IN" sz="2400" dirty="0">
            <a:solidFill>
              <a:schemeClr val="bg1"/>
            </a:solidFill>
          </a:endParaRPr>
        </a:p>
      </dgm:t>
    </dgm:pt>
    <dgm:pt modelId="{AFC6BF40-7AA8-444B-852F-7772ACCF14EB}" type="parTrans" cxnId="{25606B3C-85C3-455A-8D6C-6502401794D5}">
      <dgm:prSet/>
      <dgm:spPr/>
      <dgm:t>
        <a:bodyPr/>
        <a:lstStyle/>
        <a:p>
          <a:endParaRPr lang="en-IN"/>
        </a:p>
      </dgm:t>
    </dgm:pt>
    <dgm:pt modelId="{60EB0C11-EF5A-4749-B54C-20F59DA70556}" type="sibTrans" cxnId="{25606B3C-85C3-455A-8D6C-6502401794D5}">
      <dgm:prSet/>
      <dgm:spPr/>
      <dgm:t>
        <a:bodyPr/>
        <a:lstStyle/>
        <a:p>
          <a:endParaRPr lang="en-IN"/>
        </a:p>
      </dgm:t>
    </dgm:pt>
    <dgm:pt modelId="{1C2A3A42-B910-4177-B473-2ECBAB717A35}" type="pres">
      <dgm:prSet presAssocID="{7EC3973E-94B7-44DB-8951-1DFFE1888A06}" presName="Name0" presStyleCnt="0">
        <dgm:presLayoutVars>
          <dgm:dir/>
          <dgm:resizeHandles val="exact"/>
        </dgm:presLayoutVars>
      </dgm:prSet>
      <dgm:spPr/>
    </dgm:pt>
    <dgm:pt modelId="{DA65AB85-B98F-4F82-9B57-37BF784C12DB}" type="pres">
      <dgm:prSet presAssocID="{9A1ECD0F-CE9A-4540-9F57-ACA9575185E3}" presName="composite" presStyleCnt="0"/>
      <dgm:spPr/>
    </dgm:pt>
    <dgm:pt modelId="{A49F0CAF-5A8A-4AA8-A0D5-3EDFC66B2C02}" type="pres">
      <dgm:prSet presAssocID="{9A1ECD0F-CE9A-4540-9F57-ACA9575185E3}" presName="rect1" presStyleLbl="trAlignAcc1" presStyleIdx="0" presStyleCnt="3">
        <dgm:presLayoutVars>
          <dgm:bulletEnabled val="1"/>
        </dgm:presLayoutVars>
      </dgm:prSet>
      <dgm:spPr/>
    </dgm:pt>
    <dgm:pt modelId="{2535FE56-06E5-431F-9FDA-7526DF669849}" type="pres">
      <dgm:prSet presAssocID="{9A1ECD0F-CE9A-4540-9F57-ACA9575185E3}" presName="rect2" presStyleLbl="fgImgPlace1" presStyleIdx="0" presStyleCnt="3" custLinFactNeighborX="-4673" custLinFactNeighborY="4755"/>
      <dgm:spPr>
        <a:solidFill>
          <a:srgbClr val="BCA8CB"/>
        </a:solidFill>
        <a:ln>
          <a:solidFill>
            <a:srgbClr val="57257D"/>
          </a:solidFill>
        </a:ln>
      </dgm:spPr>
    </dgm:pt>
    <dgm:pt modelId="{335B8A8C-B341-4BD3-B980-00B9198A29A2}" type="pres">
      <dgm:prSet presAssocID="{184A2062-C14D-4FAE-928A-A1B59652186B}" presName="sibTrans" presStyleCnt="0"/>
      <dgm:spPr/>
    </dgm:pt>
    <dgm:pt modelId="{32D8AD59-31FA-47E4-85CE-CBC7CCCFF305}" type="pres">
      <dgm:prSet presAssocID="{5C2EDB3F-E999-4C72-9D55-94B1B3202EC0}" presName="composite" presStyleCnt="0"/>
      <dgm:spPr/>
    </dgm:pt>
    <dgm:pt modelId="{A220FCEA-0B9F-46CF-92C7-3409678DA4F1}" type="pres">
      <dgm:prSet presAssocID="{5C2EDB3F-E999-4C72-9D55-94B1B3202EC0}" presName="rect1" presStyleLbl="trAlignAcc1" presStyleIdx="1" presStyleCnt="3">
        <dgm:presLayoutVars>
          <dgm:bulletEnabled val="1"/>
        </dgm:presLayoutVars>
      </dgm:prSet>
      <dgm:spPr/>
    </dgm:pt>
    <dgm:pt modelId="{7A191B82-2704-4066-BEAB-990A1CECD5AF}" type="pres">
      <dgm:prSet presAssocID="{5C2EDB3F-E999-4C72-9D55-94B1B3202EC0}" presName="rect2" presStyleLbl="fgImgPlace1" presStyleIdx="1" presStyleCnt="3" custLinFactNeighborX="-4673" custLinFactNeighborY="4755"/>
      <dgm:spPr>
        <a:solidFill>
          <a:srgbClr val="BCA8CB"/>
        </a:solidFill>
        <a:ln>
          <a:solidFill>
            <a:srgbClr val="57257D"/>
          </a:solidFill>
        </a:ln>
      </dgm:spPr>
    </dgm:pt>
    <dgm:pt modelId="{E3E19360-F3DB-43B9-8C6D-BE12C114A8F6}" type="pres">
      <dgm:prSet presAssocID="{10764B87-9287-4BF2-8541-524AEC185086}" presName="sibTrans" presStyleCnt="0"/>
      <dgm:spPr/>
    </dgm:pt>
    <dgm:pt modelId="{06AA48BB-820F-4B1A-9E86-C9EB51DE9ADD}" type="pres">
      <dgm:prSet presAssocID="{4EC074F6-8D8F-4ED0-9F9A-0551EAA2111A}" presName="composite" presStyleCnt="0"/>
      <dgm:spPr/>
    </dgm:pt>
    <dgm:pt modelId="{C21756FB-D342-4464-973F-EDCC8B442390}" type="pres">
      <dgm:prSet presAssocID="{4EC074F6-8D8F-4ED0-9F9A-0551EAA2111A}" presName="rect1" presStyleLbl="trAlignAcc1" presStyleIdx="2" presStyleCnt="3">
        <dgm:presLayoutVars>
          <dgm:bulletEnabled val="1"/>
        </dgm:presLayoutVars>
      </dgm:prSet>
      <dgm:spPr/>
    </dgm:pt>
    <dgm:pt modelId="{3BA0B3C9-B08E-401C-9030-FAD8D3D0CF97}" type="pres">
      <dgm:prSet presAssocID="{4EC074F6-8D8F-4ED0-9F9A-0551EAA2111A}" presName="rect2" presStyleLbl="fgImgPlace1" presStyleIdx="2" presStyleCnt="3"/>
      <dgm:spPr>
        <a:solidFill>
          <a:srgbClr val="BCA8CB"/>
        </a:solidFill>
        <a:ln>
          <a:solidFill>
            <a:srgbClr val="57257D"/>
          </a:solidFill>
        </a:ln>
      </dgm:spPr>
    </dgm:pt>
  </dgm:ptLst>
  <dgm:cxnLst>
    <dgm:cxn modelId="{FFC1FF08-A0A5-4C42-B7A1-5B048AE01268}" srcId="{7EC3973E-94B7-44DB-8951-1DFFE1888A06}" destId="{9A1ECD0F-CE9A-4540-9F57-ACA9575185E3}" srcOrd="0" destOrd="0" parTransId="{A318329D-6B85-4F91-8717-6E1D30E635A4}" sibTransId="{184A2062-C14D-4FAE-928A-A1B59652186B}"/>
    <dgm:cxn modelId="{955A1722-F238-4B18-8A65-49A4191B4F79}" type="presOf" srcId="{7EC3973E-94B7-44DB-8951-1DFFE1888A06}" destId="{1C2A3A42-B910-4177-B473-2ECBAB717A35}" srcOrd="0" destOrd="0" presId="urn:microsoft.com/office/officeart/2008/layout/PictureStrips"/>
    <dgm:cxn modelId="{25606B3C-85C3-455A-8D6C-6502401794D5}" srcId="{7EC3973E-94B7-44DB-8951-1DFFE1888A06}" destId="{4EC074F6-8D8F-4ED0-9F9A-0551EAA2111A}" srcOrd="2" destOrd="0" parTransId="{AFC6BF40-7AA8-444B-852F-7772ACCF14EB}" sibTransId="{60EB0C11-EF5A-4749-B54C-20F59DA70556}"/>
    <dgm:cxn modelId="{38B0BF68-DAA1-4BCA-A640-E498EB7B82A8}" srcId="{7EC3973E-94B7-44DB-8951-1DFFE1888A06}" destId="{5C2EDB3F-E999-4C72-9D55-94B1B3202EC0}" srcOrd="1" destOrd="0" parTransId="{86E0BE59-FB17-4BC6-920E-A004DACD2423}" sibTransId="{10764B87-9287-4BF2-8541-524AEC185086}"/>
    <dgm:cxn modelId="{1CE8ED84-430B-4151-923A-7403CFD5C69A}" type="presOf" srcId="{5C2EDB3F-E999-4C72-9D55-94B1B3202EC0}" destId="{A220FCEA-0B9F-46CF-92C7-3409678DA4F1}" srcOrd="0" destOrd="0" presId="urn:microsoft.com/office/officeart/2008/layout/PictureStrips"/>
    <dgm:cxn modelId="{EDAAA6A7-4EAC-4A3E-9EAA-3B892F071AB8}" type="presOf" srcId="{4EC074F6-8D8F-4ED0-9F9A-0551EAA2111A}" destId="{C21756FB-D342-4464-973F-EDCC8B442390}" srcOrd="0" destOrd="0" presId="urn:microsoft.com/office/officeart/2008/layout/PictureStrips"/>
    <dgm:cxn modelId="{86694EC7-84C6-4E33-8FA4-EF0907F8A8CA}" type="presOf" srcId="{9A1ECD0F-CE9A-4540-9F57-ACA9575185E3}" destId="{A49F0CAF-5A8A-4AA8-A0D5-3EDFC66B2C02}" srcOrd="0" destOrd="0" presId="urn:microsoft.com/office/officeart/2008/layout/PictureStrips"/>
    <dgm:cxn modelId="{20036ACD-400A-47CB-8382-741CD6B0B5BC}" type="presParOf" srcId="{1C2A3A42-B910-4177-B473-2ECBAB717A35}" destId="{DA65AB85-B98F-4F82-9B57-37BF784C12DB}" srcOrd="0" destOrd="0" presId="urn:microsoft.com/office/officeart/2008/layout/PictureStrips"/>
    <dgm:cxn modelId="{3A7FC6CA-2E6E-4BB3-A79C-59E589C45CC7}" type="presParOf" srcId="{DA65AB85-B98F-4F82-9B57-37BF784C12DB}" destId="{A49F0CAF-5A8A-4AA8-A0D5-3EDFC66B2C02}" srcOrd="0" destOrd="0" presId="urn:microsoft.com/office/officeart/2008/layout/PictureStrips"/>
    <dgm:cxn modelId="{8BF7816B-F07F-461A-B535-DDFB0ADC3A48}" type="presParOf" srcId="{DA65AB85-B98F-4F82-9B57-37BF784C12DB}" destId="{2535FE56-06E5-431F-9FDA-7526DF669849}" srcOrd="1" destOrd="0" presId="urn:microsoft.com/office/officeart/2008/layout/PictureStrips"/>
    <dgm:cxn modelId="{0A2E79FB-1B9A-4CBA-A02B-7E7A9C5E9A75}" type="presParOf" srcId="{1C2A3A42-B910-4177-B473-2ECBAB717A35}" destId="{335B8A8C-B341-4BD3-B980-00B9198A29A2}" srcOrd="1" destOrd="0" presId="urn:microsoft.com/office/officeart/2008/layout/PictureStrips"/>
    <dgm:cxn modelId="{48A92BB3-3C70-4667-9153-EB735CD34A6D}" type="presParOf" srcId="{1C2A3A42-B910-4177-B473-2ECBAB717A35}" destId="{32D8AD59-31FA-47E4-85CE-CBC7CCCFF305}" srcOrd="2" destOrd="0" presId="urn:microsoft.com/office/officeart/2008/layout/PictureStrips"/>
    <dgm:cxn modelId="{80BC9EA6-63F8-4775-A50A-28F9B5FF50DB}" type="presParOf" srcId="{32D8AD59-31FA-47E4-85CE-CBC7CCCFF305}" destId="{A220FCEA-0B9F-46CF-92C7-3409678DA4F1}" srcOrd="0" destOrd="0" presId="urn:microsoft.com/office/officeart/2008/layout/PictureStrips"/>
    <dgm:cxn modelId="{D4E09E59-8075-40DE-8A02-2965104F70DA}" type="presParOf" srcId="{32D8AD59-31FA-47E4-85CE-CBC7CCCFF305}" destId="{7A191B82-2704-4066-BEAB-990A1CECD5AF}" srcOrd="1" destOrd="0" presId="urn:microsoft.com/office/officeart/2008/layout/PictureStrips"/>
    <dgm:cxn modelId="{0DD56C6A-C067-446A-B9FA-4F8B7FECCC5F}" type="presParOf" srcId="{1C2A3A42-B910-4177-B473-2ECBAB717A35}" destId="{E3E19360-F3DB-43B9-8C6D-BE12C114A8F6}" srcOrd="3" destOrd="0" presId="urn:microsoft.com/office/officeart/2008/layout/PictureStrips"/>
    <dgm:cxn modelId="{24A8DC66-CEAE-4A75-979B-8C94B951ED31}" type="presParOf" srcId="{1C2A3A42-B910-4177-B473-2ECBAB717A35}" destId="{06AA48BB-820F-4B1A-9E86-C9EB51DE9ADD}" srcOrd="4" destOrd="0" presId="urn:microsoft.com/office/officeart/2008/layout/PictureStrips"/>
    <dgm:cxn modelId="{8FEB52E3-FF87-4E42-816B-A48D7C575749}" type="presParOf" srcId="{06AA48BB-820F-4B1A-9E86-C9EB51DE9ADD}" destId="{C21756FB-D342-4464-973F-EDCC8B442390}" srcOrd="0" destOrd="0" presId="urn:microsoft.com/office/officeart/2008/layout/PictureStrips"/>
    <dgm:cxn modelId="{8DC38290-78E6-4A44-971B-101A592BBDB4}" type="presParOf" srcId="{06AA48BB-820F-4B1A-9E86-C9EB51DE9ADD}" destId="{3BA0B3C9-B08E-401C-9030-FAD8D3D0CF9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D56F9-7B58-4D2C-984A-D45F94F2C641}" type="doc">
      <dgm:prSet loTypeId="urn:microsoft.com/office/officeart/2005/8/layout/matrix1" loCatId="matrix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F407C6E-815F-4A8B-81AD-097292EF2E87}">
      <dgm:prSet phldrT="[Text]"/>
      <dgm:spPr/>
      <dgm:t>
        <a:bodyPr/>
        <a:lstStyle/>
        <a:p>
          <a:r>
            <a:rPr lang="en-US" dirty="0"/>
            <a:t>COMPONENTS OVERVIEW</a:t>
          </a:r>
          <a:endParaRPr lang="en-IN" dirty="0"/>
        </a:p>
      </dgm:t>
    </dgm:pt>
    <dgm:pt modelId="{0EEC6CFC-5B64-4D90-B427-7491AA93E827}" type="parTrans" cxnId="{DE4B0A1E-5213-4A65-88B3-922161E679D6}">
      <dgm:prSet/>
      <dgm:spPr/>
      <dgm:t>
        <a:bodyPr/>
        <a:lstStyle/>
        <a:p>
          <a:endParaRPr lang="en-IN"/>
        </a:p>
      </dgm:t>
    </dgm:pt>
    <dgm:pt modelId="{13B00EAA-FF5C-4135-B8D5-785D50741C50}" type="sibTrans" cxnId="{DE4B0A1E-5213-4A65-88B3-922161E679D6}">
      <dgm:prSet/>
      <dgm:spPr/>
      <dgm:t>
        <a:bodyPr/>
        <a:lstStyle/>
        <a:p>
          <a:endParaRPr lang="en-IN"/>
        </a:p>
      </dgm:t>
    </dgm:pt>
    <dgm:pt modelId="{648EE298-55F3-4741-9B0A-7AE3351B07E6}">
      <dgm:prSet phldrT="[Text]" custT="1"/>
      <dgm:spPr/>
      <dgm:t>
        <a:bodyPr/>
        <a:lstStyle/>
        <a:p>
          <a:r>
            <a:rPr lang="en-US" sz="2000" dirty="0"/>
            <a:t>ARDUINO UNO – A powerful tool enabling us to test the software solution and prototype.</a:t>
          </a:r>
          <a:endParaRPr lang="en-IN" sz="2700" dirty="0"/>
        </a:p>
      </dgm:t>
    </dgm:pt>
    <dgm:pt modelId="{D324D834-E280-4655-AA85-6E5615EB17A0}" type="parTrans" cxnId="{4CD47A76-467C-4ADE-9A2F-BA3FFC43DB14}">
      <dgm:prSet/>
      <dgm:spPr/>
      <dgm:t>
        <a:bodyPr/>
        <a:lstStyle/>
        <a:p>
          <a:endParaRPr lang="en-IN"/>
        </a:p>
      </dgm:t>
    </dgm:pt>
    <dgm:pt modelId="{F0686A54-656D-4F21-B4CF-0E1E9457900F}" type="sibTrans" cxnId="{4CD47A76-467C-4ADE-9A2F-BA3FFC43DB14}">
      <dgm:prSet/>
      <dgm:spPr/>
      <dgm:t>
        <a:bodyPr/>
        <a:lstStyle/>
        <a:p>
          <a:endParaRPr lang="en-IN"/>
        </a:p>
      </dgm:t>
    </dgm:pt>
    <dgm:pt modelId="{6272BA6E-32FB-402F-9699-0AFA28FD3F73}">
      <dgm:prSet phldrT="[Text]" custT="1"/>
      <dgm:spPr/>
      <dgm:t>
        <a:bodyPr/>
        <a:lstStyle/>
        <a:p>
          <a:r>
            <a:rPr lang="en-US" sz="2000" dirty="0"/>
            <a:t>NRF24L01 – Operates in 2.4GHz frequency and the data transfer can achieve speed of 2 MBPS. </a:t>
          </a:r>
          <a:endParaRPr lang="en-IN" sz="2000" dirty="0"/>
        </a:p>
      </dgm:t>
    </dgm:pt>
    <dgm:pt modelId="{DD62576C-36B8-43F5-B16C-89D87DA1C207}" type="parTrans" cxnId="{ED1BF73F-96B2-44D9-A897-CE9B4403E5B4}">
      <dgm:prSet/>
      <dgm:spPr/>
      <dgm:t>
        <a:bodyPr/>
        <a:lstStyle/>
        <a:p>
          <a:endParaRPr lang="en-IN"/>
        </a:p>
      </dgm:t>
    </dgm:pt>
    <dgm:pt modelId="{6F27FEB7-B547-486E-82CA-F8FBC3467A89}" type="sibTrans" cxnId="{ED1BF73F-96B2-44D9-A897-CE9B4403E5B4}">
      <dgm:prSet/>
      <dgm:spPr/>
      <dgm:t>
        <a:bodyPr/>
        <a:lstStyle/>
        <a:p>
          <a:endParaRPr lang="en-IN"/>
        </a:p>
      </dgm:t>
    </dgm:pt>
    <dgm:pt modelId="{A0BEB778-00DB-45B4-8592-E2F2FFF9CE32}">
      <dgm:prSet phldrT="[Text]" custT="1"/>
      <dgm:spPr/>
      <dgm:t>
        <a:bodyPr/>
        <a:lstStyle/>
        <a:p>
          <a:r>
            <a:rPr lang="en-IN" sz="2000" dirty="0"/>
            <a:t>Raspberry</a:t>
          </a:r>
          <a:r>
            <a:rPr lang="en-IN" sz="2000" baseline="0" dirty="0"/>
            <a:t> Pi - </a:t>
          </a:r>
          <a:r>
            <a:rPr lang="en-US" sz="2000" b="0" i="0" dirty="0"/>
            <a:t>a small single-board computer</a:t>
          </a:r>
          <a:r>
            <a:rPr lang="en-IN" sz="2000" baseline="0" dirty="0"/>
            <a:t> </a:t>
          </a:r>
          <a:endParaRPr lang="en-IN" sz="2000" dirty="0"/>
        </a:p>
      </dgm:t>
    </dgm:pt>
    <dgm:pt modelId="{58891631-27DF-451F-9D45-0EDC02173579}" type="parTrans" cxnId="{5236F35E-422D-4FB4-B209-C13B3B8E3D42}">
      <dgm:prSet/>
      <dgm:spPr/>
      <dgm:t>
        <a:bodyPr/>
        <a:lstStyle/>
        <a:p>
          <a:endParaRPr lang="en-IN"/>
        </a:p>
      </dgm:t>
    </dgm:pt>
    <dgm:pt modelId="{6683BA29-A724-4222-94CC-B117918472C8}" type="sibTrans" cxnId="{5236F35E-422D-4FB4-B209-C13B3B8E3D42}">
      <dgm:prSet/>
      <dgm:spPr/>
      <dgm:t>
        <a:bodyPr/>
        <a:lstStyle/>
        <a:p>
          <a:endParaRPr lang="en-IN"/>
        </a:p>
      </dgm:t>
    </dgm:pt>
    <dgm:pt modelId="{E0FA7BB2-E4C6-4522-8FF5-34B348A19960}">
      <dgm:prSet phldrT="[Text]" custT="1"/>
      <dgm:spPr/>
      <dgm:t>
        <a:bodyPr/>
        <a:lstStyle/>
        <a:p>
          <a:r>
            <a:rPr lang="en-US" sz="2000" dirty="0"/>
            <a:t>GPS module ( NEO 6m ) – A strong GPS receiver with ceramic antenna.</a:t>
          </a:r>
          <a:endParaRPr lang="en-IN" sz="2000" dirty="0"/>
        </a:p>
      </dgm:t>
    </dgm:pt>
    <dgm:pt modelId="{548C0E0E-7964-45C0-B6D7-BCFE7FFC97E0}" type="parTrans" cxnId="{90EF1047-CB3E-41F1-8382-97715292615F}">
      <dgm:prSet/>
      <dgm:spPr/>
      <dgm:t>
        <a:bodyPr/>
        <a:lstStyle/>
        <a:p>
          <a:endParaRPr lang="en-IN"/>
        </a:p>
      </dgm:t>
    </dgm:pt>
    <dgm:pt modelId="{251F04AB-C84A-4201-B76D-DF95E9A27D46}" type="sibTrans" cxnId="{90EF1047-CB3E-41F1-8382-97715292615F}">
      <dgm:prSet/>
      <dgm:spPr/>
      <dgm:t>
        <a:bodyPr/>
        <a:lstStyle/>
        <a:p>
          <a:endParaRPr lang="en-IN"/>
        </a:p>
      </dgm:t>
    </dgm:pt>
    <dgm:pt modelId="{1786D71B-F3FC-4330-A54F-48A4EA69D8A4}" type="pres">
      <dgm:prSet presAssocID="{2B3D56F9-7B58-4D2C-984A-D45F94F2C64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95E6068-6430-420B-8424-39EFD1427975}" type="pres">
      <dgm:prSet presAssocID="{2B3D56F9-7B58-4D2C-984A-D45F94F2C641}" presName="matrix" presStyleCnt="0"/>
      <dgm:spPr/>
    </dgm:pt>
    <dgm:pt modelId="{125A9411-5BF8-46F5-9789-4413DEB78E23}" type="pres">
      <dgm:prSet presAssocID="{2B3D56F9-7B58-4D2C-984A-D45F94F2C641}" presName="tile1" presStyleLbl="node1" presStyleIdx="0" presStyleCnt="4"/>
      <dgm:spPr/>
    </dgm:pt>
    <dgm:pt modelId="{6B5DF477-58E6-40D9-89E8-D733432846CE}" type="pres">
      <dgm:prSet presAssocID="{2B3D56F9-7B58-4D2C-984A-D45F94F2C64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AE9656-7C6B-4FF0-99E1-52CD138C4B9C}" type="pres">
      <dgm:prSet presAssocID="{2B3D56F9-7B58-4D2C-984A-D45F94F2C641}" presName="tile2" presStyleLbl="node1" presStyleIdx="1" presStyleCnt="4"/>
      <dgm:spPr/>
    </dgm:pt>
    <dgm:pt modelId="{9339FBB7-9BF8-496A-B7FB-E4F62DC6965C}" type="pres">
      <dgm:prSet presAssocID="{2B3D56F9-7B58-4D2C-984A-D45F94F2C64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53A6055-ABED-4E71-B196-3D99BDE65BB6}" type="pres">
      <dgm:prSet presAssocID="{2B3D56F9-7B58-4D2C-984A-D45F94F2C641}" presName="tile3" presStyleLbl="node1" presStyleIdx="2" presStyleCnt="4"/>
      <dgm:spPr/>
    </dgm:pt>
    <dgm:pt modelId="{9FC4AD4F-5F66-43DA-8629-66978C92852B}" type="pres">
      <dgm:prSet presAssocID="{2B3D56F9-7B58-4D2C-984A-D45F94F2C64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D6838C-E033-42C0-A797-A340762AF32C}" type="pres">
      <dgm:prSet presAssocID="{2B3D56F9-7B58-4D2C-984A-D45F94F2C641}" presName="tile4" presStyleLbl="node1" presStyleIdx="3" presStyleCnt="4"/>
      <dgm:spPr/>
    </dgm:pt>
    <dgm:pt modelId="{C5FB92EE-A46B-471D-B2BA-B8A0F6D7C703}" type="pres">
      <dgm:prSet presAssocID="{2B3D56F9-7B58-4D2C-984A-D45F94F2C64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1A0C3F8-1016-42F9-94DD-8C62E55F1348}" type="pres">
      <dgm:prSet presAssocID="{2B3D56F9-7B58-4D2C-984A-D45F94F2C64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E4B0A1E-5213-4A65-88B3-922161E679D6}" srcId="{2B3D56F9-7B58-4D2C-984A-D45F94F2C641}" destId="{DF407C6E-815F-4A8B-81AD-097292EF2E87}" srcOrd="0" destOrd="0" parTransId="{0EEC6CFC-5B64-4D90-B427-7491AA93E827}" sibTransId="{13B00EAA-FF5C-4135-B8D5-785D50741C50}"/>
    <dgm:cxn modelId="{3CD52724-C17C-420B-9E64-652560EB3E7D}" type="presOf" srcId="{A0BEB778-00DB-45B4-8592-E2F2FFF9CE32}" destId="{153A6055-ABED-4E71-B196-3D99BDE65BB6}" srcOrd="0" destOrd="0" presId="urn:microsoft.com/office/officeart/2005/8/layout/matrix1"/>
    <dgm:cxn modelId="{286AFE25-5424-4281-A321-65F0E8F14582}" type="presOf" srcId="{DF407C6E-815F-4A8B-81AD-097292EF2E87}" destId="{71A0C3F8-1016-42F9-94DD-8C62E55F1348}" srcOrd="0" destOrd="0" presId="urn:microsoft.com/office/officeart/2005/8/layout/matrix1"/>
    <dgm:cxn modelId="{1CB9642D-689E-42B8-9083-DBE1F3F70302}" type="presOf" srcId="{648EE298-55F3-4741-9B0A-7AE3351B07E6}" destId="{125A9411-5BF8-46F5-9789-4413DEB78E23}" srcOrd="0" destOrd="0" presId="urn:microsoft.com/office/officeart/2005/8/layout/matrix1"/>
    <dgm:cxn modelId="{ED1BF73F-96B2-44D9-A897-CE9B4403E5B4}" srcId="{DF407C6E-815F-4A8B-81AD-097292EF2E87}" destId="{6272BA6E-32FB-402F-9699-0AFA28FD3F73}" srcOrd="1" destOrd="0" parTransId="{DD62576C-36B8-43F5-B16C-89D87DA1C207}" sibTransId="{6F27FEB7-B547-486E-82CA-F8FBC3467A89}"/>
    <dgm:cxn modelId="{5236F35E-422D-4FB4-B209-C13B3B8E3D42}" srcId="{DF407C6E-815F-4A8B-81AD-097292EF2E87}" destId="{A0BEB778-00DB-45B4-8592-E2F2FFF9CE32}" srcOrd="2" destOrd="0" parTransId="{58891631-27DF-451F-9D45-0EDC02173579}" sibTransId="{6683BA29-A724-4222-94CC-B117918472C8}"/>
    <dgm:cxn modelId="{90EF1047-CB3E-41F1-8382-97715292615F}" srcId="{DF407C6E-815F-4A8B-81AD-097292EF2E87}" destId="{E0FA7BB2-E4C6-4522-8FF5-34B348A19960}" srcOrd="3" destOrd="0" parTransId="{548C0E0E-7964-45C0-B6D7-BCFE7FFC97E0}" sibTransId="{251F04AB-C84A-4201-B76D-DF95E9A27D46}"/>
    <dgm:cxn modelId="{270F3F4D-2B33-4206-8344-E448679EE0F5}" type="presOf" srcId="{A0BEB778-00DB-45B4-8592-E2F2FFF9CE32}" destId="{9FC4AD4F-5F66-43DA-8629-66978C92852B}" srcOrd="1" destOrd="0" presId="urn:microsoft.com/office/officeart/2005/8/layout/matrix1"/>
    <dgm:cxn modelId="{7E24F753-07AF-4161-A34A-404DF635F741}" type="presOf" srcId="{6272BA6E-32FB-402F-9699-0AFA28FD3F73}" destId="{9339FBB7-9BF8-496A-B7FB-E4F62DC6965C}" srcOrd="1" destOrd="0" presId="urn:microsoft.com/office/officeart/2005/8/layout/matrix1"/>
    <dgm:cxn modelId="{4CD47A76-467C-4ADE-9A2F-BA3FFC43DB14}" srcId="{DF407C6E-815F-4A8B-81AD-097292EF2E87}" destId="{648EE298-55F3-4741-9B0A-7AE3351B07E6}" srcOrd="0" destOrd="0" parTransId="{D324D834-E280-4655-AA85-6E5615EB17A0}" sibTransId="{F0686A54-656D-4F21-B4CF-0E1E9457900F}"/>
    <dgm:cxn modelId="{EEC5F69C-FF9F-4455-9902-F64477DC54BA}" type="presOf" srcId="{6272BA6E-32FB-402F-9699-0AFA28FD3F73}" destId="{52AE9656-7C6B-4FF0-99E1-52CD138C4B9C}" srcOrd="0" destOrd="0" presId="urn:microsoft.com/office/officeart/2005/8/layout/matrix1"/>
    <dgm:cxn modelId="{13F23CD5-9AC1-4B80-8825-4C72AA36D1C9}" type="presOf" srcId="{E0FA7BB2-E4C6-4522-8FF5-34B348A19960}" destId="{A4D6838C-E033-42C0-A797-A340762AF32C}" srcOrd="0" destOrd="0" presId="urn:microsoft.com/office/officeart/2005/8/layout/matrix1"/>
    <dgm:cxn modelId="{1FD69FE5-DF33-4498-A161-1882A72C695D}" type="presOf" srcId="{648EE298-55F3-4741-9B0A-7AE3351B07E6}" destId="{6B5DF477-58E6-40D9-89E8-D733432846CE}" srcOrd="1" destOrd="0" presId="urn:microsoft.com/office/officeart/2005/8/layout/matrix1"/>
    <dgm:cxn modelId="{FDAE67E8-3F85-4027-992D-05AFEC862EED}" type="presOf" srcId="{E0FA7BB2-E4C6-4522-8FF5-34B348A19960}" destId="{C5FB92EE-A46B-471D-B2BA-B8A0F6D7C703}" srcOrd="1" destOrd="0" presId="urn:microsoft.com/office/officeart/2005/8/layout/matrix1"/>
    <dgm:cxn modelId="{187B7AF8-B3BE-4D3F-A6AC-CDBE63474569}" type="presOf" srcId="{2B3D56F9-7B58-4D2C-984A-D45F94F2C641}" destId="{1786D71B-F3FC-4330-A54F-48A4EA69D8A4}" srcOrd="0" destOrd="0" presId="urn:microsoft.com/office/officeart/2005/8/layout/matrix1"/>
    <dgm:cxn modelId="{4C2D3BA5-9957-4620-9671-45877F22EEAA}" type="presParOf" srcId="{1786D71B-F3FC-4330-A54F-48A4EA69D8A4}" destId="{395E6068-6430-420B-8424-39EFD1427975}" srcOrd="0" destOrd="0" presId="urn:microsoft.com/office/officeart/2005/8/layout/matrix1"/>
    <dgm:cxn modelId="{DF21FABD-676D-4331-AFCE-4D11155E994E}" type="presParOf" srcId="{395E6068-6430-420B-8424-39EFD1427975}" destId="{125A9411-5BF8-46F5-9789-4413DEB78E23}" srcOrd="0" destOrd="0" presId="urn:microsoft.com/office/officeart/2005/8/layout/matrix1"/>
    <dgm:cxn modelId="{27EF9E4F-DC38-410D-98DF-777285B9EC1C}" type="presParOf" srcId="{395E6068-6430-420B-8424-39EFD1427975}" destId="{6B5DF477-58E6-40D9-89E8-D733432846CE}" srcOrd="1" destOrd="0" presId="urn:microsoft.com/office/officeart/2005/8/layout/matrix1"/>
    <dgm:cxn modelId="{AF7B43A2-D045-4A50-B5D7-1BEE307A2B3A}" type="presParOf" srcId="{395E6068-6430-420B-8424-39EFD1427975}" destId="{52AE9656-7C6B-4FF0-99E1-52CD138C4B9C}" srcOrd="2" destOrd="0" presId="urn:microsoft.com/office/officeart/2005/8/layout/matrix1"/>
    <dgm:cxn modelId="{A6EC2D3F-065D-4193-8FBC-D2118370E57E}" type="presParOf" srcId="{395E6068-6430-420B-8424-39EFD1427975}" destId="{9339FBB7-9BF8-496A-B7FB-E4F62DC6965C}" srcOrd="3" destOrd="0" presId="urn:microsoft.com/office/officeart/2005/8/layout/matrix1"/>
    <dgm:cxn modelId="{1D386EF8-51DF-49E5-A941-2DF9227EDB0A}" type="presParOf" srcId="{395E6068-6430-420B-8424-39EFD1427975}" destId="{153A6055-ABED-4E71-B196-3D99BDE65BB6}" srcOrd="4" destOrd="0" presId="urn:microsoft.com/office/officeart/2005/8/layout/matrix1"/>
    <dgm:cxn modelId="{2018DF33-ECC8-423A-A995-47E4A02941BD}" type="presParOf" srcId="{395E6068-6430-420B-8424-39EFD1427975}" destId="{9FC4AD4F-5F66-43DA-8629-66978C92852B}" srcOrd="5" destOrd="0" presId="urn:microsoft.com/office/officeart/2005/8/layout/matrix1"/>
    <dgm:cxn modelId="{42C5CBCA-FA59-442C-999F-312EABD95B57}" type="presParOf" srcId="{395E6068-6430-420B-8424-39EFD1427975}" destId="{A4D6838C-E033-42C0-A797-A340762AF32C}" srcOrd="6" destOrd="0" presId="urn:microsoft.com/office/officeart/2005/8/layout/matrix1"/>
    <dgm:cxn modelId="{939B2C9D-0233-49FC-9F2E-AE926693D60E}" type="presParOf" srcId="{395E6068-6430-420B-8424-39EFD1427975}" destId="{C5FB92EE-A46B-471D-B2BA-B8A0F6D7C703}" srcOrd="7" destOrd="0" presId="urn:microsoft.com/office/officeart/2005/8/layout/matrix1"/>
    <dgm:cxn modelId="{5F129037-F703-4822-9CA8-0822C47C392F}" type="presParOf" srcId="{1786D71B-F3FC-4330-A54F-48A4EA69D8A4}" destId="{71A0C3F8-1016-42F9-94DD-8C62E55F1348}" srcOrd="1" destOrd="0" presId="urn:microsoft.com/office/officeart/2005/8/layout/matrix1"/>
  </dgm:cxnLst>
  <dgm:bg/>
  <dgm:whole>
    <a:ln>
      <a:solidFill>
        <a:srgbClr val="B381D9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0CAF-5A8A-4AA8-A0D5-3EDFC66B2C02}">
      <dsp:nvSpPr>
        <dsp:cNvPr id="0" name=""/>
        <dsp:cNvSpPr/>
      </dsp:nvSpPr>
      <dsp:spPr>
        <a:xfrm>
          <a:off x="2214641" y="264391"/>
          <a:ext cx="3859529" cy="1206103"/>
        </a:xfrm>
        <a:prstGeom prst="rect">
          <a:avLst/>
        </a:prstGeom>
        <a:solidFill>
          <a:srgbClr val="57257D">
            <a:alpha val="40000"/>
          </a:srgbClr>
        </a:solidFill>
        <a:ln w="9525" cap="flat" cmpd="sng" algn="ctr">
          <a:solidFill>
            <a:srgbClr val="57257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Fixed timer control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214641" y="264391"/>
        <a:ext cx="3859529" cy="1206103"/>
      </dsp:txXfrm>
    </dsp:sp>
    <dsp:sp modelId="{2535FE56-06E5-431F-9FDA-7526DF669849}">
      <dsp:nvSpPr>
        <dsp:cNvPr id="0" name=""/>
        <dsp:cNvSpPr/>
      </dsp:nvSpPr>
      <dsp:spPr>
        <a:xfrm>
          <a:off x="2014375" y="150393"/>
          <a:ext cx="844272" cy="1266408"/>
        </a:xfrm>
        <a:prstGeom prst="rect">
          <a:avLst/>
        </a:prstGeom>
        <a:solidFill>
          <a:srgbClr val="BCA8CB"/>
        </a:solidFill>
        <a:ln w="25400" cap="flat" cmpd="sng" algn="ctr">
          <a:solidFill>
            <a:srgbClr val="5725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0FCEA-0B9F-46CF-92C7-3409678DA4F1}">
      <dsp:nvSpPr>
        <dsp:cNvPr id="0" name=""/>
        <dsp:cNvSpPr/>
      </dsp:nvSpPr>
      <dsp:spPr>
        <a:xfrm>
          <a:off x="2214641" y="1782740"/>
          <a:ext cx="3859529" cy="1206103"/>
        </a:xfrm>
        <a:prstGeom prst="rect">
          <a:avLst/>
        </a:prstGeom>
        <a:solidFill>
          <a:srgbClr val="BCA8CB"/>
        </a:solidFill>
        <a:ln w="9525" cap="flat" cmpd="sng" algn="ctr">
          <a:solidFill>
            <a:srgbClr val="57257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Adaptive timer control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214641" y="1782740"/>
        <a:ext cx="3859529" cy="1206103"/>
      </dsp:txXfrm>
    </dsp:sp>
    <dsp:sp modelId="{7A191B82-2704-4066-BEAB-990A1CECD5AF}">
      <dsp:nvSpPr>
        <dsp:cNvPr id="0" name=""/>
        <dsp:cNvSpPr/>
      </dsp:nvSpPr>
      <dsp:spPr>
        <a:xfrm>
          <a:off x="2014375" y="1668743"/>
          <a:ext cx="844272" cy="1266408"/>
        </a:xfrm>
        <a:prstGeom prst="rect">
          <a:avLst/>
        </a:prstGeom>
        <a:solidFill>
          <a:srgbClr val="BCA8CB"/>
        </a:solidFill>
        <a:ln w="25400" cap="flat" cmpd="sng" algn="ctr">
          <a:solidFill>
            <a:srgbClr val="5725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756FB-D342-4464-973F-EDCC8B442390}">
      <dsp:nvSpPr>
        <dsp:cNvPr id="0" name=""/>
        <dsp:cNvSpPr/>
      </dsp:nvSpPr>
      <dsp:spPr>
        <a:xfrm>
          <a:off x="2214641" y="3301090"/>
          <a:ext cx="3859529" cy="1206103"/>
        </a:xfrm>
        <a:prstGeom prst="rect">
          <a:avLst/>
        </a:prstGeom>
        <a:solidFill>
          <a:srgbClr val="BCA8CB"/>
        </a:solidFill>
        <a:ln w="9525" cap="flat" cmpd="sng" algn="ctr">
          <a:solidFill>
            <a:srgbClr val="57257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Automation using RFID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214641" y="3301090"/>
        <a:ext cx="3859529" cy="1206103"/>
      </dsp:txXfrm>
    </dsp:sp>
    <dsp:sp modelId="{3BA0B3C9-B08E-401C-9030-FAD8D3D0CF97}">
      <dsp:nvSpPr>
        <dsp:cNvPr id="0" name=""/>
        <dsp:cNvSpPr/>
      </dsp:nvSpPr>
      <dsp:spPr>
        <a:xfrm>
          <a:off x="2053828" y="3126875"/>
          <a:ext cx="844272" cy="1266408"/>
        </a:xfrm>
        <a:prstGeom prst="rect">
          <a:avLst/>
        </a:prstGeom>
        <a:solidFill>
          <a:srgbClr val="BCA8CB"/>
        </a:solidFill>
        <a:ln w="25400" cap="flat" cmpd="sng" algn="ctr">
          <a:solidFill>
            <a:srgbClr val="5725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9411-5BF8-46F5-9789-4413DEB78E2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ARDUINO UNO – A powerful tool enabling us to test the software solution and prototype.</a:t>
          </a:r>
          <a:endParaRPr lang="en-IN" sz="2700" kern="1200" dirty="0"/>
        </a:p>
      </dsp:txBody>
      <dsp:txXfrm rot="5400000">
        <a:off x="-1" y="1"/>
        <a:ext cx="4064000" cy="2032000"/>
      </dsp:txXfrm>
    </dsp:sp>
    <dsp:sp modelId="{52AE9656-7C6B-4FF0-99E1-52CD138C4B9C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NRF24L01 – Operates in 2.4GHz frequency and the data transfer can achieve speed of 2 MBPS. </a:t>
          </a:r>
          <a:endParaRPr lang="en-IN" sz="2000" kern="1200" dirty="0"/>
        </a:p>
      </dsp:txBody>
      <dsp:txXfrm>
        <a:off x="4064000" y="0"/>
        <a:ext cx="4064000" cy="2032000"/>
      </dsp:txXfrm>
    </dsp:sp>
    <dsp:sp modelId="{153A6055-ABED-4E71-B196-3D99BDE65BB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Raspberry</a:t>
          </a:r>
          <a:r>
            <a:rPr lang="en-IN" sz="2000" kern="1200" baseline="0" dirty="0"/>
            <a:t> Pi - </a:t>
          </a:r>
          <a:r>
            <a:rPr lang="en-US" sz="2000" b="0" i="0" kern="1200" dirty="0"/>
            <a:t>a small single-board computer</a:t>
          </a:r>
          <a:r>
            <a:rPr lang="en-IN" sz="2000" kern="1200" baseline="0" dirty="0"/>
            <a:t> </a:t>
          </a:r>
          <a:endParaRPr lang="en-IN" sz="2000" kern="1200" dirty="0"/>
        </a:p>
      </dsp:txBody>
      <dsp:txXfrm rot="10800000">
        <a:off x="0" y="3386666"/>
        <a:ext cx="4064000" cy="2032000"/>
      </dsp:txXfrm>
    </dsp:sp>
    <dsp:sp modelId="{A4D6838C-E033-42C0-A797-A340762AF32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GPS module ( NEO 6m ) – A strong GPS receiver with ceramic antenna.</a:t>
          </a:r>
          <a:endParaRPr lang="en-IN" sz="2000" kern="1200" dirty="0"/>
        </a:p>
      </dsp:txBody>
      <dsp:txXfrm rot="-5400000">
        <a:off x="4063999" y="3386666"/>
        <a:ext cx="4064000" cy="2032000"/>
      </dsp:txXfrm>
    </dsp:sp>
    <dsp:sp modelId="{71A0C3F8-1016-42F9-94DD-8C62E55F1348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COMPONENTS OVERVIEW</a:t>
          </a:r>
          <a:endParaRPr lang="en-IN" sz="2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2ABC88C-A707-426B-8EAF-72B4C223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8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547ED36-ACD3-4DD1-9049-CB33CB55D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6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47ED36-ACD3-4DD1-9049-CB33CB55D2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304801"/>
            <a:ext cx="8128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8800" y="2514600"/>
            <a:ext cx="7416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347200" y="6381750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249814B-E796-4781-B229-556752F23D2F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C602-4CB7-4038-A93B-91CF17C16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0"/>
            <a:ext cx="2870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407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7D476-898D-4AE0-A84D-C40594425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D6D18-F448-4D49-B049-B4EDA0F21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27AF-D19A-4B9F-B482-B8E81E373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76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76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5ABBB-095D-4D4A-BC52-C13AD67C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C7466-15E6-4E26-9000-DB5F0B783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4B32-3814-47F8-8C8B-1C4F3A791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FF98-71E0-4AF3-81D9-083B09A2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C11D-0CB5-4F12-A390-E9BC97F02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7B2-FE2A-49C2-AE96-44CAE66A2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66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17638"/>
            <a:ext cx="10972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CC398332-53D4-4975-BEB2-0A02C7FA9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23962-CB1B-4BC3-9418-D76F224E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2123"/>
            <a:ext cx="8249265" cy="6858000"/>
          </a:xfrm>
          <a:prstGeom prst="rect">
            <a:avLst/>
          </a:prstGeom>
          <a:blipFill dpi="0"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9AFA3-6ACC-40F8-8B02-3FB024D5D165}"/>
              </a:ext>
            </a:extLst>
          </p:cNvPr>
          <p:cNvSpPr txBox="1"/>
          <p:nvPr/>
        </p:nvSpPr>
        <p:spPr>
          <a:xfrm>
            <a:off x="3810000" y="598788"/>
            <a:ext cx="838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 Traffic Signal Control System for Emergency Vehicles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D9FDE-8AA7-4452-B8B2-1C1E1BBA9A80}"/>
              </a:ext>
            </a:extLst>
          </p:cNvPr>
          <p:cNvSpPr txBox="1"/>
          <p:nvPr/>
        </p:nvSpPr>
        <p:spPr>
          <a:xfrm>
            <a:off x="8001000" y="4942645"/>
            <a:ext cx="488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Abhishek </a:t>
            </a:r>
            <a:r>
              <a:rPr lang="en-IN" dirty="0" err="1"/>
              <a:t>Shivram</a:t>
            </a:r>
            <a:r>
              <a:rPr lang="en-IN" dirty="0"/>
              <a:t> A  	-  1803002</a:t>
            </a:r>
          </a:p>
          <a:p>
            <a:r>
              <a:rPr lang="en-IN" dirty="0"/>
              <a:t>Laleth I N		-  1803031</a:t>
            </a:r>
          </a:p>
          <a:p>
            <a:r>
              <a:rPr lang="en-IN" dirty="0"/>
              <a:t>Shaik </a:t>
            </a:r>
            <a:r>
              <a:rPr lang="en-IN" dirty="0" err="1"/>
              <a:t>Azamathulla</a:t>
            </a:r>
            <a:r>
              <a:rPr lang="en-IN" dirty="0"/>
              <a:t>	-  1803055</a:t>
            </a:r>
          </a:p>
          <a:p>
            <a:r>
              <a:rPr lang="en-IN" dirty="0" err="1">
                <a:solidFill>
                  <a:srgbClr val="202124"/>
                </a:solidFill>
              </a:rPr>
              <a:t>Sivnandhini</a:t>
            </a:r>
            <a:r>
              <a:rPr lang="en-IN" b="0" i="0" dirty="0">
                <a:solidFill>
                  <a:srgbClr val="202124"/>
                </a:solidFill>
                <a:effectLst/>
              </a:rPr>
              <a:t> S R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	  	-   </a:t>
            </a:r>
            <a:r>
              <a:rPr lang="en-IN" b="0" i="0" dirty="0">
                <a:solidFill>
                  <a:srgbClr val="202124"/>
                </a:solidFill>
                <a:effectLst/>
              </a:rPr>
              <a:t>1803056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C72B1-CE10-4573-9C34-853FA3ED6319}"/>
              </a:ext>
            </a:extLst>
          </p:cNvPr>
          <p:cNvSpPr txBox="1"/>
          <p:nvPr/>
        </p:nvSpPr>
        <p:spPr>
          <a:xfrm>
            <a:off x="6046810" y="3005167"/>
            <a:ext cx="385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UNDER THE GUIDANCE OF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S </a:t>
            </a:r>
            <a:r>
              <a:rPr lang="en-IN" dirty="0" err="1"/>
              <a:t>Vasantharathna</a:t>
            </a:r>
            <a:endParaRPr lang="en-IN" dirty="0"/>
          </a:p>
          <a:p>
            <a:pPr algn="ctr"/>
            <a:r>
              <a:rPr lang="en-US" dirty="0"/>
              <a:t>Professor &amp; Head of the Department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89DC0-F9C5-4627-A8DD-4612A521E3BC}"/>
              </a:ext>
            </a:extLst>
          </p:cNvPr>
          <p:cNvSpPr txBox="1"/>
          <p:nvPr/>
        </p:nvSpPr>
        <p:spPr>
          <a:xfrm>
            <a:off x="4400418" y="1750182"/>
            <a:ext cx="737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ELECTRONICS ENGINEERING</a:t>
            </a:r>
          </a:p>
          <a:p>
            <a:pPr algn="ctr"/>
            <a:r>
              <a:rPr lang="en-US" dirty="0"/>
              <a:t>COIMBATORE INSTITUTE OF TECHNOLOGY</a:t>
            </a:r>
          </a:p>
          <a:p>
            <a:pPr algn="ctr"/>
            <a:r>
              <a:rPr lang="en-US" dirty="0"/>
              <a:t>COIMBATORE.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4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8AF0F-1269-4CD3-B22C-8012D1FB1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81750"/>
            <a:ext cx="2844800" cy="476250"/>
          </a:xfrm>
        </p:spPr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E79E9-E8AD-4B66-B90F-07E52C1BE6F6}"/>
              </a:ext>
            </a:extLst>
          </p:cNvPr>
          <p:cNvSpPr txBox="1"/>
          <p:nvPr/>
        </p:nvSpPr>
        <p:spPr>
          <a:xfrm>
            <a:off x="647642" y="451463"/>
            <a:ext cx="30272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7257D"/>
                </a:solidFill>
              </a:rPr>
              <a:t>FLOWCHART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574E19-46C5-4AE0-8E09-83785D4AD85F}"/>
              </a:ext>
            </a:extLst>
          </p:cNvPr>
          <p:cNvCxnSpPr>
            <a:cxnSpLocks/>
          </p:cNvCxnSpPr>
          <p:nvPr/>
        </p:nvCxnSpPr>
        <p:spPr>
          <a:xfrm>
            <a:off x="663489" y="974683"/>
            <a:ext cx="2115222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10A439-BC99-43E8-9382-66689742C24B}"/>
              </a:ext>
            </a:extLst>
          </p:cNvPr>
          <p:cNvSpPr/>
          <p:nvPr/>
        </p:nvSpPr>
        <p:spPr>
          <a:xfrm>
            <a:off x="4476567" y="1007406"/>
            <a:ext cx="1979720" cy="612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0806B-70D7-4CD0-A9AF-A13D0D493474}"/>
              </a:ext>
            </a:extLst>
          </p:cNvPr>
          <p:cNvSpPr/>
          <p:nvPr/>
        </p:nvSpPr>
        <p:spPr>
          <a:xfrm>
            <a:off x="4725141" y="1792776"/>
            <a:ext cx="1482571" cy="754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0A32616-4F8C-4EDF-B055-31ABAF403CAE}"/>
              </a:ext>
            </a:extLst>
          </p:cNvPr>
          <p:cNvSpPr/>
          <p:nvPr/>
        </p:nvSpPr>
        <p:spPr>
          <a:xfrm>
            <a:off x="4658557" y="2830991"/>
            <a:ext cx="1611298" cy="90330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1FA21-04CD-47E8-8217-916B8A274FAA}"/>
              </a:ext>
            </a:extLst>
          </p:cNvPr>
          <p:cNvSpPr/>
          <p:nvPr/>
        </p:nvSpPr>
        <p:spPr>
          <a:xfrm>
            <a:off x="1944209" y="3733047"/>
            <a:ext cx="1901301" cy="754602"/>
          </a:xfrm>
          <a:prstGeom prst="rect">
            <a:avLst/>
          </a:prstGeom>
          <a:solidFill>
            <a:schemeClr val="bg1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4E1B5E-6591-40D9-8C7C-AFBC888E38B4}"/>
              </a:ext>
            </a:extLst>
          </p:cNvPr>
          <p:cNvSpPr/>
          <p:nvPr/>
        </p:nvSpPr>
        <p:spPr>
          <a:xfrm>
            <a:off x="7165768" y="3729285"/>
            <a:ext cx="1901301" cy="754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F1B95-2E7D-4FF5-85DE-30F0178E0C45}"/>
              </a:ext>
            </a:extLst>
          </p:cNvPr>
          <p:cNvSpPr/>
          <p:nvPr/>
        </p:nvSpPr>
        <p:spPr>
          <a:xfrm>
            <a:off x="1944209" y="6101125"/>
            <a:ext cx="1901301" cy="552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6CCF3-73D5-4972-AB13-468674770B59}"/>
              </a:ext>
            </a:extLst>
          </p:cNvPr>
          <p:cNvSpPr/>
          <p:nvPr/>
        </p:nvSpPr>
        <p:spPr>
          <a:xfrm>
            <a:off x="7216801" y="6134856"/>
            <a:ext cx="1901301" cy="518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Junction crossed message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1FC69-3529-4D21-BFC5-4931C7A85B3B}"/>
              </a:ext>
            </a:extLst>
          </p:cNvPr>
          <p:cNvSpPr/>
          <p:nvPr/>
        </p:nvSpPr>
        <p:spPr>
          <a:xfrm>
            <a:off x="4679638" y="6040675"/>
            <a:ext cx="1979720" cy="612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ECA49F-B053-4A79-82B6-9CE87D8ED66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466427" y="1619965"/>
            <a:ext cx="0" cy="17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C116CD-8932-4495-9C5D-AFC80DA4BAC0}"/>
              </a:ext>
            </a:extLst>
          </p:cNvPr>
          <p:cNvCxnSpPr>
            <a:stCxn id="6" idx="2"/>
          </p:cNvCxnSpPr>
          <p:nvPr/>
        </p:nvCxnSpPr>
        <p:spPr>
          <a:xfrm>
            <a:off x="5466427" y="2547378"/>
            <a:ext cx="0" cy="316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AAC90-D37D-4C24-A53C-32F3AB698589}"/>
              </a:ext>
            </a:extLst>
          </p:cNvPr>
          <p:cNvCxnSpPr>
            <a:stCxn id="7" idx="1"/>
          </p:cNvCxnSpPr>
          <p:nvPr/>
        </p:nvCxnSpPr>
        <p:spPr>
          <a:xfrm flipH="1">
            <a:off x="2894861" y="3282643"/>
            <a:ext cx="1763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A290F-1D06-4A41-95E6-3B5E09FD87C1}"/>
              </a:ext>
            </a:extLst>
          </p:cNvPr>
          <p:cNvCxnSpPr>
            <a:cxnSpLocks/>
          </p:cNvCxnSpPr>
          <p:nvPr/>
        </p:nvCxnSpPr>
        <p:spPr>
          <a:xfrm>
            <a:off x="2894860" y="3282642"/>
            <a:ext cx="1" cy="450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B0A8B7-6E29-4462-8A32-39DE2C64DF31}"/>
              </a:ext>
            </a:extLst>
          </p:cNvPr>
          <p:cNvCxnSpPr>
            <a:cxnSpLocks/>
          </p:cNvCxnSpPr>
          <p:nvPr/>
        </p:nvCxnSpPr>
        <p:spPr>
          <a:xfrm flipH="1">
            <a:off x="6269856" y="3282642"/>
            <a:ext cx="18916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A9F0E-6071-43B1-86ED-D4D8AA6AB90B}"/>
              </a:ext>
            </a:extLst>
          </p:cNvPr>
          <p:cNvCxnSpPr>
            <a:cxnSpLocks/>
          </p:cNvCxnSpPr>
          <p:nvPr/>
        </p:nvCxnSpPr>
        <p:spPr>
          <a:xfrm>
            <a:off x="8161535" y="3274597"/>
            <a:ext cx="1" cy="450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6829E-C21E-4943-96D2-AB30EE98111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894860" y="4487649"/>
            <a:ext cx="0" cy="161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F69A29-5F8A-42C1-BF71-5290F2E9C7C6}"/>
              </a:ext>
            </a:extLst>
          </p:cNvPr>
          <p:cNvCxnSpPr>
            <a:cxnSpLocks/>
          </p:cNvCxnSpPr>
          <p:nvPr/>
        </p:nvCxnSpPr>
        <p:spPr>
          <a:xfrm>
            <a:off x="8146691" y="5739413"/>
            <a:ext cx="0" cy="395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EF8D2-C1DC-4341-A7FA-6E9113F1253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66592" y="6346955"/>
            <a:ext cx="8130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AC10055-895D-43F6-8FD5-AF9F7ECD8C4B}"/>
              </a:ext>
            </a:extLst>
          </p:cNvPr>
          <p:cNvSpPr/>
          <p:nvPr/>
        </p:nvSpPr>
        <p:spPr>
          <a:xfrm>
            <a:off x="7338092" y="4820552"/>
            <a:ext cx="1611298" cy="90330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9B1A6C-CB3F-40B1-ACAC-C62B0046F64A}"/>
              </a:ext>
            </a:extLst>
          </p:cNvPr>
          <p:cNvSpPr txBox="1"/>
          <p:nvPr/>
        </p:nvSpPr>
        <p:spPr>
          <a:xfrm>
            <a:off x="4876062" y="1139230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40A23-7B89-487C-A29B-EA5C3EB288FF}"/>
              </a:ext>
            </a:extLst>
          </p:cNvPr>
          <p:cNvSpPr txBox="1"/>
          <p:nvPr/>
        </p:nvSpPr>
        <p:spPr>
          <a:xfrm>
            <a:off x="4777295" y="1858560"/>
            <a:ext cx="142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Periodically send EPR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6A8AB-74B9-4B23-9A89-29C981DF7C31}"/>
              </a:ext>
            </a:extLst>
          </p:cNvPr>
          <p:cNvSpPr txBox="1"/>
          <p:nvPr/>
        </p:nvSpPr>
        <p:spPr>
          <a:xfrm>
            <a:off x="4873841" y="2926296"/>
            <a:ext cx="114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EPR granted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0170F-2277-46D3-9C4A-0B0AFC7AD8A0}"/>
              </a:ext>
            </a:extLst>
          </p:cNvPr>
          <p:cNvSpPr txBox="1"/>
          <p:nvPr/>
        </p:nvSpPr>
        <p:spPr>
          <a:xfrm>
            <a:off x="1977131" y="3787183"/>
            <a:ext cx="189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Slowdown and pass the junction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1195B-A318-4E04-9862-4AEA4DA448B7}"/>
              </a:ext>
            </a:extLst>
          </p:cNvPr>
          <p:cNvSpPr txBox="1"/>
          <p:nvPr/>
        </p:nvSpPr>
        <p:spPr>
          <a:xfrm>
            <a:off x="1908823" y="6060520"/>
            <a:ext cx="197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 crossed 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82E8B2-CA52-4A81-86C9-E35C931524F9}"/>
              </a:ext>
            </a:extLst>
          </p:cNvPr>
          <p:cNvSpPr txBox="1"/>
          <p:nvPr/>
        </p:nvSpPr>
        <p:spPr>
          <a:xfrm>
            <a:off x="7216802" y="6060520"/>
            <a:ext cx="1901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 crossed message</a:t>
            </a:r>
          </a:p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09932-26AA-48F1-B2A4-B8EF84F816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949390" y="5267974"/>
            <a:ext cx="780504" cy="4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61246D-2009-4AA2-8FB9-DC9D3EF98623}"/>
              </a:ext>
            </a:extLst>
          </p:cNvPr>
          <p:cNvCxnSpPr/>
          <p:nvPr/>
        </p:nvCxnSpPr>
        <p:spPr>
          <a:xfrm flipV="1">
            <a:off x="9738771" y="4126484"/>
            <a:ext cx="0" cy="1154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DCEE84-7C4D-45E8-95C5-319DDCBD7BBF}"/>
              </a:ext>
            </a:extLst>
          </p:cNvPr>
          <p:cNvCxnSpPr>
            <a:cxnSpLocks/>
          </p:cNvCxnSpPr>
          <p:nvPr/>
        </p:nvCxnSpPr>
        <p:spPr>
          <a:xfrm>
            <a:off x="8137947" y="4483887"/>
            <a:ext cx="11587" cy="33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66ADEC-1562-431D-B11B-6B4082A72B24}"/>
              </a:ext>
            </a:extLst>
          </p:cNvPr>
          <p:cNvCxnSpPr/>
          <p:nvPr/>
        </p:nvCxnSpPr>
        <p:spPr>
          <a:xfrm flipH="1">
            <a:off x="9067069" y="4126484"/>
            <a:ext cx="66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D3A58-08AB-4DEC-9DE8-D2BBE5789122}"/>
              </a:ext>
            </a:extLst>
          </p:cNvPr>
          <p:cNvSpPr txBox="1"/>
          <p:nvPr/>
        </p:nvSpPr>
        <p:spPr>
          <a:xfrm>
            <a:off x="7286615" y="3747794"/>
            <a:ext cx="174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towards 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D36FA-10BB-4DF2-82FC-F02B636D0E7B}"/>
              </a:ext>
            </a:extLst>
          </p:cNvPr>
          <p:cNvSpPr txBox="1"/>
          <p:nvPr/>
        </p:nvSpPr>
        <p:spPr>
          <a:xfrm>
            <a:off x="7702361" y="4944808"/>
            <a:ext cx="111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Crossed junction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95DAE-DEF7-409B-B701-DF49C45501C7}"/>
              </a:ext>
            </a:extLst>
          </p:cNvPr>
          <p:cNvSpPr txBox="1"/>
          <p:nvPr/>
        </p:nvSpPr>
        <p:spPr>
          <a:xfrm>
            <a:off x="6456287" y="1403772"/>
            <a:ext cx="23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Approaching junction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8FA016-FBE8-4E94-A68C-3A122A5362A3}"/>
              </a:ext>
            </a:extLst>
          </p:cNvPr>
          <p:cNvSpPr txBox="1"/>
          <p:nvPr/>
        </p:nvSpPr>
        <p:spPr>
          <a:xfrm>
            <a:off x="6938079" y="2911168"/>
            <a:ext cx="1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2D735-63A0-4CBC-8635-555C25BFA36F}"/>
              </a:ext>
            </a:extLst>
          </p:cNvPr>
          <p:cNvSpPr txBox="1"/>
          <p:nvPr/>
        </p:nvSpPr>
        <p:spPr>
          <a:xfrm>
            <a:off x="9898602" y="4554245"/>
            <a:ext cx="9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C7D35-B088-4001-9027-913B8FFFE2B7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6659358" y="6346953"/>
            <a:ext cx="56085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367593-2205-4E3B-9616-C1492A0B69BE}"/>
              </a:ext>
            </a:extLst>
          </p:cNvPr>
          <p:cNvSpPr txBox="1"/>
          <p:nvPr/>
        </p:nvSpPr>
        <p:spPr>
          <a:xfrm>
            <a:off x="5150297" y="6152853"/>
            <a:ext cx="9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190AF-464D-4CC6-AAD8-22FC2A9D72DC}"/>
              </a:ext>
            </a:extLst>
          </p:cNvPr>
          <p:cNvSpPr txBox="1"/>
          <p:nvPr/>
        </p:nvSpPr>
        <p:spPr>
          <a:xfrm>
            <a:off x="8177197" y="5751085"/>
            <a:ext cx="1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062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94194-4E7B-4BD0-8545-4700C4C1F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160DE-88E5-4B90-9F40-65659F84B772}"/>
              </a:ext>
            </a:extLst>
          </p:cNvPr>
          <p:cNvSpPr txBox="1"/>
          <p:nvPr/>
        </p:nvSpPr>
        <p:spPr>
          <a:xfrm>
            <a:off x="662473" y="485192"/>
            <a:ext cx="423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7257D"/>
                </a:solidFill>
              </a:rPr>
              <a:t>LET’S DO SOME MATH</a:t>
            </a:r>
            <a:endParaRPr lang="en-IN" sz="2800" b="1" dirty="0">
              <a:solidFill>
                <a:srgbClr val="57257D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3A0063-86A2-4E45-9C0F-2EE4BE60F155}"/>
              </a:ext>
            </a:extLst>
          </p:cNvPr>
          <p:cNvCxnSpPr>
            <a:cxnSpLocks/>
          </p:cNvCxnSpPr>
          <p:nvPr/>
        </p:nvCxnSpPr>
        <p:spPr>
          <a:xfrm>
            <a:off x="662473" y="1008412"/>
            <a:ext cx="389592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F21DF-0B33-418B-B03E-E1E7A14228E0}"/>
                  </a:ext>
                </a:extLst>
              </p:cNvPr>
              <p:cNvSpPr txBox="1"/>
              <p:nvPr/>
            </p:nvSpPr>
            <p:spPr>
              <a:xfrm>
                <a:off x="2737420" y="1816888"/>
                <a:ext cx="6316825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F21DF-0B33-418B-B03E-E1E7A1422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20" y="1816888"/>
                <a:ext cx="6316825" cy="1187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0ADC68-9CFC-457B-98CD-CF53881FB79F}"/>
              </a:ext>
            </a:extLst>
          </p:cNvPr>
          <p:cNvCxnSpPr/>
          <p:nvPr/>
        </p:nvCxnSpPr>
        <p:spPr>
          <a:xfrm>
            <a:off x="5562600" y="1905000"/>
            <a:ext cx="3219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ree Images Of Math, Download Free Clip Art, Free Clip Art on Clipart  Library">
            <a:extLst>
              <a:ext uri="{FF2B5EF4-FFF2-40B4-BE49-F238E27FC236}">
                <a16:creationId xmlns:a16="http://schemas.microsoft.com/office/drawing/2014/main" id="{0CA8CD68-F993-45B1-B844-5D6C4F0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427668"/>
            <a:ext cx="2354094" cy="19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1DF47-1BFD-4DC5-864D-402299B6E6F6}"/>
              </a:ext>
            </a:extLst>
          </p:cNvPr>
          <p:cNvSpPr txBox="1"/>
          <p:nvPr/>
        </p:nvSpPr>
        <p:spPr>
          <a:xfrm>
            <a:off x="609600" y="2743199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Example: </a:t>
            </a:r>
          </a:p>
          <a:p>
            <a:endParaRPr lang="en-US" dirty="0"/>
          </a:p>
          <a:p>
            <a:r>
              <a:rPr lang="en-US" dirty="0" err="1"/>
              <a:t>Sitra</a:t>
            </a:r>
            <a:r>
              <a:rPr lang="en-US" dirty="0"/>
              <a:t> to </a:t>
            </a:r>
            <a:r>
              <a:rPr lang="en-US" dirty="0" err="1"/>
              <a:t>Coddisiya</a:t>
            </a:r>
            <a:endParaRPr lang="en-US" dirty="0"/>
          </a:p>
          <a:p>
            <a:r>
              <a:rPr lang="en-US" dirty="0" err="1"/>
              <a:t>Sitra</a:t>
            </a:r>
            <a:r>
              <a:rPr lang="en-US" dirty="0"/>
              <a:t> = 11.0371 deg North, 77.0368 des East</a:t>
            </a:r>
          </a:p>
          <a:p>
            <a:r>
              <a:rPr lang="en-US" dirty="0" err="1"/>
              <a:t>Coddisiya</a:t>
            </a:r>
            <a:r>
              <a:rPr lang="en-US" dirty="0"/>
              <a:t> = 11.0421 deg North, 77.0263 East</a:t>
            </a:r>
          </a:p>
          <a:p>
            <a:r>
              <a:rPr lang="en-US" dirty="0"/>
              <a:t> Distance = 2.564 km</a:t>
            </a:r>
          </a:p>
          <a:p>
            <a:endParaRPr lang="en-US" dirty="0"/>
          </a:p>
          <a:p>
            <a:r>
              <a:rPr lang="en-US" dirty="0" err="1"/>
              <a:t>Coddisiya</a:t>
            </a:r>
            <a:r>
              <a:rPr lang="en-US" dirty="0"/>
              <a:t> to Hopes </a:t>
            </a:r>
          </a:p>
          <a:p>
            <a:r>
              <a:rPr lang="en-US" dirty="0"/>
              <a:t>Hopes = 11.0268 deg North, 77.0197 deg East</a:t>
            </a:r>
          </a:p>
          <a:p>
            <a:r>
              <a:rPr lang="en-US" dirty="0"/>
              <a:t>Distance = 1.036 km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C7A24-B634-483F-83D0-885BDE321600}"/>
              </a:ext>
            </a:extLst>
          </p:cNvPr>
          <p:cNvSpPr txBox="1"/>
          <p:nvPr/>
        </p:nvSpPr>
        <p:spPr>
          <a:xfrm>
            <a:off x="662473" y="14419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Haversine formula – Distance between two points on earth surface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9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56621-0664-47AF-B79E-F84359EA2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5F4C8-3D94-4CCA-A7A7-621E2A46F2EB}"/>
              </a:ext>
            </a:extLst>
          </p:cNvPr>
          <p:cNvSpPr txBox="1"/>
          <p:nvPr/>
        </p:nvSpPr>
        <p:spPr>
          <a:xfrm>
            <a:off x="681134" y="317241"/>
            <a:ext cx="46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57257D"/>
                </a:solidFill>
              </a:rPr>
              <a:t>SOCIO-ECONOMIC IMPACT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AF18AC-ED05-46EC-979F-303C58CA494D}"/>
              </a:ext>
            </a:extLst>
          </p:cNvPr>
          <p:cNvCxnSpPr>
            <a:cxnSpLocks/>
          </p:cNvCxnSpPr>
          <p:nvPr/>
        </p:nvCxnSpPr>
        <p:spPr>
          <a:xfrm>
            <a:off x="783775" y="848187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CB7F70-770D-4944-8B8D-08C42CDE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329508"/>
            <a:ext cx="10150720" cy="41989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8035FDB-C670-426B-A8FE-D1008ED9C9DE}"/>
              </a:ext>
            </a:extLst>
          </p:cNvPr>
          <p:cNvSpPr/>
          <p:nvPr/>
        </p:nvSpPr>
        <p:spPr>
          <a:xfrm>
            <a:off x="2211355" y="2850502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AA997-1B76-44B1-AC79-AAAC8F8E7C54}"/>
              </a:ext>
            </a:extLst>
          </p:cNvPr>
          <p:cNvSpPr/>
          <p:nvPr/>
        </p:nvSpPr>
        <p:spPr>
          <a:xfrm>
            <a:off x="6590523" y="2850502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C503C4-01A9-486F-83DC-4D3298EE265D}"/>
              </a:ext>
            </a:extLst>
          </p:cNvPr>
          <p:cNvSpPr/>
          <p:nvPr/>
        </p:nvSpPr>
        <p:spPr>
          <a:xfrm>
            <a:off x="4400939" y="2676331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15C703-2619-4397-991E-CB71B49C5FFF}"/>
              </a:ext>
            </a:extLst>
          </p:cNvPr>
          <p:cNvSpPr/>
          <p:nvPr/>
        </p:nvSpPr>
        <p:spPr>
          <a:xfrm>
            <a:off x="8780107" y="2750975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D6477600-ACEB-4AFE-A2DB-A93F4AF20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1548" y="2722982"/>
            <a:ext cx="914400" cy="914400"/>
          </a:xfrm>
          <a:prstGeom prst="rect">
            <a:avLst/>
          </a:prstGeom>
        </p:spPr>
      </p:pic>
      <p:pic>
        <p:nvPicPr>
          <p:cNvPr id="11" name="Graphic 10" descr="Medical">
            <a:extLst>
              <a:ext uri="{FF2B5EF4-FFF2-40B4-BE49-F238E27FC236}">
                <a16:creationId xmlns:a16="http://schemas.microsoft.com/office/drawing/2014/main" id="{45852B8A-614D-47B5-BDC0-D708EF90E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3302" y="2974909"/>
            <a:ext cx="914400" cy="914400"/>
          </a:xfrm>
          <a:prstGeom prst="rect">
            <a:avLst/>
          </a:prstGeom>
        </p:spPr>
      </p:pic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6FF313AD-AB9B-4421-AB67-0ECB3D4C3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470" y="2965986"/>
            <a:ext cx="914400" cy="914400"/>
          </a:xfrm>
          <a:prstGeom prst="rect">
            <a:avLst/>
          </a:prstGeom>
        </p:spPr>
      </p:pic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FBF09AF2-9457-401D-8D83-0B0CF71D5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2054" y="2839616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A71F7-5731-49CE-A50B-AE94F8FCAB2A}"/>
              </a:ext>
            </a:extLst>
          </p:cNvPr>
          <p:cNvCxnSpPr>
            <a:cxnSpLocks/>
          </p:cNvCxnSpPr>
          <p:nvPr/>
        </p:nvCxnSpPr>
        <p:spPr>
          <a:xfrm flipH="1">
            <a:off x="2845838" y="4007498"/>
            <a:ext cx="4664" cy="872412"/>
          </a:xfrm>
          <a:prstGeom prst="line">
            <a:avLst/>
          </a:prstGeom>
          <a:ln w="28575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8021A6-7485-4CAD-8030-C7C3CE58A5A3}"/>
              </a:ext>
            </a:extLst>
          </p:cNvPr>
          <p:cNvCxnSpPr>
            <a:cxnSpLocks/>
          </p:cNvCxnSpPr>
          <p:nvPr/>
        </p:nvCxnSpPr>
        <p:spPr>
          <a:xfrm flipH="1">
            <a:off x="5040086" y="1967204"/>
            <a:ext cx="4665" cy="872412"/>
          </a:xfrm>
          <a:prstGeom prst="line">
            <a:avLst/>
          </a:prstGeom>
          <a:ln w="28575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E6D40D-E099-4FAF-8C49-F307F5B24CE1}"/>
              </a:ext>
            </a:extLst>
          </p:cNvPr>
          <p:cNvCxnSpPr>
            <a:cxnSpLocks/>
          </p:cNvCxnSpPr>
          <p:nvPr/>
        </p:nvCxnSpPr>
        <p:spPr>
          <a:xfrm flipH="1">
            <a:off x="7229670" y="3995870"/>
            <a:ext cx="4665" cy="872412"/>
          </a:xfrm>
          <a:prstGeom prst="line">
            <a:avLst/>
          </a:prstGeom>
          <a:ln w="28575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8C1186-2C27-43D4-9176-804D88421BA0}"/>
              </a:ext>
            </a:extLst>
          </p:cNvPr>
          <p:cNvCxnSpPr>
            <a:cxnSpLocks/>
          </p:cNvCxnSpPr>
          <p:nvPr/>
        </p:nvCxnSpPr>
        <p:spPr>
          <a:xfrm flipH="1">
            <a:off x="9419254" y="1978090"/>
            <a:ext cx="4665" cy="872412"/>
          </a:xfrm>
          <a:prstGeom prst="line">
            <a:avLst/>
          </a:prstGeom>
          <a:ln w="28575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38F9FA-810D-4B8C-9447-F917E42834F9}"/>
              </a:ext>
            </a:extLst>
          </p:cNvPr>
          <p:cNvSpPr txBox="1"/>
          <p:nvPr/>
        </p:nvSpPr>
        <p:spPr>
          <a:xfrm>
            <a:off x="1849779" y="4979437"/>
            <a:ext cx="199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Life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FBA18-2548-4472-8628-B59B72290C45}"/>
              </a:ext>
            </a:extLst>
          </p:cNvPr>
          <p:cNvSpPr txBox="1"/>
          <p:nvPr/>
        </p:nvSpPr>
        <p:spPr>
          <a:xfrm>
            <a:off x="4217437" y="1377852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Fuel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8B798-56E5-418C-93B6-FF99A9BCBA2C}"/>
              </a:ext>
            </a:extLst>
          </p:cNvPr>
          <p:cNvSpPr txBox="1"/>
          <p:nvPr/>
        </p:nvSpPr>
        <p:spPr>
          <a:xfrm>
            <a:off x="6648062" y="4900936"/>
            <a:ext cx="116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912C7C-8047-4540-84F2-BBBB97EC6A38}"/>
              </a:ext>
            </a:extLst>
          </p:cNvPr>
          <p:cNvSpPr txBox="1"/>
          <p:nvPr/>
        </p:nvSpPr>
        <p:spPr>
          <a:xfrm>
            <a:off x="8462866" y="1377851"/>
            <a:ext cx="191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47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809E7-9478-4674-A24A-9E6749823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B59B3B-4CD3-4A70-B346-EABC778D8627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5002568" y="1521401"/>
            <a:ext cx="0" cy="2654205"/>
          </a:xfrm>
          <a:prstGeom prst="line">
            <a:avLst/>
          </a:prstGeom>
          <a:ln w="19050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820153-BBEF-4CA2-831C-3DEC02A6D6B1}"/>
              </a:ext>
            </a:extLst>
          </p:cNvPr>
          <p:cNvSpPr txBox="1"/>
          <p:nvPr/>
        </p:nvSpPr>
        <p:spPr>
          <a:xfrm>
            <a:off x="6344575" y="538639"/>
            <a:ext cx="34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57257D"/>
                </a:solidFill>
              </a:rPr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0CFD2-221C-4E02-A986-1024E2F299C2}"/>
              </a:ext>
            </a:extLst>
          </p:cNvPr>
          <p:cNvSpPr txBox="1"/>
          <p:nvPr/>
        </p:nvSpPr>
        <p:spPr>
          <a:xfrm>
            <a:off x="5237826" y="1402098"/>
            <a:ext cx="599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https://ieeexplore.ieee.org/stamp/stamp.jsp?arnumber=8523674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6E838-D0F4-4619-AF66-21441499F8DA}"/>
              </a:ext>
            </a:extLst>
          </p:cNvPr>
          <p:cNvSpPr txBox="1"/>
          <p:nvPr/>
        </p:nvSpPr>
        <p:spPr>
          <a:xfrm>
            <a:off x="5237826" y="2356007"/>
            <a:ext cx="585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Predicting Ambulance Demand: Challenges and Methods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1364F-A073-4024-A693-43DAEAE29E6F}"/>
              </a:ext>
            </a:extLst>
          </p:cNvPr>
          <p:cNvSpPr txBox="1"/>
          <p:nvPr/>
        </p:nvSpPr>
        <p:spPr>
          <a:xfrm>
            <a:off x="5237826" y="3032917"/>
            <a:ext cx="5924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COMPREHENSIVE SURVEY ON THE AMBULANCE ROUTING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AND LOCATION PROBLEMS</a:t>
            </a:r>
            <a:endParaRPr lang="en-IN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00515-6191-4CFE-9DF9-CF83F6202926}"/>
              </a:ext>
            </a:extLst>
          </p:cNvPr>
          <p:cNvSpPr/>
          <p:nvPr/>
        </p:nvSpPr>
        <p:spPr>
          <a:xfrm>
            <a:off x="4940424" y="1521401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6D963-6788-404D-BF19-4B10EFCD3A10}"/>
              </a:ext>
            </a:extLst>
          </p:cNvPr>
          <p:cNvSpPr/>
          <p:nvPr/>
        </p:nvSpPr>
        <p:spPr>
          <a:xfrm>
            <a:off x="4940424" y="2474090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E05F0E-C0E7-4DE4-B1AB-56D076EE0459}"/>
              </a:ext>
            </a:extLst>
          </p:cNvPr>
          <p:cNvSpPr/>
          <p:nvPr/>
        </p:nvSpPr>
        <p:spPr>
          <a:xfrm>
            <a:off x="4940424" y="3222917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1F07C-6DF8-4F91-A5AB-64A23D0502DE}"/>
              </a:ext>
            </a:extLst>
          </p:cNvPr>
          <p:cNvSpPr txBox="1"/>
          <p:nvPr/>
        </p:nvSpPr>
        <p:spPr>
          <a:xfrm>
            <a:off x="5237826" y="3885069"/>
            <a:ext cx="624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solidFill>
                  <a:srgbClr val="000000"/>
                </a:solidFill>
                <a:effectLst/>
                <a:latin typeface="+mj-lt"/>
              </a:rPr>
              <a:t>Analysis of Low Cost Communication Technologies for V2I Applications</a:t>
            </a:r>
            <a:endParaRPr lang="en-IN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95F17-B95E-4D08-8DCF-2B5D50E4A339}"/>
              </a:ext>
            </a:extLst>
          </p:cNvPr>
          <p:cNvSpPr/>
          <p:nvPr/>
        </p:nvSpPr>
        <p:spPr>
          <a:xfrm>
            <a:off x="4940424" y="4042441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47B9B4-B201-4751-8D0F-247F72428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28"/>
            <a:ext cx="3809994" cy="57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68041-F236-4C92-A46B-2946D838D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4F658-3CE7-4557-A638-0733B409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309DB8-CE0C-4C1A-B1E3-E47CD0A49348}"/>
              </a:ext>
            </a:extLst>
          </p:cNvPr>
          <p:cNvSpPr/>
          <p:nvPr/>
        </p:nvSpPr>
        <p:spPr>
          <a:xfrm rot="18887530">
            <a:off x="4500470" y="1098139"/>
            <a:ext cx="2174032" cy="213671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267E62-C073-4FA2-AA71-B9601FC12BC1}"/>
              </a:ext>
            </a:extLst>
          </p:cNvPr>
          <p:cNvSpPr/>
          <p:nvPr/>
        </p:nvSpPr>
        <p:spPr>
          <a:xfrm rot="18887530">
            <a:off x="6018726" y="2920482"/>
            <a:ext cx="2174032" cy="213671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0353D4-5D14-4A2C-B0B0-247314A4AEBE}"/>
              </a:ext>
            </a:extLst>
          </p:cNvPr>
          <p:cNvSpPr/>
          <p:nvPr/>
        </p:nvSpPr>
        <p:spPr>
          <a:xfrm rot="18887530">
            <a:off x="4741653" y="3792487"/>
            <a:ext cx="1061187" cy="91999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61EBC-2738-431C-A2DA-9A4B4B0A4245}"/>
              </a:ext>
            </a:extLst>
          </p:cNvPr>
          <p:cNvSpPr/>
          <p:nvPr/>
        </p:nvSpPr>
        <p:spPr>
          <a:xfrm rot="18887530">
            <a:off x="5008983" y="2360645"/>
            <a:ext cx="2174032" cy="21367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CF56D-2404-4520-804D-4F8E5ACF1D70}"/>
              </a:ext>
            </a:extLst>
          </p:cNvPr>
          <p:cNvSpPr txBox="1"/>
          <p:nvPr/>
        </p:nvSpPr>
        <p:spPr>
          <a:xfrm>
            <a:off x="5073209" y="3167390"/>
            <a:ext cx="254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7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0C5DC-CC5B-4382-A5AA-B9C991FC7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C08C41-A73C-4D1D-B408-8F3DCA4CB6A7}"/>
              </a:ext>
            </a:extLst>
          </p:cNvPr>
          <p:cNvGrpSpPr/>
          <p:nvPr/>
        </p:nvGrpSpPr>
        <p:grpSpPr>
          <a:xfrm>
            <a:off x="1629041" y="3436036"/>
            <a:ext cx="9053742" cy="2317070"/>
            <a:chOff x="945471" y="3249228"/>
            <a:chExt cx="9053742" cy="23170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790B9B2-A360-40DC-9C03-93F25487965E}"/>
                </a:ext>
              </a:extLst>
            </p:cNvPr>
            <p:cNvCxnSpPr/>
            <p:nvPr/>
          </p:nvCxnSpPr>
          <p:spPr>
            <a:xfrm>
              <a:off x="1686757" y="3249228"/>
              <a:ext cx="0" cy="852255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6B6FC3BB-0040-44EC-B79D-80D5B63A132C}"/>
                </a:ext>
              </a:extLst>
            </p:cNvPr>
            <p:cNvSpPr/>
            <p:nvPr/>
          </p:nvSpPr>
          <p:spPr>
            <a:xfrm>
              <a:off x="945471" y="4081497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B0D531-8058-406F-91B2-9FF2F4879439}"/>
                </a:ext>
              </a:extLst>
            </p:cNvPr>
            <p:cNvCxnSpPr>
              <a:cxnSpLocks/>
            </p:cNvCxnSpPr>
            <p:nvPr/>
          </p:nvCxnSpPr>
          <p:spPr>
            <a:xfrm>
              <a:off x="4360415" y="3249228"/>
              <a:ext cx="0" cy="379531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A90536E-0DEC-4E29-B350-1FF694B6431C}"/>
                </a:ext>
              </a:extLst>
            </p:cNvPr>
            <p:cNvSpPr/>
            <p:nvPr/>
          </p:nvSpPr>
          <p:spPr>
            <a:xfrm>
              <a:off x="3619129" y="360877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37FB69-DCA4-460F-9791-ABF7515EBB3D}"/>
                </a:ext>
              </a:extLst>
            </p:cNvPr>
            <p:cNvCxnSpPr/>
            <p:nvPr/>
          </p:nvCxnSpPr>
          <p:spPr>
            <a:xfrm>
              <a:off x="7034071" y="3269214"/>
              <a:ext cx="0" cy="852255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5EF54409-6833-4545-B75F-3653AC03281A}"/>
                </a:ext>
              </a:extLst>
            </p:cNvPr>
            <p:cNvSpPr/>
            <p:nvPr/>
          </p:nvSpPr>
          <p:spPr>
            <a:xfrm>
              <a:off x="6292785" y="410148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E82E8B-27FF-41F5-A488-FED62EAEAD96}"/>
                </a:ext>
              </a:extLst>
            </p:cNvPr>
            <p:cNvCxnSpPr>
              <a:cxnSpLocks/>
            </p:cNvCxnSpPr>
            <p:nvPr/>
          </p:nvCxnSpPr>
          <p:spPr>
            <a:xfrm>
              <a:off x="9257928" y="3249228"/>
              <a:ext cx="0" cy="379531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E49E6D20-DB83-4C27-A0B1-A1C03CFB22C5}"/>
                </a:ext>
              </a:extLst>
            </p:cNvPr>
            <p:cNvSpPr/>
            <p:nvPr/>
          </p:nvSpPr>
          <p:spPr>
            <a:xfrm>
              <a:off x="8516642" y="360877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Graphic 12" descr="Business Growth">
            <a:extLst>
              <a:ext uri="{FF2B5EF4-FFF2-40B4-BE49-F238E27FC236}">
                <a16:creationId xmlns:a16="http://schemas.microsoft.com/office/drawing/2014/main" id="{4BE598F1-B179-4D00-9F62-AF069D82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091" y="4553666"/>
            <a:ext cx="914400" cy="914400"/>
          </a:xfrm>
          <a:prstGeom prst="rect">
            <a:avLst/>
          </a:prstGeom>
        </p:spPr>
      </p:pic>
      <p:pic>
        <p:nvPicPr>
          <p:cNvPr id="14" name="Graphic 13" descr="Ambulance">
            <a:extLst>
              <a:ext uri="{FF2B5EF4-FFF2-40B4-BE49-F238E27FC236}">
                <a16:creationId xmlns:a16="http://schemas.microsoft.com/office/drawing/2014/main" id="{0DBF9035-4050-435D-8791-4A14F5894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8570" y="4076480"/>
            <a:ext cx="914400" cy="914400"/>
          </a:xfrm>
          <a:prstGeom prst="rect">
            <a:avLst/>
          </a:prstGeom>
        </p:spPr>
      </p:pic>
      <p:pic>
        <p:nvPicPr>
          <p:cNvPr id="15" name="Graphic 14" descr="Heart organ">
            <a:extLst>
              <a:ext uri="{FF2B5EF4-FFF2-40B4-BE49-F238E27FC236}">
                <a16:creationId xmlns:a16="http://schemas.microsoft.com/office/drawing/2014/main" id="{261ACD0D-00FC-40D4-8358-FE9E90516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0440" y="4512613"/>
            <a:ext cx="914400" cy="914400"/>
          </a:xfrm>
          <a:prstGeom prst="rect">
            <a:avLst/>
          </a:prstGeom>
        </p:spPr>
      </p:pic>
      <p:pic>
        <p:nvPicPr>
          <p:cNvPr id="16" name="Graphic 15" descr="Presentation with checklist RTL">
            <a:extLst>
              <a:ext uri="{FF2B5EF4-FFF2-40B4-BE49-F238E27FC236}">
                <a16:creationId xmlns:a16="http://schemas.microsoft.com/office/drawing/2014/main" id="{4C7D5877-D79C-455E-91AA-2B61D631D1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4296" y="412311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BCFF-146A-420E-BB21-7934A8608E46}"/>
              </a:ext>
            </a:extLst>
          </p:cNvPr>
          <p:cNvSpPr txBox="1"/>
          <p:nvPr/>
        </p:nvSpPr>
        <p:spPr>
          <a:xfrm>
            <a:off x="1047565" y="5861883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Increase In Vehicle 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9D74-E715-4BFC-AC8A-DC5F87B19F63}"/>
              </a:ext>
            </a:extLst>
          </p:cNvPr>
          <p:cNvSpPr txBox="1"/>
          <p:nvPr/>
        </p:nvSpPr>
        <p:spPr>
          <a:xfrm>
            <a:off x="3707920" y="5336738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Issues Related To Emergency 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0F551-D1E9-47F6-A774-6DCE595CF47E}"/>
              </a:ext>
            </a:extLst>
          </p:cNvPr>
          <p:cNvSpPr txBox="1"/>
          <p:nvPr/>
        </p:nvSpPr>
        <p:spPr>
          <a:xfrm>
            <a:off x="6526559" y="5983069"/>
            <a:ext cx="238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Deaths due to Delay In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458A-4BF5-4F01-8D7D-09FE83CEE010}"/>
              </a:ext>
            </a:extLst>
          </p:cNvPr>
          <p:cNvSpPr txBox="1"/>
          <p:nvPr/>
        </p:nvSpPr>
        <p:spPr>
          <a:xfrm>
            <a:off x="8696392" y="5405552"/>
            <a:ext cx="249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Reports On Response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130DAD-17E4-4478-AAEF-E2FDB6CDC3EA}"/>
              </a:ext>
            </a:extLst>
          </p:cNvPr>
          <p:cNvCxnSpPr>
            <a:cxnSpLocks/>
          </p:cNvCxnSpPr>
          <p:nvPr/>
        </p:nvCxnSpPr>
        <p:spPr>
          <a:xfrm>
            <a:off x="499541" y="905535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9E3EBD-27A3-4F8F-A7B7-79627C798D59}"/>
              </a:ext>
            </a:extLst>
          </p:cNvPr>
          <p:cNvSpPr txBox="1"/>
          <p:nvPr/>
        </p:nvSpPr>
        <p:spPr>
          <a:xfrm>
            <a:off x="499541" y="36517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Problem Statement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7B89A6-766A-4005-8084-BA827A1A75C0}"/>
              </a:ext>
            </a:extLst>
          </p:cNvPr>
          <p:cNvSpPr/>
          <p:nvPr/>
        </p:nvSpPr>
        <p:spPr bwMode="auto">
          <a:xfrm>
            <a:off x="0" y="1129858"/>
            <a:ext cx="12191996" cy="2299142"/>
          </a:xfrm>
          <a:prstGeom prst="rect">
            <a:avLst/>
          </a:prstGeom>
          <a:solidFill>
            <a:srgbClr val="E0B7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D10D7-3C4A-454C-A7B0-EDAF841E57D5}"/>
              </a:ext>
            </a:extLst>
          </p:cNvPr>
          <p:cNvSpPr txBox="1"/>
          <p:nvPr/>
        </p:nvSpPr>
        <p:spPr>
          <a:xfrm>
            <a:off x="685800" y="1632025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lives have been lost due to delay in emergency vehicle services which is a result of traffic congestion. The problem is to figure out a way for emergency vehicles to reach the destination on time.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1A547-0863-49FD-B15C-378B7D95E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28F3F8-16CA-46C9-AA93-B005E75F1D4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646747" y="2092923"/>
            <a:ext cx="0" cy="3654574"/>
          </a:xfrm>
          <a:prstGeom prst="line">
            <a:avLst/>
          </a:prstGeom>
          <a:ln w="19050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2CEFD7-D533-4FA1-A1D4-B5E92F7EDF08}"/>
              </a:ext>
            </a:extLst>
          </p:cNvPr>
          <p:cNvSpPr txBox="1"/>
          <p:nvPr/>
        </p:nvSpPr>
        <p:spPr>
          <a:xfrm>
            <a:off x="5045475" y="5604433"/>
            <a:ext cx="55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Pushing conventional traffic system a step ahead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31D31-9A89-4B16-A0D8-0DDA349A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35741" y="1983657"/>
            <a:ext cx="5710081" cy="4038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18F0C-7F7A-4B9E-9DAB-773CFFEE05C9}"/>
              </a:ext>
            </a:extLst>
          </p:cNvPr>
          <p:cNvSpPr txBox="1"/>
          <p:nvPr/>
        </p:nvSpPr>
        <p:spPr>
          <a:xfrm>
            <a:off x="0" y="228600"/>
            <a:ext cx="386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57257D"/>
                </a:solidFill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05E9-917C-4198-8897-3EED45E1770A}"/>
              </a:ext>
            </a:extLst>
          </p:cNvPr>
          <p:cNvSpPr txBox="1"/>
          <p:nvPr/>
        </p:nvSpPr>
        <p:spPr>
          <a:xfrm>
            <a:off x="5033640" y="1906734"/>
            <a:ext cx="4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To provide a ‘Green Corridor’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92BB7-22C0-4825-97BD-150333CE62DD}"/>
              </a:ext>
            </a:extLst>
          </p:cNvPr>
          <p:cNvSpPr txBox="1"/>
          <p:nvPr/>
        </p:nvSpPr>
        <p:spPr>
          <a:xfrm>
            <a:off x="5045476" y="2631296"/>
            <a:ext cx="4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Improving the response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EDCD1-F783-4038-9434-C2CAE84EC53C}"/>
              </a:ext>
            </a:extLst>
          </p:cNvPr>
          <p:cNvSpPr txBox="1"/>
          <p:nvPr/>
        </p:nvSpPr>
        <p:spPr>
          <a:xfrm>
            <a:off x="5033641" y="3494058"/>
            <a:ext cx="59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To provide a route without affecting the normal traffic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46303-C8EC-445F-98E2-DB6ED57BC869}"/>
              </a:ext>
            </a:extLst>
          </p:cNvPr>
          <p:cNvSpPr txBox="1"/>
          <p:nvPr/>
        </p:nvSpPr>
        <p:spPr>
          <a:xfrm>
            <a:off x="5033641" y="4633819"/>
            <a:ext cx="535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Reduced time and fuel consumption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E4B6-AE7E-44C5-998C-33952B383689}"/>
              </a:ext>
            </a:extLst>
          </p:cNvPr>
          <p:cNvSpPr/>
          <p:nvPr/>
        </p:nvSpPr>
        <p:spPr>
          <a:xfrm>
            <a:off x="4591234" y="1983216"/>
            <a:ext cx="111025" cy="109707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CAAE6F-A0F3-4A6B-B018-E993DC3996D7}"/>
              </a:ext>
            </a:extLst>
          </p:cNvPr>
          <p:cNvSpPr/>
          <p:nvPr/>
        </p:nvSpPr>
        <p:spPr>
          <a:xfrm>
            <a:off x="4591234" y="2707777"/>
            <a:ext cx="111025" cy="109707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7EC87D-2E99-4017-B341-7E12AC9149C8}"/>
              </a:ext>
            </a:extLst>
          </p:cNvPr>
          <p:cNvSpPr/>
          <p:nvPr/>
        </p:nvSpPr>
        <p:spPr>
          <a:xfrm>
            <a:off x="4591234" y="3582850"/>
            <a:ext cx="111025" cy="109707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AA6377-95CF-46F9-9CD0-77068D871AE5}"/>
              </a:ext>
            </a:extLst>
          </p:cNvPr>
          <p:cNvSpPr/>
          <p:nvPr/>
        </p:nvSpPr>
        <p:spPr>
          <a:xfrm>
            <a:off x="4591234" y="4701965"/>
            <a:ext cx="111025" cy="109707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6D0B7C-8942-4B0B-A149-E744684EDDF1}"/>
              </a:ext>
            </a:extLst>
          </p:cNvPr>
          <p:cNvSpPr/>
          <p:nvPr/>
        </p:nvSpPr>
        <p:spPr>
          <a:xfrm>
            <a:off x="4591234" y="5747497"/>
            <a:ext cx="111025" cy="109707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8BCBE6-4C28-4438-AE8B-8790C619E0A6}"/>
              </a:ext>
            </a:extLst>
          </p:cNvPr>
          <p:cNvCxnSpPr>
            <a:cxnSpLocks/>
          </p:cNvCxnSpPr>
          <p:nvPr/>
        </p:nvCxnSpPr>
        <p:spPr>
          <a:xfrm>
            <a:off x="9038249" y="1073512"/>
            <a:ext cx="399270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C8BE6-E27D-44A0-B18E-AE37A56AF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D68F2E-2B4E-4F0A-83FC-F2362B2AC465}"/>
              </a:ext>
            </a:extLst>
          </p:cNvPr>
          <p:cNvSpPr/>
          <p:nvPr/>
        </p:nvSpPr>
        <p:spPr>
          <a:xfrm>
            <a:off x="8220268" y="5550732"/>
            <a:ext cx="3150118" cy="819141"/>
          </a:xfrm>
          <a:prstGeom prst="ellipse">
            <a:avLst/>
          </a:prstGeom>
          <a:solidFill>
            <a:srgbClr val="BCA8CB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C9500D-0D6A-4506-964A-500C5608AC24}"/>
              </a:ext>
            </a:extLst>
          </p:cNvPr>
          <p:cNvSpPr/>
          <p:nvPr/>
        </p:nvSpPr>
        <p:spPr>
          <a:xfrm>
            <a:off x="8220268" y="1307268"/>
            <a:ext cx="3150117" cy="819141"/>
          </a:xfrm>
          <a:prstGeom prst="ellipse">
            <a:avLst/>
          </a:prstGeom>
          <a:solidFill>
            <a:srgbClr val="BCA8CB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B3AF1-B10F-461B-90ED-073F1F6FA3C4}"/>
              </a:ext>
            </a:extLst>
          </p:cNvPr>
          <p:cNvSpPr txBox="1"/>
          <p:nvPr/>
        </p:nvSpPr>
        <p:spPr>
          <a:xfrm>
            <a:off x="381000" y="406060"/>
            <a:ext cx="414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7257D"/>
                </a:solidFill>
              </a:rPr>
              <a:t>EXISTING SYSTEMS</a:t>
            </a:r>
            <a:endParaRPr lang="en-IN" sz="2800" b="1" dirty="0">
              <a:solidFill>
                <a:srgbClr val="57257D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88EEACA-ABAB-4506-BA09-9B109C4B8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19386"/>
              </p:ext>
            </p:extLst>
          </p:nvPr>
        </p:nvGraphicFramePr>
        <p:xfrm>
          <a:off x="-1364343" y="1542375"/>
          <a:ext cx="8128000" cy="45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F943F-DBD6-42B1-8992-837C1F035577}"/>
              </a:ext>
            </a:extLst>
          </p:cNvPr>
          <p:cNvGrpSpPr/>
          <p:nvPr/>
        </p:nvGrpSpPr>
        <p:grpSpPr>
          <a:xfrm>
            <a:off x="4739950" y="1716839"/>
            <a:ext cx="3480318" cy="4254961"/>
            <a:chOff x="6568751" y="1716839"/>
            <a:chExt cx="3480318" cy="425496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D302F8-BDB1-47C0-82A0-5D22E9330DF0}"/>
                </a:ext>
              </a:extLst>
            </p:cNvPr>
            <p:cNvCxnSpPr>
              <a:cxnSpLocks/>
            </p:cNvCxnSpPr>
            <p:nvPr/>
          </p:nvCxnSpPr>
          <p:spPr>
            <a:xfrm>
              <a:off x="6568751" y="3881535"/>
              <a:ext cx="1287625" cy="0"/>
            </a:xfrm>
            <a:prstGeom prst="line">
              <a:avLst/>
            </a:prstGeom>
            <a:ln>
              <a:solidFill>
                <a:srgbClr val="572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031B0-6C5D-4AEE-B5DC-BA77B8BAAF2D}"/>
                </a:ext>
              </a:extLst>
            </p:cNvPr>
            <p:cNvCxnSpPr/>
            <p:nvPr/>
          </p:nvCxnSpPr>
          <p:spPr>
            <a:xfrm>
              <a:off x="7856376" y="1716839"/>
              <a:ext cx="0" cy="4254961"/>
            </a:xfrm>
            <a:prstGeom prst="line">
              <a:avLst/>
            </a:prstGeom>
            <a:ln>
              <a:solidFill>
                <a:srgbClr val="572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C75F1E-E685-45B1-A688-D49A7791C728}"/>
                </a:ext>
              </a:extLst>
            </p:cNvPr>
            <p:cNvCxnSpPr/>
            <p:nvPr/>
          </p:nvCxnSpPr>
          <p:spPr>
            <a:xfrm>
              <a:off x="7856376" y="1716839"/>
              <a:ext cx="2192693" cy="0"/>
            </a:xfrm>
            <a:prstGeom prst="straightConnector1">
              <a:avLst/>
            </a:prstGeom>
            <a:ln>
              <a:solidFill>
                <a:srgbClr val="5725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7E564-1344-4231-81DD-92E0855F5BCE}"/>
              </a:ext>
            </a:extLst>
          </p:cNvPr>
          <p:cNvCxnSpPr/>
          <p:nvPr/>
        </p:nvCxnSpPr>
        <p:spPr>
          <a:xfrm>
            <a:off x="6027575" y="5971800"/>
            <a:ext cx="2192693" cy="0"/>
          </a:xfrm>
          <a:prstGeom prst="straightConnector1">
            <a:avLst/>
          </a:prstGeom>
          <a:ln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3AAC69-ADDA-4E98-B56F-103D7BD8712F}"/>
              </a:ext>
            </a:extLst>
          </p:cNvPr>
          <p:cNvSpPr txBox="1"/>
          <p:nvPr/>
        </p:nvSpPr>
        <p:spPr>
          <a:xfrm>
            <a:off x="8171799" y="1532172"/>
            <a:ext cx="324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 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A6599-8A10-4E1A-B7D9-7CD8E2C20ECE}"/>
              </a:ext>
            </a:extLst>
          </p:cNvPr>
          <p:cNvSpPr txBox="1"/>
          <p:nvPr/>
        </p:nvSpPr>
        <p:spPr>
          <a:xfrm>
            <a:off x="8220268" y="5648634"/>
            <a:ext cx="332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sensors – Bangalore –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JICA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Graphic 26" descr="Hourglass">
            <a:extLst>
              <a:ext uri="{FF2B5EF4-FFF2-40B4-BE49-F238E27FC236}">
                <a16:creationId xmlns:a16="http://schemas.microsoft.com/office/drawing/2014/main" id="{C8F38D9D-FC1F-47A9-9428-9C2E5FBE1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033" y="1901505"/>
            <a:ext cx="914400" cy="914400"/>
          </a:xfrm>
          <a:prstGeom prst="rect">
            <a:avLst/>
          </a:prstGeom>
        </p:spPr>
      </p:pic>
      <p:pic>
        <p:nvPicPr>
          <p:cNvPr id="28" name="Graphic 27" descr="Stopwatch">
            <a:extLst>
              <a:ext uri="{FF2B5EF4-FFF2-40B4-BE49-F238E27FC236}">
                <a16:creationId xmlns:a16="http://schemas.microsoft.com/office/drawing/2014/main" id="{02F456DB-40B3-4487-83BA-9DFFA5ED7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923" y="3429000"/>
            <a:ext cx="914400" cy="914400"/>
          </a:xfrm>
          <a:prstGeom prst="rect">
            <a:avLst/>
          </a:prstGeom>
        </p:spPr>
      </p:pic>
      <p:pic>
        <p:nvPicPr>
          <p:cNvPr id="29" name="Graphic 28" descr="Label">
            <a:extLst>
              <a:ext uri="{FF2B5EF4-FFF2-40B4-BE49-F238E27FC236}">
                <a16:creationId xmlns:a16="http://schemas.microsoft.com/office/drawing/2014/main" id="{CA7816A8-FA92-4485-93CB-048E6A67FC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0033" y="4925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25245-E028-4CB7-AFAC-84E224A12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419EC-23E4-427D-AFE1-013CA56D3CB0}"/>
              </a:ext>
            </a:extLst>
          </p:cNvPr>
          <p:cNvSpPr txBox="1"/>
          <p:nvPr/>
        </p:nvSpPr>
        <p:spPr>
          <a:xfrm>
            <a:off x="587828" y="335902"/>
            <a:ext cx="505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57257D"/>
                </a:solidFill>
              </a:rPr>
              <a:t>LITERATURE SURVEY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64EB17-1E4B-409A-B641-40DB15C33A8D}"/>
              </a:ext>
            </a:extLst>
          </p:cNvPr>
          <p:cNvCxnSpPr>
            <a:cxnSpLocks/>
          </p:cNvCxnSpPr>
          <p:nvPr/>
        </p:nvCxnSpPr>
        <p:spPr>
          <a:xfrm>
            <a:off x="709130" y="941493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71AAC9-E291-4977-8F09-B08E1D037D7F}"/>
              </a:ext>
            </a:extLst>
          </p:cNvPr>
          <p:cNvSpPr txBox="1"/>
          <p:nvPr/>
        </p:nvSpPr>
        <p:spPr>
          <a:xfrm>
            <a:off x="139959" y="1873274"/>
            <a:ext cx="4170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0" u="none" strike="noStrike" baseline="0" dirty="0"/>
              <a:t>EVP-STC: Emergency Vehicle Priority and Self-Organizing Traffic Control at Intersections </a:t>
            </a:r>
            <a:r>
              <a:rPr lang="en-IN" sz="1600" b="1" i="0" u="none" strike="noStrike" baseline="0" dirty="0"/>
              <a:t>Using Internet-of-Things Platform </a:t>
            </a:r>
            <a:r>
              <a:rPr lang="en-IN" sz="1600" b="0" i="0" u="none" strike="noStrike" baseline="0" dirty="0">
                <a:latin typeface="FormataOTFCond-Md"/>
              </a:rPr>
              <a:t>by </a:t>
            </a:r>
            <a:r>
              <a:rPr lang="en-US" sz="1400" b="0" i="0" u="none" strike="noStrike" baseline="0" dirty="0">
                <a:latin typeface="FormataOTFCond-Md"/>
              </a:rPr>
              <a:t>AJMAL KHAN1, FARMAN ULLAH1, ZEESHAN KALEEM 2, SHAMS UR RAHMAN3,</a:t>
            </a:r>
          </a:p>
          <a:p>
            <a:pPr algn="just"/>
            <a:r>
              <a:rPr lang="en-US" sz="1400" b="0" i="0" u="none" strike="noStrike" baseline="0" dirty="0">
                <a:latin typeface="FormataOTFCond-Md"/>
              </a:rPr>
              <a:t>HAFEEZ ANWAR1, AND YOU-ZE CHO </a:t>
            </a:r>
          </a:p>
          <a:p>
            <a:pPr algn="just"/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Year Of Publication </a:t>
            </a:r>
            <a:r>
              <a:rPr lang="en-US" sz="1400" dirty="0">
                <a:latin typeface="FormataOTFCond-Md"/>
              </a:rPr>
              <a:t>Nov 5 2018</a:t>
            </a:r>
            <a:endParaRPr lang="en-IN" dirty="0">
              <a:latin typeface="FormataOTFCond-Md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</a:rPr>
              <a:t>An A Rescue System of an Advanced Ambulance Using Prioritized Traffic Switching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By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Tandrima</a:t>
            </a:r>
            <a:r>
              <a:rPr lang="en-US" sz="1600" dirty="0">
                <a:solidFill>
                  <a:srgbClr val="000000"/>
                </a:solidFill>
              </a:rPr>
              <a:t> Chowdhury ,Smriti Singh ,</a:t>
            </a:r>
            <a:r>
              <a:rPr lang="en-US" sz="1600" dirty="0" err="1">
                <a:solidFill>
                  <a:srgbClr val="000000"/>
                </a:solidFill>
              </a:rPr>
              <a:t>Dr.S.Maflin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Shaby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Year Of Publication:-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2016</a:t>
            </a:r>
            <a:endParaRPr lang="en-IN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1A77DB-F761-4BA5-B59D-BEFD2B6466FE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644C35-F759-4AAA-A8B1-3E6AACA49870}"/>
              </a:ext>
            </a:extLst>
          </p:cNvPr>
          <p:cNvCxnSpPr>
            <a:cxnSpLocks/>
          </p:cNvCxnSpPr>
          <p:nvPr/>
        </p:nvCxnSpPr>
        <p:spPr>
          <a:xfrm>
            <a:off x="4450702" y="1242978"/>
            <a:ext cx="0" cy="4700622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D7911-8316-4F99-9545-F544EC98C12B}"/>
              </a:ext>
            </a:extLst>
          </p:cNvPr>
          <p:cNvCxnSpPr>
            <a:cxnSpLocks/>
          </p:cNvCxnSpPr>
          <p:nvPr/>
        </p:nvCxnSpPr>
        <p:spPr>
          <a:xfrm>
            <a:off x="0" y="1660849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41C12C-54FB-40B4-914B-64CB91B06F9E}"/>
              </a:ext>
            </a:extLst>
          </p:cNvPr>
          <p:cNvCxnSpPr>
            <a:cxnSpLocks/>
          </p:cNvCxnSpPr>
          <p:nvPr/>
        </p:nvCxnSpPr>
        <p:spPr>
          <a:xfrm>
            <a:off x="0" y="1202094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A7153-8BB6-43DC-B3FC-7F676CF328D6}"/>
              </a:ext>
            </a:extLst>
          </p:cNvPr>
          <p:cNvCxnSpPr>
            <a:cxnSpLocks/>
          </p:cNvCxnSpPr>
          <p:nvPr/>
        </p:nvCxnSpPr>
        <p:spPr>
          <a:xfrm>
            <a:off x="0" y="5943600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500486-9EB8-4E20-B4E4-879BE107F027}"/>
              </a:ext>
            </a:extLst>
          </p:cNvPr>
          <p:cNvCxnSpPr>
            <a:cxnSpLocks/>
          </p:cNvCxnSpPr>
          <p:nvPr/>
        </p:nvCxnSpPr>
        <p:spPr>
          <a:xfrm>
            <a:off x="8388220" y="1202094"/>
            <a:ext cx="0" cy="4741506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8BB42F-8135-4861-8823-DD38350412F3}"/>
              </a:ext>
            </a:extLst>
          </p:cNvPr>
          <p:cNvSpPr txBox="1"/>
          <p:nvPr/>
        </p:nvSpPr>
        <p:spPr>
          <a:xfrm>
            <a:off x="1215313" y="1284466"/>
            <a:ext cx="207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AUTHOR/TITLE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DC4AC-885B-45C6-9741-F2811738073E}"/>
              </a:ext>
            </a:extLst>
          </p:cNvPr>
          <p:cNvSpPr txBox="1"/>
          <p:nvPr/>
        </p:nvSpPr>
        <p:spPr>
          <a:xfrm>
            <a:off x="5381431" y="1284466"/>
            <a:ext cx="207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METHOD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8ED25-83BE-4213-8BFB-8618203FD4D1}"/>
              </a:ext>
            </a:extLst>
          </p:cNvPr>
          <p:cNvSpPr txBox="1"/>
          <p:nvPr/>
        </p:nvSpPr>
        <p:spPr>
          <a:xfrm>
            <a:off x="8647527" y="1280770"/>
            <a:ext cx="328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MERITS AND DEMERITS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0E5F8-F403-4B40-BB9F-2D8639A8C08D}"/>
              </a:ext>
            </a:extLst>
          </p:cNvPr>
          <p:cNvSpPr txBox="1"/>
          <p:nvPr/>
        </p:nvSpPr>
        <p:spPr>
          <a:xfrm>
            <a:off x="4518360" y="3809762"/>
            <a:ext cx="37042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GSM (Global System for Mobile Communications) sends the location of the accident to the ambulance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ireless technologies are used for information transferring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When the ambulance reaches the junction the signal is made green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007BD-967F-4852-AE65-DDFC89172C6D}"/>
              </a:ext>
            </a:extLst>
          </p:cNvPr>
          <p:cNvSpPr txBox="1"/>
          <p:nvPr/>
        </p:nvSpPr>
        <p:spPr>
          <a:xfrm>
            <a:off x="8528199" y="3822918"/>
            <a:ext cx="3797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to monitor the location of ambulance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 the real time coordinates of ambulance</a:t>
            </a:r>
          </a:p>
          <a:p>
            <a:r>
              <a:rPr lang="en-US" sz="1600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Internet connection must required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6F44A-6A70-4D0D-B33E-7ADB2B42B13B}"/>
              </a:ext>
            </a:extLst>
          </p:cNvPr>
          <p:cNvSpPr txBox="1"/>
          <p:nvPr/>
        </p:nvSpPr>
        <p:spPr>
          <a:xfrm>
            <a:off x="4518360" y="1660849"/>
            <a:ext cx="3795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Internet-of-Things-based platform for emergency vehicle priority and self-organized traffic control (EVP-STC) management at intersections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Zigbee for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force resistive sensors for traffic flow control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DE0C93-915E-475F-9B66-804CE2295EF0}"/>
              </a:ext>
            </a:extLst>
          </p:cNvPr>
          <p:cNvSpPr txBox="1"/>
          <p:nvPr/>
        </p:nvSpPr>
        <p:spPr>
          <a:xfrm>
            <a:off x="8528199" y="1684576"/>
            <a:ext cx="3722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EVP-STC was proposed to minimize average vehicle waiting times at intersections</a:t>
            </a:r>
          </a:p>
          <a:p>
            <a:r>
              <a:rPr lang="en-US" sz="1600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Priority based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Internet connection is required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7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13F9130-E48F-4119-AC56-1B0A919495B5}"/>
              </a:ext>
            </a:extLst>
          </p:cNvPr>
          <p:cNvSpPr txBox="1"/>
          <p:nvPr/>
        </p:nvSpPr>
        <p:spPr>
          <a:xfrm>
            <a:off x="263718" y="275996"/>
            <a:ext cx="58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57257D"/>
                </a:solidFill>
              </a:rPr>
              <a:t>SUMMARY – LITERATURE SURVEY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F7179B-2F23-4CFA-A46A-46A7A8A5BD2E}"/>
              </a:ext>
            </a:extLst>
          </p:cNvPr>
          <p:cNvGrpSpPr/>
          <p:nvPr/>
        </p:nvGrpSpPr>
        <p:grpSpPr>
          <a:xfrm>
            <a:off x="2584698" y="2008582"/>
            <a:ext cx="7241585" cy="1420418"/>
            <a:chOff x="2104008" y="2494624"/>
            <a:chExt cx="7241585" cy="142041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E77C8DC-1615-4BD2-BBAB-63F85119FD33}"/>
                </a:ext>
              </a:extLst>
            </p:cNvPr>
            <p:cNvSpPr/>
            <p:nvPr/>
          </p:nvSpPr>
          <p:spPr>
            <a:xfrm>
              <a:off x="2104008" y="2494625"/>
              <a:ext cx="1469620" cy="1420417"/>
            </a:xfrm>
            <a:prstGeom prst="ellipse">
              <a:avLst/>
            </a:prstGeom>
            <a:solidFill>
              <a:srgbClr val="835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7484D4-EFC8-4CD9-A375-7BEA9EBEC820}"/>
                </a:ext>
              </a:extLst>
            </p:cNvPr>
            <p:cNvSpPr/>
            <p:nvPr/>
          </p:nvSpPr>
          <p:spPr>
            <a:xfrm>
              <a:off x="7875973" y="2494624"/>
              <a:ext cx="1469620" cy="1420417"/>
            </a:xfrm>
            <a:prstGeom prst="ellipse">
              <a:avLst/>
            </a:prstGeom>
            <a:solidFill>
              <a:srgbClr val="835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19AF99-5E17-442C-8C52-626ABA01A238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3573628" y="3204833"/>
              <a:ext cx="4302345" cy="1"/>
            </a:xfrm>
            <a:prstGeom prst="line">
              <a:avLst/>
            </a:prstGeom>
            <a:ln w="28575">
              <a:solidFill>
                <a:srgbClr val="57257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2CB8E6-F623-44DC-9653-054606E72C81}"/>
                </a:ext>
              </a:extLst>
            </p:cNvPr>
            <p:cNvGrpSpPr/>
            <p:nvPr/>
          </p:nvGrpSpPr>
          <p:grpSpPr>
            <a:xfrm>
              <a:off x="2381618" y="2643504"/>
              <a:ext cx="914400" cy="1122655"/>
              <a:chOff x="2381618" y="2526067"/>
              <a:chExt cx="914400" cy="1122655"/>
            </a:xfrm>
          </p:grpSpPr>
          <p:pic>
            <p:nvPicPr>
              <p:cNvPr id="30" name="Graphic 29" descr="Traffic light">
                <a:extLst>
                  <a:ext uri="{FF2B5EF4-FFF2-40B4-BE49-F238E27FC236}">
                    <a16:creationId xmlns:a16="http://schemas.microsoft.com/office/drawing/2014/main" id="{CE8AFBD1-E859-49ED-8F93-BDCB51008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1618" y="252606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46BFFC0-65B0-4ECC-9FD8-E34DA7F47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8818" y="3316180"/>
                <a:ext cx="0" cy="332542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Graphic 28" descr="Cloud Computing">
              <a:extLst>
                <a:ext uri="{FF2B5EF4-FFF2-40B4-BE49-F238E27FC236}">
                  <a16:creationId xmlns:a16="http://schemas.microsoft.com/office/drawing/2014/main" id="{6F73E157-DBA8-41AA-8760-7C1D408B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3583" y="274763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AE1605-2185-45DE-9EF9-D7F97E1FB5CD}"/>
              </a:ext>
            </a:extLst>
          </p:cNvPr>
          <p:cNvSpPr txBox="1"/>
          <p:nvPr/>
        </p:nvSpPr>
        <p:spPr>
          <a:xfrm>
            <a:off x="116670" y="4383514"/>
            <a:ext cx="57214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pre-existing smart traffic system with green corridor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use of cameras and image processing.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fixed time mode to control traffic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4F67C-2CF1-4214-B013-EFDE7C1A4243}"/>
              </a:ext>
            </a:extLst>
          </p:cNvPr>
          <p:cNvSpPr txBox="1"/>
          <p:nvPr/>
        </p:nvSpPr>
        <p:spPr>
          <a:xfrm>
            <a:off x="6572875" y="4383514"/>
            <a:ext cx="537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internet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Sensors are installed along road sides.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High maintenance cost.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41F168-A856-4F05-AC0B-6C34AEC2376E}"/>
              </a:ext>
            </a:extLst>
          </p:cNvPr>
          <p:cNvCxnSpPr/>
          <p:nvPr/>
        </p:nvCxnSpPr>
        <p:spPr>
          <a:xfrm>
            <a:off x="6205491" y="2947575"/>
            <a:ext cx="0" cy="3817209"/>
          </a:xfrm>
          <a:prstGeom prst="line">
            <a:avLst/>
          </a:prstGeom>
          <a:ln>
            <a:solidFill>
              <a:srgbClr val="BCA8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4AECEC-A62E-4069-B23F-D2E623D19857}"/>
              </a:ext>
            </a:extLst>
          </p:cNvPr>
          <p:cNvSpPr/>
          <p:nvPr/>
        </p:nvSpPr>
        <p:spPr bwMode="auto">
          <a:xfrm>
            <a:off x="3964218" y="2623514"/>
            <a:ext cx="4417782" cy="2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B381D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32921AA-457E-46CC-86E9-D42B7BC594D7}"/>
              </a:ext>
            </a:extLst>
          </p:cNvPr>
          <p:cNvSpPr/>
          <p:nvPr/>
        </p:nvSpPr>
        <p:spPr>
          <a:xfrm>
            <a:off x="6971770" y="1329033"/>
            <a:ext cx="2844800" cy="2576936"/>
          </a:xfrm>
          <a:prstGeom prst="diamond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0A0FA0E-74EC-42B6-8096-06E61E74D02C}"/>
              </a:ext>
            </a:extLst>
          </p:cNvPr>
          <p:cNvSpPr/>
          <p:nvPr/>
        </p:nvSpPr>
        <p:spPr>
          <a:xfrm>
            <a:off x="6959599" y="4267200"/>
            <a:ext cx="2844800" cy="2576936"/>
          </a:xfrm>
          <a:prstGeom prst="diamond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E63908F-4C01-49E9-A378-1F29BEEB835E}"/>
              </a:ext>
            </a:extLst>
          </p:cNvPr>
          <p:cNvSpPr/>
          <p:nvPr/>
        </p:nvSpPr>
        <p:spPr>
          <a:xfrm>
            <a:off x="2538531" y="4244353"/>
            <a:ext cx="2844800" cy="2576936"/>
          </a:xfrm>
          <a:prstGeom prst="diamond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2418A-A74B-4AA5-80E2-9FAB68CB8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33A2507-4D52-4767-98E5-EDEBA0685B0F}"/>
              </a:ext>
            </a:extLst>
          </p:cNvPr>
          <p:cNvSpPr/>
          <p:nvPr/>
        </p:nvSpPr>
        <p:spPr>
          <a:xfrm>
            <a:off x="2529648" y="1325179"/>
            <a:ext cx="2844800" cy="2576936"/>
          </a:xfrm>
          <a:prstGeom prst="diamond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39A6E-A641-4A04-83C5-A172FFBD6D7E}"/>
              </a:ext>
            </a:extLst>
          </p:cNvPr>
          <p:cNvSpPr txBox="1"/>
          <p:nvPr/>
        </p:nvSpPr>
        <p:spPr>
          <a:xfrm>
            <a:off x="4851414" y="3533400"/>
            <a:ext cx="284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7257D"/>
                </a:solidFill>
              </a:rPr>
              <a:t>ADDED ADVANTAGES</a:t>
            </a:r>
            <a:endParaRPr lang="en-IN" sz="2800" b="1" dirty="0">
              <a:solidFill>
                <a:srgbClr val="57257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9E3A-2A35-4B06-8BC2-07B1BC54DD98}"/>
              </a:ext>
            </a:extLst>
          </p:cNvPr>
          <p:cNvSpPr txBox="1"/>
          <p:nvPr/>
        </p:nvSpPr>
        <p:spPr>
          <a:xfrm>
            <a:off x="3274238" y="2082863"/>
            <a:ext cx="1483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 need of array sensors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194A3-9479-476C-840E-444AE5EF9857}"/>
              </a:ext>
            </a:extLst>
          </p:cNvPr>
          <p:cNvSpPr txBox="1"/>
          <p:nvPr/>
        </p:nvSpPr>
        <p:spPr>
          <a:xfrm>
            <a:off x="594967" y="1651900"/>
            <a:ext cx="2321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Sensors losses their sensitivity over time.</a:t>
            </a:r>
          </a:p>
          <a:p>
            <a:endParaRPr lang="en-US" dirty="0"/>
          </a:p>
          <a:p>
            <a:r>
              <a:rPr lang="en-US" dirty="0"/>
              <a:t>2.  Reduced installation and maintenance cost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A8CCF-5CC6-438E-98B5-8AAEECCA3E62}"/>
              </a:ext>
            </a:extLst>
          </p:cNvPr>
          <p:cNvSpPr txBox="1"/>
          <p:nvPr/>
        </p:nvSpPr>
        <p:spPr>
          <a:xfrm>
            <a:off x="9891379" y="2252063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algorithm size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93F0E-9FD9-458B-8971-856D0DE75854}"/>
              </a:ext>
            </a:extLst>
          </p:cNvPr>
          <p:cNvSpPr txBox="1"/>
          <p:nvPr/>
        </p:nvSpPr>
        <p:spPr>
          <a:xfrm>
            <a:off x="2819953" y="5196596"/>
            <a:ext cx="23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Internet is not essential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DAD0B-C7B0-487B-96A6-0E23486E6B1A}"/>
              </a:ext>
            </a:extLst>
          </p:cNvPr>
          <p:cNvSpPr txBox="1"/>
          <p:nvPr/>
        </p:nvSpPr>
        <p:spPr>
          <a:xfrm>
            <a:off x="538300" y="5064796"/>
            <a:ext cx="220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easy functioning during emergency.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99BEB-F521-4154-9D6A-878913F403D4}"/>
              </a:ext>
            </a:extLst>
          </p:cNvPr>
          <p:cNvSpPr txBox="1"/>
          <p:nvPr/>
        </p:nvSpPr>
        <p:spPr>
          <a:xfrm>
            <a:off x="7445828" y="5064796"/>
            <a:ext cx="197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Link to control room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AD0B5-36A4-4B44-A7B2-EEF7A2979095}"/>
              </a:ext>
            </a:extLst>
          </p:cNvPr>
          <p:cNvSpPr txBox="1"/>
          <p:nvPr/>
        </p:nvSpPr>
        <p:spPr>
          <a:xfrm>
            <a:off x="9975355" y="5064796"/>
            <a:ext cx="197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easily updated remotely.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51D0-137B-4540-B6AA-F90757A77546}"/>
              </a:ext>
            </a:extLst>
          </p:cNvPr>
          <p:cNvSpPr txBox="1"/>
          <p:nvPr/>
        </p:nvSpPr>
        <p:spPr>
          <a:xfrm>
            <a:off x="7190791" y="2000071"/>
            <a:ext cx="2486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 need of complex cloud computation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0472D-B6F1-463C-9F54-7230AAB87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E7E86B-11BA-4CFB-8DC0-B7BB5768C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9FDDC-64EF-4258-94E0-B1FDCAF55D7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583426" y="182459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F6D9BF-519D-4716-887B-AC5E7D278F4D}"/>
                </a:ext>
              </a:extLst>
            </p:cNvPr>
            <p:cNvSpPr/>
            <p:nvPr/>
          </p:nvSpPr>
          <p:spPr>
            <a:xfrm>
              <a:off x="2583426" y="182459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1E83D7-E567-4C8C-85E6-557BFE88794A}"/>
                </a:ext>
              </a:extLst>
            </p:cNvPr>
            <p:cNvSpPr txBox="1"/>
            <p:nvPr/>
          </p:nvSpPr>
          <p:spPr>
            <a:xfrm>
              <a:off x="6477401" y="3349849"/>
              <a:ext cx="4404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57257D"/>
                  </a:solidFill>
                </a:rPr>
                <a:t>WORKING PRINCIPLE</a:t>
              </a:r>
              <a:endParaRPr lang="en-IN" sz="2800" b="1" dirty="0">
                <a:solidFill>
                  <a:srgbClr val="5725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903F9-F432-4594-8F14-657B1AF0E5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3FF98-71E0-4AF3-81D9-083B09A282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F1447C-2F12-486B-9867-2A1F9E1C5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363607"/>
              </p:ext>
            </p:extLst>
          </p:nvPr>
        </p:nvGraphicFramePr>
        <p:xfrm>
          <a:off x="2032000" y="12364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505926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leg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lle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685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Calibri</vt:lpstr>
      <vt:lpstr>Cambria Math</vt:lpstr>
      <vt:lpstr>FormataOTFCond-Md</vt:lpstr>
      <vt:lpstr>Lucida Console</vt:lpstr>
      <vt:lpstr>Roboto</vt:lpstr>
      <vt:lpstr>Times New Roman</vt:lpstr>
      <vt:lpstr>college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Rajesh Ranganathan</dc:creator>
  <cp:lastModifiedBy>Laleth Kumar</cp:lastModifiedBy>
  <cp:revision>649</cp:revision>
  <cp:lastPrinted>1601-01-01T00:00:00Z</cp:lastPrinted>
  <dcterms:created xsi:type="dcterms:W3CDTF">2009-11-18T04:36:51Z</dcterms:created>
  <dcterms:modified xsi:type="dcterms:W3CDTF">2021-05-06T03:46:05Z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