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2" r:id="rId4"/>
    <p:sldId id="258" r:id="rId5"/>
    <p:sldId id="259" r:id="rId6"/>
    <p:sldId id="261" r:id="rId7"/>
    <p:sldId id="264" r:id="rId8"/>
    <p:sldId id="280" r:id="rId9"/>
    <p:sldId id="279" r:id="rId10"/>
    <p:sldId id="265" r:id="rId11"/>
    <p:sldId id="266" r:id="rId12"/>
    <p:sldId id="267" r:id="rId13"/>
    <p:sldId id="268" r:id="rId14"/>
    <p:sldId id="269" r:id="rId15"/>
    <p:sldId id="270" r:id="rId16"/>
    <p:sldId id="281" r:id="rId17"/>
    <p:sldId id="274" r:id="rId18"/>
    <p:sldId id="275" r:id="rId19"/>
    <p:sldId id="277" r:id="rId20"/>
    <p:sldId id="278" r:id="rId21"/>
    <p:sldId id="273" r:id="rId22"/>
    <p:sldId id="26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 Pu" initials="AP" lastIdx="2" clrIdx="0">
    <p:extLst>
      <p:ext uri="{19B8F6BF-5375-455C-9EA6-DF929625EA0E}">
        <p15:presenceInfo xmlns:p15="http://schemas.microsoft.com/office/powerpoint/2012/main" xmlns="" userId="20d516b4500785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-312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FE2EF-7257-4A63-82AF-1FCF332A82D1}" type="datetimeFigureOut">
              <a:rPr lang="en-US" smtClean="0"/>
              <a:t>12/2/16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794EE-5404-4B9B-BD6E-2DE6F7136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10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apu2@Illinois.edu" TargetMode="External"/><Relationship Id="rId4" Type="http://schemas.openxmlformats.org/officeDocument/2006/relationships/hyperlink" Target="mailto:weglarz3@Illinois.edu" TargetMode="External"/><Relationship Id="rId5" Type="http://schemas.openxmlformats.org/officeDocument/2006/relationships/hyperlink" Target="mailto:zsimeo2@Illinois.edu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aj4@Illinois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eta-toolkit.org/classify-tutorial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Emotion/Sentiment Analysis of Tweets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8597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Anantharaman Janakiraman (</a:t>
            </a:r>
            <a:r>
              <a:rPr lang="en-US" cap="small" dirty="0">
                <a:hlinkClick r:id="rId2"/>
              </a:rPr>
              <a:t>aj4@Illinois.edu</a:t>
            </a:r>
            <a:r>
              <a:rPr lang="en-US" cap="small" dirty="0" smtClean="0"/>
              <a:t>) - Project Coordinator</a:t>
            </a:r>
            <a:endParaRPr lang="en-US" cap="small" dirty="0"/>
          </a:p>
          <a:p>
            <a:r>
              <a:rPr lang="en-US" cap="small" dirty="0"/>
              <a:t>Hsien-Cheng Allen Pu (</a:t>
            </a:r>
            <a:r>
              <a:rPr lang="en-US" cap="small" dirty="0">
                <a:hlinkClick r:id="rId3"/>
              </a:rPr>
              <a:t>hapu2@Illinois.edu</a:t>
            </a:r>
            <a:r>
              <a:rPr lang="en-US" cap="small" dirty="0" smtClean="0"/>
              <a:t>) - team member</a:t>
            </a:r>
            <a:endParaRPr lang="en-US" cap="small" dirty="0"/>
          </a:p>
          <a:p>
            <a:r>
              <a:rPr lang="en-US" cap="small" dirty="0"/>
              <a:t>Margaret </a:t>
            </a:r>
            <a:r>
              <a:rPr lang="en-US" cap="small" dirty="0" err="1"/>
              <a:t>Weglarz</a:t>
            </a:r>
            <a:r>
              <a:rPr lang="en-US" cap="small" dirty="0"/>
              <a:t> (</a:t>
            </a:r>
            <a:r>
              <a:rPr lang="en-US" cap="small" dirty="0">
                <a:hlinkClick r:id="rId4"/>
              </a:rPr>
              <a:t>weglarz3@Illinois.edu</a:t>
            </a:r>
            <a:r>
              <a:rPr lang="en-US" cap="small" dirty="0" smtClean="0"/>
              <a:t>) - team member</a:t>
            </a:r>
            <a:endParaRPr lang="en-US" cap="small" dirty="0"/>
          </a:p>
          <a:p>
            <a:r>
              <a:rPr lang="en-US" cap="small" dirty="0"/>
              <a:t>Zhan </a:t>
            </a:r>
            <a:r>
              <a:rPr lang="en-US" cap="small" dirty="0" err="1"/>
              <a:t>Simeonov</a:t>
            </a:r>
            <a:r>
              <a:rPr lang="en-US" cap="small" dirty="0"/>
              <a:t> (</a:t>
            </a:r>
            <a:r>
              <a:rPr lang="en-US" cap="small" dirty="0">
                <a:hlinkClick r:id="rId5"/>
              </a:rPr>
              <a:t>zsimeo2@Illinois.edu</a:t>
            </a:r>
            <a:r>
              <a:rPr lang="en-US" cap="small" dirty="0" smtClean="0"/>
              <a:t>) - team member</a:t>
            </a:r>
            <a:endParaRPr lang="en-US" cap="small" dirty="0"/>
          </a:p>
          <a:p>
            <a:endParaRPr lang="en-US" cap="smal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415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Trained Classifier Result – Logistic Regression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0000" y="1980000"/>
            <a:ext cx="6480000" cy="389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08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Trained Classifier Result – Winnow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0000" y="1980000"/>
            <a:ext cx="6480000" cy="396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81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Trained Classifier Result – One-vs-all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0000" y="1980000"/>
            <a:ext cx="64589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77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Trained Classifier Result – One-vs-ONE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0000" y="1980000"/>
            <a:ext cx="6489702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26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Trained Classifier Result – Dual-Perceptron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0000" y="1980000"/>
            <a:ext cx="6489699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53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Trained Classifier Result - Summary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9459800"/>
              </p:ext>
            </p:extLst>
          </p:nvPr>
        </p:nvGraphicFramePr>
        <p:xfrm>
          <a:off x="1451579" y="2398109"/>
          <a:ext cx="9604375" cy="3233232"/>
        </p:xfrm>
        <a:graphic>
          <a:graphicData uri="http://schemas.openxmlformats.org/drawingml/2006/table">
            <a:tbl>
              <a:tblPr/>
              <a:tblGrid>
                <a:gridCol w="3039359">
                  <a:extLst>
                    <a:ext uri="{9D8B030D-6E8A-4147-A177-3AD203B41FA5}">
                      <a16:colId xmlns:a16="http://schemas.microsoft.com/office/drawing/2014/main" xmlns="" val="552821145"/>
                    </a:ext>
                  </a:extLst>
                </a:gridCol>
                <a:gridCol w="1641254">
                  <a:extLst>
                    <a:ext uri="{9D8B030D-6E8A-4147-A177-3AD203B41FA5}">
                      <a16:colId xmlns:a16="http://schemas.microsoft.com/office/drawing/2014/main" xmlns="" val="1239950619"/>
                    </a:ext>
                  </a:extLst>
                </a:gridCol>
                <a:gridCol w="1641254">
                  <a:extLst>
                    <a:ext uri="{9D8B030D-6E8A-4147-A177-3AD203B41FA5}">
                      <a16:colId xmlns:a16="http://schemas.microsoft.com/office/drawing/2014/main" xmlns="" val="1986301195"/>
                    </a:ext>
                  </a:extLst>
                </a:gridCol>
                <a:gridCol w="1641254">
                  <a:extLst>
                    <a:ext uri="{9D8B030D-6E8A-4147-A177-3AD203B41FA5}">
                      <a16:colId xmlns:a16="http://schemas.microsoft.com/office/drawing/2014/main" xmlns="" val="426536434"/>
                    </a:ext>
                  </a:extLst>
                </a:gridCol>
                <a:gridCol w="1641254">
                  <a:extLst>
                    <a:ext uri="{9D8B030D-6E8A-4147-A177-3AD203B41FA5}">
                      <a16:colId xmlns:a16="http://schemas.microsoft.com/office/drawing/2014/main" xmlns="" val="2030286173"/>
                    </a:ext>
                  </a:extLst>
                </a:gridCol>
              </a:tblGrid>
              <a:tr h="482251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Classifier</a:t>
                      </a:r>
                    </a:p>
                  </a:txBody>
                  <a:tcPr marL="9118" marR="9118" marT="91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9118" marR="9118" marT="91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118" marR="9118" marT="91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118" marR="9118" marT="91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Overall</a:t>
                      </a:r>
                    </a:p>
                  </a:txBody>
                  <a:tcPr marL="9118" marR="9118" marT="91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02489657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Naïve-Bayes</a:t>
                      </a:r>
                    </a:p>
                  </a:txBody>
                  <a:tcPr marL="9118" marR="9118" marT="91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0.955</a:t>
                      </a:r>
                    </a:p>
                  </a:txBody>
                  <a:tcPr marL="9118" marR="9118" marT="91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0.955</a:t>
                      </a:r>
                    </a:p>
                  </a:txBody>
                  <a:tcPr marL="9118" marR="9118" marT="91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0.955</a:t>
                      </a:r>
                    </a:p>
                  </a:txBody>
                  <a:tcPr marL="9118" marR="9118" marT="91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0.955</a:t>
                      </a:r>
                    </a:p>
                  </a:txBody>
                  <a:tcPr marL="9118" marR="9118" marT="91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26699525"/>
                  </a:ext>
                </a:extLst>
              </a:tr>
              <a:tr h="420598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 Regression</a:t>
                      </a:r>
                    </a:p>
                  </a:txBody>
                  <a:tcPr marL="9118" marR="9118" marT="91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0.952</a:t>
                      </a:r>
                    </a:p>
                  </a:txBody>
                  <a:tcPr marL="9118" marR="9118" marT="91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0.953</a:t>
                      </a:r>
                    </a:p>
                  </a:txBody>
                  <a:tcPr marL="9118" marR="9118" marT="91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0.952</a:t>
                      </a:r>
                    </a:p>
                  </a:txBody>
                  <a:tcPr marL="9118" marR="9118" marT="91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0.952</a:t>
                      </a:r>
                    </a:p>
                  </a:txBody>
                  <a:tcPr marL="9118" marR="9118" marT="91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72478735"/>
                  </a:ext>
                </a:extLst>
              </a:tr>
              <a:tr h="420598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Winnow</a:t>
                      </a:r>
                    </a:p>
                  </a:txBody>
                  <a:tcPr marL="9118" marR="9118" marT="91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0.978</a:t>
                      </a:r>
                    </a:p>
                  </a:txBody>
                  <a:tcPr marL="9118" marR="9118" marT="91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0.978</a:t>
                      </a:r>
                    </a:p>
                  </a:txBody>
                  <a:tcPr marL="9118" marR="9118" marT="91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0.978</a:t>
                      </a:r>
                    </a:p>
                  </a:txBody>
                  <a:tcPr marL="9118" marR="9118" marT="91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0.978</a:t>
                      </a:r>
                    </a:p>
                  </a:txBody>
                  <a:tcPr marL="9118" marR="9118" marT="91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14580113"/>
                  </a:ext>
                </a:extLst>
              </a:tr>
              <a:tr h="420598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One-vs-All</a:t>
                      </a:r>
                    </a:p>
                  </a:txBody>
                  <a:tcPr marL="9118" marR="9118" marT="91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0.968</a:t>
                      </a:r>
                    </a:p>
                  </a:txBody>
                  <a:tcPr marL="9118" marR="9118" marT="91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0.968</a:t>
                      </a:r>
                    </a:p>
                  </a:txBody>
                  <a:tcPr marL="9118" marR="9118" marT="91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0.968</a:t>
                      </a:r>
                    </a:p>
                  </a:txBody>
                  <a:tcPr marL="9118" marR="9118" marT="91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0.968</a:t>
                      </a:r>
                    </a:p>
                  </a:txBody>
                  <a:tcPr marL="9118" marR="9118" marT="91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31209776"/>
                  </a:ext>
                </a:extLst>
              </a:tr>
              <a:tr h="452706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One-vs-One</a:t>
                      </a:r>
                    </a:p>
                  </a:txBody>
                  <a:tcPr marL="9118" marR="9118" marT="91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0.966</a:t>
                      </a:r>
                    </a:p>
                  </a:txBody>
                  <a:tcPr marL="9118" marR="9118" marT="91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0.966</a:t>
                      </a:r>
                    </a:p>
                  </a:txBody>
                  <a:tcPr marL="9118" marR="9118" marT="91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0.966</a:t>
                      </a:r>
                    </a:p>
                  </a:txBody>
                  <a:tcPr marL="9118" marR="9118" marT="91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0.966</a:t>
                      </a:r>
                    </a:p>
                  </a:txBody>
                  <a:tcPr marL="9118" marR="9118" marT="91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46533726"/>
                  </a:ext>
                </a:extLst>
              </a:tr>
              <a:tr h="564041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Dual-Perceptron</a:t>
                      </a:r>
                    </a:p>
                  </a:txBody>
                  <a:tcPr marL="9118" marR="9118" marT="91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0.962</a:t>
                      </a:r>
                    </a:p>
                  </a:txBody>
                  <a:tcPr marL="9118" marR="9118" marT="91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0.960</a:t>
                      </a:r>
                    </a:p>
                  </a:txBody>
                  <a:tcPr marL="9118" marR="9118" marT="91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0.963</a:t>
                      </a:r>
                    </a:p>
                  </a:txBody>
                  <a:tcPr marL="9118" marR="9118" marT="91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0.963</a:t>
                      </a:r>
                    </a:p>
                  </a:txBody>
                  <a:tcPr marL="9118" marR="9118" marT="91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58383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089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Classifier </a:t>
            </a:r>
            <a:r>
              <a:rPr lang="en-US" dirty="0"/>
              <a:t>Result - Summary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6263624"/>
              </p:ext>
            </p:extLst>
          </p:nvPr>
        </p:nvGraphicFramePr>
        <p:xfrm>
          <a:off x="1451579" y="2398109"/>
          <a:ext cx="9604375" cy="3233232"/>
        </p:xfrm>
        <a:graphic>
          <a:graphicData uri="http://schemas.openxmlformats.org/drawingml/2006/table">
            <a:tbl>
              <a:tblPr/>
              <a:tblGrid>
                <a:gridCol w="3039359">
                  <a:extLst>
                    <a:ext uri="{9D8B030D-6E8A-4147-A177-3AD203B41FA5}">
                      <a16:colId xmlns:a16="http://schemas.microsoft.com/office/drawing/2014/main" xmlns="" val="552821145"/>
                    </a:ext>
                  </a:extLst>
                </a:gridCol>
                <a:gridCol w="1641254">
                  <a:extLst>
                    <a:ext uri="{9D8B030D-6E8A-4147-A177-3AD203B41FA5}">
                      <a16:colId xmlns:a16="http://schemas.microsoft.com/office/drawing/2014/main" xmlns="" val="1239950619"/>
                    </a:ext>
                  </a:extLst>
                </a:gridCol>
                <a:gridCol w="1641254">
                  <a:extLst>
                    <a:ext uri="{9D8B030D-6E8A-4147-A177-3AD203B41FA5}">
                      <a16:colId xmlns:a16="http://schemas.microsoft.com/office/drawing/2014/main" xmlns="" val="1986301195"/>
                    </a:ext>
                  </a:extLst>
                </a:gridCol>
                <a:gridCol w="1641254">
                  <a:extLst>
                    <a:ext uri="{9D8B030D-6E8A-4147-A177-3AD203B41FA5}">
                      <a16:colId xmlns:a16="http://schemas.microsoft.com/office/drawing/2014/main" xmlns="" val="426536434"/>
                    </a:ext>
                  </a:extLst>
                </a:gridCol>
                <a:gridCol w="1641254">
                  <a:extLst>
                    <a:ext uri="{9D8B030D-6E8A-4147-A177-3AD203B41FA5}">
                      <a16:colId xmlns:a16="http://schemas.microsoft.com/office/drawing/2014/main" xmlns="" val="2030286173"/>
                    </a:ext>
                  </a:extLst>
                </a:gridCol>
              </a:tblGrid>
              <a:tr h="482251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Classifier</a:t>
                      </a:r>
                    </a:p>
                  </a:txBody>
                  <a:tcPr marL="9118" marR="9118" marT="91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9118" marR="9118" marT="91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118" marR="9118" marT="91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118" marR="9118" marT="91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Overall</a:t>
                      </a:r>
                    </a:p>
                  </a:txBody>
                  <a:tcPr marL="9118" marR="9118" marT="91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02489657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Naïve-Bayes</a:t>
                      </a:r>
                    </a:p>
                  </a:txBody>
                  <a:tcPr marL="9118" marR="9118" marT="91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0.641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0.724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0.575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0.575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26699525"/>
                  </a:ext>
                </a:extLst>
              </a:tr>
              <a:tr h="420598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 Regression</a:t>
                      </a:r>
                    </a:p>
                  </a:txBody>
                  <a:tcPr marL="9118" marR="9118" marT="91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0.687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0.781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0.613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0.613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72478735"/>
                  </a:ext>
                </a:extLst>
              </a:tr>
              <a:tr h="420598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Winnow</a:t>
                      </a:r>
                    </a:p>
                  </a:txBody>
                  <a:tcPr marL="9118" marR="9118" marT="91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0.692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0.766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0.631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0.631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14580113"/>
                  </a:ext>
                </a:extLst>
              </a:tr>
              <a:tr h="420598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One-</a:t>
                      </a:r>
                      <a:r>
                        <a:rPr lang="en-US" sz="2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vs</a:t>
                      </a:r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-All</a:t>
                      </a:r>
                    </a:p>
                  </a:txBody>
                  <a:tcPr marL="9118" marR="9118" marT="91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0.687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0.773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0.618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0.618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31209776"/>
                  </a:ext>
                </a:extLst>
              </a:tr>
              <a:tr h="452706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One-vs-One</a:t>
                      </a:r>
                    </a:p>
                  </a:txBody>
                  <a:tcPr marL="9118" marR="9118" marT="91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0.712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0.796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0.644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0.644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46533726"/>
                  </a:ext>
                </a:extLst>
              </a:tr>
              <a:tr h="564041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Dual-Perceptron</a:t>
                      </a:r>
                    </a:p>
                  </a:txBody>
                  <a:tcPr marL="9118" marR="9118" marT="91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0.640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0.734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0.567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0.567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18" marR="9118" marT="91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58383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838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Implementation – Testing THE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used Naïve-Bayes classifier as baseline to measure performance against other classifiers</a:t>
            </a:r>
          </a:p>
          <a:p>
            <a:r>
              <a:rPr lang="en-US" dirty="0"/>
              <a:t>We used a dataset of 4550 tweets to accomplish this task:</a:t>
            </a:r>
          </a:p>
          <a:p>
            <a:pPr lvl="1"/>
            <a:r>
              <a:rPr lang="en-US" dirty="0"/>
              <a:t>A training dataset consisting of 4000 tweets with </a:t>
            </a:r>
            <a:r>
              <a:rPr lang="en-US" i="1" u="sng" dirty="0"/>
              <a:t>three</a:t>
            </a:r>
            <a:r>
              <a:rPr lang="en-US" dirty="0"/>
              <a:t> human assigned sentiment labels (positive, neutral, and negative) to train classifiers.</a:t>
            </a:r>
          </a:p>
          <a:p>
            <a:pPr lvl="1"/>
            <a:r>
              <a:rPr lang="en-US" dirty="0"/>
              <a:t>A test dataset consisting of 550 tweets to feed it through the trained classifiers.</a:t>
            </a:r>
          </a:p>
          <a:p>
            <a:r>
              <a:rPr lang="en-US" dirty="0"/>
              <a:t>We modified the “sentiment.cpp” file to incorporate both elements of training and testing as suggested in the </a:t>
            </a:r>
            <a:r>
              <a:rPr lang="en-US" dirty="0" err="1"/>
              <a:t>MeTA</a:t>
            </a:r>
            <a:r>
              <a:rPr lang="en-US" dirty="0"/>
              <a:t> classification tutorial</a:t>
            </a:r>
          </a:p>
        </p:txBody>
      </p:sp>
    </p:spTree>
    <p:extLst>
      <p:ext uri="{BB962C8B-B14F-4D97-AF65-F5344CB8AC3E}">
        <p14:creationId xmlns:p14="http://schemas.microsoft.com/office/powerpoint/2010/main" val="3260155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Implementation – Testing THE Classifier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a </a:t>
            </a:r>
            <a:r>
              <a:rPr lang="en-US" dirty="0"/>
              <a:t>classifier (sample code):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Testing </a:t>
            </a:r>
            <a:r>
              <a:rPr lang="en-US" dirty="0" smtClean="0"/>
              <a:t>a trained </a:t>
            </a:r>
            <a:r>
              <a:rPr lang="en-US" dirty="0"/>
              <a:t>classifier (sample code):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For a fuller discussion, see </a:t>
            </a:r>
            <a:r>
              <a:rPr lang="en-US" dirty="0">
                <a:hlinkClick r:id="rId2"/>
              </a:rPr>
              <a:t>https://meta-toolkit.org/classify-tutorial.html</a:t>
            </a:r>
            <a:r>
              <a:rPr lang="en-US" dirty="0"/>
              <a:t> for details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732" y="2607291"/>
            <a:ext cx="4143375" cy="695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732" y="4087715"/>
            <a:ext cx="51435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20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sample of 550 test tweets the best accuracy was </a:t>
            </a:r>
            <a:r>
              <a:rPr lang="en-US" dirty="0">
                <a:solidFill>
                  <a:srgbClr val="FF0000"/>
                </a:solidFill>
              </a:rPr>
              <a:t>0.644</a:t>
            </a:r>
            <a:r>
              <a:rPr lang="en-US" dirty="0"/>
              <a:t> on One-vs-One classifier with 4000 trained tweets - not good enough!</a:t>
            </a:r>
          </a:p>
          <a:p>
            <a:r>
              <a:rPr lang="en-US" dirty="0"/>
              <a:t>To improve accuracy, we need to substantially increase the size of the size of dataset to train the classifiers.</a:t>
            </a:r>
          </a:p>
          <a:p>
            <a:r>
              <a:rPr lang="en-US" dirty="0"/>
              <a:t>We plan to increase the training set from 4000 currently to around 100K tweets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5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Inspiration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idea transpired after the divisive US Presidential debate aired on NBC</a:t>
            </a:r>
          </a:p>
          <a:p>
            <a:r>
              <a:rPr lang="en-US" dirty="0"/>
              <a:t>Hurtful, divisive, and vitriol languages permeated on various social media platforms</a:t>
            </a:r>
          </a:p>
          <a:p>
            <a:r>
              <a:rPr lang="en-US" dirty="0"/>
              <a:t>We want to use what we learned in class (topic/sentiment mining) to analyze how the millennials feel about the current election cycle</a:t>
            </a:r>
          </a:p>
          <a:p>
            <a:r>
              <a:rPr lang="en-US" dirty="0"/>
              <a:t>We want to mine people’s opinion across social media platforms to gauge sentiment and ultimately, if time permits, break down social media users by racial/ethnical background, social-economic status, education, age-group, and etc. to judge how each subgroup feels about the current election</a:t>
            </a:r>
          </a:p>
        </p:txBody>
      </p:sp>
    </p:spTree>
    <p:extLst>
      <p:ext uri="{BB962C8B-B14F-4D97-AF65-F5344CB8AC3E}">
        <p14:creationId xmlns:p14="http://schemas.microsoft.com/office/powerpoint/2010/main" val="4076837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Application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is our intention to create a web GUI with </a:t>
            </a:r>
            <a:r>
              <a:rPr lang="en-US" dirty="0" err="1"/>
              <a:t>MeTA</a:t>
            </a:r>
            <a:r>
              <a:rPr lang="en-US" dirty="0"/>
              <a:t> as the sentiment engine to classify tweets, documents, or any other text-data application real-time – “Online Classifier”. </a:t>
            </a:r>
          </a:p>
          <a:p>
            <a:r>
              <a:rPr lang="en-US" dirty="0"/>
              <a:t>Tweets, documents, or any text-data can be processed in batches or one-at-a-time</a:t>
            </a:r>
          </a:p>
          <a:p>
            <a:pPr lvl="1"/>
            <a:r>
              <a:rPr lang="en-US" dirty="0"/>
              <a:t>Implemented with one-vs-all or one-vs-one respectively </a:t>
            </a:r>
          </a:p>
          <a:p>
            <a:r>
              <a:rPr lang="en-US" dirty="0"/>
              <a:t>It is an easy-to-use interface for people to:</a:t>
            </a:r>
          </a:p>
          <a:p>
            <a:pPr lvl="1"/>
            <a:r>
              <a:rPr lang="en-US" dirty="0"/>
              <a:t>Quickly upload topic/sentiment training data with unique labels and get real-time results</a:t>
            </a:r>
          </a:p>
          <a:p>
            <a:pPr lvl="2"/>
            <a:r>
              <a:rPr lang="en-US" dirty="0"/>
              <a:t>Tending topics (to discover new exciting topic), product reviews (to discover features customers like or dislike), service reviews (to discover what the customers are saying), and etc.</a:t>
            </a:r>
          </a:p>
          <a:p>
            <a:pPr lvl="1"/>
            <a:r>
              <a:rPr lang="en-US" dirty="0"/>
              <a:t>Perform twitter sentiment analysis using the classifiers we built in this project! </a:t>
            </a:r>
          </a:p>
        </p:txBody>
      </p:sp>
    </p:spTree>
    <p:extLst>
      <p:ext uri="{BB962C8B-B14F-4D97-AF65-F5344CB8AC3E}">
        <p14:creationId xmlns:p14="http://schemas.microsoft.com/office/powerpoint/2010/main" val="3478361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Based </a:t>
            </a:r>
            <a:r>
              <a:rPr lang="en-US" dirty="0"/>
              <a:t>on results of test classification, we concluded that the One-vs-One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classifier returned the best results</a:t>
            </a:r>
          </a:p>
          <a:p>
            <a:r>
              <a:rPr lang="en-US" dirty="0"/>
              <a:t>We will continue to train and improve the accuracy of top-3 classifiers</a:t>
            </a:r>
          </a:p>
          <a:p>
            <a:r>
              <a:rPr lang="en-US" dirty="0"/>
              <a:t>We will continue to develop an online classifier with a web interface using </a:t>
            </a:r>
            <a:r>
              <a:rPr lang="en-US" dirty="0" err="1"/>
              <a:t>Scikitlearn</a:t>
            </a:r>
            <a:r>
              <a:rPr lang="en-US" dirty="0"/>
              <a:t> NLTK/</a:t>
            </a:r>
            <a:r>
              <a:rPr lang="en-US" dirty="0" err="1"/>
              <a:t>MeTA</a:t>
            </a:r>
            <a:endParaRPr lang="en-US" dirty="0"/>
          </a:p>
          <a:p>
            <a:r>
              <a:rPr lang="en-US" dirty="0"/>
              <a:t>Stay tuned</a:t>
            </a:r>
          </a:p>
        </p:txBody>
      </p:sp>
    </p:spTree>
    <p:extLst>
      <p:ext uri="{BB962C8B-B14F-4D97-AF65-F5344CB8AC3E}">
        <p14:creationId xmlns:p14="http://schemas.microsoft.com/office/powerpoint/2010/main" val="1395579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would like to do emotion analysis of tweets classified into Anger, Fear, Surprise etc.</a:t>
            </a:r>
          </a:p>
          <a:p>
            <a:r>
              <a:rPr lang="en-US" dirty="0"/>
              <a:t>We would like to explore twitter API to extract user data to analyze sentiment among the subgroups</a:t>
            </a:r>
          </a:p>
          <a:p>
            <a:r>
              <a:rPr lang="en-US" dirty="0"/>
              <a:t>We would like to explore other concepts learned in class to make text-based predictions</a:t>
            </a:r>
          </a:p>
          <a:p>
            <a:pPr lvl="1"/>
            <a:r>
              <a:rPr lang="en-US" dirty="0"/>
              <a:t>Perhaps explore sentiment between the subgroups using </a:t>
            </a:r>
            <a:r>
              <a:rPr lang="en-US" dirty="0" err="1"/>
              <a:t>NetPLSA</a:t>
            </a:r>
            <a:r>
              <a:rPr lang="en-US" dirty="0"/>
              <a:t> or Contextual PLSA</a:t>
            </a:r>
          </a:p>
          <a:p>
            <a:r>
              <a:rPr lang="en-US" dirty="0"/>
              <a:t>Sometime in the distant future, we would like to implement concepts in statistical machine learning and leverage “big data” to predict the next presidential outcome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9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topic/Sentiment Mining?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mine a variety of useful inferences from user interactions</a:t>
            </a:r>
          </a:p>
          <a:p>
            <a:pPr lvl="1"/>
            <a:r>
              <a:rPr lang="en-US" dirty="0"/>
              <a:t>Topics currently trending</a:t>
            </a:r>
          </a:p>
          <a:p>
            <a:pPr lvl="2"/>
            <a:r>
              <a:rPr lang="en-US" dirty="0"/>
              <a:t>Provide real-time data to perhaps feed into high-frequency trading algorithms</a:t>
            </a:r>
          </a:p>
          <a:p>
            <a:pPr lvl="1"/>
            <a:r>
              <a:rPr lang="en-US" dirty="0"/>
              <a:t>Current issues</a:t>
            </a:r>
          </a:p>
          <a:p>
            <a:pPr lvl="2"/>
            <a:r>
              <a:rPr lang="en-US" dirty="0"/>
              <a:t>Provide media companies with potential stories to write that people are passionate about </a:t>
            </a:r>
          </a:p>
          <a:p>
            <a:pPr lvl="1"/>
            <a:r>
              <a:rPr lang="en-US" dirty="0"/>
              <a:t>Product reviews</a:t>
            </a:r>
          </a:p>
          <a:p>
            <a:pPr lvl="2"/>
            <a:r>
              <a:rPr lang="en-US" dirty="0"/>
              <a:t>Provide insights to companies of how consumers feel about their product offering</a:t>
            </a:r>
          </a:p>
          <a:p>
            <a:r>
              <a:rPr lang="en-US" dirty="0"/>
              <a:t>Furthermore, we can use this information as baseline to predict the outcome of next presidential election in 2020</a:t>
            </a:r>
          </a:p>
        </p:txBody>
      </p:sp>
    </p:spTree>
    <p:extLst>
      <p:ext uri="{BB962C8B-B14F-4D97-AF65-F5344CB8AC3E}">
        <p14:creationId xmlns:p14="http://schemas.microsoft.com/office/powerpoint/2010/main" val="3636210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chose twitter as the social media platform of choice</a:t>
            </a:r>
          </a:p>
          <a:p>
            <a:pPr lvl="1"/>
            <a:r>
              <a:rPr lang="en-US" dirty="0"/>
              <a:t>It provides real-time assessment of people’s sentiment, jubilation, and uncertainty</a:t>
            </a:r>
          </a:p>
          <a:p>
            <a:pPr lvl="1"/>
            <a:r>
              <a:rPr lang="en-US" dirty="0"/>
              <a:t>Most twitter users are of the target audience – the millennials</a:t>
            </a:r>
          </a:p>
          <a:p>
            <a:r>
              <a:rPr lang="en-US" dirty="0"/>
              <a:t>The objective is to label the “emotions” of the tweets in two categories of sentiment gradient using the trained classifiers</a:t>
            </a:r>
          </a:p>
          <a:p>
            <a:pPr lvl="1"/>
            <a:r>
              <a:rPr lang="en-US" dirty="0"/>
              <a:t>‘4’ – Positive, happy, jovial, and etc.</a:t>
            </a:r>
          </a:p>
          <a:p>
            <a:pPr lvl="1"/>
            <a:r>
              <a:rPr lang="en-US" dirty="0"/>
              <a:t>‘2’ – Neutral, okay, don’t care, “meh,” and etc.</a:t>
            </a:r>
          </a:p>
          <a:p>
            <a:pPr lvl="1"/>
            <a:r>
              <a:rPr lang="en-US" dirty="0"/>
              <a:t>‘0’ – Negative, anger, fear, hate, and etc.</a:t>
            </a:r>
          </a:p>
          <a:p>
            <a:r>
              <a:rPr lang="en-US" dirty="0"/>
              <a:t>We decide to use </a:t>
            </a:r>
            <a:r>
              <a:rPr lang="en-US" dirty="0" err="1"/>
              <a:t>MeTA</a:t>
            </a:r>
            <a:r>
              <a:rPr lang="en-US" dirty="0"/>
              <a:t> to accomplish this task due to general familiarity</a:t>
            </a:r>
          </a:p>
        </p:txBody>
      </p:sp>
    </p:spTree>
    <p:extLst>
      <p:ext uri="{BB962C8B-B14F-4D97-AF65-F5344CB8AC3E}">
        <p14:creationId xmlns:p14="http://schemas.microsoft.com/office/powerpoint/2010/main" val="2264602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manually assign sentiment label on a dataset consists of 4550 tweets – ‘4’ being generally positive, ‘0’ being generally negative, ‘2’ being generally neutral</a:t>
            </a:r>
          </a:p>
          <a:p>
            <a:r>
              <a:rPr lang="en-US" dirty="0"/>
              <a:t>We use the dataset to train both generative and discriminative classifiers</a:t>
            </a:r>
          </a:p>
          <a:p>
            <a:pPr lvl="1"/>
            <a:r>
              <a:rPr lang="en-US" dirty="0"/>
              <a:t>Naïve-Bayes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Winnow</a:t>
            </a:r>
          </a:p>
          <a:p>
            <a:pPr lvl="1"/>
            <a:r>
              <a:rPr lang="en-US" dirty="0"/>
              <a:t>One-vs-All</a:t>
            </a:r>
          </a:p>
          <a:p>
            <a:pPr lvl="1"/>
            <a:r>
              <a:rPr lang="en-US" dirty="0"/>
              <a:t>One-vs-One</a:t>
            </a:r>
          </a:p>
          <a:p>
            <a:pPr lvl="1"/>
            <a:r>
              <a:rPr lang="en-US" dirty="0"/>
              <a:t>Dual-</a:t>
            </a:r>
            <a:r>
              <a:rPr lang="en-US" dirty="0" err="1"/>
              <a:t>Preceptron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488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remove stop words, perform stemming and additional data cleaning/filtering, prior to training the classifiers</a:t>
            </a:r>
          </a:p>
          <a:p>
            <a:r>
              <a:rPr lang="en-US" dirty="0"/>
              <a:t>We fine-tune the classifiers to achieve best precision, recall, and F1 scores</a:t>
            </a:r>
          </a:p>
          <a:p>
            <a:r>
              <a:rPr lang="en-US" dirty="0"/>
              <a:t>We use the trained classifier to analyze tweets in real-time</a:t>
            </a:r>
          </a:p>
          <a:p>
            <a:r>
              <a:rPr lang="en-US" dirty="0"/>
              <a:t>Since the election is over, we would use the saved tweets to compare and contrast between different classifiers</a:t>
            </a:r>
          </a:p>
        </p:txBody>
      </p:sp>
    </p:spTree>
    <p:extLst>
      <p:ext uri="{BB962C8B-B14F-4D97-AF65-F5344CB8AC3E}">
        <p14:creationId xmlns:p14="http://schemas.microsoft.com/office/powerpoint/2010/main" val="1533270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Implementation – Training THE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1300" y="1968500"/>
            <a:ext cx="9556254" cy="41275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created a ‘sentiment.cpp’ file within </a:t>
            </a:r>
            <a:r>
              <a:rPr lang="en-US" dirty="0" err="1"/>
              <a:t>MeTA</a:t>
            </a:r>
            <a:r>
              <a:rPr lang="en-US" dirty="0"/>
              <a:t> to: </a:t>
            </a:r>
          </a:p>
          <a:p>
            <a:pPr lvl="1"/>
            <a:r>
              <a:rPr lang="en-US" dirty="0"/>
              <a:t>Treated each tweet as a document – with sentence boundary denoted by ‘%’</a:t>
            </a:r>
          </a:p>
          <a:p>
            <a:pPr lvl="1"/>
            <a:r>
              <a:rPr lang="en-US" dirty="0"/>
              <a:t>Each tweet was tokenized using ‘</a:t>
            </a:r>
            <a:r>
              <a:rPr lang="en-US" dirty="0" err="1"/>
              <a:t>whitespace_tokenizer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Used default </a:t>
            </a:r>
            <a:r>
              <a:rPr lang="en-US" dirty="0" err="1"/>
              <a:t>MeTA</a:t>
            </a:r>
            <a:r>
              <a:rPr lang="en-US" dirty="0"/>
              <a:t> ‘</a:t>
            </a:r>
            <a:r>
              <a:rPr lang="en-US" dirty="0" err="1"/>
              <a:t>list_filter</a:t>
            </a:r>
            <a:r>
              <a:rPr lang="en-US" dirty="0"/>
              <a:t>’ to remove </a:t>
            </a:r>
            <a:r>
              <a:rPr lang="en-US" dirty="0" err="1"/>
              <a:t>stopwords</a:t>
            </a:r>
            <a:endParaRPr lang="en-US" dirty="0"/>
          </a:p>
          <a:p>
            <a:pPr lvl="1"/>
            <a:r>
              <a:rPr lang="en-US" dirty="0"/>
              <a:t>Used ‘</a:t>
            </a:r>
            <a:r>
              <a:rPr lang="en-US" dirty="0" err="1"/>
              <a:t>english_normalizer</a:t>
            </a:r>
            <a:r>
              <a:rPr lang="en-US" dirty="0"/>
              <a:t>’ to clean and normalize </a:t>
            </a:r>
            <a:r>
              <a:rPr lang="en-US" dirty="0" err="1"/>
              <a:t>english</a:t>
            </a:r>
            <a:r>
              <a:rPr lang="en-US" dirty="0"/>
              <a:t> words</a:t>
            </a:r>
          </a:p>
          <a:p>
            <a:pPr lvl="1"/>
            <a:r>
              <a:rPr lang="en-US" dirty="0"/>
              <a:t>Used ‘porter2_filter’ for stemming</a:t>
            </a:r>
          </a:p>
          <a:p>
            <a:pPr lvl="1"/>
            <a:r>
              <a:rPr lang="en-US" dirty="0"/>
              <a:t>Used other techniques to clean data like for example removing leading punctuations that were causing sentence boundary issues, converting non-alpha in a document to UTF, updated % to word “percent” because % was being for identifying sentence boundary etc.</a:t>
            </a:r>
          </a:p>
          <a:p>
            <a:r>
              <a:rPr lang="en-US" dirty="0"/>
              <a:t>We created a ‘config1.toml’ file to specify each unique classifier and tried different </a:t>
            </a:r>
            <a:r>
              <a:rPr lang="en-US" dirty="0" err="1"/>
              <a:t>config</a:t>
            </a:r>
            <a:r>
              <a:rPr lang="en-US" dirty="0"/>
              <a:t> parameters and methods for feature selection, analyzers/filters (</a:t>
            </a:r>
            <a:r>
              <a:rPr lang="en-US" dirty="0" err="1"/>
              <a:t>ngrams</a:t>
            </a:r>
            <a:r>
              <a:rPr lang="en-US" dirty="0"/>
              <a:t>, filter chains </a:t>
            </a:r>
            <a:r>
              <a:rPr lang="en-US" dirty="0" err="1"/>
              <a:t>etc</a:t>
            </a:r>
            <a:r>
              <a:rPr lang="en-US" dirty="0"/>
              <a:t>) and smoothing.</a:t>
            </a:r>
          </a:p>
          <a:p>
            <a:r>
              <a:rPr lang="en-US" dirty="0"/>
              <a:t>We identified problem in </a:t>
            </a:r>
            <a:r>
              <a:rPr lang="en-US" dirty="0" err="1"/>
              <a:t>MeTA</a:t>
            </a:r>
            <a:r>
              <a:rPr lang="en-US" dirty="0"/>
              <a:t> that caused incorrect labels to be produced on the test data and modified the classifier algorithm (Naïve Bayes particularly) to output the predicted label to a file directly from the algorithm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227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Implementation – Training THE Classifier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4279" y="2003032"/>
            <a:ext cx="9603275" cy="4321568"/>
          </a:xfrm>
        </p:spPr>
        <p:txBody>
          <a:bodyPr>
            <a:normAutofit/>
          </a:bodyPr>
          <a:lstStyle/>
          <a:p>
            <a:r>
              <a:rPr lang="en-US" dirty="0"/>
              <a:t>We ensured that the code can handle multiple sentiment labels.</a:t>
            </a:r>
          </a:p>
          <a:p>
            <a:r>
              <a:rPr lang="en-US" dirty="0"/>
              <a:t>We ensured the index is removed from the system after the classifier completes execution to recover storage space.</a:t>
            </a:r>
          </a:p>
          <a:p>
            <a:r>
              <a:rPr lang="en-US" dirty="0"/>
              <a:t>We compiled the code after making appropriate changes to CMakeList.txt and ran the code. The code handles multiple polarities too.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461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Trained Classifier Result – Naïve-Bayes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980150" y="2967335"/>
            <a:ext cx="22317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Update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4294" t="-80969" r="-23861" b="-645"/>
          <a:stretch/>
        </p:blipFill>
        <p:spPr>
          <a:xfrm>
            <a:off x="1460499" y="-1219200"/>
            <a:ext cx="8674101" cy="7150100"/>
          </a:xfrm>
        </p:spPr>
      </p:pic>
    </p:spTree>
    <p:extLst>
      <p:ext uri="{BB962C8B-B14F-4D97-AF65-F5344CB8AC3E}">
        <p14:creationId xmlns:p14="http://schemas.microsoft.com/office/powerpoint/2010/main" val="3293268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481</TotalTime>
  <Words>1400</Words>
  <Application>Microsoft Macintosh PowerPoint</Application>
  <PresentationFormat>Custom</PresentationFormat>
  <Paragraphs>173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Gallery</vt:lpstr>
      <vt:lpstr>Emotion/Sentiment Analysis of Tweets</vt:lpstr>
      <vt:lpstr>Project Inspiration </vt:lpstr>
      <vt:lpstr>Why topic/Sentiment Mining? </vt:lpstr>
      <vt:lpstr>Approach</vt:lpstr>
      <vt:lpstr>Approach (con’t)</vt:lpstr>
      <vt:lpstr>Approach (Con’t)</vt:lpstr>
      <vt:lpstr>Code Implementation – Training THE Classifier</vt:lpstr>
      <vt:lpstr>Code Implementation – Training THE Classifier (con’t)</vt:lpstr>
      <vt:lpstr>Trained Classifier Result – Naïve-Bayes</vt:lpstr>
      <vt:lpstr>Trained Classifier Result – Logistic Regression</vt:lpstr>
      <vt:lpstr>Trained Classifier Result – Winnow</vt:lpstr>
      <vt:lpstr>Trained Classifier Result – One-vs-all</vt:lpstr>
      <vt:lpstr>Trained Classifier Result – One-vs-ONE</vt:lpstr>
      <vt:lpstr>Trained Classifier Result – Dual-Perceptron</vt:lpstr>
      <vt:lpstr>Trained Classifier Result - Summary</vt:lpstr>
      <vt:lpstr>Test Classifier Result - Summary</vt:lpstr>
      <vt:lpstr>Code Implementation – Testing THE Classifier</vt:lpstr>
      <vt:lpstr>Code Implementation – Testing THE Classifier (con’t)</vt:lpstr>
      <vt:lpstr>Some Observations</vt:lpstr>
      <vt:lpstr>Real-world Application </vt:lpstr>
      <vt:lpstr>Conclusion </vt:lpstr>
      <vt:lpstr>Possible Future Improvements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Emotion/Seniment Analysis of Tweets</dc:title>
  <dc:creator>Al Pu</dc:creator>
  <cp:lastModifiedBy>Anantharaman Janakiraman</cp:lastModifiedBy>
  <cp:revision>66</cp:revision>
  <dcterms:created xsi:type="dcterms:W3CDTF">2016-11-30T03:30:12Z</dcterms:created>
  <dcterms:modified xsi:type="dcterms:W3CDTF">2016-12-02T16:55:57Z</dcterms:modified>
</cp:coreProperties>
</file>