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0"/>
  </p:notesMasterIdLst>
  <p:sldIdLst>
    <p:sldId id="298" r:id="rId3"/>
    <p:sldId id="270" r:id="rId4"/>
    <p:sldId id="274" r:id="rId5"/>
    <p:sldId id="258" r:id="rId6"/>
    <p:sldId id="289" r:id="rId7"/>
    <p:sldId id="293" r:id="rId8"/>
    <p:sldId id="285" r:id="rId9"/>
    <p:sldId id="286" r:id="rId10"/>
    <p:sldId id="291" r:id="rId11"/>
    <p:sldId id="272" r:id="rId12"/>
    <p:sldId id="257" r:id="rId13"/>
    <p:sldId id="294" r:id="rId14"/>
    <p:sldId id="295" r:id="rId15"/>
    <p:sldId id="296" r:id="rId16"/>
    <p:sldId id="263" r:id="rId17"/>
    <p:sldId id="260" r:id="rId18"/>
    <p:sldId id="29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958" autoAdjust="0"/>
  </p:normalViewPr>
  <p:slideViewPr>
    <p:cSldViewPr snapToGrid="0">
      <p:cViewPr varScale="1">
        <p:scale>
          <a:sx n="56" d="100"/>
          <a:sy n="56" d="100"/>
        </p:scale>
        <p:origin x="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E2A42-17C7-494E-ADB4-DB62529159E7}"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A8F0F-42B9-4241-AE24-714F8AD03C35}" type="slidenum">
              <a:rPr lang="en-US" smtClean="0"/>
              <a:t>‹#›</a:t>
            </a:fld>
            <a:endParaRPr lang="en-US"/>
          </a:p>
        </p:txBody>
      </p:sp>
    </p:spTree>
    <p:extLst>
      <p:ext uri="{BB962C8B-B14F-4D97-AF65-F5344CB8AC3E}">
        <p14:creationId xmlns:p14="http://schemas.microsoft.com/office/powerpoint/2010/main" val="1489274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3A8F0F-42B9-4241-AE24-714F8AD03C35}" type="slidenum">
              <a:rPr lang="en-US" smtClean="0"/>
              <a:t>2</a:t>
            </a:fld>
            <a:endParaRPr lang="en-US"/>
          </a:p>
        </p:txBody>
      </p:sp>
    </p:spTree>
    <p:extLst>
      <p:ext uri="{BB962C8B-B14F-4D97-AF65-F5344CB8AC3E}">
        <p14:creationId xmlns:p14="http://schemas.microsoft.com/office/powerpoint/2010/main" val="2873551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105BD-6D6F-49DB-9DE4-D4A6452D7E5F}"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984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294F-6795-926B-F4F1-29EEB4EB8E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D7F7B5-04E4-FB83-8548-7EF939DBCB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FC50CE-71E8-E2C4-CF90-0483591646C3}"/>
              </a:ext>
            </a:extLst>
          </p:cNvPr>
          <p:cNvSpPr>
            <a:spLocks noGrp="1"/>
          </p:cNvSpPr>
          <p:nvPr>
            <p:ph type="dt" sz="half" idx="10"/>
          </p:nvPr>
        </p:nvSpPr>
        <p:spPr/>
        <p:txBody>
          <a:bodyPr/>
          <a:lstStyle/>
          <a:p>
            <a:fld id="{3D4096A1-8CC9-4E95-B621-01CE15B96563}" type="datetimeFigureOut">
              <a:rPr lang="en-US" smtClean="0"/>
              <a:t>11/28/2023</a:t>
            </a:fld>
            <a:endParaRPr lang="en-US"/>
          </a:p>
        </p:txBody>
      </p:sp>
      <p:sp>
        <p:nvSpPr>
          <p:cNvPr id="5" name="Footer Placeholder 4">
            <a:extLst>
              <a:ext uri="{FF2B5EF4-FFF2-40B4-BE49-F238E27FC236}">
                <a16:creationId xmlns:a16="http://schemas.microsoft.com/office/drawing/2014/main" id="{2368F0E1-57D9-7852-78CD-5890EC5BE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1CB25-AA1B-33E8-6278-C10DE412D681}"/>
              </a:ext>
            </a:extLst>
          </p:cNvPr>
          <p:cNvSpPr>
            <a:spLocks noGrp="1"/>
          </p:cNvSpPr>
          <p:nvPr>
            <p:ph type="sldNum" sz="quarter" idx="12"/>
          </p:nvPr>
        </p:nvSpPr>
        <p:spPr/>
        <p:txBody>
          <a:bodyPr/>
          <a:lstStyle/>
          <a:p>
            <a:fld id="{C0469692-73BF-4936-A9FB-D88665993573}" type="slidenum">
              <a:rPr lang="en-US" smtClean="0"/>
              <a:t>‹#›</a:t>
            </a:fld>
            <a:endParaRPr lang="en-US"/>
          </a:p>
        </p:txBody>
      </p:sp>
    </p:spTree>
    <p:extLst>
      <p:ext uri="{BB962C8B-B14F-4D97-AF65-F5344CB8AC3E}">
        <p14:creationId xmlns:p14="http://schemas.microsoft.com/office/powerpoint/2010/main" val="56700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0303-8673-BED9-A469-B9121FB9E5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315488-7397-B993-3C0A-139FF9669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341B7-268E-EC36-54CF-D7F2BC7FA6DB}"/>
              </a:ext>
            </a:extLst>
          </p:cNvPr>
          <p:cNvSpPr>
            <a:spLocks noGrp="1"/>
          </p:cNvSpPr>
          <p:nvPr>
            <p:ph type="dt" sz="half" idx="10"/>
          </p:nvPr>
        </p:nvSpPr>
        <p:spPr/>
        <p:txBody>
          <a:bodyPr/>
          <a:lstStyle/>
          <a:p>
            <a:fld id="{3D4096A1-8CC9-4E95-B621-01CE15B96563}" type="datetimeFigureOut">
              <a:rPr lang="en-US" smtClean="0"/>
              <a:t>11/28/2023</a:t>
            </a:fld>
            <a:endParaRPr lang="en-US"/>
          </a:p>
        </p:txBody>
      </p:sp>
      <p:sp>
        <p:nvSpPr>
          <p:cNvPr id="5" name="Footer Placeholder 4">
            <a:extLst>
              <a:ext uri="{FF2B5EF4-FFF2-40B4-BE49-F238E27FC236}">
                <a16:creationId xmlns:a16="http://schemas.microsoft.com/office/drawing/2014/main" id="{A4976515-E019-3CCB-D122-3CA267B5B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89604-11B3-AC26-273C-931E89D9DECE}"/>
              </a:ext>
            </a:extLst>
          </p:cNvPr>
          <p:cNvSpPr>
            <a:spLocks noGrp="1"/>
          </p:cNvSpPr>
          <p:nvPr>
            <p:ph type="sldNum" sz="quarter" idx="12"/>
          </p:nvPr>
        </p:nvSpPr>
        <p:spPr/>
        <p:txBody>
          <a:bodyPr/>
          <a:lstStyle/>
          <a:p>
            <a:fld id="{C0469692-73BF-4936-A9FB-D88665993573}" type="slidenum">
              <a:rPr lang="en-US" smtClean="0"/>
              <a:t>‹#›</a:t>
            </a:fld>
            <a:endParaRPr lang="en-US"/>
          </a:p>
        </p:txBody>
      </p:sp>
    </p:spTree>
    <p:extLst>
      <p:ext uri="{BB962C8B-B14F-4D97-AF65-F5344CB8AC3E}">
        <p14:creationId xmlns:p14="http://schemas.microsoft.com/office/powerpoint/2010/main" val="230099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BB034C-BB46-F108-7D3D-9BC28137D6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87F36E-185F-555A-C093-4BF34B82AA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02919-4197-53E4-4DA1-CC06DA0798C7}"/>
              </a:ext>
            </a:extLst>
          </p:cNvPr>
          <p:cNvSpPr>
            <a:spLocks noGrp="1"/>
          </p:cNvSpPr>
          <p:nvPr>
            <p:ph type="dt" sz="half" idx="10"/>
          </p:nvPr>
        </p:nvSpPr>
        <p:spPr/>
        <p:txBody>
          <a:bodyPr/>
          <a:lstStyle/>
          <a:p>
            <a:fld id="{3D4096A1-8CC9-4E95-B621-01CE15B96563}" type="datetimeFigureOut">
              <a:rPr lang="en-US" smtClean="0"/>
              <a:t>11/28/2023</a:t>
            </a:fld>
            <a:endParaRPr lang="en-US"/>
          </a:p>
        </p:txBody>
      </p:sp>
      <p:sp>
        <p:nvSpPr>
          <p:cNvPr id="5" name="Footer Placeholder 4">
            <a:extLst>
              <a:ext uri="{FF2B5EF4-FFF2-40B4-BE49-F238E27FC236}">
                <a16:creationId xmlns:a16="http://schemas.microsoft.com/office/drawing/2014/main" id="{AFBFBE92-9242-A8C5-DC2B-5BAA926A9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62FAA-B728-C287-5438-BC7D2F574097}"/>
              </a:ext>
            </a:extLst>
          </p:cNvPr>
          <p:cNvSpPr>
            <a:spLocks noGrp="1"/>
          </p:cNvSpPr>
          <p:nvPr>
            <p:ph type="sldNum" sz="quarter" idx="12"/>
          </p:nvPr>
        </p:nvSpPr>
        <p:spPr/>
        <p:txBody>
          <a:bodyPr/>
          <a:lstStyle/>
          <a:p>
            <a:fld id="{C0469692-73BF-4936-A9FB-D88665993573}" type="slidenum">
              <a:rPr lang="en-US" smtClean="0"/>
              <a:t>‹#›</a:t>
            </a:fld>
            <a:endParaRPr lang="en-US"/>
          </a:p>
        </p:txBody>
      </p:sp>
    </p:spTree>
    <p:extLst>
      <p:ext uri="{BB962C8B-B14F-4D97-AF65-F5344CB8AC3E}">
        <p14:creationId xmlns:p14="http://schemas.microsoft.com/office/powerpoint/2010/main" val="4034411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2903908415"/>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788203494"/>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500622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538970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770932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125536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74904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0875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EFBE-181A-E46E-DEA1-FD969E4DF4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A139C3-C44F-623F-F5E5-009517DEE9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BFC1D-1C0E-5519-5418-866C3CBB04A5}"/>
              </a:ext>
            </a:extLst>
          </p:cNvPr>
          <p:cNvSpPr>
            <a:spLocks noGrp="1"/>
          </p:cNvSpPr>
          <p:nvPr>
            <p:ph type="dt" sz="half" idx="10"/>
          </p:nvPr>
        </p:nvSpPr>
        <p:spPr/>
        <p:txBody>
          <a:bodyPr/>
          <a:lstStyle/>
          <a:p>
            <a:fld id="{3D4096A1-8CC9-4E95-B621-01CE15B96563}" type="datetimeFigureOut">
              <a:rPr lang="en-US" smtClean="0"/>
              <a:t>11/28/2023</a:t>
            </a:fld>
            <a:endParaRPr lang="en-US"/>
          </a:p>
        </p:txBody>
      </p:sp>
      <p:sp>
        <p:nvSpPr>
          <p:cNvPr id="5" name="Footer Placeholder 4">
            <a:extLst>
              <a:ext uri="{FF2B5EF4-FFF2-40B4-BE49-F238E27FC236}">
                <a16:creationId xmlns:a16="http://schemas.microsoft.com/office/drawing/2014/main" id="{BE8FDCEE-31F2-F899-BB77-5D45369EB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1FFDD-334C-4F70-5656-DC1715257256}"/>
              </a:ext>
            </a:extLst>
          </p:cNvPr>
          <p:cNvSpPr>
            <a:spLocks noGrp="1"/>
          </p:cNvSpPr>
          <p:nvPr>
            <p:ph type="sldNum" sz="quarter" idx="12"/>
          </p:nvPr>
        </p:nvSpPr>
        <p:spPr/>
        <p:txBody>
          <a:bodyPr/>
          <a:lstStyle/>
          <a:p>
            <a:fld id="{C0469692-73BF-4936-A9FB-D88665993573}" type="slidenum">
              <a:rPr lang="en-US" smtClean="0"/>
              <a:t>‹#›</a:t>
            </a:fld>
            <a:endParaRPr lang="en-US"/>
          </a:p>
        </p:txBody>
      </p:sp>
    </p:spTree>
    <p:extLst>
      <p:ext uri="{BB962C8B-B14F-4D97-AF65-F5344CB8AC3E}">
        <p14:creationId xmlns:p14="http://schemas.microsoft.com/office/powerpoint/2010/main" val="3472986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1788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339073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233006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57038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0810957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53105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770422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882425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EFBE-181A-E46E-DEA1-FD969E4DF4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A139C3-C44F-623F-F5E5-009517DEE9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BFC1D-1C0E-5519-5418-866C3CBB04A5}"/>
              </a:ext>
            </a:extLst>
          </p:cNvPr>
          <p:cNvSpPr>
            <a:spLocks noGrp="1"/>
          </p:cNvSpPr>
          <p:nvPr>
            <p:ph type="dt" sz="half" idx="10"/>
          </p:nvPr>
        </p:nvSpPr>
        <p:spPr/>
        <p:txBody>
          <a:bodyPr/>
          <a:lstStyle/>
          <a:p>
            <a:fld id="{3D4096A1-8CC9-4E95-B621-01CE15B96563}" type="datetimeFigureOut">
              <a:rPr lang="en-US" smtClean="0"/>
              <a:t>11/28/2023</a:t>
            </a:fld>
            <a:endParaRPr lang="en-US"/>
          </a:p>
        </p:txBody>
      </p:sp>
      <p:sp>
        <p:nvSpPr>
          <p:cNvPr id="5" name="Footer Placeholder 4">
            <a:extLst>
              <a:ext uri="{FF2B5EF4-FFF2-40B4-BE49-F238E27FC236}">
                <a16:creationId xmlns:a16="http://schemas.microsoft.com/office/drawing/2014/main" id="{BE8FDCEE-31F2-F899-BB77-5D45369EB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1FFDD-334C-4F70-5656-DC1715257256}"/>
              </a:ext>
            </a:extLst>
          </p:cNvPr>
          <p:cNvSpPr>
            <a:spLocks noGrp="1"/>
          </p:cNvSpPr>
          <p:nvPr>
            <p:ph type="sldNum" sz="quarter" idx="12"/>
          </p:nvPr>
        </p:nvSpPr>
        <p:spPr/>
        <p:txBody>
          <a:bodyPr/>
          <a:lstStyle/>
          <a:p>
            <a:fld id="{C0469692-73BF-4936-A9FB-D88665993573}" type="slidenum">
              <a:rPr lang="en-US" smtClean="0"/>
              <a:t>‹#›</a:t>
            </a:fld>
            <a:endParaRPr lang="en-US"/>
          </a:p>
        </p:txBody>
      </p:sp>
    </p:spTree>
    <p:extLst>
      <p:ext uri="{BB962C8B-B14F-4D97-AF65-F5344CB8AC3E}">
        <p14:creationId xmlns:p14="http://schemas.microsoft.com/office/powerpoint/2010/main" val="4740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DE84-2DB7-9BE5-7FD0-B5FEEB4A2B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9BC04C-034F-0C87-B1D8-64CB38A2D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416BDB-202C-E1DF-417D-22D1808310FA}"/>
              </a:ext>
            </a:extLst>
          </p:cNvPr>
          <p:cNvSpPr>
            <a:spLocks noGrp="1"/>
          </p:cNvSpPr>
          <p:nvPr>
            <p:ph type="dt" sz="half" idx="10"/>
          </p:nvPr>
        </p:nvSpPr>
        <p:spPr/>
        <p:txBody>
          <a:bodyPr/>
          <a:lstStyle/>
          <a:p>
            <a:fld id="{3D4096A1-8CC9-4E95-B621-01CE15B96563}" type="datetimeFigureOut">
              <a:rPr lang="en-US" smtClean="0"/>
              <a:t>11/28/2023</a:t>
            </a:fld>
            <a:endParaRPr lang="en-US"/>
          </a:p>
        </p:txBody>
      </p:sp>
      <p:sp>
        <p:nvSpPr>
          <p:cNvPr id="5" name="Footer Placeholder 4">
            <a:extLst>
              <a:ext uri="{FF2B5EF4-FFF2-40B4-BE49-F238E27FC236}">
                <a16:creationId xmlns:a16="http://schemas.microsoft.com/office/drawing/2014/main" id="{94D14533-95AB-AB52-4E3C-E73053E3C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79692-77C1-B2E6-35F0-C64D6CA49CEB}"/>
              </a:ext>
            </a:extLst>
          </p:cNvPr>
          <p:cNvSpPr>
            <a:spLocks noGrp="1"/>
          </p:cNvSpPr>
          <p:nvPr>
            <p:ph type="sldNum" sz="quarter" idx="12"/>
          </p:nvPr>
        </p:nvSpPr>
        <p:spPr/>
        <p:txBody>
          <a:bodyPr/>
          <a:lstStyle/>
          <a:p>
            <a:fld id="{C0469692-73BF-4936-A9FB-D88665993573}" type="slidenum">
              <a:rPr lang="en-US" smtClean="0"/>
              <a:t>‹#›</a:t>
            </a:fld>
            <a:endParaRPr lang="en-US"/>
          </a:p>
        </p:txBody>
      </p:sp>
    </p:spTree>
    <p:extLst>
      <p:ext uri="{BB962C8B-B14F-4D97-AF65-F5344CB8AC3E}">
        <p14:creationId xmlns:p14="http://schemas.microsoft.com/office/powerpoint/2010/main" val="168145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C6C6-A5AB-0084-DD32-48BA889E24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39F187-49EA-5DAD-A23C-88CBCA0A6E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B0931A-9FBE-8454-BDE6-748391C075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9DFD2C-64CF-8A66-50B7-9A43BC730F4D}"/>
              </a:ext>
            </a:extLst>
          </p:cNvPr>
          <p:cNvSpPr>
            <a:spLocks noGrp="1"/>
          </p:cNvSpPr>
          <p:nvPr>
            <p:ph type="dt" sz="half" idx="10"/>
          </p:nvPr>
        </p:nvSpPr>
        <p:spPr/>
        <p:txBody>
          <a:bodyPr/>
          <a:lstStyle/>
          <a:p>
            <a:fld id="{3D4096A1-8CC9-4E95-B621-01CE15B96563}" type="datetimeFigureOut">
              <a:rPr lang="en-US" smtClean="0"/>
              <a:t>11/28/2023</a:t>
            </a:fld>
            <a:endParaRPr lang="en-US"/>
          </a:p>
        </p:txBody>
      </p:sp>
      <p:sp>
        <p:nvSpPr>
          <p:cNvPr id="6" name="Footer Placeholder 5">
            <a:extLst>
              <a:ext uri="{FF2B5EF4-FFF2-40B4-BE49-F238E27FC236}">
                <a16:creationId xmlns:a16="http://schemas.microsoft.com/office/drawing/2014/main" id="{4B7DB53E-441A-AA66-CE6B-C78A1D608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07DEF7-4D1D-D148-E271-66CD6060F734}"/>
              </a:ext>
            </a:extLst>
          </p:cNvPr>
          <p:cNvSpPr>
            <a:spLocks noGrp="1"/>
          </p:cNvSpPr>
          <p:nvPr>
            <p:ph type="sldNum" sz="quarter" idx="12"/>
          </p:nvPr>
        </p:nvSpPr>
        <p:spPr/>
        <p:txBody>
          <a:bodyPr/>
          <a:lstStyle/>
          <a:p>
            <a:fld id="{C0469692-73BF-4936-A9FB-D88665993573}" type="slidenum">
              <a:rPr lang="en-US" smtClean="0"/>
              <a:t>‹#›</a:t>
            </a:fld>
            <a:endParaRPr lang="en-US"/>
          </a:p>
        </p:txBody>
      </p:sp>
    </p:spTree>
    <p:extLst>
      <p:ext uri="{BB962C8B-B14F-4D97-AF65-F5344CB8AC3E}">
        <p14:creationId xmlns:p14="http://schemas.microsoft.com/office/powerpoint/2010/main" val="397475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5D04-C0B9-579C-E5D3-3DA0259ECC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52584-251A-521E-3247-44FE51930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464223-942A-8FFD-E8DE-B4DFCF40B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7C1807-C86F-EEB3-F908-1E89E02A6B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83FE8-2B9E-ECA5-55CC-28C4B81E64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68D661-5D34-5172-CF4A-CE8D09669954}"/>
              </a:ext>
            </a:extLst>
          </p:cNvPr>
          <p:cNvSpPr>
            <a:spLocks noGrp="1"/>
          </p:cNvSpPr>
          <p:nvPr>
            <p:ph type="dt" sz="half" idx="10"/>
          </p:nvPr>
        </p:nvSpPr>
        <p:spPr/>
        <p:txBody>
          <a:bodyPr/>
          <a:lstStyle/>
          <a:p>
            <a:fld id="{3D4096A1-8CC9-4E95-B621-01CE15B96563}" type="datetimeFigureOut">
              <a:rPr lang="en-US" smtClean="0"/>
              <a:t>11/28/2023</a:t>
            </a:fld>
            <a:endParaRPr lang="en-US"/>
          </a:p>
        </p:txBody>
      </p:sp>
      <p:sp>
        <p:nvSpPr>
          <p:cNvPr id="8" name="Footer Placeholder 7">
            <a:extLst>
              <a:ext uri="{FF2B5EF4-FFF2-40B4-BE49-F238E27FC236}">
                <a16:creationId xmlns:a16="http://schemas.microsoft.com/office/drawing/2014/main" id="{99C3A1BE-3278-1258-94EB-33E3B412AC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ADEB94-3465-5628-61D1-0D75E4EC28FD}"/>
              </a:ext>
            </a:extLst>
          </p:cNvPr>
          <p:cNvSpPr>
            <a:spLocks noGrp="1"/>
          </p:cNvSpPr>
          <p:nvPr>
            <p:ph type="sldNum" sz="quarter" idx="12"/>
          </p:nvPr>
        </p:nvSpPr>
        <p:spPr/>
        <p:txBody>
          <a:bodyPr/>
          <a:lstStyle/>
          <a:p>
            <a:fld id="{C0469692-73BF-4936-A9FB-D88665993573}" type="slidenum">
              <a:rPr lang="en-US" smtClean="0"/>
              <a:t>‹#›</a:t>
            </a:fld>
            <a:endParaRPr lang="en-US"/>
          </a:p>
        </p:txBody>
      </p:sp>
    </p:spTree>
    <p:extLst>
      <p:ext uri="{BB962C8B-B14F-4D97-AF65-F5344CB8AC3E}">
        <p14:creationId xmlns:p14="http://schemas.microsoft.com/office/powerpoint/2010/main" val="269281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B6B5-E75B-BA31-3ECF-B23270FAB5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208B76-45D8-A0DD-C92A-F2C952E0AC54}"/>
              </a:ext>
            </a:extLst>
          </p:cNvPr>
          <p:cNvSpPr>
            <a:spLocks noGrp="1"/>
          </p:cNvSpPr>
          <p:nvPr>
            <p:ph type="dt" sz="half" idx="10"/>
          </p:nvPr>
        </p:nvSpPr>
        <p:spPr/>
        <p:txBody>
          <a:bodyPr/>
          <a:lstStyle/>
          <a:p>
            <a:fld id="{3D4096A1-8CC9-4E95-B621-01CE15B96563}" type="datetimeFigureOut">
              <a:rPr lang="en-US" smtClean="0"/>
              <a:t>11/28/2023</a:t>
            </a:fld>
            <a:endParaRPr lang="en-US"/>
          </a:p>
        </p:txBody>
      </p:sp>
      <p:sp>
        <p:nvSpPr>
          <p:cNvPr id="4" name="Footer Placeholder 3">
            <a:extLst>
              <a:ext uri="{FF2B5EF4-FFF2-40B4-BE49-F238E27FC236}">
                <a16:creationId xmlns:a16="http://schemas.microsoft.com/office/drawing/2014/main" id="{0E27A967-B836-D3A7-5159-679EF7E0CB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AC40F4-34CD-DF00-3593-18DB9C7C3C28}"/>
              </a:ext>
            </a:extLst>
          </p:cNvPr>
          <p:cNvSpPr>
            <a:spLocks noGrp="1"/>
          </p:cNvSpPr>
          <p:nvPr>
            <p:ph type="sldNum" sz="quarter" idx="12"/>
          </p:nvPr>
        </p:nvSpPr>
        <p:spPr/>
        <p:txBody>
          <a:bodyPr/>
          <a:lstStyle/>
          <a:p>
            <a:fld id="{C0469692-73BF-4936-A9FB-D88665993573}" type="slidenum">
              <a:rPr lang="en-US" smtClean="0"/>
              <a:t>‹#›</a:t>
            </a:fld>
            <a:endParaRPr lang="en-US"/>
          </a:p>
        </p:txBody>
      </p:sp>
    </p:spTree>
    <p:extLst>
      <p:ext uri="{BB962C8B-B14F-4D97-AF65-F5344CB8AC3E}">
        <p14:creationId xmlns:p14="http://schemas.microsoft.com/office/powerpoint/2010/main" val="55225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CC7DEA-ED51-AEA4-AC9B-0A4BB1AC426B}"/>
              </a:ext>
            </a:extLst>
          </p:cNvPr>
          <p:cNvSpPr>
            <a:spLocks noGrp="1"/>
          </p:cNvSpPr>
          <p:nvPr>
            <p:ph type="dt" sz="half" idx="10"/>
          </p:nvPr>
        </p:nvSpPr>
        <p:spPr/>
        <p:txBody>
          <a:bodyPr/>
          <a:lstStyle/>
          <a:p>
            <a:fld id="{3D4096A1-8CC9-4E95-B621-01CE15B96563}" type="datetimeFigureOut">
              <a:rPr lang="en-US" smtClean="0"/>
              <a:t>11/28/2023</a:t>
            </a:fld>
            <a:endParaRPr lang="en-US"/>
          </a:p>
        </p:txBody>
      </p:sp>
      <p:sp>
        <p:nvSpPr>
          <p:cNvPr id="3" name="Footer Placeholder 2">
            <a:extLst>
              <a:ext uri="{FF2B5EF4-FFF2-40B4-BE49-F238E27FC236}">
                <a16:creationId xmlns:a16="http://schemas.microsoft.com/office/drawing/2014/main" id="{F9199FD4-6791-A164-34A0-3461B1C505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5D0900-0906-690B-06B5-9F006BF73695}"/>
              </a:ext>
            </a:extLst>
          </p:cNvPr>
          <p:cNvSpPr>
            <a:spLocks noGrp="1"/>
          </p:cNvSpPr>
          <p:nvPr>
            <p:ph type="sldNum" sz="quarter" idx="12"/>
          </p:nvPr>
        </p:nvSpPr>
        <p:spPr/>
        <p:txBody>
          <a:bodyPr/>
          <a:lstStyle/>
          <a:p>
            <a:fld id="{C0469692-73BF-4936-A9FB-D88665993573}" type="slidenum">
              <a:rPr lang="en-US" smtClean="0"/>
              <a:t>‹#›</a:t>
            </a:fld>
            <a:endParaRPr lang="en-US"/>
          </a:p>
        </p:txBody>
      </p:sp>
    </p:spTree>
    <p:extLst>
      <p:ext uri="{BB962C8B-B14F-4D97-AF65-F5344CB8AC3E}">
        <p14:creationId xmlns:p14="http://schemas.microsoft.com/office/powerpoint/2010/main" val="207726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504D-664F-B9CA-DCA6-6324E49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378C21-179B-ACD1-C795-710E1042D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69B0BA-D7F5-40C7-E28A-B390C3226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5E281-3805-E50E-144A-624B651FC602}"/>
              </a:ext>
            </a:extLst>
          </p:cNvPr>
          <p:cNvSpPr>
            <a:spLocks noGrp="1"/>
          </p:cNvSpPr>
          <p:nvPr>
            <p:ph type="dt" sz="half" idx="10"/>
          </p:nvPr>
        </p:nvSpPr>
        <p:spPr/>
        <p:txBody>
          <a:bodyPr/>
          <a:lstStyle/>
          <a:p>
            <a:fld id="{3D4096A1-8CC9-4E95-B621-01CE15B96563}" type="datetimeFigureOut">
              <a:rPr lang="en-US" smtClean="0"/>
              <a:t>11/28/2023</a:t>
            </a:fld>
            <a:endParaRPr lang="en-US"/>
          </a:p>
        </p:txBody>
      </p:sp>
      <p:sp>
        <p:nvSpPr>
          <p:cNvPr id="6" name="Footer Placeholder 5">
            <a:extLst>
              <a:ext uri="{FF2B5EF4-FFF2-40B4-BE49-F238E27FC236}">
                <a16:creationId xmlns:a16="http://schemas.microsoft.com/office/drawing/2014/main" id="{9F131230-7FB9-E13E-453D-31389FFCB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A6C49-8E08-2388-22B3-748BC84FAB85}"/>
              </a:ext>
            </a:extLst>
          </p:cNvPr>
          <p:cNvSpPr>
            <a:spLocks noGrp="1"/>
          </p:cNvSpPr>
          <p:nvPr>
            <p:ph type="sldNum" sz="quarter" idx="12"/>
          </p:nvPr>
        </p:nvSpPr>
        <p:spPr/>
        <p:txBody>
          <a:bodyPr/>
          <a:lstStyle/>
          <a:p>
            <a:fld id="{C0469692-73BF-4936-A9FB-D88665993573}" type="slidenum">
              <a:rPr lang="en-US" smtClean="0"/>
              <a:t>‹#›</a:t>
            </a:fld>
            <a:endParaRPr lang="en-US"/>
          </a:p>
        </p:txBody>
      </p:sp>
    </p:spTree>
    <p:extLst>
      <p:ext uri="{BB962C8B-B14F-4D97-AF65-F5344CB8AC3E}">
        <p14:creationId xmlns:p14="http://schemas.microsoft.com/office/powerpoint/2010/main" val="232174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079D-7C04-6B0E-2BC4-ABC13A8F9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392859-2C46-37BC-B27D-3E7E57B0CF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EA36B1-F717-A434-F254-9B2E51739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8CDAC-7749-D179-5FE0-43A045FD4B33}"/>
              </a:ext>
            </a:extLst>
          </p:cNvPr>
          <p:cNvSpPr>
            <a:spLocks noGrp="1"/>
          </p:cNvSpPr>
          <p:nvPr>
            <p:ph type="dt" sz="half" idx="10"/>
          </p:nvPr>
        </p:nvSpPr>
        <p:spPr/>
        <p:txBody>
          <a:bodyPr/>
          <a:lstStyle/>
          <a:p>
            <a:fld id="{3D4096A1-8CC9-4E95-B621-01CE15B96563}" type="datetimeFigureOut">
              <a:rPr lang="en-US" smtClean="0"/>
              <a:t>11/28/2023</a:t>
            </a:fld>
            <a:endParaRPr lang="en-US"/>
          </a:p>
        </p:txBody>
      </p:sp>
      <p:sp>
        <p:nvSpPr>
          <p:cNvPr id="6" name="Footer Placeholder 5">
            <a:extLst>
              <a:ext uri="{FF2B5EF4-FFF2-40B4-BE49-F238E27FC236}">
                <a16:creationId xmlns:a16="http://schemas.microsoft.com/office/drawing/2014/main" id="{3A8753F3-433F-2BA9-45F3-FF18B41D6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A70AAB-1310-320E-BF63-9F9E88F1128C}"/>
              </a:ext>
            </a:extLst>
          </p:cNvPr>
          <p:cNvSpPr>
            <a:spLocks noGrp="1"/>
          </p:cNvSpPr>
          <p:nvPr>
            <p:ph type="sldNum" sz="quarter" idx="12"/>
          </p:nvPr>
        </p:nvSpPr>
        <p:spPr/>
        <p:txBody>
          <a:bodyPr/>
          <a:lstStyle/>
          <a:p>
            <a:fld id="{C0469692-73BF-4936-A9FB-D88665993573}" type="slidenum">
              <a:rPr lang="en-US" smtClean="0"/>
              <a:t>‹#›</a:t>
            </a:fld>
            <a:endParaRPr lang="en-US"/>
          </a:p>
        </p:txBody>
      </p:sp>
    </p:spTree>
    <p:extLst>
      <p:ext uri="{BB962C8B-B14F-4D97-AF65-F5344CB8AC3E}">
        <p14:creationId xmlns:p14="http://schemas.microsoft.com/office/powerpoint/2010/main" val="176884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CC943-7B3C-D86F-C63F-027A759A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0A0205-71D9-8A98-CD0C-CB4AD78D46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2BB5D-BC50-C995-D0FC-826B459B09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096A1-8CC9-4E95-B621-01CE15B96563}" type="datetimeFigureOut">
              <a:rPr lang="en-US" smtClean="0"/>
              <a:t>11/28/2023</a:t>
            </a:fld>
            <a:endParaRPr lang="en-US"/>
          </a:p>
        </p:txBody>
      </p:sp>
      <p:sp>
        <p:nvSpPr>
          <p:cNvPr id="5" name="Footer Placeholder 4">
            <a:extLst>
              <a:ext uri="{FF2B5EF4-FFF2-40B4-BE49-F238E27FC236}">
                <a16:creationId xmlns:a16="http://schemas.microsoft.com/office/drawing/2014/main" id="{3C3A84C1-C5D0-A1C7-1114-1A3CDA1C82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269498-9F62-8D74-42AF-D5C2501E3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469692-73BF-4936-A9FB-D88665993573}" type="slidenum">
              <a:rPr lang="en-US" smtClean="0"/>
              <a:t>‹#›</a:t>
            </a:fld>
            <a:endParaRPr lang="en-US"/>
          </a:p>
        </p:txBody>
      </p:sp>
    </p:spTree>
    <p:extLst>
      <p:ext uri="{BB962C8B-B14F-4D97-AF65-F5344CB8AC3E}">
        <p14:creationId xmlns:p14="http://schemas.microsoft.com/office/powerpoint/2010/main" val="496757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173590789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741305A-B834-2980-181D-C6425C0B1BCD}"/>
              </a:ext>
            </a:extLst>
          </p:cNvPr>
          <p:cNvSpPr/>
          <p:nvPr/>
        </p:nvSpPr>
        <p:spPr>
          <a:xfrm>
            <a:off x="0" y="5033"/>
            <a:ext cx="12192000" cy="6858000"/>
          </a:xfrm>
          <a:prstGeom prst="rect">
            <a:avLst/>
          </a:prstGeom>
          <a:blipFill>
            <a:blip r:embed="rId2">
              <a:alphaModFix amt="57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pic>
        <p:nvPicPr>
          <p:cNvPr id="7" name="Picture 6" descr="A person playing cricket&#10;&#10;Description automatically generated">
            <a:extLst>
              <a:ext uri="{FF2B5EF4-FFF2-40B4-BE49-F238E27FC236}">
                <a16:creationId xmlns:a16="http://schemas.microsoft.com/office/drawing/2014/main" id="{554B68D9-DE9A-CA84-32DD-57613C013DD2}"/>
              </a:ext>
            </a:extLst>
          </p:cNvPr>
          <p:cNvPicPr>
            <a:picLocks noChangeAspect="1"/>
          </p:cNvPicPr>
          <p:nvPr/>
        </p:nvPicPr>
        <p:blipFill rotWithShape="1">
          <a:blip r:embed="rId3">
            <a:extLst>
              <a:ext uri="{28A0092B-C50C-407E-A947-70E740481C1C}">
                <a14:useLocalDpi xmlns:a14="http://schemas.microsoft.com/office/drawing/2010/main" val="0"/>
              </a:ext>
            </a:extLst>
          </a:blip>
          <a:srcRect t="9275" r="9089" b="4590"/>
          <a:stretch/>
        </p:blipFill>
        <p:spPr>
          <a:xfrm>
            <a:off x="7158660" y="5043"/>
            <a:ext cx="6576389" cy="6857990"/>
          </a:xfrm>
          <a:prstGeom prst="rect">
            <a:avLst/>
          </a:prstGeom>
        </p:spPr>
      </p:pic>
      <p:sp>
        <p:nvSpPr>
          <p:cNvPr id="9" name="TextBox 8">
            <a:extLst>
              <a:ext uri="{FF2B5EF4-FFF2-40B4-BE49-F238E27FC236}">
                <a16:creationId xmlns:a16="http://schemas.microsoft.com/office/drawing/2014/main" id="{A6816690-BB37-8DC5-5390-548B0FEBBFFE}"/>
              </a:ext>
            </a:extLst>
          </p:cNvPr>
          <p:cNvSpPr txBox="1"/>
          <p:nvPr/>
        </p:nvSpPr>
        <p:spPr>
          <a:xfrm>
            <a:off x="477981" y="1122363"/>
            <a:ext cx="4023360" cy="537490"/>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3200" dirty="0">
              <a:solidFill>
                <a:srgbClr val="92D050"/>
              </a:solidFill>
              <a:latin typeface="+mj-lt"/>
              <a:ea typeface="+mj-ea"/>
              <a:cs typeface="+mj-cs"/>
            </a:endParaRPr>
          </a:p>
        </p:txBody>
      </p:sp>
      <p:sp>
        <p:nvSpPr>
          <p:cNvPr id="10" name="Rectangle 9">
            <a:extLst>
              <a:ext uri="{FF2B5EF4-FFF2-40B4-BE49-F238E27FC236}">
                <a16:creationId xmlns:a16="http://schemas.microsoft.com/office/drawing/2014/main" id="{FAC1BAC1-8247-0105-38F4-A750E30D7B42}"/>
              </a:ext>
            </a:extLst>
          </p:cNvPr>
          <p:cNvSpPr/>
          <p:nvPr/>
        </p:nvSpPr>
        <p:spPr>
          <a:xfrm>
            <a:off x="222713" y="407228"/>
            <a:ext cx="6226641" cy="1107996"/>
          </a:xfrm>
          <a:prstGeom prst="rect">
            <a:avLst/>
          </a:prstGeom>
          <a:noFill/>
        </p:spPr>
        <p:txBody>
          <a:bodyPr wrap="none" lIns="91440" tIns="45720" rIns="91440" bIns="45720">
            <a:spAutoFit/>
          </a:bodyPr>
          <a:lstStyle/>
          <a:p>
            <a:pPr algn="ctr"/>
            <a:r>
              <a:rPr lang="en-US"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BEYOND CRICKET</a:t>
            </a:r>
            <a:endParaRPr lang="en-US" sz="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1" name="Rectangle 10">
            <a:extLst>
              <a:ext uri="{FF2B5EF4-FFF2-40B4-BE49-F238E27FC236}">
                <a16:creationId xmlns:a16="http://schemas.microsoft.com/office/drawing/2014/main" id="{A2D9BDF6-24BC-5999-5229-A0D0830B1706}"/>
              </a:ext>
            </a:extLst>
          </p:cNvPr>
          <p:cNvSpPr/>
          <p:nvPr/>
        </p:nvSpPr>
        <p:spPr>
          <a:xfrm>
            <a:off x="1873100" y="1424409"/>
            <a:ext cx="2403222" cy="523220"/>
          </a:xfrm>
          <a:prstGeom prst="rect">
            <a:avLst/>
          </a:prstGeom>
          <a:noFill/>
        </p:spPr>
        <p:txBody>
          <a:bodyPr wrap="none" lIns="91440" tIns="45720" rIns="91440" bIns="45720">
            <a:spAutoFit/>
          </a:bodyPr>
          <a:lstStyle/>
          <a:p>
            <a:pPr algn="ctr"/>
            <a:r>
              <a:rPr lang="en-US" sz="2800" b="1" cap="none" spc="0" dirty="0">
                <a:ln w="12700" cmpd="sng">
                  <a:solidFill>
                    <a:schemeClr val="accent4"/>
                  </a:solidFill>
                  <a:prstDash val="solid"/>
                </a:ln>
                <a:effectLst/>
              </a:rPr>
              <a:t>Bet Out Of Box</a:t>
            </a:r>
          </a:p>
        </p:txBody>
      </p:sp>
      <p:sp>
        <p:nvSpPr>
          <p:cNvPr id="14" name="Rectangle 13">
            <a:extLst>
              <a:ext uri="{FF2B5EF4-FFF2-40B4-BE49-F238E27FC236}">
                <a16:creationId xmlns:a16="http://schemas.microsoft.com/office/drawing/2014/main" id="{866DA10A-E74D-BA55-0879-7EECA842BCF0}"/>
              </a:ext>
            </a:extLst>
          </p:cNvPr>
          <p:cNvSpPr/>
          <p:nvPr/>
        </p:nvSpPr>
        <p:spPr>
          <a:xfrm>
            <a:off x="1424323" y="3963149"/>
            <a:ext cx="330077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ADTA 5340</a:t>
            </a:r>
          </a:p>
        </p:txBody>
      </p:sp>
      <p:sp>
        <p:nvSpPr>
          <p:cNvPr id="15" name="Rectangle 14">
            <a:extLst>
              <a:ext uri="{FF2B5EF4-FFF2-40B4-BE49-F238E27FC236}">
                <a16:creationId xmlns:a16="http://schemas.microsoft.com/office/drawing/2014/main" id="{AF517C25-E317-56AF-4DCB-0FA134A6E01E}"/>
              </a:ext>
            </a:extLst>
          </p:cNvPr>
          <p:cNvSpPr/>
          <p:nvPr/>
        </p:nvSpPr>
        <p:spPr>
          <a:xfrm>
            <a:off x="737885" y="2094908"/>
            <a:ext cx="4673652" cy="1754326"/>
          </a:xfrm>
          <a:prstGeom prst="rect">
            <a:avLst/>
          </a:prstGeom>
          <a:noFill/>
        </p:spPr>
        <p:txBody>
          <a:bodyPr wrap="none" lIns="91440" tIns="45720" rIns="91440" bIns="45720">
            <a:spAutoFit/>
          </a:bodyPr>
          <a:lstStyle/>
          <a:p>
            <a:pPr algn="ctr"/>
            <a:r>
              <a:rPr lang="en-US" sz="5400" b="1" cap="none" spc="50" dirty="0">
                <a:ln w="0"/>
                <a:solidFill>
                  <a:schemeClr val="accent2">
                    <a:lumMod val="60000"/>
                    <a:lumOff val="40000"/>
                  </a:schemeClr>
                </a:solidFill>
                <a:effectLst>
                  <a:innerShdw blurRad="63500" dist="50800" dir="13500000">
                    <a:srgbClr val="000000">
                      <a:alpha val="50000"/>
                    </a:srgbClr>
                  </a:innerShdw>
                </a:effectLst>
              </a:rPr>
              <a:t>Our Model</a:t>
            </a:r>
            <a:br>
              <a:rPr lang="en-US" sz="5400" b="1" cap="none" spc="50" dirty="0">
                <a:ln w="0"/>
                <a:solidFill>
                  <a:schemeClr val="accent2">
                    <a:lumMod val="60000"/>
                    <a:lumOff val="40000"/>
                  </a:schemeClr>
                </a:solidFill>
                <a:effectLst>
                  <a:innerShdw blurRad="63500" dist="50800" dir="13500000">
                    <a:srgbClr val="000000">
                      <a:alpha val="50000"/>
                    </a:srgbClr>
                  </a:innerShdw>
                </a:effectLst>
              </a:rPr>
            </a:br>
            <a:r>
              <a:rPr lang="en-US" sz="5400" b="1" cap="none" spc="50" dirty="0">
                <a:ln w="0"/>
                <a:solidFill>
                  <a:schemeClr val="accent2">
                    <a:lumMod val="60000"/>
                    <a:lumOff val="40000"/>
                  </a:schemeClr>
                </a:solidFill>
                <a:effectLst>
                  <a:innerShdw blurRad="63500" dist="50800" dir="13500000">
                    <a:srgbClr val="000000">
                      <a:alpha val="50000"/>
                    </a:srgbClr>
                  </a:innerShdw>
                </a:effectLst>
              </a:rPr>
              <a:t>Your Prediction</a:t>
            </a:r>
          </a:p>
        </p:txBody>
      </p:sp>
      <p:sp>
        <p:nvSpPr>
          <p:cNvPr id="17" name="TextBox 16">
            <a:extLst>
              <a:ext uri="{FF2B5EF4-FFF2-40B4-BE49-F238E27FC236}">
                <a16:creationId xmlns:a16="http://schemas.microsoft.com/office/drawing/2014/main" id="{EBD2EF22-ABDD-365A-8683-570E291F913C}"/>
              </a:ext>
            </a:extLst>
          </p:cNvPr>
          <p:cNvSpPr txBox="1"/>
          <p:nvPr/>
        </p:nvSpPr>
        <p:spPr>
          <a:xfrm flipH="1">
            <a:off x="605789" y="5194968"/>
            <a:ext cx="2034540" cy="369332"/>
          </a:xfrm>
          <a:prstGeom prst="rect">
            <a:avLst/>
          </a:prstGeom>
          <a:noFill/>
        </p:spPr>
        <p:txBody>
          <a:bodyPr wrap="square" rtlCol="0">
            <a:spAutoFit/>
          </a:bodyPr>
          <a:lstStyle/>
          <a:p>
            <a:r>
              <a:rPr lang="en-US" dirty="0"/>
              <a:t>Team Members</a:t>
            </a:r>
          </a:p>
        </p:txBody>
      </p:sp>
      <p:sp>
        <p:nvSpPr>
          <p:cNvPr id="19" name="TextBox 18">
            <a:extLst>
              <a:ext uri="{FF2B5EF4-FFF2-40B4-BE49-F238E27FC236}">
                <a16:creationId xmlns:a16="http://schemas.microsoft.com/office/drawing/2014/main" id="{F8CD60F0-7A27-A9A2-A256-6E294EC3F6A6}"/>
              </a:ext>
            </a:extLst>
          </p:cNvPr>
          <p:cNvSpPr txBox="1"/>
          <p:nvPr/>
        </p:nvSpPr>
        <p:spPr>
          <a:xfrm>
            <a:off x="307212" y="5621926"/>
            <a:ext cx="360685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Chilappagari Anantha Krishna</a:t>
            </a:r>
          </a:p>
          <a:p>
            <a:pPr marL="285750" indent="-285750">
              <a:buFont typeface="Arial" panose="020B0604020202020204" pitchFamily="34" charset="0"/>
              <a:buChar char="•"/>
            </a:pPr>
            <a:r>
              <a:rPr lang="en-US" sz="2000" dirty="0" err="1"/>
              <a:t>ShivaKumar</a:t>
            </a:r>
            <a:r>
              <a:rPr lang="en-US" sz="2000" dirty="0"/>
              <a:t> </a:t>
            </a:r>
            <a:r>
              <a:rPr lang="en-US" sz="2000" dirty="0" err="1"/>
              <a:t>Dasari</a:t>
            </a:r>
            <a:endParaRPr lang="en-US" sz="2000" dirty="0"/>
          </a:p>
          <a:p>
            <a:pPr marL="285750" indent="-285750">
              <a:buFont typeface="Arial" panose="020B0604020202020204" pitchFamily="34" charset="0"/>
              <a:buChar char="•"/>
            </a:pPr>
            <a:r>
              <a:rPr lang="en-US" sz="2000" dirty="0"/>
              <a:t>Sai Swetha </a:t>
            </a:r>
            <a:r>
              <a:rPr lang="en-US" sz="2000" dirty="0" err="1"/>
              <a:t>Kancharlapalli</a:t>
            </a:r>
            <a:endParaRPr lang="en-US" sz="2000" dirty="0"/>
          </a:p>
        </p:txBody>
      </p:sp>
    </p:spTree>
    <p:extLst>
      <p:ext uri="{BB962C8B-B14F-4D97-AF65-F5344CB8AC3E}">
        <p14:creationId xmlns:p14="http://schemas.microsoft.com/office/powerpoint/2010/main" val="144103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playing cricket&#10;&#10;Description automatically generated">
            <a:extLst>
              <a:ext uri="{FF2B5EF4-FFF2-40B4-BE49-F238E27FC236}">
                <a16:creationId xmlns:a16="http://schemas.microsoft.com/office/drawing/2014/main" id="{028B7550-1555-E700-2207-0DFF05E506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7" name="Rectangle 6">
            <a:extLst>
              <a:ext uri="{FF2B5EF4-FFF2-40B4-BE49-F238E27FC236}">
                <a16:creationId xmlns:a16="http://schemas.microsoft.com/office/drawing/2014/main" id="{D62EFB0D-0DB2-87F1-1829-3EAA48107764}"/>
              </a:ext>
            </a:extLst>
          </p:cNvPr>
          <p:cNvSpPr/>
          <p:nvPr/>
        </p:nvSpPr>
        <p:spPr>
          <a:xfrm>
            <a:off x="0" y="0"/>
            <a:ext cx="12192000" cy="6858000"/>
          </a:xfrm>
          <a:prstGeom prst="rect">
            <a:avLst/>
          </a:prstGeom>
          <a:blipFill>
            <a:blip r:embed="rId3">
              <a:alphaModFix amt="57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Exploratory Data Analytics</a:t>
            </a:r>
          </a:p>
        </p:txBody>
      </p:sp>
      <p:sp>
        <p:nvSpPr>
          <p:cNvPr id="12" name="Rectangle 11">
            <a:extLst>
              <a:ext uri="{FF2B5EF4-FFF2-40B4-BE49-F238E27FC236}">
                <a16:creationId xmlns:a16="http://schemas.microsoft.com/office/drawing/2014/main" id="{560572F3-E9DB-5043-7173-508BC3FDC614}"/>
              </a:ext>
            </a:extLst>
          </p:cNvPr>
          <p:cNvSpPr/>
          <p:nvPr/>
        </p:nvSpPr>
        <p:spPr>
          <a:xfrm>
            <a:off x="91262" y="205781"/>
            <a:ext cx="5423647" cy="255494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                                                                          Pair Plots</a:t>
            </a:r>
          </a:p>
        </p:txBody>
      </p:sp>
      <p:pic>
        <p:nvPicPr>
          <p:cNvPr id="3" name="Picture 2" descr="A chart of data with many blue dots&#10;&#10;Description automatically generated with medium confidence">
            <a:extLst>
              <a:ext uri="{FF2B5EF4-FFF2-40B4-BE49-F238E27FC236}">
                <a16:creationId xmlns:a16="http://schemas.microsoft.com/office/drawing/2014/main" id="{454BC9DA-EF9C-AB41-05EE-6AC372CCD4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258" y="274026"/>
            <a:ext cx="3418419" cy="2418449"/>
          </a:xfrm>
          <a:prstGeom prst="rect">
            <a:avLst/>
          </a:prstGeom>
        </p:spPr>
      </p:pic>
      <p:sp>
        <p:nvSpPr>
          <p:cNvPr id="13" name="Rectangle 12">
            <a:extLst>
              <a:ext uri="{FF2B5EF4-FFF2-40B4-BE49-F238E27FC236}">
                <a16:creationId xmlns:a16="http://schemas.microsoft.com/office/drawing/2014/main" id="{336CB1EE-833C-B91B-D98D-4C68BE058AAC}"/>
              </a:ext>
            </a:extLst>
          </p:cNvPr>
          <p:cNvSpPr/>
          <p:nvPr/>
        </p:nvSpPr>
        <p:spPr>
          <a:xfrm>
            <a:off x="6096000" y="3893236"/>
            <a:ext cx="5423647" cy="255494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                                                                          Histogram</a:t>
            </a:r>
          </a:p>
        </p:txBody>
      </p:sp>
      <p:sp>
        <p:nvSpPr>
          <p:cNvPr id="14" name="Rectangle 13">
            <a:extLst>
              <a:ext uri="{FF2B5EF4-FFF2-40B4-BE49-F238E27FC236}">
                <a16:creationId xmlns:a16="http://schemas.microsoft.com/office/drawing/2014/main" id="{C3F0000B-D390-425C-CAA9-CCBAFA653747}"/>
              </a:ext>
            </a:extLst>
          </p:cNvPr>
          <p:cNvSpPr/>
          <p:nvPr/>
        </p:nvSpPr>
        <p:spPr>
          <a:xfrm>
            <a:off x="6096000" y="205781"/>
            <a:ext cx="5423647" cy="255494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highlight>
                  <a:srgbClr val="FFFF00"/>
                </a:highlight>
              </a:rPr>
              <a:t>                                                                                 Grouped </a:t>
            </a:r>
            <a:r>
              <a:rPr lang="en-US" sz="1600" dirty="0" err="1">
                <a:solidFill>
                  <a:schemeClr val="tx1"/>
                </a:solidFill>
                <a:highlight>
                  <a:srgbClr val="FFFF00"/>
                </a:highlight>
              </a:rPr>
              <a:t>Barchart</a:t>
            </a:r>
            <a:endParaRPr lang="en-US" sz="1600" dirty="0">
              <a:solidFill>
                <a:schemeClr val="tx1"/>
              </a:solidFill>
              <a:highlight>
                <a:srgbClr val="FFFF00"/>
              </a:highlight>
            </a:endParaRPr>
          </a:p>
        </p:txBody>
      </p:sp>
      <p:sp>
        <p:nvSpPr>
          <p:cNvPr id="15" name="Rectangle 14">
            <a:extLst>
              <a:ext uri="{FF2B5EF4-FFF2-40B4-BE49-F238E27FC236}">
                <a16:creationId xmlns:a16="http://schemas.microsoft.com/office/drawing/2014/main" id="{7DD225A0-DC4D-8AB0-2D12-2D82D18794FE}"/>
              </a:ext>
            </a:extLst>
          </p:cNvPr>
          <p:cNvSpPr/>
          <p:nvPr/>
        </p:nvSpPr>
        <p:spPr>
          <a:xfrm>
            <a:off x="311477" y="3911413"/>
            <a:ext cx="5423647" cy="255494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                                                                          Boxplot </a:t>
            </a:r>
          </a:p>
        </p:txBody>
      </p:sp>
      <p:pic>
        <p:nvPicPr>
          <p:cNvPr id="11" name="Picture 10" descr="A comparison of a box plot&#10;&#10;Description automatically generated">
            <a:extLst>
              <a:ext uri="{FF2B5EF4-FFF2-40B4-BE49-F238E27FC236}">
                <a16:creationId xmlns:a16="http://schemas.microsoft.com/office/drawing/2014/main" id="{73A3E311-5F70-0788-E3A9-AEF41FE6AB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342" y="3982561"/>
            <a:ext cx="3170335" cy="2376293"/>
          </a:xfrm>
          <a:prstGeom prst="rect">
            <a:avLst/>
          </a:prstGeom>
        </p:spPr>
      </p:pic>
      <p:pic>
        <p:nvPicPr>
          <p:cNvPr id="6" name="Picture 5" descr="A graph of numbers and a bar chart&#10;&#10;Description automatically generated with medium confidence">
            <a:extLst>
              <a:ext uri="{FF2B5EF4-FFF2-40B4-BE49-F238E27FC236}">
                <a16:creationId xmlns:a16="http://schemas.microsoft.com/office/drawing/2014/main" id="{1C3FFFFA-02A6-F8A1-644B-912D6B3D0C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3576" y="358587"/>
            <a:ext cx="3648636" cy="2402135"/>
          </a:xfrm>
          <a:prstGeom prst="rect">
            <a:avLst/>
          </a:prstGeom>
        </p:spPr>
      </p:pic>
      <p:pic>
        <p:nvPicPr>
          <p:cNvPr id="9" name="Picture 8" descr="A graph of a number of runs&#10;&#10;Description automatically generated">
            <a:extLst>
              <a:ext uri="{FF2B5EF4-FFF2-40B4-BE49-F238E27FC236}">
                <a16:creationId xmlns:a16="http://schemas.microsoft.com/office/drawing/2014/main" id="{5B560E78-3119-0EDC-81AB-4BFC375F67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3576" y="3978771"/>
            <a:ext cx="3424518" cy="2362730"/>
          </a:xfrm>
          <a:prstGeom prst="rect">
            <a:avLst/>
          </a:prstGeom>
        </p:spPr>
      </p:pic>
    </p:spTree>
    <p:extLst>
      <p:ext uri="{BB962C8B-B14F-4D97-AF65-F5344CB8AC3E}">
        <p14:creationId xmlns:p14="http://schemas.microsoft.com/office/powerpoint/2010/main" val="231861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7000"/>
            <a:lum/>
          </a:blip>
          <a:srcRect/>
          <a:tile tx="0" ty="0" sx="100000" sy="100000" flip="none" algn="tl"/>
        </a:blipFill>
        <a:effectLst/>
      </p:bgPr>
    </p:bg>
    <p:spTree>
      <p:nvGrpSpPr>
        <p:cNvPr id="1" name=""/>
        <p:cNvGrpSpPr/>
        <p:nvPr/>
      </p:nvGrpSpPr>
      <p:grpSpPr>
        <a:xfrm>
          <a:off x="0" y="0"/>
          <a:ext cx="0" cy="0"/>
          <a:chOff x="0" y="0"/>
          <a:chExt cx="0" cy="0"/>
        </a:xfrm>
      </p:grpSpPr>
      <p:pic>
        <p:nvPicPr>
          <p:cNvPr id="5" name="Content Placeholder 4" descr="A person playing cricket">
            <a:extLst>
              <a:ext uri="{FF2B5EF4-FFF2-40B4-BE49-F238E27FC236}">
                <a16:creationId xmlns:a16="http://schemas.microsoft.com/office/drawing/2014/main" id="{0A7141E3-88CD-0E4C-BEEE-67EFE191EF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7" name="Rectangle 6">
            <a:extLst>
              <a:ext uri="{FF2B5EF4-FFF2-40B4-BE49-F238E27FC236}">
                <a16:creationId xmlns:a16="http://schemas.microsoft.com/office/drawing/2014/main" id="{F256A3ED-8AB1-B2AE-175B-4A067B047679}"/>
              </a:ext>
            </a:extLst>
          </p:cNvPr>
          <p:cNvSpPr/>
          <p:nvPr/>
        </p:nvSpPr>
        <p:spPr>
          <a:xfrm>
            <a:off x="0" y="0"/>
            <a:ext cx="12192000" cy="6858000"/>
          </a:xfrm>
          <a:prstGeom prst="rect">
            <a:avLst/>
          </a:prstGeom>
          <a:blipFill>
            <a:blip r:embed="rId2">
              <a:alphaModFix amt="63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A286C9B-1F05-1852-55D0-A4EF15DF59C3}"/>
              </a:ext>
            </a:extLst>
          </p:cNvPr>
          <p:cNvSpPr/>
          <p:nvPr/>
        </p:nvSpPr>
        <p:spPr>
          <a:xfrm>
            <a:off x="127121" y="231405"/>
            <a:ext cx="5692587" cy="296003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                                                                          Scatter Plot</a:t>
            </a:r>
          </a:p>
        </p:txBody>
      </p:sp>
      <p:sp>
        <p:nvSpPr>
          <p:cNvPr id="34" name="Rectangle 33">
            <a:extLst>
              <a:ext uri="{FF2B5EF4-FFF2-40B4-BE49-F238E27FC236}">
                <a16:creationId xmlns:a16="http://schemas.microsoft.com/office/drawing/2014/main" id="{920EC68A-D6D8-387C-BCAA-28BAF4EAD1B2}"/>
              </a:ext>
            </a:extLst>
          </p:cNvPr>
          <p:cNvSpPr/>
          <p:nvPr/>
        </p:nvSpPr>
        <p:spPr>
          <a:xfrm>
            <a:off x="6372293" y="3191436"/>
            <a:ext cx="5423647" cy="311429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                                                                         Heat Map</a:t>
            </a:r>
          </a:p>
        </p:txBody>
      </p:sp>
      <p:pic>
        <p:nvPicPr>
          <p:cNvPr id="9" name="Picture 8" descr="A graph of a scatter plot&#10;&#10;Description automatically generated">
            <a:extLst>
              <a:ext uri="{FF2B5EF4-FFF2-40B4-BE49-F238E27FC236}">
                <a16:creationId xmlns:a16="http://schemas.microsoft.com/office/drawing/2014/main" id="{26D1D9B3-D7CA-6082-561E-56D7B8EB9C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06" y="295834"/>
            <a:ext cx="3657600" cy="2806041"/>
          </a:xfrm>
          <a:prstGeom prst="rect">
            <a:avLst/>
          </a:prstGeom>
        </p:spPr>
      </p:pic>
      <p:pic>
        <p:nvPicPr>
          <p:cNvPr id="25" name="Picture 24" descr="A close-up of a chart&#10;&#10;Description automatically generated">
            <a:extLst>
              <a:ext uri="{FF2B5EF4-FFF2-40B4-BE49-F238E27FC236}">
                <a16:creationId xmlns:a16="http://schemas.microsoft.com/office/drawing/2014/main" id="{ED44B2C2-39AF-0D73-F9CB-CEE9AE4830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3880" y="3347147"/>
            <a:ext cx="3496237" cy="2820371"/>
          </a:xfrm>
          <a:prstGeom prst="rect">
            <a:avLst/>
          </a:prstGeom>
        </p:spPr>
      </p:pic>
    </p:spTree>
    <p:extLst>
      <p:ext uri="{BB962C8B-B14F-4D97-AF65-F5344CB8AC3E}">
        <p14:creationId xmlns:p14="http://schemas.microsoft.com/office/powerpoint/2010/main" val="418873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oup of people walking on a beach&#10;&#10;Description automatically generated">
            <a:extLst>
              <a:ext uri="{FF2B5EF4-FFF2-40B4-BE49-F238E27FC236}">
                <a16:creationId xmlns:a16="http://schemas.microsoft.com/office/drawing/2014/main" id="{D6AB50BE-94A5-9DF9-271F-3B07BF08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6" y="0"/>
            <a:ext cx="12154663" cy="6858000"/>
          </a:xfrm>
        </p:spPr>
      </p:pic>
      <p:sp>
        <p:nvSpPr>
          <p:cNvPr id="6" name="Rectangle 5">
            <a:extLst>
              <a:ext uri="{FF2B5EF4-FFF2-40B4-BE49-F238E27FC236}">
                <a16:creationId xmlns:a16="http://schemas.microsoft.com/office/drawing/2014/main" id="{55E2DE71-F713-EAE0-15F2-B664AA9EE923}"/>
              </a:ext>
            </a:extLst>
          </p:cNvPr>
          <p:cNvSpPr/>
          <p:nvPr/>
        </p:nvSpPr>
        <p:spPr>
          <a:xfrm>
            <a:off x="0" y="0"/>
            <a:ext cx="12192000" cy="6858000"/>
          </a:xfrm>
          <a:prstGeom prst="rect">
            <a:avLst/>
          </a:prstGeom>
          <a:blipFill>
            <a:blip r:embed="rId3">
              <a:alphaModFix amt="57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397AE7C-2B92-0DE9-A96D-56A0D862068C}"/>
              </a:ext>
            </a:extLst>
          </p:cNvPr>
          <p:cNvSpPr/>
          <p:nvPr/>
        </p:nvSpPr>
        <p:spPr>
          <a:xfrm>
            <a:off x="74672" y="290837"/>
            <a:ext cx="12154663" cy="967407"/>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n w="0"/>
                <a:solidFill>
                  <a:schemeClr val="tx1"/>
                </a:solidFill>
                <a:effectLst>
                  <a:outerShdw blurRad="38100" dist="19050" dir="2700000" algn="tl" rotWithShape="0">
                    <a:schemeClr val="dk1">
                      <a:alpha val="40000"/>
                    </a:schemeClr>
                  </a:outerShdw>
                </a:effectLst>
              </a:rPr>
              <a:t>Algorithms Used</a:t>
            </a:r>
            <a:endParaRPr lang="en-US" sz="4400" b="1" dirty="0"/>
          </a:p>
        </p:txBody>
      </p:sp>
      <p:sp>
        <p:nvSpPr>
          <p:cNvPr id="4" name="Hexagon 3">
            <a:extLst>
              <a:ext uri="{FF2B5EF4-FFF2-40B4-BE49-F238E27FC236}">
                <a16:creationId xmlns:a16="http://schemas.microsoft.com/office/drawing/2014/main" id="{433A3A49-24DF-E2EC-F201-35D3558E7431}"/>
              </a:ext>
            </a:extLst>
          </p:cNvPr>
          <p:cNvSpPr/>
          <p:nvPr/>
        </p:nvSpPr>
        <p:spPr>
          <a:xfrm>
            <a:off x="8738640" y="3429000"/>
            <a:ext cx="3453360" cy="3220279"/>
          </a:xfrm>
          <a:prstGeom prst="hexagon">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a:extLst>
              <a:ext uri="{FF2B5EF4-FFF2-40B4-BE49-F238E27FC236}">
                <a16:creationId xmlns:a16="http://schemas.microsoft.com/office/drawing/2014/main" id="{DA09B299-2586-1AB4-654B-B9A6F3641AD3}"/>
              </a:ext>
            </a:extLst>
          </p:cNvPr>
          <p:cNvSpPr/>
          <p:nvPr/>
        </p:nvSpPr>
        <p:spPr>
          <a:xfrm>
            <a:off x="37334" y="1417981"/>
            <a:ext cx="3626170" cy="3099255"/>
          </a:xfrm>
          <a:prstGeom prst="hexagon">
            <a:avLst/>
          </a:prstGeom>
          <a:solidFill>
            <a:srgbClr val="3C1A56"/>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descr="A blue and white graph with dots and arrow&#10;&#10;Description automatically generated with medium confidence">
            <a:extLst>
              <a:ext uri="{FF2B5EF4-FFF2-40B4-BE49-F238E27FC236}">
                <a16:creationId xmlns:a16="http://schemas.microsoft.com/office/drawing/2014/main" id="{590DC69C-E4A5-A001-8819-2DF8DDB1CD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762" y="1885120"/>
            <a:ext cx="3247313" cy="2164976"/>
          </a:xfrm>
          <a:prstGeom prst="rect">
            <a:avLst/>
          </a:prstGeom>
        </p:spPr>
      </p:pic>
      <p:sp>
        <p:nvSpPr>
          <p:cNvPr id="10" name="TextBox 9">
            <a:extLst>
              <a:ext uri="{FF2B5EF4-FFF2-40B4-BE49-F238E27FC236}">
                <a16:creationId xmlns:a16="http://schemas.microsoft.com/office/drawing/2014/main" id="{9ECECBE5-CF46-C6EB-03B3-A60DE87AC63D}"/>
              </a:ext>
            </a:extLst>
          </p:cNvPr>
          <p:cNvSpPr txBox="1"/>
          <p:nvPr/>
        </p:nvSpPr>
        <p:spPr>
          <a:xfrm>
            <a:off x="3673301" y="1638074"/>
            <a:ext cx="6425439" cy="523220"/>
          </a:xfrm>
          <a:prstGeom prst="rect">
            <a:avLst/>
          </a:prstGeom>
          <a:noFill/>
        </p:spPr>
        <p:txBody>
          <a:bodyPr wrap="square" rtlCol="0">
            <a:spAutoFit/>
          </a:bodyPr>
          <a:lstStyle/>
          <a:p>
            <a:r>
              <a:rPr lang="en-US" sz="2800" b="1" dirty="0"/>
              <a:t>Linear Regression: (Supervised)</a:t>
            </a:r>
          </a:p>
        </p:txBody>
      </p:sp>
      <p:sp>
        <p:nvSpPr>
          <p:cNvPr id="11" name="TextBox 10">
            <a:extLst>
              <a:ext uri="{FF2B5EF4-FFF2-40B4-BE49-F238E27FC236}">
                <a16:creationId xmlns:a16="http://schemas.microsoft.com/office/drawing/2014/main" id="{71981903-D8D0-3624-97F3-2C674AF9B0B5}"/>
              </a:ext>
            </a:extLst>
          </p:cNvPr>
          <p:cNvSpPr txBox="1"/>
          <p:nvPr/>
        </p:nvSpPr>
        <p:spPr>
          <a:xfrm>
            <a:off x="4840941" y="4706471"/>
            <a:ext cx="4518212" cy="523220"/>
          </a:xfrm>
          <a:prstGeom prst="rect">
            <a:avLst/>
          </a:prstGeom>
          <a:noFill/>
        </p:spPr>
        <p:txBody>
          <a:bodyPr wrap="square" rtlCol="0">
            <a:spAutoFit/>
          </a:bodyPr>
          <a:lstStyle/>
          <a:p>
            <a:r>
              <a:rPr lang="en-US" sz="2800" b="1" dirty="0"/>
              <a:t>K-means: (Unsupervised)</a:t>
            </a:r>
          </a:p>
        </p:txBody>
      </p:sp>
      <p:sp>
        <p:nvSpPr>
          <p:cNvPr id="12" name="TextBox 11">
            <a:extLst>
              <a:ext uri="{FF2B5EF4-FFF2-40B4-BE49-F238E27FC236}">
                <a16:creationId xmlns:a16="http://schemas.microsoft.com/office/drawing/2014/main" id="{8F06A4EE-EA6D-74FB-5FAE-B2BB20DA97C1}"/>
              </a:ext>
            </a:extLst>
          </p:cNvPr>
          <p:cNvSpPr txBox="1"/>
          <p:nvPr/>
        </p:nvSpPr>
        <p:spPr>
          <a:xfrm>
            <a:off x="3663502" y="2096525"/>
            <a:ext cx="5857016" cy="1015663"/>
          </a:xfrm>
          <a:prstGeom prst="rect">
            <a:avLst/>
          </a:prstGeom>
          <a:noFill/>
        </p:spPr>
        <p:txBody>
          <a:bodyPr wrap="square" rtlCol="0">
            <a:spAutoFit/>
          </a:bodyPr>
          <a:lstStyle/>
          <a:p>
            <a:r>
              <a:rPr lang="en-US" sz="2000" b="1" i="0" dirty="0">
                <a:effectLst/>
                <a:latin typeface="Söhne"/>
              </a:rPr>
              <a:t>Linear regression models the relationship between variables, enabling predictions based on observed data using a linear equation.</a:t>
            </a:r>
            <a:endParaRPr lang="en-US" sz="2000" b="1" dirty="0"/>
          </a:p>
        </p:txBody>
      </p:sp>
      <p:sp>
        <p:nvSpPr>
          <p:cNvPr id="14" name="TextBox 13">
            <a:extLst>
              <a:ext uri="{FF2B5EF4-FFF2-40B4-BE49-F238E27FC236}">
                <a16:creationId xmlns:a16="http://schemas.microsoft.com/office/drawing/2014/main" id="{11C9DDD7-FF76-54AA-5FE8-CB65A4D690F0}"/>
              </a:ext>
            </a:extLst>
          </p:cNvPr>
          <p:cNvSpPr txBox="1"/>
          <p:nvPr/>
        </p:nvSpPr>
        <p:spPr>
          <a:xfrm>
            <a:off x="1638300" y="5140078"/>
            <a:ext cx="7436224" cy="707886"/>
          </a:xfrm>
          <a:prstGeom prst="rect">
            <a:avLst/>
          </a:prstGeom>
          <a:noFill/>
        </p:spPr>
        <p:txBody>
          <a:bodyPr wrap="square" rtlCol="0">
            <a:spAutoFit/>
          </a:bodyPr>
          <a:lstStyle/>
          <a:p>
            <a:r>
              <a:rPr lang="en-US" sz="2000" b="1" i="0" dirty="0">
                <a:effectLst/>
                <a:latin typeface="Söhne"/>
              </a:rPr>
              <a:t>K-Means is a clustering algorithm assigning data points to 'k' groups, optimizing similarity within groups and dissimilarity between them.</a:t>
            </a:r>
            <a:endParaRPr lang="en-US" sz="2000" b="1" dirty="0"/>
          </a:p>
        </p:txBody>
      </p:sp>
      <p:cxnSp>
        <p:nvCxnSpPr>
          <p:cNvPr id="17" name="Straight Connector 16">
            <a:extLst>
              <a:ext uri="{FF2B5EF4-FFF2-40B4-BE49-F238E27FC236}">
                <a16:creationId xmlns:a16="http://schemas.microsoft.com/office/drawing/2014/main" id="{84AE3326-8E57-63C2-B1F3-E0F8CA9655EF}"/>
              </a:ext>
            </a:extLst>
          </p:cNvPr>
          <p:cNvCxnSpPr>
            <a:cxnSpLocks/>
          </p:cNvCxnSpPr>
          <p:nvPr/>
        </p:nvCxnSpPr>
        <p:spPr>
          <a:xfrm>
            <a:off x="3686042" y="2096525"/>
            <a:ext cx="27550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ED91C15-03EE-D4F0-3435-813954529DD3}"/>
              </a:ext>
            </a:extLst>
          </p:cNvPr>
          <p:cNvCxnSpPr>
            <a:cxnSpLocks/>
          </p:cNvCxnSpPr>
          <p:nvPr/>
        </p:nvCxnSpPr>
        <p:spPr>
          <a:xfrm>
            <a:off x="4935071" y="5140078"/>
            <a:ext cx="13312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87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oup of people walking on a beach&#10;&#10;Description automatically generated">
            <a:extLst>
              <a:ext uri="{FF2B5EF4-FFF2-40B4-BE49-F238E27FC236}">
                <a16:creationId xmlns:a16="http://schemas.microsoft.com/office/drawing/2014/main" id="{525E87C5-F89D-838B-D207-FA1B6E9AA8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7" name="Rectangle 6">
            <a:extLst>
              <a:ext uri="{FF2B5EF4-FFF2-40B4-BE49-F238E27FC236}">
                <a16:creationId xmlns:a16="http://schemas.microsoft.com/office/drawing/2014/main" id="{ACBC89BE-D584-206E-1155-F62C839D7FC6}"/>
              </a:ext>
            </a:extLst>
          </p:cNvPr>
          <p:cNvSpPr/>
          <p:nvPr/>
        </p:nvSpPr>
        <p:spPr>
          <a:xfrm>
            <a:off x="-13449" y="-11143"/>
            <a:ext cx="12192000" cy="6858000"/>
          </a:xfrm>
          <a:prstGeom prst="rect">
            <a:avLst/>
          </a:prstGeom>
          <a:blipFill>
            <a:blip r:embed="rId3">
              <a:alphaModFix amt="57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600" b="1" dirty="0">
              <a:solidFill>
                <a:schemeClr val="tx1"/>
              </a:solidFill>
            </a:endParaRPr>
          </a:p>
        </p:txBody>
      </p:sp>
      <p:sp>
        <p:nvSpPr>
          <p:cNvPr id="2" name="Rectangle 1">
            <a:extLst>
              <a:ext uri="{FF2B5EF4-FFF2-40B4-BE49-F238E27FC236}">
                <a16:creationId xmlns:a16="http://schemas.microsoft.com/office/drawing/2014/main" id="{20615DE8-CDF7-983D-45E6-6165DCDADC08}"/>
              </a:ext>
            </a:extLst>
          </p:cNvPr>
          <p:cNvSpPr/>
          <p:nvPr/>
        </p:nvSpPr>
        <p:spPr>
          <a:xfrm>
            <a:off x="13448" y="336177"/>
            <a:ext cx="12178551" cy="766482"/>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Modeling</a:t>
            </a:r>
          </a:p>
        </p:txBody>
      </p:sp>
      <p:sp>
        <p:nvSpPr>
          <p:cNvPr id="4" name="TextBox 3">
            <a:extLst>
              <a:ext uri="{FF2B5EF4-FFF2-40B4-BE49-F238E27FC236}">
                <a16:creationId xmlns:a16="http://schemas.microsoft.com/office/drawing/2014/main" id="{06838503-732D-7A3A-269C-D8805BF218EF}"/>
              </a:ext>
            </a:extLst>
          </p:cNvPr>
          <p:cNvSpPr txBox="1"/>
          <p:nvPr/>
        </p:nvSpPr>
        <p:spPr>
          <a:xfrm>
            <a:off x="201704" y="1449613"/>
            <a:ext cx="2971801" cy="523220"/>
          </a:xfrm>
          <a:prstGeom prst="rect">
            <a:avLst/>
          </a:prstGeom>
          <a:noFill/>
        </p:spPr>
        <p:txBody>
          <a:bodyPr wrap="square" rtlCol="0">
            <a:spAutoFit/>
          </a:bodyPr>
          <a:lstStyle/>
          <a:p>
            <a:r>
              <a:rPr lang="en-US" sz="2800" b="1" dirty="0"/>
              <a:t>Linear</a:t>
            </a:r>
            <a:r>
              <a:rPr lang="en-US" sz="2800" dirty="0"/>
              <a:t> </a:t>
            </a:r>
            <a:r>
              <a:rPr lang="en-US" sz="2800" b="1" dirty="0"/>
              <a:t>Regression:</a:t>
            </a:r>
          </a:p>
        </p:txBody>
      </p:sp>
      <p:cxnSp>
        <p:nvCxnSpPr>
          <p:cNvPr id="17" name="Straight Connector 16">
            <a:extLst>
              <a:ext uri="{FF2B5EF4-FFF2-40B4-BE49-F238E27FC236}">
                <a16:creationId xmlns:a16="http://schemas.microsoft.com/office/drawing/2014/main" id="{5F07A331-6238-ABD2-D5C4-3C6F7118BFA5}"/>
              </a:ext>
            </a:extLst>
          </p:cNvPr>
          <p:cNvCxnSpPr>
            <a:cxnSpLocks/>
          </p:cNvCxnSpPr>
          <p:nvPr/>
        </p:nvCxnSpPr>
        <p:spPr>
          <a:xfrm>
            <a:off x="322729" y="1951765"/>
            <a:ext cx="26221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47D7166-B693-A946-9488-1C173A22D920}"/>
              </a:ext>
            </a:extLst>
          </p:cNvPr>
          <p:cNvSpPr txBox="1"/>
          <p:nvPr/>
        </p:nvSpPr>
        <p:spPr>
          <a:xfrm>
            <a:off x="265577" y="1951764"/>
            <a:ext cx="11660845" cy="1015663"/>
          </a:xfrm>
          <a:prstGeom prst="rect">
            <a:avLst/>
          </a:prstGeom>
          <a:noFill/>
        </p:spPr>
        <p:txBody>
          <a:bodyPr wrap="square" rtlCol="0">
            <a:spAutoFit/>
          </a:bodyPr>
          <a:lstStyle/>
          <a:p>
            <a:r>
              <a:rPr lang="en-US" sz="2000" b="1" dirty="0"/>
              <a:t>We employed Supervised Learning techniques such as Linear Regression to predict who’s the best pick given opposition and Ground based on the training data. Our model performed best with better accuracy in predicting player names when asked.</a:t>
            </a:r>
          </a:p>
        </p:txBody>
      </p:sp>
      <p:sp>
        <p:nvSpPr>
          <p:cNvPr id="28" name="TextBox 27">
            <a:extLst>
              <a:ext uri="{FF2B5EF4-FFF2-40B4-BE49-F238E27FC236}">
                <a16:creationId xmlns:a16="http://schemas.microsoft.com/office/drawing/2014/main" id="{D1BA9EF5-119C-23A0-88BA-A6D060B06593}"/>
              </a:ext>
            </a:extLst>
          </p:cNvPr>
          <p:cNvSpPr txBox="1"/>
          <p:nvPr/>
        </p:nvSpPr>
        <p:spPr>
          <a:xfrm>
            <a:off x="265577" y="2914936"/>
            <a:ext cx="5109886" cy="1015663"/>
          </a:xfrm>
          <a:prstGeom prst="rect">
            <a:avLst/>
          </a:prstGeom>
          <a:noFill/>
        </p:spPr>
        <p:txBody>
          <a:bodyPr wrap="square" rtlCol="0">
            <a:spAutoFit/>
          </a:bodyPr>
          <a:lstStyle/>
          <a:p>
            <a:r>
              <a:rPr lang="en-US" sz="2000" b="1" dirty="0"/>
              <a:t>X = data[['Balls Faced', '6s', '4s', '</a:t>
            </a:r>
            <a:r>
              <a:rPr lang="en-US" sz="2000" b="1" dirty="0" err="1"/>
              <a:t>Strike_Rate</a:t>
            </a:r>
            <a:r>
              <a:rPr lang="en-US" sz="2000" b="1" dirty="0"/>
              <a:t>']]  y = data['Runs Scored’]</a:t>
            </a:r>
          </a:p>
          <a:p>
            <a:endParaRPr lang="en-US" sz="2000" b="1" dirty="0"/>
          </a:p>
        </p:txBody>
      </p:sp>
      <p:sp>
        <p:nvSpPr>
          <p:cNvPr id="35" name="AutoShape 2">
            <a:extLst>
              <a:ext uri="{FF2B5EF4-FFF2-40B4-BE49-F238E27FC236}">
                <a16:creationId xmlns:a16="http://schemas.microsoft.com/office/drawing/2014/main" id="{1B3BFAFB-A06D-5C4F-08FE-93E197FED5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9" name="Picture 38" descr="A close up of a message&#10;&#10;Description automatically generated">
            <a:extLst>
              <a:ext uri="{FF2B5EF4-FFF2-40B4-BE49-F238E27FC236}">
                <a16:creationId xmlns:a16="http://schemas.microsoft.com/office/drawing/2014/main" id="{2047B42F-3A73-719D-3AA2-7F9D127FA3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717" y="3712327"/>
            <a:ext cx="5015195" cy="1962331"/>
          </a:xfrm>
          <a:prstGeom prst="rect">
            <a:avLst/>
          </a:prstGeom>
        </p:spPr>
      </p:pic>
    </p:spTree>
    <p:extLst>
      <p:ext uri="{BB962C8B-B14F-4D97-AF65-F5344CB8AC3E}">
        <p14:creationId xmlns:p14="http://schemas.microsoft.com/office/powerpoint/2010/main" val="3989737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oup of people walking on a beach&#10;&#10;Description automatically generated">
            <a:extLst>
              <a:ext uri="{FF2B5EF4-FFF2-40B4-BE49-F238E27FC236}">
                <a16:creationId xmlns:a16="http://schemas.microsoft.com/office/drawing/2014/main" id="{D2ECB2C7-4738-F942-0461-3AF7787A51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7" y="0"/>
            <a:ext cx="12195317" cy="6858000"/>
          </a:xfrm>
        </p:spPr>
      </p:pic>
      <p:sp>
        <p:nvSpPr>
          <p:cNvPr id="7" name="Rectangle 6">
            <a:extLst>
              <a:ext uri="{FF2B5EF4-FFF2-40B4-BE49-F238E27FC236}">
                <a16:creationId xmlns:a16="http://schemas.microsoft.com/office/drawing/2014/main" id="{3873BE38-C262-C16C-C846-1A27A4B2B398}"/>
              </a:ext>
            </a:extLst>
          </p:cNvPr>
          <p:cNvSpPr/>
          <p:nvPr/>
        </p:nvSpPr>
        <p:spPr>
          <a:xfrm>
            <a:off x="0" y="0"/>
            <a:ext cx="12192000" cy="6858000"/>
          </a:xfrm>
          <a:prstGeom prst="rect">
            <a:avLst/>
          </a:prstGeom>
          <a:blipFill>
            <a:blip r:embed="rId3">
              <a:alphaModFix amt="57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descr="A group of people walking on a beach&#10;&#10;Description automatically generated">
            <a:extLst>
              <a:ext uri="{FF2B5EF4-FFF2-40B4-BE49-F238E27FC236}">
                <a16:creationId xmlns:a16="http://schemas.microsoft.com/office/drawing/2014/main" id="{EC4282DA-6DA7-C067-2C89-143EBEEAC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3" name="Rectangle 2">
            <a:extLst>
              <a:ext uri="{FF2B5EF4-FFF2-40B4-BE49-F238E27FC236}">
                <a16:creationId xmlns:a16="http://schemas.microsoft.com/office/drawing/2014/main" id="{5DF09F9B-6068-17B5-5178-04D1ABE571EB}"/>
              </a:ext>
            </a:extLst>
          </p:cNvPr>
          <p:cNvSpPr/>
          <p:nvPr/>
        </p:nvSpPr>
        <p:spPr>
          <a:xfrm>
            <a:off x="-13449" y="-11143"/>
            <a:ext cx="12192000" cy="6858000"/>
          </a:xfrm>
          <a:prstGeom prst="rect">
            <a:avLst/>
          </a:prstGeom>
          <a:blipFill>
            <a:blip r:embed="rId3">
              <a:alphaModFix amt="57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600" b="1" dirty="0">
              <a:solidFill>
                <a:schemeClr val="tx1"/>
              </a:solidFill>
            </a:endParaRPr>
          </a:p>
        </p:txBody>
      </p:sp>
      <p:sp>
        <p:nvSpPr>
          <p:cNvPr id="4" name="Rectangle 3">
            <a:extLst>
              <a:ext uri="{FF2B5EF4-FFF2-40B4-BE49-F238E27FC236}">
                <a16:creationId xmlns:a16="http://schemas.microsoft.com/office/drawing/2014/main" id="{30904C14-0C06-32D4-2DE8-54C7CE8FD54A}"/>
              </a:ext>
            </a:extLst>
          </p:cNvPr>
          <p:cNvSpPr/>
          <p:nvPr/>
        </p:nvSpPr>
        <p:spPr>
          <a:xfrm>
            <a:off x="-13449" y="174137"/>
            <a:ext cx="12205449" cy="72236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Modeling</a:t>
            </a:r>
          </a:p>
        </p:txBody>
      </p:sp>
      <p:sp>
        <p:nvSpPr>
          <p:cNvPr id="8" name="TextBox 7">
            <a:extLst>
              <a:ext uri="{FF2B5EF4-FFF2-40B4-BE49-F238E27FC236}">
                <a16:creationId xmlns:a16="http://schemas.microsoft.com/office/drawing/2014/main" id="{66A63D6C-C829-FBE7-8FE5-1C1B446C41C1}"/>
              </a:ext>
            </a:extLst>
          </p:cNvPr>
          <p:cNvSpPr txBox="1"/>
          <p:nvPr/>
        </p:nvSpPr>
        <p:spPr>
          <a:xfrm>
            <a:off x="318267" y="957989"/>
            <a:ext cx="2084294" cy="523220"/>
          </a:xfrm>
          <a:prstGeom prst="rect">
            <a:avLst/>
          </a:prstGeom>
          <a:noFill/>
        </p:spPr>
        <p:txBody>
          <a:bodyPr wrap="square" rtlCol="0">
            <a:spAutoFit/>
          </a:bodyPr>
          <a:lstStyle/>
          <a:p>
            <a:r>
              <a:rPr lang="en-US" sz="2800" b="1" dirty="0"/>
              <a:t>K-means:</a:t>
            </a:r>
          </a:p>
        </p:txBody>
      </p:sp>
      <p:cxnSp>
        <p:nvCxnSpPr>
          <p:cNvPr id="10" name="Straight Connector 9">
            <a:extLst>
              <a:ext uri="{FF2B5EF4-FFF2-40B4-BE49-F238E27FC236}">
                <a16:creationId xmlns:a16="http://schemas.microsoft.com/office/drawing/2014/main" id="{5BD46258-CAF7-CBB1-C6C4-2EFC1C3F28B6}"/>
              </a:ext>
            </a:extLst>
          </p:cNvPr>
          <p:cNvCxnSpPr>
            <a:cxnSpLocks/>
          </p:cNvCxnSpPr>
          <p:nvPr/>
        </p:nvCxnSpPr>
        <p:spPr>
          <a:xfrm>
            <a:off x="443753" y="1438678"/>
            <a:ext cx="12999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68FDA1F-B069-3188-FCA3-C17A960B1E59}"/>
              </a:ext>
            </a:extLst>
          </p:cNvPr>
          <p:cNvSpPr txBox="1"/>
          <p:nvPr/>
        </p:nvSpPr>
        <p:spPr>
          <a:xfrm>
            <a:off x="321586" y="1438677"/>
            <a:ext cx="11552147" cy="1631216"/>
          </a:xfrm>
          <a:prstGeom prst="rect">
            <a:avLst/>
          </a:prstGeom>
          <a:noFill/>
        </p:spPr>
        <p:txBody>
          <a:bodyPr wrap="square" rtlCol="0">
            <a:spAutoFit/>
          </a:bodyPr>
          <a:lstStyle/>
          <a:p>
            <a:r>
              <a:rPr lang="en-US" sz="2000" b="1" dirty="0"/>
              <a:t>We Employed K-Means Clustering as part of Unsupervised Learning, where We decided number of clusters based on Elbow Method, which proved to be 4 clusters, Clustering players into Openers, Middle Order, All rounders and Finishers. This provides more insights to users who want to bet on the best given the Situation</a:t>
            </a:r>
          </a:p>
          <a:p>
            <a:r>
              <a:rPr lang="en-US" sz="2000" b="1" dirty="0"/>
              <a:t>K=4</a:t>
            </a:r>
          </a:p>
        </p:txBody>
      </p:sp>
      <p:sp>
        <p:nvSpPr>
          <p:cNvPr id="14" name="TextBox 13">
            <a:extLst>
              <a:ext uri="{FF2B5EF4-FFF2-40B4-BE49-F238E27FC236}">
                <a16:creationId xmlns:a16="http://schemas.microsoft.com/office/drawing/2014/main" id="{BDB42868-DF09-0BA7-381C-B3E9103EDD31}"/>
              </a:ext>
            </a:extLst>
          </p:cNvPr>
          <p:cNvSpPr txBox="1"/>
          <p:nvPr/>
        </p:nvSpPr>
        <p:spPr>
          <a:xfrm>
            <a:off x="544605" y="6005656"/>
            <a:ext cx="914400" cy="914400"/>
          </a:xfrm>
          <a:prstGeom prst="rect">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35E346BB-17B2-89E4-1523-26E3394CA960}"/>
              </a:ext>
            </a:extLst>
          </p:cNvPr>
          <p:cNvSpPr txBox="1"/>
          <p:nvPr/>
        </p:nvSpPr>
        <p:spPr>
          <a:xfrm>
            <a:off x="5305426" y="2622176"/>
            <a:ext cx="914400" cy="914400"/>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CBEA6B10-2D7C-0036-B799-1167ED5CF15C}"/>
              </a:ext>
            </a:extLst>
          </p:cNvPr>
          <p:cNvSpPr txBox="1"/>
          <p:nvPr/>
        </p:nvSpPr>
        <p:spPr>
          <a:xfrm>
            <a:off x="1001805" y="5531350"/>
            <a:ext cx="255494" cy="984917"/>
          </a:xfrm>
          <a:prstGeom prst="rect">
            <a:avLst/>
          </a:prstGeom>
          <a:noFill/>
        </p:spPr>
        <p:txBody>
          <a:bodyPr wrap="square" rtlCol="0">
            <a:spAutoFit/>
          </a:bodyPr>
          <a:lstStyle/>
          <a:p>
            <a:endParaRPr lang="en-US" dirty="0"/>
          </a:p>
        </p:txBody>
      </p:sp>
      <p:pic>
        <p:nvPicPr>
          <p:cNvPr id="23" name="Picture 22" descr="A screenshot of a computer screen&#10;&#10;Description automatically generated">
            <a:extLst>
              <a:ext uri="{FF2B5EF4-FFF2-40B4-BE49-F238E27FC236}">
                <a16:creationId xmlns:a16="http://schemas.microsoft.com/office/drawing/2014/main" id="{FB83373F-7086-C5DC-3C56-68190FEA4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753" y="3114397"/>
            <a:ext cx="6084233" cy="2267914"/>
          </a:xfrm>
          <a:prstGeom prst="rect">
            <a:avLst/>
          </a:prstGeom>
        </p:spPr>
      </p:pic>
    </p:spTree>
    <p:extLst>
      <p:ext uri="{BB962C8B-B14F-4D97-AF65-F5344CB8AC3E}">
        <p14:creationId xmlns:p14="http://schemas.microsoft.com/office/powerpoint/2010/main" val="833023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playing cricket&#10;&#10;Description automatically generated">
            <a:extLst>
              <a:ext uri="{FF2B5EF4-FFF2-40B4-BE49-F238E27FC236}">
                <a16:creationId xmlns:a16="http://schemas.microsoft.com/office/drawing/2014/main" id="{0B648F97-EB5E-B65B-2B21-6BE3F5CAB5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6" name="Rectangle 5">
            <a:extLst>
              <a:ext uri="{FF2B5EF4-FFF2-40B4-BE49-F238E27FC236}">
                <a16:creationId xmlns:a16="http://schemas.microsoft.com/office/drawing/2014/main" id="{7E5EDA41-A7EE-46EC-0738-4999D6649F81}"/>
              </a:ext>
            </a:extLst>
          </p:cNvPr>
          <p:cNvSpPr/>
          <p:nvPr/>
        </p:nvSpPr>
        <p:spPr>
          <a:xfrm>
            <a:off x="0" y="-1"/>
            <a:ext cx="12192000" cy="6858000"/>
          </a:xfrm>
          <a:prstGeom prst="rect">
            <a:avLst/>
          </a:prstGeom>
          <a:blipFill>
            <a:blip r:embed="rId3">
              <a:alphaModFix amt="57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C4365E3-10BF-184B-757D-60C3DC19E368}"/>
              </a:ext>
            </a:extLst>
          </p:cNvPr>
          <p:cNvSpPr/>
          <p:nvPr/>
        </p:nvSpPr>
        <p:spPr>
          <a:xfrm>
            <a:off x="6247036" y="3548743"/>
            <a:ext cx="5423647" cy="328837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                                                                         Elbow Method</a:t>
            </a:r>
          </a:p>
        </p:txBody>
      </p:sp>
      <p:pic>
        <p:nvPicPr>
          <p:cNvPr id="4" name="Picture 3" descr="A graph of a number of clusters&#10;&#10;Description automatically generated">
            <a:extLst>
              <a:ext uri="{FF2B5EF4-FFF2-40B4-BE49-F238E27FC236}">
                <a16:creationId xmlns:a16="http://schemas.microsoft.com/office/drawing/2014/main" id="{FDAF670C-A2CE-8C1A-A063-95C5367BE9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6611" y="3648569"/>
            <a:ext cx="3342223" cy="3065930"/>
          </a:xfrm>
          <a:prstGeom prst="rect">
            <a:avLst/>
          </a:prstGeom>
        </p:spPr>
      </p:pic>
      <p:sp>
        <p:nvSpPr>
          <p:cNvPr id="8" name="Rectangle 7">
            <a:extLst>
              <a:ext uri="{FF2B5EF4-FFF2-40B4-BE49-F238E27FC236}">
                <a16:creationId xmlns:a16="http://schemas.microsoft.com/office/drawing/2014/main" id="{7CDC3A6A-FDC9-BC29-646B-B441274643F6}"/>
              </a:ext>
            </a:extLst>
          </p:cNvPr>
          <p:cNvSpPr/>
          <p:nvPr/>
        </p:nvSpPr>
        <p:spPr>
          <a:xfrm>
            <a:off x="149575" y="3548743"/>
            <a:ext cx="4868142" cy="330925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                                                                         K-Means</a:t>
            </a:r>
          </a:p>
        </p:txBody>
      </p:sp>
      <p:pic>
        <p:nvPicPr>
          <p:cNvPr id="7" name="Picture 6" descr="A diagram of clustering numbers&#10;&#10;Description automatically generated">
            <a:extLst>
              <a:ext uri="{FF2B5EF4-FFF2-40B4-BE49-F238E27FC236}">
                <a16:creationId xmlns:a16="http://schemas.microsoft.com/office/drawing/2014/main" id="{65A0461E-CC88-FC72-9585-C031250397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649" y="3648569"/>
            <a:ext cx="3450149" cy="3065930"/>
          </a:xfrm>
          <a:prstGeom prst="rect">
            <a:avLst/>
          </a:prstGeom>
        </p:spPr>
      </p:pic>
      <p:sp>
        <p:nvSpPr>
          <p:cNvPr id="2" name="Rectangle 1">
            <a:extLst>
              <a:ext uri="{FF2B5EF4-FFF2-40B4-BE49-F238E27FC236}">
                <a16:creationId xmlns:a16="http://schemas.microsoft.com/office/drawing/2014/main" id="{40240089-989C-9A72-4DA7-07445161ADA0}"/>
              </a:ext>
            </a:extLst>
          </p:cNvPr>
          <p:cNvSpPr/>
          <p:nvPr/>
        </p:nvSpPr>
        <p:spPr>
          <a:xfrm>
            <a:off x="149575" y="143501"/>
            <a:ext cx="4868142" cy="326174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                                                                      Linear Reg</a:t>
            </a:r>
          </a:p>
        </p:txBody>
      </p:sp>
      <p:pic>
        <p:nvPicPr>
          <p:cNvPr id="9" name="Picture 2">
            <a:extLst>
              <a:ext uri="{FF2B5EF4-FFF2-40B4-BE49-F238E27FC236}">
                <a16:creationId xmlns:a16="http://schemas.microsoft.com/office/drawing/2014/main" id="{01AE4042-9CEB-30DA-E228-D1AABF1FE7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706" y="398322"/>
            <a:ext cx="3560447" cy="2752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Diagonal Corners Snipped 9">
            <a:extLst>
              <a:ext uri="{FF2B5EF4-FFF2-40B4-BE49-F238E27FC236}">
                <a16:creationId xmlns:a16="http://schemas.microsoft.com/office/drawing/2014/main" id="{CEC01C5F-3B07-05F1-91EA-9724453AB86E}"/>
              </a:ext>
            </a:extLst>
          </p:cNvPr>
          <p:cNvSpPr/>
          <p:nvPr/>
        </p:nvSpPr>
        <p:spPr>
          <a:xfrm>
            <a:off x="6727371" y="631371"/>
            <a:ext cx="4868142" cy="1828800"/>
          </a:xfrm>
          <a:prstGeom prst="snip2Diag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Evaluation</a:t>
            </a:r>
          </a:p>
        </p:txBody>
      </p:sp>
    </p:spTree>
    <p:extLst>
      <p:ext uri="{BB962C8B-B14F-4D97-AF65-F5344CB8AC3E}">
        <p14:creationId xmlns:p14="http://schemas.microsoft.com/office/powerpoint/2010/main" val="33815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oup of people walking on a beach&#10;&#10;Description automatically generated">
            <a:extLst>
              <a:ext uri="{FF2B5EF4-FFF2-40B4-BE49-F238E27FC236}">
                <a16:creationId xmlns:a16="http://schemas.microsoft.com/office/drawing/2014/main" id="{D6AB50BE-94A5-9DF9-271F-3B07BF08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6" y="0"/>
            <a:ext cx="12154663" cy="6858000"/>
          </a:xfrm>
        </p:spPr>
      </p:pic>
      <p:sp>
        <p:nvSpPr>
          <p:cNvPr id="6" name="Rectangle 5">
            <a:extLst>
              <a:ext uri="{FF2B5EF4-FFF2-40B4-BE49-F238E27FC236}">
                <a16:creationId xmlns:a16="http://schemas.microsoft.com/office/drawing/2014/main" id="{55E2DE71-F713-EAE0-15F2-B664AA9EE923}"/>
              </a:ext>
            </a:extLst>
          </p:cNvPr>
          <p:cNvSpPr/>
          <p:nvPr/>
        </p:nvSpPr>
        <p:spPr>
          <a:xfrm>
            <a:off x="18667" y="0"/>
            <a:ext cx="12192000" cy="6858000"/>
          </a:xfrm>
          <a:prstGeom prst="rect">
            <a:avLst/>
          </a:prstGeom>
          <a:blipFill>
            <a:blip r:embed="rId3">
              <a:alphaModFix amt="57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6A483221-B678-E70E-5FC9-5CC990DCC044}"/>
              </a:ext>
            </a:extLst>
          </p:cNvPr>
          <p:cNvSpPr/>
          <p:nvPr/>
        </p:nvSpPr>
        <p:spPr>
          <a:xfrm>
            <a:off x="494536" y="1490008"/>
            <a:ext cx="11555950" cy="1938992"/>
          </a:xfrm>
          <a:prstGeom prst="rect">
            <a:avLst/>
          </a:prstGeom>
          <a:noFill/>
        </p:spPr>
        <p:txBody>
          <a:bodyPr wrap="square" lIns="91440" tIns="45720" rIns="91440" bIns="45720">
            <a:spAutoFit/>
          </a:bodyPr>
          <a:lstStyle/>
          <a:p>
            <a:pPr algn="just"/>
            <a:r>
              <a:rPr lang="en-US" sz="2400" b="1" cap="none" spc="0" dirty="0">
                <a:ln w="0"/>
                <a:solidFill>
                  <a:schemeClr val="tx1"/>
                </a:solidFill>
                <a:effectLst>
                  <a:outerShdw blurRad="38100" dist="19050" dir="2700000" algn="tl" rotWithShape="0">
                    <a:schemeClr val="dk1">
                      <a:alpha val="40000"/>
                    </a:schemeClr>
                  </a:outerShdw>
                </a:effectLst>
              </a:rPr>
              <a:t>The Linear Regression model emerges as the optimal choice among supervised models, </a:t>
            </a:r>
          </a:p>
          <a:p>
            <a:pPr algn="just"/>
            <a:r>
              <a:rPr lang="en-US" sz="2400" b="1" cap="none" spc="0" dirty="0">
                <a:ln w="0"/>
                <a:solidFill>
                  <a:schemeClr val="tx1"/>
                </a:solidFill>
                <a:effectLst>
                  <a:outerShdw blurRad="38100" dist="19050" dir="2700000" algn="tl" rotWithShape="0">
                    <a:schemeClr val="dk1">
                      <a:alpha val="40000"/>
                    </a:schemeClr>
                  </a:outerShdw>
                </a:effectLst>
              </a:rPr>
              <a:t>offering the best accuracy. K-Means clustering successfully categorizes players, </a:t>
            </a:r>
          </a:p>
          <a:p>
            <a:pPr algn="just"/>
            <a:r>
              <a:rPr lang="en-US" sz="2400" b="1" cap="none" spc="0" dirty="0">
                <a:ln w="0"/>
                <a:solidFill>
                  <a:schemeClr val="tx1"/>
                </a:solidFill>
                <a:effectLst>
                  <a:outerShdw blurRad="38100" dist="19050" dir="2700000" algn="tl" rotWithShape="0">
                    <a:schemeClr val="dk1">
                      <a:alpha val="40000"/>
                    </a:schemeClr>
                  </a:outerShdw>
                </a:effectLst>
              </a:rPr>
              <a:t>providing valuable insights for fantasy cricket enthusiasts. Further research and optimization efforts are advised to continually improve model performance and enhance predictive capabilities.</a:t>
            </a:r>
          </a:p>
        </p:txBody>
      </p:sp>
      <p:sp>
        <p:nvSpPr>
          <p:cNvPr id="3" name="TextBox 2">
            <a:extLst>
              <a:ext uri="{FF2B5EF4-FFF2-40B4-BE49-F238E27FC236}">
                <a16:creationId xmlns:a16="http://schemas.microsoft.com/office/drawing/2014/main" id="{41D77A3B-E69A-F40B-D8AC-85C0E964E3FE}"/>
              </a:ext>
            </a:extLst>
          </p:cNvPr>
          <p:cNvSpPr txBox="1"/>
          <p:nvPr/>
        </p:nvSpPr>
        <p:spPr>
          <a:xfrm>
            <a:off x="374793" y="489857"/>
            <a:ext cx="3080658" cy="707886"/>
          </a:xfrm>
          <a:prstGeom prst="rect">
            <a:avLst/>
          </a:prstGeom>
          <a:noFill/>
        </p:spPr>
        <p:txBody>
          <a:bodyPr wrap="square" rtlCol="0">
            <a:spAutoFit/>
          </a:bodyPr>
          <a:lstStyle/>
          <a:p>
            <a:r>
              <a:rPr lang="en-US" sz="4000" b="1" dirty="0"/>
              <a:t>Conclusion:</a:t>
            </a:r>
          </a:p>
        </p:txBody>
      </p:sp>
      <p:cxnSp>
        <p:nvCxnSpPr>
          <p:cNvPr id="7" name="Straight Connector 6">
            <a:extLst>
              <a:ext uri="{FF2B5EF4-FFF2-40B4-BE49-F238E27FC236}">
                <a16:creationId xmlns:a16="http://schemas.microsoft.com/office/drawing/2014/main" id="{D52BDC9E-F03F-FEDC-4A48-0ED7989D25B8}"/>
              </a:ext>
            </a:extLst>
          </p:cNvPr>
          <p:cNvCxnSpPr>
            <a:cxnSpLocks/>
          </p:cNvCxnSpPr>
          <p:nvPr/>
        </p:nvCxnSpPr>
        <p:spPr>
          <a:xfrm>
            <a:off x="494536" y="1132114"/>
            <a:ext cx="239017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4902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oup of people walking on a beach&#10;&#10;Description automatically generated">
            <a:extLst>
              <a:ext uri="{FF2B5EF4-FFF2-40B4-BE49-F238E27FC236}">
                <a16:creationId xmlns:a16="http://schemas.microsoft.com/office/drawing/2014/main" id="{D6AB50BE-94A5-9DF9-271F-3B07BF08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6" y="0"/>
            <a:ext cx="12154663" cy="6858000"/>
          </a:xfrm>
        </p:spPr>
      </p:pic>
      <p:sp>
        <p:nvSpPr>
          <p:cNvPr id="6" name="Rectangle 5">
            <a:extLst>
              <a:ext uri="{FF2B5EF4-FFF2-40B4-BE49-F238E27FC236}">
                <a16:creationId xmlns:a16="http://schemas.microsoft.com/office/drawing/2014/main" id="{55E2DE71-F713-EAE0-15F2-B664AA9EE923}"/>
              </a:ext>
            </a:extLst>
          </p:cNvPr>
          <p:cNvSpPr/>
          <p:nvPr/>
        </p:nvSpPr>
        <p:spPr>
          <a:xfrm>
            <a:off x="37336" y="0"/>
            <a:ext cx="12192000" cy="6858000"/>
          </a:xfrm>
          <a:prstGeom prst="rect">
            <a:avLst/>
          </a:prstGeom>
          <a:blipFill>
            <a:blip r:embed="rId3">
              <a:alphaModFix amt="57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800" b="1" dirty="0">
              <a:solidFill>
                <a:schemeClr val="tx1"/>
              </a:solidFill>
            </a:endParaRPr>
          </a:p>
          <a:p>
            <a:pPr algn="ctr"/>
            <a:r>
              <a:rPr lang="en-US" sz="8800" b="1" dirty="0">
                <a:solidFill>
                  <a:schemeClr val="tx1"/>
                </a:solidFill>
              </a:rPr>
              <a:t>THANK YOU</a:t>
            </a:r>
          </a:p>
          <a:p>
            <a:pPr algn="ctr"/>
            <a:endParaRPr lang="en-US" sz="8800" b="1" dirty="0">
              <a:solidFill>
                <a:schemeClr val="tx1"/>
              </a:solidFill>
            </a:endParaRPr>
          </a:p>
          <a:p>
            <a:pPr algn="ctr"/>
            <a:endParaRPr lang="en-US" sz="8800" b="1" dirty="0">
              <a:solidFill>
                <a:schemeClr val="tx1"/>
              </a:solidFill>
            </a:endParaRPr>
          </a:p>
        </p:txBody>
      </p:sp>
      <p:sp>
        <p:nvSpPr>
          <p:cNvPr id="8" name="TextBox 7">
            <a:extLst>
              <a:ext uri="{FF2B5EF4-FFF2-40B4-BE49-F238E27FC236}">
                <a16:creationId xmlns:a16="http://schemas.microsoft.com/office/drawing/2014/main" id="{D0B55F07-0E40-A77F-1298-45F788920F98}"/>
              </a:ext>
            </a:extLst>
          </p:cNvPr>
          <p:cNvSpPr txBox="1"/>
          <p:nvPr/>
        </p:nvSpPr>
        <p:spPr>
          <a:xfrm>
            <a:off x="4319452" y="4152428"/>
            <a:ext cx="5717176" cy="707886"/>
          </a:xfrm>
          <a:prstGeom prst="rect">
            <a:avLst/>
          </a:prstGeom>
          <a:noFill/>
        </p:spPr>
        <p:txBody>
          <a:bodyPr wrap="square" rtlCol="0">
            <a:spAutoFit/>
          </a:bodyPr>
          <a:lstStyle/>
          <a:p>
            <a:r>
              <a:rPr lang="en-US" sz="4000" b="1" dirty="0"/>
              <a:t>Any Questions?</a:t>
            </a:r>
          </a:p>
        </p:txBody>
      </p:sp>
      <p:cxnSp>
        <p:nvCxnSpPr>
          <p:cNvPr id="10" name="Straight Connector 9">
            <a:extLst>
              <a:ext uri="{FF2B5EF4-FFF2-40B4-BE49-F238E27FC236}">
                <a16:creationId xmlns:a16="http://schemas.microsoft.com/office/drawing/2014/main" id="{CDFC3064-1E8D-562C-2277-F211C1CEA767}"/>
              </a:ext>
            </a:extLst>
          </p:cNvPr>
          <p:cNvCxnSpPr>
            <a:cxnSpLocks/>
          </p:cNvCxnSpPr>
          <p:nvPr/>
        </p:nvCxnSpPr>
        <p:spPr>
          <a:xfrm flipH="1">
            <a:off x="3581400" y="3570514"/>
            <a:ext cx="523602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0938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playing cricket&#10;&#10;Description automatically generated">
            <a:extLst>
              <a:ext uri="{FF2B5EF4-FFF2-40B4-BE49-F238E27FC236}">
                <a16:creationId xmlns:a16="http://schemas.microsoft.com/office/drawing/2014/main" id="{028B7550-1555-E700-2207-0DFF05E506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7999"/>
          </a:xfrm>
        </p:spPr>
      </p:pic>
      <p:sp>
        <p:nvSpPr>
          <p:cNvPr id="7" name="Rectangle 6">
            <a:extLst>
              <a:ext uri="{FF2B5EF4-FFF2-40B4-BE49-F238E27FC236}">
                <a16:creationId xmlns:a16="http://schemas.microsoft.com/office/drawing/2014/main" id="{D62EFB0D-0DB2-87F1-1829-3EAA48107764}"/>
              </a:ext>
            </a:extLst>
          </p:cNvPr>
          <p:cNvSpPr/>
          <p:nvPr/>
        </p:nvSpPr>
        <p:spPr>
          <a:xfrm>
            <a:off x="0" y="0"/>
            <a:ext cx="12192000" cy="6858000"/>
          </a:xfrm>
          <a:prstGeom prst="rect">
            <a:avLst/>
          </a:prstGeom>
          <a:blipFill>
            <a:blip r:embed="rId4">
              <a:alphaModFix amt="57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sp>
        <p:nvSpPr>
          <p:cNvPr id="3" name="Hexagon 2">
            <a:extLst>
              <a:ext uri="{FF2B5EF4-FFF2-40B4-BE49-F238E27FC236}">
                <a16:creationId xmlns:a16="http://schemas.microsoft.com/office/drawing/2014/main" id="{B39F7186-CE78-2777-1493-D2ED6A6AD059}"/>
              </a:ext>
            </a:extLst>
          </p:cNvPr>
          <p:cNvSpPr/>
          <p:nvPr/>
        </p:nvSpPr>
        <p:spPr>
          <a:xfrm>
            <a:off x="6225540" y="1409699"/>
            <a:ext cx="2263140" cy="1691640"/>
          </a:xfrm>
          <a:prstGeom prst="hexagon">
            <a:avLst/>
          </a:prstGeom>
          <a:blipFill>
            <a:blip r:embed="rId4">
              <a:alphaModFix amt="60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Introduction</a:t>
            </a:r>
          </a:p>
        </p:txBody>
      </p:sp>
      <p:sp>
        <p:nvSpPr>
          <p:cNvPr id="4" name="Hexagon 3">
            <a:extLst>
              <a:ext uri="{FF2B5EF4-FFF2-40B4-BE49-F238E27FC236}">
                <a16:creationId xmlns:a16="http://schemas.microsoft.com/office/drawing/2014/main" id="{FF57B615-89B6-8E9E-AEAA-D70FBC350413}"/>
              </a:ext>
            </a:extLst>
          </p:cNvPr>
          <p:cNvSpPr/>
          <p:nvPr/>
        </p:nvSpPr>
        <p:spPr>
          <a:xfrm>
            <a:off x="8054340" y="563879"/>
            <a:ext cx="2263140" cy="1691640"/>
          </a:xfrm>
          <a:prstGeom prst="hexagon">
            <a:avLst/>
          </a:prstGeom>
          <a:blipFill>
            <a:blip r:embed="rId4">
              <a:alphaModFix amt="60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Business Understanding</a:t>
            </a:r>
          </a:p>
          <a:p>
            <a:endParaRPr lang="en-US" sz="2000" b="1" dirty="0">
              <a:solidFill>
                <a:schemeClr val="tx1"/>
              </a:solidFill>
            </a:endParaRPr>
          </a:p>
        </p:txBody>
      </p:sp>
      <p:sp>
        <p:nvSpPr>
          <p:cNvPr id="6" name="Hexagon 5">
            <a:extLst>
              <a:ext uri="{FF2B5EF4-FFF2-40B4-BE49-F238E27FC236}">
                <a16:creationId xmlns:a16="http://schemas.microsoft.com/office/drawing/2014/main" id="{6E5F0929-25A2-8EB2-282C-02E134CCD5F2}"/>
              </a:ext>
            </a:extLst>
          </p:cNvPr>
          <p:cNvSpPr/>
          <p:nvPr/>
        </p:nvSpPr>
        <p:spPr>
          <a:xfrm>
            <a:off x="9928860" y="1386839"/>
            <a:ext cx="2263140" cy="1691640"/>
          </a:xfrm>
          <a:prstGeom prst="hexagon">
            <a:avLst/>
          </a:prstGeom>
          <a:blipFill>
            <a:blip r:embed="rId4">
              <a:alphaModFix amt="60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Deployment</a:t>
            </a:r>
          </a:p>
        </p:txBody>
      </p:sp>
      <p:sp>
        <p:nvSpPr>
          <p:cNvPr id="8" name="Hexagon 7">
            <a:extLst>
              <a:ext uri="{FF2B5EF4-FFF2-40B4-BE49-F238E27FC236}">
                <a16:creationId xmlns:a16="http://schemas.microsoft.com/office/drawing/2014/main" id="{61F1694D-6E56-78CB-EBAE-F7666E805A9A}"/>
              </a:ext>
            </a:extLst>
          </p:cNvPr>
          <p:cNvSpPr/>
          <p:nvPr/>
        </p:nvSpPr>
        <p:spPr>
          <a:xfrm>
            <a:off x="8100060" y="2232659"/>
            <a:ext cx="2263140" cy="1691640"/>
          </a:xfrm>
          <a:prstGeom prst="hexagon">
            <a:avLst/>
          </a:prstGeom>
          <a:blipFill>
            <a:blip r:embed="rId4">
              <a:alphaModFix amt="60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Data Understanding</a:t>
            </a:r>
          </a:p>
        </p:txBody>
      </p:sp>
      <p:sp>
        <p:nvSpPr>
          <p:cNvPr id="9" name="Hexagon 8">
            <a:extLst>
              <a:ext uri="{FF2B5EF4-FFF2-40B4-BE49-F238E27FC236}">
                <a16:creationId xmlns:a16="http://schemas.microsoft.com/office/drawing/2014/main" id="{F1F685BE-67BD-97C9-F5C5-FDB3222B6AEF}"/>
              </a:ext>
            </a:extLst>
          </p:cNvPr>
          <p:cNvSpPr/>
          <p:nvPr/>
        </p:nvSpPr>
        <p:spPr>
          <a:xfrm>
            <a:off x="8145780" y="3886199"/>
            <a:ext cx="2263140" cy="1691640"/>
          </a:xfrm>
          <a:prstGeom prst="hexagon">
            <a:avLst/>
          </a:prstGeom>
          <a:blipFill>
            <a:blip r:embed="rId4">
              <a:alphaModFix amt="60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Data Preparation</a:t>
            </a:r>
          </a:p>
          <a:p>
            <a:endParaRPr lang="en-US" sz="2000" b="1" dirty="0">
              <a:solidFill>
                <a:schemeClr val="tx1"/>
              </a:solidFill>
            </a:endParaRPr>
          </a:p>
        </p:txBody>
      </p:sp>
      <p:sp>
        <p:nvSpPr>
          <p:cNvPr id="10" name="Hexagon 9">
            <a:extLst>
              <a:ext uri="{FF2B5EF4-FFF2-40B4-BE49-F238E27FC236}">
                <a16:creationId xmlns:a16="http://schemas.microsoft.com/office/drawing/2014/main" id="{3C565E91-4B55-89E8-81CE-A4870E96D896}"/>
              </a:ext>
            </a:extLst>
          </p:cNvPr>
          <p:cNvSpPr/>
          <p:nvPr/>
        </p:nvSpPr>
        <p:spPr>
          <a:xfrm>
            <a:off x="9928860" y="3063239"/>
            <a:ext cx="2263140" cy="1691640"/>
          </a:xfrm>
          <a:prstGeom prst="hexagon">
            <a:avLst/>
          </a:prstGeom>
          <a:blipFill>
            <a:blip r:embed="rId4">
              <a:alphaModFix amt="60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Evaluation</a:t>
            </a:r>
          </a:p>
        </p:txBody>
      </p:sp>
      <p:sp>
        <p:nvSpPr>
          <p:cNvPr id="11" name="Hexagon 10">
            <a:extLst>
              <a:ext uri="{FF2B5EF4-FFF2-40B4-BE49-F238E27FC236}">
                <a16:creationId xmlns:a16="http://schemas.microsoft.com/office/drawing/2014/main" id="{99DEA94D-0A2A-D55D-2B8D-3F170BE5AE94}"/>
              </a:ext>
            </a:extLst>
          </p:cNvPr>
          <p:cNvSpPr/>
          <p:nvPr/>
        </p:nvSpPr>
        <p:spPr>
          <a:xfrm>
            <a:off x="9928860" y="4754880"/>
            <a:ext cx="2263140" cy="1691640"/>
          </a:xfrm>
          <a:prstGeom prst="hexagon">
            <a:avLst/>
          </a:prstGeom>
          <a:blipFill>
            <a:blip r:embed="rId4">
              <a:alphaModFix amt="60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Summary</a:t>
            </a:r>
          </a:p>
        </p:txBody>
      </p:sp>
      <p:sp>
        <p:nvSpPr>
          <p:cNvPr id="13" name="Hexagon 12">
            <a:extLst>
              <a:ext uri="{FF2B5EF4-FFF2-40B4-BE49-F238E27FC236}">
                <a16:creationId xmlns:a16="http://schemas.microsoft.com/office/drawing/2014/main" id="{84DD8B35-B898-EE75-CEC0-DFA87CC3BB4D}"/>
              </a:ext>
            </a:extLst>
          </p:cNvPr>
          <p:cNvSpPr/>
          <p:nvPr/>
        </p:nvSpPr>
        <p:spPr>
          <a:xfrm>
            <a:off x="6313170" y="3101339"/>
            <a:ext cx="2263140" cy="1691640"/>
          </a:xfrm>
          <a:prstGeom prst="hexagon">
            <a:avLst/>
          </a:prstGeom>
          <a:blipFill>
            <a:blip r:embed="rId4">
              <a:alphaModFix amt="60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Problem Statement</a:t>
            </a:r>
          </a:p>
        </p:txBody>
      </p:sp>
      <p:sp>
        <p:nvSpPr>
          <p:cNvPr id="14" name="TextBox 13">
            <a:extLst>
              <a:ext uri="{FF2B5EF4-FFF2-40B4-BE49-F238E27FC236}">
                <a16:creationId xmlns:a16="http://schemas.microsoft.com/office/drawing/2014/main" id="{5EE89704-AECE-EBCB-45B4-527FAB390465}"/>
              </a:ext>
            </a:extLst>
          </p:cNvPr>
          <p:cNvSpPr txBox="1"/>
          <p:nvPr/>
        </p:nvSpPr>
        <p:spPr>
          <a:xfrm>
            <a:off x="800100" y="2628900"/>
            <a:ext cx="3403689" cy="1323439"/>
          </a:xfrm>
          <a:prstGeom prst="rect">
            <a:avLst/>
          </a:prstGeom>
          <a:noFill/>
        </p:spPr>
        <p:txBody>
          <a:bodyPr wrap="none" rtlCol="0">
            <a:spAutoFit/>
          </a:bodyPr>
          <a:lstStyle/>
          <a:p>
            <a:r>
              <a:rPr lang="en-US" sz="8000" b="1" dirty="0"/>
              <a:t>Agenda</a:t>
            </a:r>
          </a:p>
        </p:txBody>
      </p:sp>
    </p:spTree>
    <p:extLst>
      <p:ext uri="{BB962C8B-B14F-4D97-AF65-F5344CB8AC3E}">
        <p14:creationId xmlns:p14="http://schemas.microsoft.com/office/powerpoint/2010/main" val="361269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playing cricket&#10;&#10;Description automatically generated">
            <a:extLst>
              <a:ext uri="{FF2B5EF4-FFF2-40B4-BE49-F238E27FC236}">
                <a16:creationId xmlns:a16="http://schemas.microsoft.com/office/drawing/2014/main" id="{028B7550-1555-E700-2207-0DFF05E506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13542920"/>
          </a:xfrm>
        </p:spPr>
      </p:pic>
      <p:sp>
        <p:nvSpPr>
          <p:cNvPr id="7" name="Rectangle 6">
            <a:extLst>
              <a:ext uri="{FF2B5EF4-FFF2-40B4-BE49-F238E27FC236}">
                <a16:creationId xmlns:a16="http://schemas.microsoft.com/office/drawing/2014/main" id="{D62EFB0D-0DB2-87F1-1829-3EAA48107764}"/>
              </a:ext>
            </a:extLst>
          </p:cNvPr>
          <p:cNvSpPr/>
          <p:nvPr/>
        </p:nvSpPr>
        <p:spPr>
          <a:xfrm>
            <a:off x="0" y="-190890"/>
            <a:ext cx="12192000" cy="13542922"/>
          </a:xfrm>
          <a:prstGeom prst="rect">
            <a:avLst/>
          </a:prstGeom>
          <a:blipFill>
            <a:blip r:embed="rId3">
              <a:alphaModFix amt="57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dirty="0">
              <a:solidFill>
                <a:schemeClr val="tx1"/>
              </a:solidFill>
            </a:endParaRPr>
          </a:p>
        </p:txBody>
      </p:sp>
      <p:sp>
        <p:nvSpPr>
          <p:cNvPr id="8" name="TextBox 7">
            <a:extLst>
              <a:ext uri="{FF2B5EF4-FFF2-40B4-BE49-F238E27FC236}">
                <a16:creationId xmlns:a16="http://schemas.microsoft.com/office/drawing/2014/main" id="{879B66B5-6788-B55E-7CCF-F0EC66E7E434}"/>
              </a:ext>
            </a:extLst>
          </p:cNvPr>
          <p:cNvSpPr txBox="1"/>
          <p:nvPr/>
        </p:nvSpPr>
        <p:spPr>
          <a:xfrm flipH="1">
            <a:off x="677090" y="277429"/>
            <a:ext cx="3034938" cy="707886"/>
          </a:xfrm>
          <a:prstGeom prst="rect">
            <a:avLst/>
          </a:prstGeom>
          <a:noFill/>
        </p:spPr>
        <p:txBody>
          <a:bodyPr wrap="square" rtlCol="0">
            <a:spAutoFit/>
          </a:bodyPr>
          <a:lstStyle/>
          <a:p>
            <a:r>
              <a:rPr lang="en-US" sz="4000" dirty="0"/>
              <a:t>Introduction</a:t>
            </a:r>
          </a:p>
        </p:txBody>
      </p:sp>
      <p:sp>
        <p:nvSpPr>
          <p:cNvPr id="2" name="Rectangle 1">
            <a:extLst>
              <a:ext uri="{FF2B5EF4-FFF2-40B4-BE49-F238E27FC236}">
                <a16:creationId xmlns:a16="http://schemas.microsoft.com/office/drawing/2014/main" id="{838B8822-DFE7-113A-E823-20C6062E616D}"/>
              </a:ext>
            </a:extLst>
          </p:cNvPr>
          <p:cNvSpPr/>
          <p:nvPr/>
        </p:nvSpPr>
        <p:spPr>
          <a:xfrm>
            <a:off x="939248" y="985315"/>
            <a:ext cx="10896600" cy="6966858"/>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654D0E-F3A5-4F88-36C7-DE709B888815}"/>
              </a:ext>
            </a:extLst>
          </p:cNvPr>
          <p:cNvSpPr txBox="1"/>
          <p:nvPr/>
        </p:nvSpPr>
        <p:spPr>
          <a:xfrm>
            <a:off x="1616765" y="1262744"/>
            <a:ext cx="9541565" cy="4893647"/>
          </a:xfrm>
          <a:prstGeom prst="rect">
            <a:avLst/>
          </a:prstGeom>
          <a:noFill/>
        </p:spPr>
        <p:txBody>
          <a:bodyPr wrap="square" rtlCol="0">
            <a:spAutoFit/>
          </a:bodyPr>
          <a:lstStyle/>
          <a:p>
            <a:r>
              <a:rPr lang="en-US" sz="2400" dirty="0"/>
              <a:t>In the realm of fantasy cricket, our aim is to decode player performance using historical data, enabling informed decisions. Through data-driven analysis, we unravel batting intricacies, seeking patterns that drive success. Our goal isn't just prediction but understanding, empowering millions of enthusiasts to make strategic choices. </a:t>
            </a:r>
          </a:p>
          <a:p>
            <a:endParaRPr lang="en-US" sz="2400" dirty="0"/>
          </a:p>
          <a:p>
            <a:r>
              <a:rPr lang="en-US" sz="2400" dirty="0"/>
              <a:t>The impact goes beyond entertainment, shaping how users engage with fantasy platforms. By blending data insights with the thrill of cricket, we aim to equip users with strategic tools, elevating their experience and decision-making in this exhilarating sport. This presentation showcases our commitment to data-driven methodologies and their profound influence on fantasy cricket enthusiasts' choices.</a:t>
            </a:r>
          </a:p>
          <a:p>
            <a:endParaRPr lang="en-US" sz="2400" dirty="0"/>
          </a:p>
        </p:txBody>
      </p:sp>
    </p:spTree>
    <p:extLst>
      <p:ext uri="{BB962C8B-B14F-4D97-AF65-F5344CB8AC3E}">
        <p14:creationId xmlns:p14="http://schemas.microsoft.com/office/powerpoint/2010/main" val="158983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playing cricket">
            <a:extLst>
              <a:ext uri="{FF2B5EF4-FFF2-40B4-BE49-F238E27FC236}">
                <a16:creationId xmlns:a16="http://schemas.microsoft.com/office/drawing/2014/main" id="{41067836-D2E8-4649-713C-F9C50C46F5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
        <p:nvSpPr>
          <p:cNvPr id="6" name="Rectangle 5">
            <a:extLst>
              <a:ext uri="{FF2B5EF4-FFF2-40B4-BE49-F238E27FC236}">
                <a16:creationId xmlns:a16="http://schemas.microsoft.com/office/drawing/2014/main" id="{DED04A6D-5B04-B214-D437-58D21131A4A7}"/>
              </a:ext>
            </a:extLst>
          </p:cNvPr>
          <p:cNvSpPr/>
          <p:nvPr/>
        </p:nvSpPr>
        <p:spPr>
          <a:xfrm>
            <a:off x="0" y="-1"/>
            <a:ext cx="12192000" cy="6858000"/>
          </a:xfrm>
          <a:prstGeom prst="rect">
            <a:avLst/>
          </a:prstGeom>
          <a:blipFill>
            <a:blip r:embed="rId3">
              <a:alphaModFix amt="57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 name="Hexagon 7">
            <a:extLst>
              <a:ext uri="{FF2B5EF4-FFF2-40B4-BE49-F238E27FC236}">
                <a16:creationId xmlns:a16="http://schemas.microsoft.com/office/drawing/2014/main" id="{6E33AC99-159C-E76B-85B2-2B586F2F5A1C}"/>
              </a:ext>
            </a:extLst>
          </p:cNvPr>
          <p:cNvSpPr/>
          <p:nvPr/>
        </p:nvSpPr>
        <p:spPr>
          <a:xfrm>
            <a:off x="1165411" y="806824"/>
            <a:ext cx="3424518" cy="2223247"/>
          </a:xfrm>
          <a:prstGeom prst="hexagon">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Problem Statement </a:t>
            </a:r>
          </a:p>
          <a:p>
            <a:pPr algn="ctr"/>
            <a:endParaRPr lang="en-US" sz="2400" dirty="0"/>
          </a:p>
        </p:txBody>
      </p:sp>
      <p:sp>
        <p:nvSpPr>
          <p:cNvPr id="9" name="Hexagon 8">
            <a:extLst>
              <a:ext uri="{FF2B5EF4-FFF2-40B4-BE49-F238E27FC236}">
                <a16:creationId xmlns:a16="http://schemas.microsoft.com/office/drawing/2014/main" id="{2D35AC66-131A-12BA-4EBA-5ECD00E0B282}"/>
              </a:ext>
            </a:extLst>
          </p:cNvPr>
          <p:cNvSpPr/>
          <p:nvPr/>
        </p:nvSpPr>
        <p:spPr>
          <a:xfrm>
            <a:off x="5863590" y="2011680"/>
            <a:ext cx="4869181" cy="3160955"/>
          </a:xfrm>
          <a:prstGeom prst="hexagon">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 analyze Batsman performance and create predictive models using historical data to aid in decision-making for fantasy cricket enthusiasts.</a:t>
            </a:r>
          </a:p>
          <a:p>
            <a:pPr algn="ctr"/>
            <a:endParaRPr lang="en-US" sz="2400" dirty="0"/>
          </a:p>
        </p:txBody>
      </p:sp>
    </p:spTree>
    <p:extLst>
      <p:ext uri="{BB962C8B-B14F-4D97-AF65-F5344CB8AC3E}">
        <p14:creationId xmlns:p14="http://schemas.microsoft.com/office/powerpoint/2010/main" val="188516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playing cricket">
            <a:extLst>
              <a:ext uri="{FF2B5EF4-FFF2-40B4-BE49-F238E27FC236}">
                <a16:creationId xmlns:a16="http://schemas.microsoft.com/office/drawing/2014/main" id="{41067836-D2E8-4649-713C-F9C50C46F5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
        <p:nvSpPr>
          <p:cNvPr id="6" name="Rectangle 5">
            <a:extLst>
              <a:ext uri="{FF2B5EF4-FFF2-40B4-BE49-F238E27FC236}">
                <a16:creationId xmlns:a16="http://schemas.microsoft.com/office/drawing/2014/main" id="{DED04A6D-5B04-B214-D437-58D21131A4A7}"/>
              </a:ext>
            </a:extLst>
          </p:cNvPr>
          <p:cNvSpPr/>
          <p:nvPr/>
        </p:nvSpPr>
        <p:spPr>
          <a:xfrm>
            <a:off x="0" y="0"/>
            <a:ext cx="12192000" cy="6619459"/>
          </a:xfrm>
          <a:prstGeom prst="rect">
            <a:avLst/>
          </a:prstGeom>
          <a:blipFill>
            <a:blip r:embed="rId3">
              <a:alphaModFix amt="57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Diagonal Corners Snipped 1">
            <a:extLst>
              <a:ext uri="{FF2B5EF4-FFF2-40B4-BE49-F238E27FC236}">
                <a16:creationId xmlns:a16="http://schemas.microsoft.com/office/drawing/2014/main" id="{EB3A84D8-E929-C66F-1E02-37632379552A}"/>
              </a:ext>
            </a:extLst>
          </p:cNvPr>
          <p:cNvSpPr/>
          <p:nvPr/>
        </p:nvSpPr>
        <p:spPr>
          <a:xfrm>
            <a:off x="169440" y="1352561"/>
            <a:ext cx="11781182" cy="5505438"/>
          </a:xfrm>
          <a:prstGeom prst="snip2Diag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99A4A0E-B3E2-1DE3-37C9-81AEC2A27156}"/>
              </a:ext>
            </a:extLst>
          </p:cNvPr>
          <p:cNvSpPr txBox="1"/>
          <p:nvPr/>
        </p:nvSpPr>
        <p:spPr>
          <a:xfrm>
            <a:off x="401352" y="1507075"/>
            <a:ext cx="11317357" cy="4524315"/>
          </a:xfrm>
          <a:prstGeom prst="rect">
            <a:avLst/>
          </a:prstGeom>
          <a:noFill/>
        </p:spPr>
        <p:txBody>
          <a:bodyPr wrap="square" rtlCol="0">
            <a:spAutoFit/>
          </a:bodyPr>
          <a:lstStyle/>
          <a:p>
            <a:pPr marL="457200" indent="-457200">
              <a:buFont typeface="+mj-lt"/>
              <a:buAutoNum type="arabicPeriod"/>
            </a:pPr>
            <a:r>
              <a:rPr lang="en-US" sz="2400" b="1" i="0" dirty="0">
                <a:solidFill>
                  <a:srgbClr val="343541"/>
                </a:solidFill>
                <a:effectLst/>
                <a:latin typeface="Söhne"/>
              </a:rPr>
              <a:t>Understanding the intricate dynamics of fantasy cricket is vital for crafting an enriching user experience. Our focus lies in decoding user behavior and preferences within the realm of fantasy platforms, acknowledging strategic acumen of cricket enthusiasts.</a:t>
            </a:r>
          </a:p>
          <a:p>
            <a:pPr marL="457200" indent="-457200">
              <a:buFont typeface="+mj-lt"/>
              <a:buAutoNum type="arabicPeriod"/>
            </a:pPr>
            <a:endParaRPr lang="en-US" sz="2400" b="1" dirty="0">
              <a:solidFill>
                <a:srgbClr val="343541"/>
              </a:solidFill>
              <a:latin typeface="Söhne"/>
            </a:endParaRPr>
          </a:p>
          <a:p>
            <a:pPr marL="457200" indent="-457200">
              <a:buFont typeface="+mj-lt"/>
              <a:buAutoNum type="arabicPeriod"/>
            </a:pPr>
            <a:r>
              <a:rPr lang="en-US" sz="2400" b="1" i="0" dirty="0">
                <a:solidFill>
                  <a:srgbClr val="343541"/>
                </a:solidFill>
                <a:effectLst/>
                <a:latin typeface="Söhne"/>
              </a:rPr>
              <a:t> Our mission centers on leveraging historical cricket data to unravel the tapestry of player performance, guiding users towards informed decisions. We recognize the inherent desire for engagement that surpasses mere entertainment, delving into the core of cricket fandom's aspirations for strategic mastery. </a:t>
            </a:r>
          </a:p>
          <a:p>
            <a:pPr marL="457200" indent="-457200">
              <a:buFont typeface="+mj-lt"/>
              <a:buAutoNum type="arabicPeriod"/>
            </a:pPr>
            <a:endParaRPr lang="en-US" sz="2400" b="1" dirty="0">
              <a:solidFill>
                <a:srgbClr val="343541"/>
              </a:solidFill>
              <a:latin typeface="Söhne"/>
            </a:endParaRPr>
          </a:p>
          <a:p>
            <a:pPr marL="457200" indent="-457200">
              <a:buFont typeface="+mj-lt"/>
              <a:buAutoNum type="arabicPeriod"/>
            </a:pPr>
            <a:r>
              <a:rPr lang="en-US" sz="2400" b="1" i="0" dirty="0">
                <a:solidFill>
                  <a:srgbClr val="343541"/>
                </a:solidFill>
                <a:effectLst/>
                <a:latin typeface="Söhne"/>
              </a:rPr>
              <a:t>Our mission encapsulates the fusion of analytical prowess and cricketing passion to redefine the way enthusiasts engage with fantasy cricket platforms.</a:t>
            </a:r>
            <a:endParaRPr lang="en-US" sz="2400" b="1" dirty="0"/>
          </a:p>
        </p:txBody>
      </p:sp>
      <p:sp>
        <p:nvSpPr>
          <p:cNvPr id="4" name="TextBox 3">
            <a:extLst>
              <a:ext uri="{FF2B5EF4-FFF2-40B4-BE49-F238E27FC236}">
                <a16:creationId xmlns:a16="http://schemas.microsoft.com/office/drawing/2014/main" id="{4052C08D-8CCA-5056-24F4-95C7F0295159}"/>
              </a:ext>
            </a:extLst>
          </p:cNvPr>
          <p:cNvSpPr txBox="1"/>
          <p:nvPr/>
        </p:nvSpPr>
        <p:spPr>
          <a:xfrm>
            <a:off x="241378" y="350342"/>
            <a:ext cx="8279769" cy="1077218"/>
          </a:xfrm>
          <a:prstGeom prst="rect">
            <a:avLst/>
          </a:prstGeom>
          <a:noFill/>
        </p:spPr>
        <p:txBody>
          <a:bodyPr wrap="square" rtlCol="0">
            <a:spAutoFit/>
          </a:bodyPr>
          <a:lstStyle/>
          <a:p>
            <a:r>
              <a:rPr lang="en-US" sz="3200" b="1" dirty="0"/>
              <a:t>Business Understanding : Enhancing Cricket Fantasy Insights Using ML</a:t>
            </a:r>
          </a:p>
        </p:txBody>
      </p:sp>
    </p:spTree>
    <p:extLst>
      <p:ext uri="{BB962C8B-B14F-4D97-AF65-F5344CB8AC3E}">
        <p14:creationId xmlns:p14="http://schemas.microsoft.com/office/powerpoint/2010/main" val="301447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C8A8-A140-01D9-5B08-E2EB3E136A20}"/>
              </a:ext>
            </a:extLst>
          </p:cNvPr>
          <p:cNvSpPr>
            <a:spLocks noGrp="1"/>
          </p:cNvSpPr>
          <p:nvPr>
            <p:ph type="ctrTitle"/>
          </p:nvPr>
        </p:nvSpPr>
        <p:spPr/>
        <p:txBody>
          <a:bodyPr/>
          <a:lstStyle/>
          <a:p>
            <a:endParaRPr lang="en-US"/>
          </a:p>
        </p:txBody>
      </p:sp>
      <p:pic>
        <p:nvPicPr>
          <p:cNvPr id="7" name="Picture 6" descr="A person playing cricket">
            <a:extLst>
              <a:ext uri="{FF2B5EF4-FFF2-40B4-BE49-F238E27FC236}">
                <a16:creationId xmlns:a16="http://schemas.microsoft.com/office/drawing/2014/main" id="{BF30158A-D66C-3101-6E9A-AD940AF6E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8001"/>
          </a:xfrm>
          <a:prstGeom prst="rect">
            <a:avLst/>
          </a:prstGeom>
        </p:spPr>
      </p:pic>
      <p:cxnSp>
        <p:nvCxnSpPr>
          <p:cNvPr id="17" name="Straight Connector 16">
            <a:extLst>
              <a:ext uri="{FF2B5EF4-FFF2-40B4-BE49-F238E27FC236}">
                <a16:creationId xmlns:a16="http://schemas.microsoft.com/office/drawing/2014/main" id="{1650758E-C51C-F3C9-2633-294DA5436FE3}"/>
              </a:ext>
            </a:extLst>
          </p:cNvPr>
          <p:cNvCxnSpPr>
            <a:cxnSpLocks/>
          </p:cNvCxnSpPr>
          <p:nvPr/>
        </p:nvCxnSpPr>
        <p:spPr>
          <a:xfrm>
            <a:off x="1378226" y="1384850"/>
            <a:ext cx="1736035"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Hexagon 23">
            <a:extLst>
              <a:ext uri="{FF2B5EF4-FFF2-40B4-BE49-F238E27FC236}">
                <a16:creationId xmlns:a16="http://schemas.microsoft.com/office/drawing/2014/main" id="{110C88E1-32B4-3FAD-802A-979AE35A3980}"/>
              </a:ext>
            </a:extLst>
          </p:cNvPr>
          <p:cNvSpPr/>
          <p:nvPr/>
        </p:nvSpPr>
        <p:spPr>
          <a:xfrm>
            <a:off x="980661" y="472247"/>
            <a:ext cx="2531696" cy="2387600"/>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a:t>Dataset</a:t>
            </a:r>
          </a:p>
          <a:p>
            <a:pPr algn="ctr"/>
            <a:endParaRPr lang="en-US" sz="1800" b="1" dirty="0"/>
          </a:p>
          <a:p>
            <a:pPr algn="ctr"/>
            <a:r>
              <a:rPr lang="en-US" sz="2800" b="1" dirty="0"/>
              <a:t>BATSMAN</a:t>
            </a:r>
          </a:p>
        </p:txBody>
      </p:sp>
      <p:cxnSp>
        <p:nvCxnSpPr>
          <p:cNvPr id="26" name="Straight Connector 25">
            <a:extLst>
              <a:ext uri="{FF2B5EF4-FFF2-40B4-BE49-F238E27FC236}">
                <a16:creationId xmlns:a16="http://schemas.microsoft.com/office/drawing/2014/main" id="{EBA90933-A802-FFD3-2B96-92E5A866AD46}"/>
              </a:ext>
            </a:extLst>
          </p:cNvPr>
          <p:cNvCxnSpPr>
            <a:cxnSpLocks/>
          </p:cNvCxnSpPr>
          <p:nvPr/>
        </p:nvCxnSpPr>
        <p:spPr>
          <a:xfrm>
            <a:off x="1643270" y="1643271"/>
            <a:ext cx="119269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Hexagon 28">
            <a:extLst>
              <a:ext uri="{FF2B5EF4-FFF2-40B4-BE49-F238E27FC236}">
                <a16:creationId xmlns:a16="http://schemas.microsoft.com/office/drawing/2014/main" id="{83B600E6-BA69-1555-C18A-A1C564C81FB0}"/>
              </a:ext>
            </a:extLst>
          </p:cNvPr>
          <p:cNvSpPr/>
          <p:nvPr/>
        </p:nvSpPr>
        <p:spPr>
          <a:xfrm>
            <a:off x="9541565" y="1643271"/>
            <a:ext cx="2187139" cy="2130976"/>
          </a:xfrm>
          <a:prstGeom prst="hex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a:t>Provided By</a:t>
            </a:r>
          </a:p>
          <a:p>
            <a:pPr algn="ctr"/>
            <a:r>
              <a:rPr lang="en-US" sz="2000" b="1" dirty="0"/>
              <a:t>Crick Info</a:t>
            </a:r>
          </a:p>
        </p:txBody>
      </p:sp>
    </p:spTree>
    <p:extLst>
      <p:ext uri="{BB962C8B-B14F-4D97-AF65-F5344CB8AC3E}">
        <p14:creationId xmlns:p14="http://schemas.microsoft.com/office/powerpoint/2010/main" val="365781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dirty="0"/>
              <a:t>Data Understanding</a:t>
            </a: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p:txBody>
          <a:bodyPr/>
          <a:lstStyle/>
          <a:p>
            <a:r>
              <a:rPr lang="en-US" dirty="0"/>
              <a:t>Player</a:t>
            </a:r>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p:txBody>
          <a:bodyPr/>
          <a:lstStyle/>
          <a:p>
            <a:pPr lvl="0"/>
            <a:r>
              <a:rPr lang="en-US" dirty="0"/>
              <a:t>Name of the Player</a:t>
            </a:r>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p:txBody>
          <a:bodyPr/>
          <a:lstStyle/>
          <a:p>
            <a:r>
              <a:rPr lang="en-US" dirty="0"/>
              <a:t>Country</a:t>
            </a: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p:txBody>
          <a:bodyPr/>
          <a:lstStyle/>
          <a:p>
            <a:r>
              <a:rPr lang="en-US" dirty="0"/>
              <a:t>Country of the player</a:t>
            </a:r>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p:txBody>
          <a:bodyPr/>
          <a:lstStyle/>
          <a:p>
            <a:r>
              <a:rPr lang="en-US" dirty="0"/>
              <a:t>Innings</a:t>
            </a:r>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p:txBody>
          <a:bodyPr/>
          <a:lstStyle/>
          <a:p>
            <a:r>
              <a:rPr lang="en-US" dirty="0"/>
              <a:t>Number of Innings </a:t>
            </a:r>
            <a:r>
              <a:rPr lang="en-US" dirty="0" err="1"/>
              <a:t>palyed</a:t>
            </a:r>
            <a:endParaRPr lang="en-US" dirty="0"/>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p:txBody>
          <a:bodyPr/>
          <a:lstStyle/>
          <a:p>
            <a:r>
              <a:rPr lang="en-US" dirty="0"/>
              <a:t>Run-scored</a:t>
            </a:r>
          </a:p>
        </p:txBody>
      </p:sp>
      <p:sp>
        <p:nvSpPr>
          <p:cNvPr id="56" name="Text Placeholder 55">
            <a:extLst>
              <a:ext uri="{FF2B5EF4-FFF2-40B4-BE49-F238E27FC236}">
                <a16:creationId xmlns:a16="http://schemas.microsoft.com/office/drawing/2014/main" id="{E62055F1-67DB-9D6D-ABE2-20C3B2514A43}"/>
              </a:ext>
            </a:extLst>
          </p:cNvPr>
          <p:cNvSpPr>
            <a:spLocks noGrp="1"/>
          </p:cNvSpPr>
          <p:nvPr>
            <p:ph type="body" sz="quarter" idx="52"/>
          </p:nvPr>
        </p:nvSpPr>
        <p:spPr/>
        <p:txBody>
          <a:bodyPr/>
          <a:lstStyle/>
          <a:p>
            <a:r>
              <a:rPr lang="en-US" dirty="0"/>
              <a:t>Number of Runs Scored</a:t>
            </a:r>
          </a:p>
        </p:txBody>
      </p:sp>
      <p:sp>
        <p:nvSpPr>
          <p:cNvPr id="48" name="Text Placeholder 47">
            <a:extLst>
              <a:ext uri="{FF2B5EF4-FFF2-40B4-BE49-F238E27FC236}">
                <a16:creationId xmlns:a16="http://schemas.microsoft.com/office/drawing/2014/main" id="{9303DF4A-6DF5-9082-4ABE-2B0D5433359A}"/>
              </a:ext>
            </a:extLst>
          </p:cNvPr>
          <p:cNvSpPr>
            <a:spLocks noGrp="1"/>
          </p:cNvSpPr>
          <p:nvPr>
            <p:ph type="body" sz="quarter" idx="49"/>
          </p:nvPr>
        </p:nvSpPr>
        <p:spPr/>
        <p:txBody>
          <a:bodyPr/>
          <a:lstStyle/>
          <a:p>
            <a:r>
              <a:rPr lang="en-US" dirty="0"/>
              <a:t>Balls-</a:t>
            </a:r>
            <a:r>
              <a:rPr lang="en-US" dirty="0" err="1"/>
              <a:t>Fasced</a:t>
            </a:r>
            <a:endParaRPr lang="en-US" dirty="0"/>
          </a:p>
        </p:txBody>
      </p:sp>
      <p:sp>
        <p:nvSpPr>
          <p:cNvPr id="58" name="Text Placeholder 57">
            <a:extLst>
              <a:ext uri="{FF2B5EF4-FFF2-40B4-BE49-F238E27FC236}">
                <a16:creationId xmlns:a16="http://schemas.microsoft.com/office/drawing/2014/main" id="{0930742F-3693-100E-944F-A04AB5320145}"/>
              </a:ext>
            </a:extLst>
          </p:cNvPr>
          <p:cNvSpPr>
            <a:spLocks noGrp="1"/>
          </p:cNvSpPr>
          <p:nvPr>
            <p:ph type="body" sz="quarter" idx="53"/>
          </p:nvPr>
        </p:nvSpPr>
        <p:spPr/>
        <p:txBody>
          <a:bodyPr/>
          <a:lstStyle/>
          <a:p>
            <a:r>
              <a:rPr lang="en-US" dirty="0"/>
              <a:t>Number of Balls-</a:t>
            </a:r>
            <a:r>
              <a:rPr lang="en-US" dirty="0" err="1"/>
              <a:t>fasced</a:t>
            </a:r>
            <a:endParaRPr lang="en-US" dirty="0"/>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b="0" i="0" u="none" strike="noStrike" kern="1200" cap="none" spc="0" normalizeH="0" baseline="0" noProof="0" smtClean="0">
                <a:ln>
                  <a:noFill/>
                </a:ln>
                <a:solidFill>
                  <a:srgbClr val="FFFFFF"/>
                </a:solidFill>
                <a:effectLst/>
                <a:uLnTx/>
                <a:uFillTx/>
                <a:latin typeface="Abadi" panose="020B0604020104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45392" y="2066625"/>
            <a:ext cx="10515600" cy="85953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badi"/>
              <a:ea typeface="+mn-ea"/>
              <a:cs typeface="+mn-cs"/>
            </a:endParaRPr>
          </a:p>
        </p:txBody>
      </p:sp>
    </p:spTree>
    <p:extLst>
      <p:ext uri="{BB962C8B-B14F-4D97-AF65-F5344CB8AC3E}">
        <p14:creationId xmlns:p14="http://schemas.microsoft.com/office/powerpoint/2010/main" val="421323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A1819C-3431-216A-C6CA-D5F0DED7D284}"/>
              </a:ext>
            </a:extLst>
          </p:cNvPr>
          <p:cNvSpPr>
            <a:spLocks noGrp="1"/>
          </p:cNvSpPr>
          <p:nvPr>
            <p:ph type="body" sz="quarter" idx="32"/>
          </p:nvPr>
        </p:nvSpPr>
        <p:spPr/>
        <p:txBody>
          <a:bodyPr/>
          <a:lstStyle/>
          <a:p>
            <a:r>
              <a:rPr lang="en-US" dirty="0"/>
              <a:t>Number of 6s hit by each player</a:t>
            </a:r>
          </a:p>
        </p:txBody>
      </p:sp>
      <p:sp>
        <p:nvSpPr>
          <p:cNvPr id="3" name="Text Placeholder 2">
            <a:extLst>
              <a:ext uri="{FF2B5EF4-FFF2-40B4-BE49-F238E27FC236}">
                <a16:creationId xmlns:a16="http://schemas.microsoft.com/office/drawing/2014/main" id="{C1763B50-2CF8-D338-3283-BBFBB2886355}"/>
              </a:ext>
            </a:extLst>
          </p:cNvPr>
          <p:cNvSpPr>
            <a:spLocks noGrp="1"/>
          </p:cNvSpPr>
          <p:nvPr>
            <p:ph type="body" sz="quarter" idx="50"/>
          </p:nvPr>
        </p:nvSpPr>
        <p:spPr/>
        <p:txBody>
          <a:bodyPr/>
          <a:lstStyle/>
          <a:p>
            <a:r>
              <a:rPr lang="en-US" dirty="0"/>
              <a:t>Number of 4s hit by each player</a:t>
            </a:r>
          </a:p>
        </p:txBody>
      </p:sp>
      <p:sp>
        <p:nvSpPr>
          <p:cNvPr id="4" name="Text Placeholder 3">
            <a:extLst>
              <a:ext uri="{FF2B5EF4-FFF2-40B4-BE49-F238E27FC236}">
                <a16:creationId xmlns:a16="http://schemas.microsoft.com/office/drawing/2014/main" id="{A1B221B5-D9BF-A2CA-69FF-CA3D9016DA70}"/>
              </a:ext>
            </a:extLst>
          </p:cNvPr>
          <p:cNvSpPr>
            <a:spLocks noGrp="1"/>
          </p:cNvSpPr>
          <p:nvPr>
            <p:ph type="body" sz="quarter" idx="51"/>
          </p:nvPr>
        </p:nvSpPr>
        <p:spPr/>
        <p:txBody>
          <a:bodyPr/>
          <a:lstStyle/>
          <a:p>
            <a:r>
              <a:rPr lang="en-US" dirty="0"/>
              <a:t>Date of the match held</a:t>
            </a:r>
          </a:p>
        </p:txBody>
      </p:sp>
      <p:sp>
        <p:nvSpPr>
          <p:cNvPr id="5" name="Text Placeholder 4">
            <a:extLst>
              <a:ext uri="{FF2B5EF4-FFF2-40B4-BE49-F238E27FC236}">
                <a16:creationId xmlns:a16="http://schemas.microsoft.com/office/drawing/2014/main" id="{EA9064A6-C601-8F1F-AFC9-C7DCFDD175D7}"/>
              </a:ext>
            </a:extLst>
          </p:cNvPr>
          <p:cNvSpPr>
            <a:spLocks noGrp="1"/>
          </p:cNvSpPr>
          <p:nvPr>
            <p:ph type="body" sz="quarter" idx="52"/>
          </p:nvPr>
        </p:nvSpPr>
        <p:spPr/>
        <p:txBody>
          <a:bodyPr/>
          <a:lstStyle/>
          <a:p>
            <a:r>
              <a:rPr lang="en-US" dirty="0"/>
              <a:t>Opposition country against which the game </a:t>
            </a:r>
            <a:r>
              <a:rPr lang="en-US" dirty="0" err="1"/>
              <a:t>palyed</a:t>
            </a:r>
            <a:r>
              <a:rPr lang="en-US" dirty="0"/>
              <a:t> players </a:t>
            </a:r>
          </a:p>
        </p:txBody>
      </p:sp>
      <p:sp>
        <p:nvSpPr>
          <p:cNvPr id="6" name="Text Placeholder 5">
            <a:extLst>
              <a:ext uri="{FF2B5EF4-FFF2-40B4-BE49-F238E27FC236}">
                <a16:creationId xmlns:a16="http://schemas.microsoft.com/office/drawing/2014/main" id="{40A6FC25-3352-306C-BFC2-29F111394815}"/>
              </a:ext>
            </a:extLst>
          </p:cNvPr>
          <p:cNvSpPr>
            <a:spLocks noGrp="1"/>
          </p:cNvSpPr>
          <p:nvPr>
            <p:ph type="body" sz="quarter" idx="53"/>
          </p:nvPr>
        </p:nvSpPr>
        <p:spPr/>
        <p:txBody>
          <a:bodyPr/>
          <a:lstStyle/>
          <a:p>
            <a:r>
              <a:rPr lang="en-US" dirty="0"/>
              <a:t>Where the Games played by the players</a:t>
            </a:r>
          </a:p>
        </p:txBody>
      </p:sp>
      <p:sp>
        <p:nvSpPr>
          <p:cNvPr id="7" name="Text Placeholder 6">
            <a:extLst>
              <a:ext uri="{FF2B5EF4-FFF2-40B4-BE49-F238E27FC236}">
                <a16:creationId xmlns:a16="http://schemas.microsoft.com/office/drawing/2014/main" id="{72E6090C-2E29-76B0-E9D8-5CE73D4324F4}"/>
              </a:ext>
            </a:extLst>
          </p:cNvPr>
          <p:cNvSpPr>
            <a:spLocks noGrp="1"/>
          </p:cNvSpPr>
          <p:nvPr>
            <p:ph type="body" sz="quarter" idx="27"/>
          </p:nvPr>
        </p:nvSpPr>
        <p:spPr/>
        <p:txBody>
          <a:bodyPr/>
          <a:lstStyle/>
          <a:p>
            <a:r>
              <a:rPr lang="en-US" dirty="0"/>
              <a:t>6s</a:t>
            </a:r>
          </a:p>
        </p:txBody>
      </p:sp>
      <p:sp>
        <p:nvSpPr>
          <p:cNvPr id="8" name="Title 7">
            <a:extLst>
              <a:ext uri="{FF2B5EF4-FFF2-40B4-BE49-F238E27FC236}">
                <a16:creationId xmlns:a16="http://schemas.microsoft.com/office/drawing/2014/main" id="{1DFE93D9-BF0E-C137-D7DD-F6B04D354683}"/>
              </a:ext>
            </a:extLst>
          </p:cNvPr>
          <p:cNvSpPr>
            <a:spLocks noGrp="1"/>
          </p:cNvSpPr>
          <p:nvPr>
            <p:ph type="title"/>
          </p:nvPr>
        </p:nvSpPr>
        <p:spPr/>
        <p:txBody>
          <a:bodyPr/>
          <a:lstStyle/>
          <a:p>
            <a:r>
              <a:rPr lang="en-US" dirty="0"/>
              <a:t>Data Explanation</a:t>
            </a:r>
          </a:p>
        </p:txBody>
      </p:sp>
      <p:sp>
        <p:nvSpPr>
          <p:cNvPr id="9" name="Text Placeholder 8">
            <a:extLst>
              <a:ext uri="{FF2B5EF4-FFF2-40B4-BE49-F238E27FC236}">
                <a16:creationId xmlns:a16="http://schemas.microsoft.com/office/drawing/2014/main" id="{82F9C31A-9A8F-A055-6745-416EC704C075}"/>
              </a:ext>
            </a:extLst>
          </p:cNvPr>
          <p:cNvSpPr>
            <a:spLocks noGrp="1"/>
          </p:cNvSpPr>
          <p:nvPr>
            <p:ph type="body" sz="quarter" idx="46"/>
          </p:nvPr>
        </p:nvSpPr>
        <p:spPr/>
        <p:txBody>
          <a:bodyPr/>
          <a:lstStyle/>
          <a:p>
            <a:r>
              <a:rPr lang="en-US" dirty="0"/>
              <a:t>4s</a:t>
            </a:r>
          </a:p>
        </p:txBody>
      </p:sp>
      <p:sp>
        <p:nvSpPr>
          <p:cNvPr id="10" name="Text Placeholder 9">
            <a:extLst>
              <a:ext uri="{FF2B5EF4-FFF2-40B4-BE49-F238E27FC236}">
                <a16:creationId xmlns:a16="http://schemas.microsoft.com/office/drawing/2014/main" id="{BE76F22E-6720-289E-63DA-20D47A45A726}"/>
              </a:ext>
            </a:extLst>
          </p:cNvPr>
          <p:cNvSpPr>
            <a:spLocks noGrp="1"/>
          </p:cNvSpPr>
          <p:nvPr>
            <p:ph type="body" sz="quarter" idx="47"/>
          </p:nvPr>
        </p:nvSpPr>
        <p:spPr/>
        <p:txBody>
          <a:bodyPr/>
          <a:lstStyle/>
          <a:p>
            <a:r>
              <a:rPr lang="en-US" dirty="0"/>
              <a:t>Match Date</a:t>
            </a:r>
          </a:p>
        </p:txBody>
      </p:sp>
      <p:sp>
        <p:nvSpPr>
          <p:cNvPr id="11" name="Text Placeholder 10">
            <a:extLst>
              <a:ext uri="{FF2B5EF4-FFF2-40B4-BE49-F238E27FC236}">
                <a16:creationId xmlns:a16="http://schemas.microsoft.com/office/drawing/2014/main" id="{0C25102F-BC91-639C-5A87-66B0EF059783}"/>
              </a:ext>
            </a:extLst>
          </p:cNvPr>
          <p:cNvSpPr>
            <a:spLocks noGrp="1"/>
          </p:cNvSpPr>
          <p:nvPr>
            <p:ph type="body" sz="quarter" idx="48"/>
          </p:nvPr>
        </p:nvSpPr>
        <p:spPr/>
        <p:txBody>
          <a:bodyPr/>
          <a:lstStyle/>
          <a:p>
            <a:r>
              <a:rPr lang="en-US" dirty="0"/>
              <a:t>Opposition</a:t>
            </a:r>
          </a:p>
        </p:txBody>
      </p:sp>
      <p:sp>
        <p:nvSpPr>
          <p:cNvPr id="12" name="Text Placeholder 11">
            <a:extLst>
              <a:ext uri="{FF2B5EF4-FFF2-40B4-BE49-F238E27FC236}">
                <a16:creationId xmlns:a16="http://schemas.microsoft.com/office/drawing/2014/main" id="{DA71FBBF-3126-0E8F-CA2E-2020728F44DA}"/>
              </a:ext>
            </a:extLst>
          </p:cNvPr>
          <p:cNvSpPr>
            <a:spLocks noGrp="1"/>
          </p:cNvSpPr>
          <p:nvPr>
            <p:ph type="body" sz="quarter" idx="49"/>
          </p:nvPr>
        </p:nvSpPr>
        <p:spPr/>
        <p:txBody>
          <a:bodyPr/>
          <a:lstStyle/>
          <a:p>
            <a:r>
              <a:rPr lang="en-US" dirty="0"/>
              <a:t>Ground</a:t>
            </a:r>
          </a:p>
        </p:txBody>
      </p:sp>
    </p:spTree>
    <p:extLst>
      <p:ext uri="{BB962C8B-B14F-4D97-AF65-F5344CB8AC3E}">
        <p14:creationId xmlns:p14="http://schemas.microsoft.com/office/powerpoint/2010/main" val="93526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playing cricket&#10;&#10;Description automatically generated">
            <a:extLst>
              <a:ext uri="{FF2B5EF4-FFF2-40B4-BE49-F238E27FC236}">
                <a16:creationId xmlns:a16="http://schemas.microsoft.com/office/drawing/2014/main" id="{0B648F97-EB5E-B65B-2B21-6BE3F5CAB5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6" name="Rectangle 5">
            <a:extLst>
              <a:ext uri="{FF2B5EF4-FFF2-40B4-BE49-F238E27FC236}">
                <a16:creationId xmlns:a16="http://schemas.microsoft.com/office/drawing/2014/main" id="{7E5EDA41-A7EE-46EC-0738-4999D6649F81}"/>
              </a:ext>
            </a:extLst>
          </p:cNvPr>
          <p:cNvSpPr/>
          <p:nvPr/>
        </p:nvSpPr>
        <p:spPr>
          <a:xfrm>
            <a:off x="0" y="-79514"/>
            <a:ext cx="12192000" cy="6857999"/>
          </a:xfrm>
          <a:prstGeom prst="rect">
            <a:avLst/>
          </a:prstGeom>
          <a:blipFill>
            <a:blip r:embed="rId3">
              <a:alphaModFix amt="57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FD55FD-ED20-6BED-70CF-FC7ED161D8E8}"/>
              </a:ext>
            </a:extLst>
          </p:cNvPr>
          <p:cNvSpPr>
            <a:spLocks noGrp="1"/>
          </p:cNvSpPr>
          <p:nvPr>
            <p:ph type="title"/>
          </p:nvPr>
        </p:nvSpPr>
        <p:spPr/>
        <p:txBody>
          <a:bodyPr/>
          <a:lstStyle/>
          <a:p>
            <a:r>
              <a:rPr lang="en-US" b="1" dirty="0"/>
              <a:t>Data Preparation</a:t>
            </a:r>
          </a:p>
        </p:txBody>
      </p:sp>
      <p:sp>
        <p:nvSpPr>
          <p:cNvPr id="3" name="TextBox 2">
            <a:extLst>
              <a:ext uri="{FF2B5EF4-FFF2-40B4-BE49-F238E27FC236}">
                <a16:creationId xmlns:a16="http://schemas.microsoft.com/office/drawing/2014/main" id="{BD3AC935-5970-5751-BEFD-47515C11045A}"/>
              </a:ext>
            </a:extLst>
          </p:cNvPr>
          <p:cNvSpPr txBox="1"/>
          <p:nvPr/>
        </p:nvSpPr>
        <p:spPr>
          <a:xfrm>
            <a:off x="5638800" y="2504661"/>
            <a:ext cx="914400" cy="914400"/>
          </a:xfrm>
          <a:prstGeom prst="rect">
            <a:avLst/>
          </a:prstGeom>
          <a:noFill/>
        </p:spPr>
        <p:txBody>
          <a:bodyPr wrap="square" rtlCol="0">
            <a:spAutoFit/>
          </a:bodyPr>
          <a:lstStyle/>
          <a:p>
            <a:endParaRPr lang="en-US" dirty="0"/>
          </a:p>
        </p:txBody>
      </p:sp>
      <p:sp>
        <p:nvSpPr>
          <p:cNvPr id="7" name="Rectangle: Diagonal Corners Snipped 6">
            <a:extLst>
              <a:ext uri="{FF2B5EF4-FFF2-40B4-BE49-F238E27FC236}">
                <a16:creationId xmlns:a16="http://schemas.microsoft.com/office/drawing/2014/main" id="{5636892E-A7B2-7BB9-3463-0FDFD942663F}"/>
              </a:ext>
            </a:extLst>
          </p:cNvPr>
          <p:cNvSpPr/>
          <p:nvPr/>
        </p:nvSpPr>
        <p:spPr>
          <a:xfrm>
            <a:off x="457200" y="1689653"/>
            <a:ext cx="5519530" cy="1590261"/>
          </a:xfrm>
          <a:prstGeom prst="snip2Diag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Filled Null Values</a:t>
            </a:r>
          </a:p>
        </p:txBody>
      </p:sp>
      <p:sp>
        <p:nvSpPr>
          <p:cNvPr id="10" name="Rectangle: Diagonal Corners Snipped 9">
            <a:extLst>
              <a:ext uri="{FF2B5EF4-FFF2-40B4-BE49-F238E27FC236}">
                <a16:creationId xmlns:a16="http://schemas.microsoft.com/office/drawing/2014/main" id="{3C034A33-C293-C849-3CCF-12CCB9E331A4}"/>
              </a:ext>
            </a:extLst>
          </p:cNvPr>
          <p:cNvSpPr/>
          <p:nvPr/>
        </p:nvSpPr>
        <p:spPr>
          <a:xfrm>
            <a:off x="496957" y="4737823"/>
            <a:ext cx="6056243" cy="1590261"/>
          </a:xfrm>
          <a:prstGeom prst="snip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Feature Engineered Strike Rate</a:t>
            </a:r>
          </a:p>
        </p:txBody>
      </p:sp>
      <p:sp>
        <p:nvSpPr>
          <p:cNvPr id="11" name="Rectangle: Diagonal Corners Snipped 10">
            <a:extLst>
              <a:ext uri="{FF2B5EF4-FFF2-40B4-BE49-F238E27FC236}">
                <a16:creationId xmlns:a16="http://schemas.microsoft.com/office/drawing/2014/main" id="{AC838862-B2FB-C4FB-FF20-C4EEC745B9AA}"/>
              </a:ext>
            </a:extLst>
          </p:cNvPr>
          <p:cNvSpPr/>
          <p:nvPr/>
        </p:nvSpPr>
        <p:spPr>
          <a:xfrm>
            <a:off x="6274904" y="3226563"/>
            <a:ext cx="5618922" cy="1484585"/>
          </a:xfrm>
          <a:prstGeom prst="snip2Diag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Removed Duplicate Values</a:t>
            </a:r>
          </a:p>
        </p:txBody>
      </p:sp>
    </p:spTree>
    <p:extLst>
      <p:ext uri="{BB962C8B-B14F-4D97-AF65-F5344CB8AC3E}">
        <p14:creationId xmlns:p14="http://schemas.microsoft.com/office/powerpoint/2010/main" val="3854056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647</Words>
  <Application>Microsoft Office PowerPoint</Application>
  <PresentationFormat>Widescreen</PresentationFormat>
  <Paragraphs>94</Paragraphs>
  <Slides>17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等线</vt:lpstr>
      <vt:lpstr>Abadi</vt:lpstr>
      <vt:lpstr>Arial</vt:lpstr>
      <vt:lpstr>Calibri</vt:lpstr>
      <vt:lpstr>Calibri Light</vt:lpstr>
      <vt:lpstr>Posterama Text Black</vt:lpstr>
      <vt:lpstr>Posterama Text SemiBold</vt:lpstr>
      <vt:lpstr>Söhne</vt:lpstr>
      <vt:lpstr>Office Theme</vt:lpstr>
      <vt:lpstr>Custom</vt:lpstr>
      <vt:lpstr>PowerPoint Presentation</vt:lpstr>
      <vt:lpstr>PowerPoint Presentation</vt:lpstr>
      <vt:lpstr>PowerPoint Presentation</vt:lpstr>
      <vt:lpstr>PowerPoint Presentation</vt:lpstr>
      <vt:lpstr>PowerPoint Presentation</vt:lpstr>
      <vt:lpstr>PowerPoint Presentation</vt:lpstr>
      <vt:lpstr>Data Understanding</vt:lpstr>
      <vt:lpstr>Data Explanation</vt:lpstr>
      <vt:lpstr>Data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swetha kancharlapalli</dc:creator>
  <cp:lastModifiedBy>Chilappagari, Krishna</cp:lastModifiedBy>
  <cp:revision>4</cp:revision>
  <dcterms:created xsi:type="dcterms:W3CDTF">2023-11-28T23:14:44Z</dcterms:created>
  <dcterms:modified xsi:type="dcterms:W3CDTF">2023-11-29T03:16:42Z</dcterms:modified>
</cp:coreProperties>
</file>