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02981" y="1103198"/>
            <a:ext cx="8986037" cy="1590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93189" y="3579583"/>
            <a:ext cx="9005620" cy="720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0000"/>
                <a:satMod val="3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334136"/>
            <a:ext cx="10358120" cy="1016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811782"/>
            <a:ext cx="10248265" cy="1555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eo.nyu.edu/catalog/nyu_2451_3457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572869" y="1600200"/>
            <a:ext cx="8986037" cy="1590039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pc="-340" dirty="0"/>
              <a:t>The</a:t>
            </a:r>
            <a:r>
              <a:rPr spc="-850" dirty="0"/>
              <a:t> </a:t>
            </a:r>
            <a:r>
              <a:rPr spc="-360" dirty="0"/>
              <a:t>Battle</a:t>
            </a:r>
            <a:r>
              <a:rPr spc="-855" dirty="0"/>
              <a:t> </a:t>
            </a:r>
            <a:r>
              <a:rPr spc="-254" dirty="0"/>
              <a:t>of</a:t>
            </a:r>
            <a:r>
              <a:rPr spc="-610" dirty="0"/>
              <a:t> </a:t>
            </a:r>
            <a:r>
              <a:rPr spc="-204" dirty="0"/>
              <a:t>Neighborhoods  </a:t>
            </a:r>
            <a:r>
              <a:rPr spc="-310" dirty="0"/>
              <a:t>Presentation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1593189" y="4164764"/>
            <a:ext cx="900562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800" spc="-80" dirty="0"/>
              <a:t>Determine</a:t>
            </a:r>
            <a:r>
              <a:rPr sz="2800" spc="-150" dirty="0"/>
              <a:t> </a:t>
            </a:r>
            <a:r>
              <a:rPr sz="2800" spc="-95" dirty="0"/>
              <a:t>best</a:t>
            </a:r>
            <a:r>
              <a:rPr sz="2800" spc="-130" dirty="0"/>
              <a:t> </a:t>
            </a:r>
            <a:r>
              <a:rPr sz="2800" spc="-90" dirty="0"/>
              <a:t>restaurants</a:t>
            </a:r>
            <a:r>
              <a:rPr sz="2800" spc="-140" dirty="0"/>
              <a:t> </a:t>
            </a:r>
            <a:r>
              <a:rPr sz="2800" spc="-50" dirty="0"/>
              <a:t>offering</a:t>
            </a:r>
            <a:r>
              <a:rPr sz="2800" spc="-125" dirty="0"/>
              <a:t> </a:t>
            </a:r>
            <a:r>
              <a:rPr sz="2800" spc="-55" dirty="0"/>
              <a:t>Italian</a:t>
            </a:r>
            <a:r>
              <a:rPr sz="2800" spc="-135" dirty="0"/>
              <a:t> </a:t>
            </a:r>
            <a:r>
              <a:rPr sz="2800" spc="-100" dirty="0"/>
              <a:t>cuisine</a:t>
            </a:r>
            <a:r>
              <a:rPr sz="2800" spc="-135" dirty="0"/>
              <a:t> </a:t>
            </a:r>
            <a:r>
              <a:rPr sz="2800" spc="-30" dirty="0"/>
              <a:t>in</a:t>
            </a:r>
            <a:r>
              <a:rPr sz="2800" spc="-125" dirty="0"/>
              <a:t> </a:t>
            </a:r>
            <a:r>
              <a:rPr sz="2800" spc="-65" dirty="0"/>
              <a:t>Manhattan,</a:t>
            </a:r>
            <a:r>
              <a:rPr sz="2800" spc="-140" dirty="0"/>
              <a:t> </a:t>
            </a:r>
            <a:r>
              <a:rPr sz="2800" spc="-120" dirty="0"/>
              <a:t>New  </a:t>
            </a:r>
            <a:r>
              <a:rPr sz="2800" spc="-195" dirty="0"/>
              <a:t>York </a:t>
            </a:r>
            <a:r>
              <a:rPr sz="2800" spc="-114" dirty="0"/>
              <a:t>and </a:t>
            </a:r>
            <a:r>
              <a:rPr sz="2800" spc="-100" dirty="0"/>
              <a:t>recommend </a:t>
            </a:r>
            <a:r>
              <a:rPr sz="2800" spc="-130" dirty="0"/>
              <a:t>choices </a:t>
            </a:r>
            <a:r>
              <a:rPr sz="2800" spc="20" dirty="0"/>
              <a:t>to</a:t>
            </a:r>
            <a:r>
              <a:rPr sz="2800" spc="-140" dirty="0"/>
              <a:t> </a:t>
            </a:r>
            <a:r>
              <a:rPr sz="2800" spc="-45" dirty="0"/>
              <a:t>client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31470"/>
            <a:ext cx="985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Categorized</a:t>
            </a:r>
            <a:r>
              <a:rPr spc="-190" dirty="0"/>
              <a:t> </a:t>
            </a:r>
            <a:r>
              <a:rPr spc="-100" dirty="0"/>
              <a:t>venues</a:t>
            </a:r>
            <a:r>
              <a:rPr spc="-180" dirty="0"/>
              <a:t> </a:t>
            </a:r>
            <a:r>
              <a:rPr spc="-100" dirty="0"/>
              <a:t>based</a:t>
            </a:r>
            <a:r>
              <a:rPr spc="-180" dirty="0"/>
              <a:t> </a:t>
            </a:r>
            <a:r>
              <a:rPr spc="-55" dirty="0"/>
              <a:t>on</a:t>
            </a:r>
            <a:r>
              <a:rPr spc="-180" dirty="0"/>
              <a:t> </a:t>
            </a:r>
            <a:r>
              <a:rPr spc="-105" dirty="0"/>
              <a:t>'likes</a:t>
            </a:r>
            <a:r>
              <a:rPr spc="-180" dirty="0"/>
              <a:t> </a:t>
            </a:r>
            <a:r>
              <a:rPr spc="-75" dirty="0"/>
              <a:t>count'</a:t>
            </a:r>
            <a:r>
              <a:rPr spc="-175" dirty="0"/>
              <a:t> </a:t>
            </a:r>
            <a:r>
              <a:rPr spc="-114" dirty="0"/>
              <a:t>by</a:t>
            </a:r>
            <a:r>
              <a:rPr spc="-180" dirty="0"/>
              <a:t> </a:t>
            </a:r>
            <a:r>
              <a:rPr spc="-105" dirty="0"/>
              <a:t>adding</a:t>
            </a:r>
            <a:r>
              <a:rPr spc="-185" dirty="0"/>
              <a:t> </a:t>
            </a:r>
            <a:r>
              <a:rPr spc="-114" dirty="0"/>
              <a:t>computed</a:t>
            </a:r>
            <a:r>
              <a:rPr spc="-170" dirty="0"/>
              <a:t> </a:t>
            </a:r>
            <a:r>
              <a:rPr spc="-185" dirty="0"/>
              <a:t>‘grade’</a:t>
            </a:r>
            <a:r>
              <a:rPr spc="-190" dirty="0"/>
              <a:t> </a:t>
            </a:r>
            <a:r>
              <a:rPr spc="-110" dirty="0"/>
              <a:t>column</a:t>
            </a:r>
            <a:r>
              <a:rPr spc="-170" dirty="0"/>
              <a:t> </a:t>
            </a:r>
            <a:r>
              <a:rPr spc="-114" dirty="0"/>
              <a:t>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827023"/>
            <a:ext cx="1940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Trebuchet MS"/>
                <a:cs typeface="Trebuchet MS"/>
              </a:rPr>
              <a:t>venues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dataset.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715998"/>
            <a:ext cx="1228725" cy="243459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b="1" spc="-155" dirty="0">
                <a:latin typeface="Trebuchet MS"/>
                <a:cs typeface="Trebuchet MS"/>
              </a:rPr>
              <a:t>Likes</a:t>
            </a:r>
            <a:r>
              <a:rPr sz="2000" b="1" spc="-210" dirty="0">
                <a:latin typeface="Trebuchet MS"/>
                <a:cs typeface="Trebuchet MS"/>
              </a:rPr>
              <a:t> </a:t>
            </a:r>
            <a:r>
              <a:rPr sz="2000" b="1" spc="-114" dirty="0">
                <a:latin typeface="Trebuchet MS"/>
                <a:cs typeface="Trebuchet MS"/>
              </a:rPr>
              <a:t>Count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spc="-140" dirty="0">
                <a:latin typeface="Arial"/>
                <a:cs typeface="Arial"/>
              </a:rPr>
              <a:t>&lt;=50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000" spc="-100" dirty="0">
                <a:latin typeface="Arial"/>
                <a:cs typeface="Arial"/>
              </a:rPr>
              <a:t>51 </a:t>
            </a:r>
            <a:r>
              <a:rPr sz="2000" spc="-55" dirty="0">
                <a:latin typeface="Arial"/>
                <a:cs typeface="Arial"/>
              </a:rPr>
              <a:t>-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100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spc="-100" dirty="0">
                <a:latin typeface="Arial"/>
                <a:cs typeface="Arial"/>
              </a:rPr>
              <a:t>101 </a:t>
            </a:r>
            <a:r>
              <a:rPr sz="2000" spc="-114" dirty="0">
                <a:latin typeface="Arial"/>
                <a:cs typeface="Arial"/>
              </a:rPr>
              <a:t>–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200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spc="-100" dirty="0">
                <a:latin typeface="Arial"/>
                <a:cs typeface="Arial"/>
              </a:rPr>
              <a:t>201 </a:t>
            </a:r>
            <a:r>
              <a:rPr sz="2000" spc="-114" dirty="0">
                <a:latin typeface="Arial"/>
                <a:cs typeface="Arial"/>
              </a:rPr>
              <a:t>–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300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000" spc="-120" dirty="0">
                <a:latin typeface="Arial"/>
                <a:cs typeface="Arial"/>
              </a:rPr>
              <a:t>&gt;300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80775" y="1715998"/>
            <a:ext cx="1035685" cy="2434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2225">
              <a:lnSpc>
                <a:spcPct val="131700"/>
              </a:lnSpc>
              <a:spcBef>
                <a:spcPts val="95"/>
              </a:spcBef>
            </a:pPr>
            <a:r>
              <a:rPr sz="2000" b="1" spc="-120" dirty="0">
                <a:latin typeface="Trebuchet MS"/>
                <a:cs typeface="Trebuchet MS"/>
              </a:rPr>
              <a:t>Grade  </a:t>
            </a:r>
            <a:r>
              <a:rPr sz="2000" spc="-40" dirty="0">
                <a:latin typeface="Arial"/>
                <a:cs typeface="Arial"/>
              </a:rPr>
              <a:t>poor  </a:t>
            </a:r>
            <a:r>
              <a:rPr sz="2000" spc="-130" dirty="0">
                <a:latin typeface="Arial"/>
                <a:cs typeface="Arial"/>
              </a:rPr>
              <a:t>average  </a:t>
            </a:r>
            <a:r>
              <a:rPr sz="2000" spc="-95" dirty="0">
                <a:latin typeface="Arial"/>
                <a:cs typeface="Arial"/>
              </a:rPr>
              <a:t>good  </a:t>
            </a:r>
            <a:r>
              <a:rPr sz="2000" spc="-70" dirty="0">
                <a:latin typeface="Arial"/>
                <a:cs typeface="Arial"/>
              </a:rPr>
              <a:t>great  </a:t>
            </a:r>
            <a:r>
              <a:rPr sz="2000" spc="-114" dirty="0">
                <a:latin typeface="Arial"/>
                <a:cs typeface="Arial"/>
              </a:rPr>
              <a:t>awesome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841887"/>
            <a:ext cx="77673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First</a:t>
            </a:r>
            <a:r>
              <a:rPr spc="-200" dirty="0"/>
              <a:t> </a:t>
            </a:r>
            <a:r>
              <a:rPr spc="-45" dirty="0"/>
              <a:t>8</a:t>
            </a:r>
            <a:r>
              <a:rPr spc="-185" dirty="0"/>
              <a:t> </a:t>
            </a:r>
            <a:r>
              <a:rPr spc="-100" dirty="0"/>
              <a:t>rows</a:t>
            </a:r>
            <a:r>
              <a:rPr spc="-185" dirty="0"/>
              <a:t> </a:t>
            </a:r>
            <a:r>
              <a:rPr spc="-105" dirty="0"/>
              <a:t>of</a:t>
            </a:r>
            <a:r>
              <a:rPr spc="-190" dirty="0"/>
              <a:t> </a:t>
            </a:r>
            <a:r>
              <a:rPr spc="-100" dirty="0"/>
              <a:t>venues</a:t>
            </a:r>
            <a:r>
              <a:rPr spc="-190" dirty="0"/>
              <a:t> </a:t>
            </a:r>
            <a:r>
              <a:rPr spc="-145" dirty="0"/>
              <a:t>dataframe</a:t>
            </a:r>
            <a:r>
              <a:rPr spc="-204" dirty="0"/>
              <a:t> </a:t>
            </a:r>
            <a:r>
              <a:rPr spc="-150" dirty="0"/>
              <a:t>after</a:t>
            </a:r>
            <a:r>
              <a:rPr spc="-195" dirty="0"/>
              <a:t> </a:t>
            </a:r>
            <a:r>
              <a:rPr spc="-105" dirty="0"/>
              <a:t>adding</a:t>
            </a:r>
            <a:r>
              <a:rPr spc="-185" dirty="0"/>
              <a:t> </a:t>
            </a:r>
            <a:r>
              <a:rPr spc="-120" dirty="0"/>
              <a:t>the</a:t>
            </a:r>
            <a:r>
              <a:rPr spc="-175" dirty="0"/>
              <a:t> </a:t>
            </a:r>
            <a:r>
              <a:rPr spc="-114" dirty="0"/>
              <a:t>grade</a:t>
            </a:r>
            <a:r>
              <a:rPr spc="-195" dirty="0"/>
              <a:t> </a:t>
            </a:r>
            <a:r>
              <a:rPr spc="-110" dirty="0"/>
              <a:t>column</a:t>
            </a:r>
          </a:p>
        </p:txBody>
      </p:sp>
      <p:sp>
        <p:nvSpPr>
          <p:cNvPr id="3" name="object 3"/>
          <p:cNvSpPr/>
          <p:nvPr/>
        </p:nvSpPr>
        <p:spPr>
          <a:xfrm>
            <a:off x="1266444" y="1825751"/>
            <a:ext cx="9659111" cy="4170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40" y="609600"/>
            <a:ext cx="10358120" cy="10166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pc="-90" dirty="0"/>
              <a:t>Run</a:t>
            </a:r>
            <a:r>
              <a:rPr spc="-180" dirty="0"/>
              <a:t> </a:t>
            </a:r>
            <a:r>
              <a:rPr spc="-95" dirty="0"/>
              <a:t>unsupervised</a:t>
            </a:r>
            <a:r>
              <a:rPr spc="-170" dirty="0"/>
              <a:t> </a:t>
            </a:r>
            <a:r>
              <a:rPr spc="-114" dirty="0"/>
              <a:t>learning</a:t>
            </a:r>
            <a:r>
              <a:rPr spc="-190" dirty="0"/>
              <a:t> </a:t>
            </a:r>
            <a:r>
              <a:rPr spc="-114" dirty="0"/>
              <a:t>K-means</a:t>
            </a:r>
            <a:r>
              <a:rPr spc="-180" dirty="0"/>
              <a:t> </a:t>
            </a:r>
            <a:r>
              <a:rPr spc="-120" dirty="0"/>
              <a:t>algorithm</a:t>
            </a:r>
            <a:r>
              <a:rPr spc="-190" dirty="0"/>
              <a:t> </a:t>
            </a:r>
            <a:r>
              <a:rPr spc="-114" dirty="0"/>
              <a:t>to</a:t>
            </a:r>
            <a:r>
              <a:rPr spc="-175" dirty="0"/>
              <a:t> </a:t>
            </a:r>
            <a:r>
              <a:rPr spc="-135" dirty="0"/>
              <a:t>cluster</a:t>
            </a:r>
            <a:r>
              <a:rPr spc="-180" dirty="0"/>
              <a:t> </a:t>
            </a:r>
            <a:r>
              <a:rPr spc="-120" dirty="0"/>
              <a:t>the</a:t>
            </a:r>
            <a:r>
              <a:rPr spc="-170" dirty="0"/>
              <a:t> </a:t>
            </a:r>
            <a:r>
              <a:rPr spc="-130" dirty="0"/>
              <a:t>venues.</a:t>
            </a:r>
            <a:r>
              <a:rPr spc="-185" dirty="0"/>
              <a:t> </a:t>
            </a:r>
            <a:r>
              <a:rPr spc="-90" dirty="0"/>
              <a:t>Here're</a:t>
            </a:r>
            <a:r>
              <a:rPr spc="-185" dirty="0"/>
              <a:t> </a:t>
            </a:r>
            <a:r>
              <a:rPr spc="-120" dirty="0"/>
              <a:t>the</a:t>
            </a:r>
            <a:r>
              <a:rPr spc="-165" dirty="0"/>
              <a:t> </a:t>
            </a:r>
            <a:r>
              <a:rPr spc="-145" dirty="0"/>
              <a:t>first  </a:t>
            </a:r>
            <a:r>
              <a:rPr spc="-45" dirty="0"/>
              <a:t>8</a:t>
            </a:r>
            <a:r>
              <a:rPr spc="-190" dirty="0"/>
              <a:t> </a:t>
            </a:r>
            <a:r>
              <a:rPr spc="-100" dirty="0"/>
              <a:t>rows</a:t>
            </a:r>
            <a:r>
              <a:rPr spc="-200" dirty="0"/>
              <a:t> </a:t>
            </a:r>
            <a:r>
              <a:rPr spc="-110" dirty="0"/>
              <a:t>of</a:t>
            </a:r>
            <a:r>
              <a:rPr spc="-185" dirty="0"/>
              <a:t> </a:t>
            </a:r>
            <a:r>
              <a:rPr spc="-100" dirty="0"/>
              <a:t>venues</a:t>
            </a:r>
            <a:r>
              <a:rPr spc="-200" dirty="0"/>
              <a:t> </a:t>
            </a:r>
            <a:r>
              <a:rPr spc="-135" dirty="0"/>
              <a:t>dataset</a:t>
            </a:r>
            <a:r>
              <a:rPr spc="-195" dirty="0"/>
              <a:t> </a:t>
            </a:r>
            <a:r>
              <a:rPr spc="-125" dirty="0"/>
              <a:t>with</a:t>
            </a:r>
            <a:r>
              <a:rPr spc="-195" dirty="0"/>
              <a:t> </a:t>
            </a:r>
            <a:r>
              <a:rPr spc="-135" dirty="0"/>
              <a:t>cluster</a:t>
            </a:r>
            <a:r>
              <a:rPr spc="-195" dirty="0"/>
              <a:t> </a:t>
            </a:r>
            <a:r>
              <a:rPr spc="-145" dirty="0"/>
              <a:t>label</a:t>
            </a:r>
          </a:p>
        </p:txBody>
      </p:sp>
      <p:sp>
        <p:nvSpPr>
          <p:cNvPr id="3" name="object 3"/>
          <p:cNvSpPr/>
          <p:nvPr/>
        </p:nvSpPr>
        <p:spPr>
          <a:xfrm>
            <a:off x="1333500" y="1905000"/>
            <a:ext cx="9525000" cy="4179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600" y="838200"/>
            <a:ext cx="4074159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pc="-135" dirty="0"/>
              <a:t>Visualize </a:t>
            </a:r>
            <a:r>
              <a:rPr spc="-120" dirty="0"/>
              <a:t>Clustering </a:t>
            </a:r>
            <a:r>
              <a:rPr spc="-100" dirty="0"/>
              <a:t>of</a:t>
            </a:r>
            <a:r>
              <a:rPr spc="-500" dirty="0"/>
              <a:t> </a:t>
            </a:r>
            <a:r>
              <a:rPr spc="-100" dirty="0"/>
              <a:t>venues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802892" y="1825751"/>
            <a:ext cx="8586216" cy="4309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33449"/>
            <a:ext cx="923988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pc="-145" dirty="0"/>
              <a:t>Examination</a:t>
            </a:r>
            <a:r>
              <a:rPr spc="-229" dirty="0"/>
              <a:t> </a:t>
            </a:r>
            <a:r>
              <a:rPr spc="-110" dirty="0"/>
              <a:t>of</a:t>
            </a:r>
            <a:r>
              <a:rPr spc="-220" dirty="0"/>
              <a:t> </a:t>
            </a:r>
            <a:r>
              <a:rPr spc="-130" dirty="0"/>
              <a:t>each</a:t>
            </a:r>
            <a:r>
              <a:rPr spc="-235" dirty="0"/>
              <a:t> </a:t>
            </a:r>
            <a:r>
              <a:rPr spc="-145" dirty="0"/>
              <a:t>cluster</a:t>
            </a:r>
            <a:r>
              <a:rPr spc="-220" dirty="0"/>
              <a:t> </a:t>
            </a:r>
            <a:r>
              <a:rPr spc="-105" dirty="0"/>
              <a:t>and</a:t>
            </a:r>
            <a:r>
              <a:rPr spc="-229" dirty="0"/>
              <a:t> </a:t>
            </a:r>
            <a:r>
              <a:rPr spc="-125" dirty="0"/>
              <a:t>find</a:t>
            </a:r>
            <a:r>
              <a:rPr spc="-229" dirty="0"/>
              <a:t> </a:t>
            </a:r>
            <a:r>
              <a:rPr spc="-125" dirty="0"/>
              <a:t>the</a:t>
            </a:r>
            <a:r>
              <a:rPr spc="-220" dirty="0"/>
              <a:t> </a:t>
            </a:r>
            <a:r>
              <a:rPr spc="-135" dirty="0"/>
              <a:t>discriminating</a:t>
            </a:r>
            <a:r>
              <a:rPr spc="-240" dirty="0"/>
              <a:t> </a:t>
            </a:r>
            <a:r>
              <a:rPr spc="-155" dirty="0"/>
              <a:t>likes</a:t>
            </a:r>
            <a:r>
              <a:rPr spc="-229" dirty="0"/>
              <a:t> </a:t>
            </a:r>
            <a:r>
              <a:rPr spc="-125" dirty="0"/>
              <a:t>count</a:t>
            </a:r>
            <a:r>
              <a:rPr spc="-225" dirty="0"/>
              <a:t> </a:t>
            </a:r>
            <a:r>
              <a:rPr spc="-105" dirty="0"/>
              <a:t>and</a:t>
            </a:r>
            <a:r>
              <a:rPr spc="-220" dirty="0"/>
              <a:t> </a:t>
            </a:r>
            <a:r>
              <a:rPr spc="-130" dirty="0"/>
              <a:t>grade  </a:t>
            </a:r>
            <a:r>
              <a:rPr spc="-145" dirty="0"/>
              <a:t>that </a:t>
            </a:r>
            <a:r>
              <a:rPr spc="-114" dirty="0"/>
              <a:t>distinguish </a:t>
            </a:r>
            <a:r>
              <a:rPr spc="-130" dirty="0"/>
              <a:t>each</a:t>
            </a:r>
            <a:r>
              <a:rPr spc="-465" dirty="0"/>
              <a:t> </a:t>
            </a:r>
            <a:r>
              <a:rPr spc="-195" dirty="0"/>
              <a:t>cluster.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28369"/>
            <a:ext cx="9582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30" dirty="0">
                <a:latin typeface="Trebuchet MS"/>
                <a:cs typeface="Trebuchet MS"/>
              </a:rPr>
              <a:t>Cluster </a:t>
            </a:r>
            <a:r>
              <a:rPr sz="2000" b="1" spc="-160" dirty="0">
                <a:latin typeface="Trebuchet MS"/>
                <a:cs typeface="Trebuchet MS"/>
              </a:rPr>
              <a:t>0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5626" y="1974799"/>
            <a:ext cx="7373230" cy="916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7400" y="3439416"/>
            <a:ext cx="7396490" cy="23804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9261" y="3118230"/>
            <a:ext cx="2159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Trebuchet MS"/>
                <a:cs typeface="Trebuchet MS"/>
              </a:rPr>
              <a:t>Cluster </a:t>
            </a:r>
            <a:r>
              <a:rPr sz="1800" b="1" spc="-145" dirty="0">
                <a:latin typeface="Trebuchet MS"/>
                <a:cs typeface="Trebuchet MS"/>
              </a:rPr>
              <a:t>1 </a:t>
            </a:r>
            <a:r>
              <a:rPr sz="1800" b="1" spc="235" dirty="0">
                <a:latin typeface="Trebuchet MS"/>
                <a:cs typeface="Trebuchet MS"/>
              </a:rPr>
              <a:t>–</a:t>
            </a:r>
            <a:r>
              <a:rPr sz="1800" b="1" spc="-225" dirty="0">
                <a:latin typeface="Trebuchet MS"/>
                <a:cs typeface="Trebuchet MS"/>
              </a:rPr>
              <a:t> </a:t>
            </a:r>
            <a:r>
              <a:rPr sz="1800" b="1" spc="-130" dirty="0">
                <a:latin typeface="Trebuchet MS"/>
                <a:cs typeface="Trebuchet MS"/>
              </a:rPr>
              <a:t>First </a:t>
            </a:r>
            <a:r>
              <a:rPr sz="1800" b="1" spc="-145" dirty="0">
                <a:latin typeface="Trebuchet MS"/>
                <a:cs typeface="Trebuchet MS"/>
              </a:rPr>
              <a:t>8 </a:t>
            </a:r>
            <a:r>
              <a:rPr sz="1800" b="1" spc="-90" dirty="0">
                <a:latin typeface="Trebuchet MS"/>
                <a:cs typeface="Trebuchet MS"/>
              </a:rPr>
              <a:t>rows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837181"/>
            <a:ext cx="3340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Examination </a:t>
            </a:r>
            <a:r>
              <a:rPr spc="-110" dirty="0"/>
              <a:t>of </a:t>
            </a:r>
            <a:r>
              <a:rPr spc="-130" dirty="0"/>
              <a:t>each</a:t>
            </a:r>
            <a:r>
              <a:rPr spc="-484" dirty="0"/>
              <a:t> </a:t>
            </a:r>
            <a:r>
              <a:rPr spc="-145" dirty="0"/>
              <a:t>cluster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1957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30" dirty="0">
                <a:latin typeface="Trebuchet MS"/>
                <a:cs typeface="Trebuchet MS"/>
              </a:rPr>
              <a:t>Cluster </a:t>
            </a:r>
            <a:r>
              <a:rPr sz="2000" b="1" spc="-160" dirty="0">
                <a:latin typeface="Trebuchet MS"/>
                <a:cs typeface="Trebuchet MS"/>
              </a:rPr>
              <a:t>2 </a:t>
            </a:r>
            <a:r>
              <a:rPr sz="2000" b="1" spc="260" dirty="0">
                <a:latin typeface="Trebuchet MS"/>
                <a:cs typeface="Trebuchet MS"/>
              </a:rPr>
              <a:t>–</a:t>
            </a:r>
            <a:r>
              <a:rPr sz="2000" b="1" spc="-220" dirty="0">
                <a:latin typeface="Trebuchet MS"/>
                <a:cs typeface="Trebuchet MS"/>
              </a:rPr>
              <a:t> </a:t>
            </a:r>
            <a:r>
              <a:rPr sz="2000" b="1" spc="-125" dirty="0">
                <a:latin typeface="Trebuchet MS"/>
                <a:cs typeface="Trebuchet MS"/>
              </a:rPr>
              <a:t>Venues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4626" y="2280674"/>
            <a:ext cx="5854257" cy="1151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39" y="3650742"/>
            <a:ext cx="1762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Trebuchet MS"/>
                <a:cs typeface="Trebuchet MS"/>
              </a:rPr>
              <a:t>Cluster </a:t>
            </a:r>
            <a:r>
              <a:rPr sz="1800" b="1" spc="-145" dirty="0">
                <a:latin typeface="Trebuchet MS"/>
                <a:cs typeface="Trebuchet MS"/>
              </a:rPr>
              <a:t>3 </a:t>
            </a:r>
            <a:r>
              <a:rPr sz="1800" b="1" spc="235" dirty="0">
                <a:latin typeface="Trebuchet MS"/>
                <a:cs typeface="Trebuchet MS"/>
              </a:rPr>
              <a:t>–</a:t>
            </a:r>
            <a:r>
              <a:rPr sz="1800" b="1" spc="-225" dirty="0">
                <a:latin typeface="Trebuchet MS"/>
                <a:cs typeface="Trebuchet MS"/>
              </a:rPr>
              <a:t> </a:t>
            </a:r>
            <a:r>
              <a:rPr sz="1800" b="1" spc="-114" dirty="0">
                <a:latin typeface="Trebuchet MS"/>
                <a:cs typeface="Trebuchet MS"/>
              </a:rPr>
              <a:t>Venues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5147" y="4076238"/>
            <a:ext cx="5845009" cy="7840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6939" y="5097526"/>
            <a:ext cx="1762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Trebuchet MS"/>
                <a:cs typeface="Trebuchet MS"/>
              </a:rPr>
              <a:t>Cluster </a:t>
            </a:r>
            <a:r>
              <a:rPr sz="1800" b="1" spc="-145" dirty="0">
                <a:latin typeface="Trebuchet MS"/>
                <a:cs typeface="Trebuchet MS"/>
              </a:rPr>
              <a:t>4 </a:t>
            </a:r>
            <a:r>
              <a:rPr sz="1800" b="1" spc="235" dirty="0">
                <a:latin typeface="Trebuchet MS"/>
                <a:cs typeface="Trebuchet MS"/>
              </a:rPr>
              <a:t>–</a:t>
            </a:r>
            <a:r>
              <a:rPr sz="1800" b="1" spc="-225" dirty="0">
                <a:latin typeface="Trebuchet MS"/>
                <a:cs typeface="Trebuchet MS"/>
              </a:rPr>
              <a:t> </a:t>
            </a:r>
            <a:r>
              <a:rPr sz="1800" b="1" spc="-114" dirty="0">
                <a:latin typeface="Trebuchet MS"/>
                <a:cs typeface="Trebuchet MS"/>
              </a:rPr>
              <a:t>Venues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04083" y="5536952"/>
            <a:ext cx="5858893" cy="4426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994" y="885790"/>
            <a:ext cx="10046970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pc="-114" dirty="0"/>
              <a:t>Sorted</a:t>
            </a:r>
            <a:r>
              <a:rPr spc="-245" dirty="0"/>
              <a:t> </a:t>
            </a:r>
            <a:r>
              <a:rPr spc="-110" dirty="0"/>
              <a:t>venues</a:t>
            </a:r>
            <a:r>
              <a:rPr spc="-235" dirty="0"/>
              <a:t> </a:t>
            </a:r>
            <a:r>
              <a:rPr spc="-105" dirty="0"/>
              <a:t>based</a:t>
            </a:r>
            <a:r>
              <a:rPr spc="-240" dirty="0"/>
              <a:t> </a:t>
            </a:r>
            <a:r>
              <a:rPr spc="-55" dirty="0"/>
              <a:t>on</a:t>
            </a:r>
            <a:r>
              <a:rPr spc="-229" dirty="0"/>
              <a:t> </a:t>
            </a:r>
            <a:r>
              <a:rPr spc="-110" dirty="0"/>
              <a:t>'likes</a:t>
            </a:r>
            <a:r>
              <a:rPr spc="-235" dirty="0"/>
              <a:t> </a:t>
            </a:r>
            <a:r>
              <a:rPr spc="-85" dirty="0"/>
              <a:t>count'</a:t>
            </a:r>
            <a:r>
              <a:rPr spc="-225" dirty="0"/>
              <a:t> </a:t>
            </a:r>
            <a:r>
              <a:rPr spc="-105" dirty="0"/>
              <a:t>and</a:t>
            </a:r>
            <a:r>
              <a:rPr spc="-240" dirty="0"/>
              <a:t> </a:t>
            </a:r>
            <a:r>
              <a:rPr spc="-155" dirty="0"/>
              <a:t>created</a:t>
            </a:r>
            <a:r>
              <a:rPr spc="-240" dirty="0"/>
              <a:t> </a:t>
            </a:r>
            <a:r>
              <a:rPr spc="-114" dirty="0"/>
              <a:t>new</a:t>
            </a:r>
            <a:r>
              <a:rPr spc="-235" dirty="0"/>
              <a:t> </a:t>
            </a:r>
            <a:r>
              <a:rPr spc="-160" dirty="0"/>
              <a:t>dataframe</a:t>
            </a:r>
            <a:r>
              <a:rPr spc="-240" dirty="0"/>
              <a:t> </a:t>
            </a:r>
            <a:r>
              <a:rPr spc="-130" dirty="0"/>
              <a:t>with</a:t>
            </a:r>
            <a:r>
              <a:rPr spc="-250" dirty="0"/>
              <a:t> </a:t>
            </a:r>
            <a:r>
              <a:rPr spc="-110" dirty="0"/>
              <a:t>top</a:t>
            </a:r>
            <a:r>
              <a:rPr spc="-245" dirty="0"/>
              <a:t> </a:t>
            </a:r>
            <a:r>
              <a:rPr spc="-45" dirty="0"/>
              <a:t>5</a:t>
            </a:r>
            <a:r>
              <a:rPr spc="-195" dirty="0"/>
              <a:t> </a:t>
            </a:r>
            <a:r>
              <a:rPr spc="-140" dirty="0"/>
              <a:t>venues.</a:t>
            </a:r>
          </a:p>
          <a:p>
            <a:pPr marL="12700">
              <a:lnSpc>
                <a:spcPts val="2735"/>
              </a:lnSpc>
            </a:pPr>
            <a:r>
              <a:rPr spc="-175" dirty="0"/>
              <a:t>Here’s </a:t>
            </a:r>
            <a:r>
              <a:rPr spc="-125" dirty="0"/>
              <a:t>the</a:t>
            </a:r>
            <a:r>
              <a:rPr spc="-315" dirty="0"/>
              <a:t> </a:t>
            </a:r>
            <a:r>
              <a:rPr spc="-175" dirty="0"/>
              <a:t>dataframe.</a:t>
            </a:r>
          </a:p>
        </p:txBody>
      </p:sp>
      <p:sp>
        <p:nvSpPr>
          <p:cNvPr id="3" name="object 3"/>
          <p:cNvSpPr/>
          <p:nvPr/>
        </p:nvSpPr>
        <p:spPr>
          <a:xfrm>
            <a:off x="954394" y="2515205"/>
            <a:ext cx="10333008" cy="30966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838200"/>
            <a:ext cx="10156190" cy="807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080"/>
              </a:lnSpc>
              <a:spcBef>
                <a:spcPts val="100"/>
              </a:spcBef>
            </a:pPr>
            <a:r>
              <a:rPr spc="-150" dirty="0"/>
              <a:t>After</a:t>
            </a:r>
            <a:r>
              <a:rPr spc="-204" dirty="0"/>
              <a:t> </a:t>
            </a:r>
            <a:r>
              <a:rPr spc="-114" dirty="0"/>
              <a:t>adding</a:t>
            </a:r>
            <a:r>
              <a:rPr spc="-204" dirty="0"/>
              <a:t> </a:t>
            </a:r>
            <a:r>
              <a:rPr spc="-180" dirty="0"/>
              <a:t>‘rating’</a:t>
            </a:r>
            <a:r>
              <a:rPr spc="-210" dirty="0"/>
              <a:t> </a:t>
            </a:r>
            <a:r>
              <a:rPr spc="-150" dirty="0"/>
              <a:t>retrieved</a:t>
            </a:r>
            <a:r>
              <a:rPr spc="-229" dirty="0"/>
              <a:t> </a:t>
            </a:r>
            <a:r>
              <a:rPr spc="-130" dirty="0"/>
              <a:t>from</a:t>
            </a:r>
            <a:r>
              <a:rPr spc="-204" dirty="0"/>
              <a:t> </a:t>
            </a:r>
            <a:r>
              <a:rPr spc="-120" dirty="0"/>
              <a:t>Foursquare</a:t>
            </a:r>
            <a:r>
              <a:rPr spc="-215" dirty="0"/>
              <a:t> </a:t>
            </a:r>
            <a:r>
              <a:rPr spc="-105" dirty="0"/>
              <a:t>API</a:t>
            </a:r>
            <a:r>
              <a:rPr spc="-190" dirty="0"/>
              <a:t> </a:t>
            </a:r>
            <a:r>
              <a:rPr spc="-125" dirty="0"/>
              <a:t>to</a:t>
            </a:r>
            <a:r>
              <a:rPr spc="-210" dirty="0"/>
              <a:t> </a:t>
            </a:r>
            <a:r>
              <a:rPr spc="-135" dirty="0"/>
              <a:t>the</a:t>
            </a:r>
            <a:r>
              <a:rPr spc="-200" dirty="0"/>
              <a:t> </a:t>
            </a:r>
            <a:r>
              <a:rPr spc="-110" dirty="0"/>
              <a:t>venues</a:t>
            </a:r>
            <a:r>
              <a:rPr spc="-200" dirty="0"/>
              <a:t> </a:t>
            </a:r>
            <a:r>
              <a:rPr spc="-170" dirty="0"/>
              <a:t>dataset,</a:t>
            </a:r>
            <a:endParaRPr dirty="0"/>
          </a:p>
          <a:p>
            <a:pPr marL="12700">
              <a:lnSpc>
                <a:spcPts val="3080"/>
              </a:lnSpc>
            </a:pPr>
            <a:r>
              <a:rPr spc="-120" dirty="0"/>
              <a:t>top </a:t>
            </a:r>
            <a:r>
              <a:rPr spc="-50" dirty="0"/>
              <a:t>5 </a:t>
            </a:r>
            <a:r>
              <a:rPr spc="-110" dirty="0"/>
              <a:t>venues </a:t>
            </a:r>
            <a:r>
              <a:rPr spc="-120" dirty="0"/>
              <a:t>of </a:t>
            </a:r>
            <a:r>
              <a:rPr spc="-135" dirty="0"/>
              <a:t>the</a:t>
            </a:r>
            <a:r>
              <a:rPr spc="-625" dirty="0"/>
              <a:t> </a:t>
            </a:r>
            <a:r>
              <a:rPr spc="-160" dirty="0"/>
              <a:t>dataframe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010856" y="2484028"/>
            <a:ext cx="10236060" cy="30673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685800"/>
            <a:ext cx="88487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Created</a:t>
            </a:r>
            <a:r>
              <a:rPr spc="-275" dirty="0"/>
              <a:t> </a:t>
            </a:r>
            <a:r>
              <a:rPr spc="-130" dirty="0"/>
              <a:t>bar</a:t>
            </a:r>
            <a:r>
              <a:rPr spc="-254" dirty="0"/>
              <a:t> </a:t>
            </a:r>
            <a:r>
              <a:rPr spc="-155" dirty="0"/>
              <a:t>chart</a:t>
            </a:r>
            <a:r>
              <a:rPr spc="-260" dirty="0"/>
              <a:t> </a:t>
            </a:r>
            <a:r>
              <a:rPr spc="-145" dirty="0"/>
              <a:t>representing</a:t>
            </a:r>
            <a:r>
              <a:rPr spc="-280" dirty="0"/>
              <a:t> </a:t>
            </a:r>
            <a:r>
              <a:rPr spc="-125" dirty="0"/>
              <a:t>top</a:t>
            </a:r>
            <a:r>
              <a:rPr spc="-254" dirty="0"/>
              <a:t> </a:t>
            </a:r>
            <a:r>
              <a:rPr spc="-50" dirty="0"/>
              <a:t>5</a:t>
            </a:r>
            <a:r>
              <a:rPr spc="-235" dirty="0"/>
              <a:t> </a:t>
            </a:r>
            <a:r>
              <a:rPr spc="-125" dirty="0"/>
              <a:t>venues</a:t>
            </a:r>
            <a:r>
              <a:rPr spc="350" dirty="0"/>
              <a:t> </a:t>
            </a:r>
            <a:r>
              <a:rPr spc="-150" dirty="0"/>
              <a:t>with</a:t>
            </a:r>
            <a:r>
              <a:rPr spc="-280" dirty="0"/>
              <a:t> </a:t>
            </a:r>
            <a:r>
              <a:rPr spc="-150" dirty="0"/>
              <a:t>their</a:t>
            </a:r>
            <a:r>
              <a:rPr spc="-270" dirty="0"/>
              <a:t> </a:t>
            </a:r>
            <a:r>
              <a:rPr spc="-200" dirty="0"/>
              <a:t>like</a:t>
            </a:r>
            <a:r>
              <a:rPr spc="-260" dirty="0"/>
              <a:t> </a:t>
            </a:r>
            <a:r>
              <a:rPr spc="-140" dirty="0"/>
              <a:t>count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677411" y="1858173"/>
            <a:ext cx="4837176" cy="4156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681229"/>
            <a:ext cx="8292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Created</a:t>
            </a:r>
            <a:r>
              <a:rPr spc="-245" dirty="0"/>
              <a:t> </a:t>
            </a:r>
            <a:r>
              <a:rPr spc="-114" dirty="0"/>
              <a:t>Manhattan,</a:t>
            </a:r>
            <a:r>
              <a:rPr spc="-229" dirty="0"/>
              <a:t> </a:t>
            </a:r>
            <a:r>
              <a:rPr spc="-125" dirty="0"/>
              <a:t>NY</a:t>
            </a:r>
            <a:r>
              <a:rPr spc="-235" dirty="0"/>
              <a:t> </a:t>
            </a:r>
            <a:r>
              <a:rPr spc="-120" dirty="0"/>
              <a:t>map</a:t>
            </a:r>
            <a:r>
              <a:rPr spc="-240" dirty="0"/>
              <a:t> </a:t>
            </a:r>
            <a:r>
              <a:rPr spc="-130" dirty="0"/>
              <a:t>with</a:t>
            </a:r>
            <a:r>
              <a:rPr spc="-240" dirty="0"/>
              <a:t> </a:t>
            </a:r>
            <a:r>
              <a:rPr spc="-110" dirty="0"/>
              <a:t>top</a:t>
            </a:r>
            <a:r>
              <a:rPr spc="-245" dirty="0"/>
              <a:t> </a:t>
            </a:r>
            <a:r>
              <a:rPr spc="-45" dirty="0"/>
              <a:t>5</a:t>
            </a:r>
            <a:r>
              <a:rPr spc="-210" dirty="0"/>
              <a:t> </a:t>
            </a:r>
            <a:r>
              <a:rPr spc="-110" dirty="0"/>
              <a:t>venues</a:t>
            </a:r>
            <a:r>
              <a:rPr spc="-235" dirty="0"/>
              <a:t> </a:t>
            </a:r>
            <a:r>
              <a:rPr spc="-110" dirty="0"/>
              <a:t>superimposed</a:t>
            </a:r>
            <a:r>
              <a:rPr spc="-250" dirty="0"/>
              <a:t> </a:t>
            </a:r>
            <a:r>
              <a:rPr spc="-55" dirty="0"/>
              <a:t>on</a:t>
            </a:r>
            <a:r>
              <a:rPr spc="-229" dirty="0"/>
              <a:t> </a:t>
            </a:r>
            <a:r>
              <a:rPr spc="-110" dirty="0"/>
              <a:t>top</a:t>
            </a:r>
          </a:p>
        </p:txBody>
      </p:sp>
      <p:sp>
        <p:nvSpPr>
          <p:cNvPr id="3" name="object 3"/>
          <p:cNvSpPr/>
          <p:nvPr/>
        </p:nvSpPr>
        <p:spPr>
          <a:xfrm>
            <a:off x="1644395" y="1825751"/>
            <a:ext cx="8903208" cy="4351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62000"/>
            <a:ext cx="17373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45" dirty="0"/>
              <a:t>P</a:t>
            </a:r>
            <a:r>
              <a:rPr sz="4000" spc="-254" dirty="0"/>
              <a:t>r</a:t>
            </a:r>
            <a:r>
              <a:rPr sz="4000" spc="-210" dirty="0"/>
              <a:t>ob</a:t>
            </a:r>
            <a:r>
              <a:rPr sz="4000" spc="-105" dirty="0"/>
              <a:t>l</a:t>
            </a:r>
            <a:r>
              <a:rPr sz="4000" spc="-190" dirty="0"/>
              <a:t>em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296525" cy="28854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144780" indent="-228600">
              <a:lnSpc>
                <a:spcPct val="90000"/>
              </a:lnSpc>
              <a:spcBef>
                <a:spcPts val="434"/>
              </a:spcBef>
              <a:buChar char="•"/>
              <a:tabLst>
                <a:tab pos="241300" algn="l"/>
              </a:tabLst>
            </a:pPr>
            <a:r>
              <a:rPr sz="2800" spc="-375" dirty="0">
                <a:latin typeface="Arial"/>
                <a:cs typeface="Arial"/>
              </a:rPr>
              <a:t>ABC </a:t>
            </a:r>
            <a:r>
              <a:rPr sz="2800" spc="-190" dirty="0">
                <a:latin typeface="Arial"/>
                <a:cs typeface="Arial"/>
              </a:rPr>
              <a:t>Company </a:t>
            </a:r>
            <a:r>
              <a:rPr sz="2800" spc="-95" dirty="0">
                <a:latin typeface="Arial"/>
                <a:cs typeface="Arial"/>
              </a:rPr>
              <a:t>located </a:t>
            </a:r>
            <a:r>
              <a:rPr sz="2800" spc="-35" dirty="0">
                <a:latin typeface="Arial"/>
                <a:cs typeface="Arial"/>
              </a:rPr>
              <a:t>in </a:t>
            </a:r>
            <a:r>
              <a:rPr sz="2800" spc="-75" dirty="0">
                <a:latin typeface="Arial"/>
                <a:cs typeface="Arial"/>
              </a:rPr>
              <a:t>Manhattan, </a:t>
            </a:r>
            <a:r>
              <a:rPr sz="2800" spc="-145" dirty="0">
                <a:latin typeface="Arial"/>
                <a:cs typeface="Arial"/>
              </a:rPr>
              <a:t>New </a:t>
            </a:r>
            <a:r>
              <a:rPr sz="2800" spc="-220" dirty="0">
                <a:latin typeface="Arial"/>
                <a:cs typeface="Arial"/>
              </a:rPr>
              <a:t>York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100" dirty="0">
                <a:latin typeface="Arial"/>
                <a:cs typeface="Arial"/>
              </a:rPr>
              <a:t>planning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90" dirty="0">
                <a:latin typeface="Arial"/>
                <a:cs typeface="Arial"/>
              </a:rPr>
              <a:t>host </a:t>
            </a:r>
            <a:r>
              <a:rPr sz="2800" spc="-220" dirty="0">
                <a:latin typeface="Arial"/>
                <a:cs typeface="Arial"/>
              </a:rPr>
              <a:t>a  </a:t>
            </a:r>
            <a:r>
              <a:rPr sz="2800" spc="-145" dirty="0">
                <a:latin typeface="Arial"/>
                <a:cs typeface="Arial"/>
              </a:rPr>
              <a:t>company </a:t>
            </a:r>
            <a:r>
              <a:rPr sz="2800" spc="-100" dirty="0">
                <a:latin typeface="Arial"/>
                <a:cs typeface="Arial"/>
              </a:rPr>
              <a:t>lunch </a:t>
            </a:r>
            <a:r>
              <a:rPr sz="2800" spc="-10" dirty="0">
                <a:latin typeface="Arial"/>
                <a:cs typeface="Arial"/>
              </a:rPr>
              <a:t>for </a:t>
            </a:r>
            <a:r>
              <a:rPr sz="2800" spc="-45" dirty="0">
                <a:latin typeface="Arial"/>
                <a:cs typeface="Arial"/>
              </a:rPr>
              <a:t>its </a:t>
            </a:r>
            <a:r>
              <a:rPr sz="2800" spc="-140" dirty="0">
                <a:latin typeface="Arial"/>
                <a:cs typeface="Arial"/>
              </a:rPr>
              <a:t>employees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105" dirty="0">
                <a:latin typeface="Arial"/>
                <a:cs typeface="Arial"/>
              </a:rPr>
              <a:t>celebrate </a:t>
            </a:r>
            <a:r>
              <a:rPr sz="2800" spc="-50" dirty="0">
                <a:latin typeface="Arial"/>
                <a:cs typeface="Arial"/>
              </a:rPr>
              <a:t>its </a:t>
            </a:r>
            <a:r>
              <a:rPr sz="2800" spc="-235" dirty="0">
                <a:latin typeface="Arial"/>
                <a:cs typeface="Arial"/>
              </a:rPr>
              <a:t>success </a:t>
            </a:r>
            <a:r>
              <a:rPr sz="2800" spc="-35" dirty="0">
                <a:latin typeface="Arial"/>
                <a:cs typeface="Arial"/>
              </a:rPr>
              <a:t>in </a:t>
            </a:r>
            <a:r>
              <a:rPr sz="2800" spc="-100" dirty="0">
                <a:latin typeface="Arial"/>
                <a:cs typeface="Arial"/>
              </a:rPr>
              <a:t>landing</a:t>
            </a:r>
            <a:r>
              <a:rPr sz="2800" spc="-555" dirty="0">
                <a:latin typeface="Arial"/>
                <a:cs typeface="Arial"/>
              </a:rPr>
              <a:t> </a:t>
            </a:r>
            <a:r>
              <a:rPr sz="2800" spc="-220" dirty="0">
                <a:latin typeface="Arial"/>
                <a:cs typeface="Arial"/>
              </a:rPr>
              <a:t>a  </a:t>
            </a:r>
            <a:r>
              <a:rPr sz="2800" spc="-155" dirty="0">
                <a:latin typeface="Arial"/>
                <a:cs typeface="Arial"/>
              </a:rPr>
              <a:t>huge </a:t>
            </a:r>
            <a:r>
              <a:rPr sz="2800" spc="-175" dirty="0">
                <a:latin typeface="Arial"/>
                <a:cs typeface="Arial"/>
              </a:rPr>
              <a:t>business </a:t>
            </a:r>
            <a:r>
              <a:rPr sz="2800" spc="-75" dirty="0">
                <a:latin typeface="Arial"/>
                <a:cs typeface="Arial"/>
              </a:rPr>
              <a:t>contract. </a:t>
            </a:r>
            <a:r>
              <a:rPr sz="2800" spc="-170" dirty="0">
                <a:latin typeface="Arial"/>
                <a:cs typeface="Arial"/>
              </a:rPr>
              <a:t>For </a:t>
            </a:r>
            <a:r>
              <a:rPr sz="2800" spc="-60" dirty="0">
                <a:latin typeface="Arial"/>
                <a:cs typeface="Arial"/>
              </a:rPr>
              <a:t>this </a:t>
            </a:r>
            <a:r>
              <a:rPr sz="2800" spc="-114" dirty="0">
                <a:latin typeface="Arial"/>
                <a:cs typeface="Arial"/>
              </a:rPr>
              <a:t>purpose, </a:t>
            </a:r>
            <a:r>
              <a:rPr sz="2800" spc="85" dirty="0">
                <a:latin typeface="Arial"/>
                <a:cs typeface="Arial"/>
              </a:rPr>
              <a:t>it </a:t>
            </a:r>
            <a:r>
              <a:rPr sz="2800" spc="-110" dirty="0">
                <a:latin typeface="Arial"/>
                <a:cs typeface="Arial"/>
              </a:rPr>
              <a:t>wants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160" dirty="0">
                <a:latin typeface="Arial"/>
                <a:cs typeface="Arial"/>
              </a:rPr>
              <a:t>choose </a:t>
            </a:r>
            <a:r>
              <a:rPr sz="2800" spc="-220" dirty="0">
                <a:latin typeface="Arial"/>
                <a:cs typeface="Arial"/>
              </a:rPr>
              <a:t>a  </a:t>
            </a:r>
            <a:r>
              <a:rPr sz="2800" spc="-90" dirty="0">
                <a:latin typeface="Arial"/>
                <a:cs typeface="Arial"/>
              </a:rPr>
              <a:t>restaurant </a:t>
            </a:r>
            <a:r>
              <a:rPr sz="2800" spc="-60" dirty="0">
                <a:latin typeface="Arial"/>
                <a:cs typeface="Arial"/>
              </a:rPr>
              <a:t>offering </a:t>
            </a:r>
            <a:r>
              <a:rPr sz="2800" spc="-65" dirty="0">
                <a:latin typeface="Arial"/>
                <a:cs typeface="Arial"/>
              </a:rPr>
              <a:t>Italian </a:t>
            </a:r>
            <a:r>
              <a:rPr sz="2800" spc="-125" dirty="0">
                <a:latin typeface="Arial"/>
                <a:cs typeface="Arial"/>
              </a:rPr>
              <a:t>cuisine </a:t>
            </a:r>
            <a:r>
              <a:rPr sz="2800" spc="-35" dirty="0">
                <a:latin typeface="Arial"/>
                <a:cs typeface="Arial"/>
              </a:rPr>
              <a:t>in </a:t>
            </a:r>
            <a:r>
              <a:rPr sz="2800" spc="-75" dirty="0">
                <a:latin typeface="Arial"/>
                <a:cs typeface="Arial"/>
              </a:rPr>
              <a:t>Manhattan, </a:t>
            </a:r>
            <a:r>
              <a:rPr sz="2800" spc="-145" dirty="0">
                <a:latin typeface="Arial"/>
                <a:cs typeface="Arial"/>
              </a:rPr>
              <a:t>New</a:t>
            </a:r>
            <a:r>
              <a:rPr sz="2800" spc="-455" dirty="0">
                <a:latin typeface="Arial"/>
                <a:cs typeface="Arial"/>
              </a:rPr>
              <a:t> </a:t>
            </a:r>
            <a:r>
              <a:rPr sz="2800" spc="-225" dirty="0">
                <a:latin typeface="Arial"/>
                <a:cs typeface="Arial"/>
              </a:rPr>
              <a:t>York</a:t>
            </a:r>
            <a:endParaRPr sz="2800" dirty="0">
              <a:latin typeface="Arial"/>
              <a:cs typeface="Arial"/>
            </a:endParaRPr>
          </a:p>
          <a:p>
            <a:pPr marL="241300" marR="5080" indent="-228600">
              <a:lnSpc>
                <a:spcPts val="3020"/>
              </a:lnSpc>
              <a:spcBef>
                <a:spcPts val="1055"/>
              </a:spcBef>
              <a:buChar char="•"/>
              <a:tabLst>
                <a:tab pos="241300" algn="l"/>
              </a:tabLst>
            </a:pPr>
            <a:r>
              <a:rPr sz="2800" spc="-150" dirty="0">
                <a:latin typeface="Arial"/>
                <a:cs typeface="Arial"/>
              </a:rPr>
              <a:t>Find </a:t>
            </a:r>
            <a:r>
              <a:rPr sz="2800" spc="-155" dirty="0">
                <a:latin typeface="Arial"/>
                <a:cs typeface="Arial"/>
              </a:rPr>
              <a:t>an </a:t>
            </a:r>
            <a:r>
              <a:rPr sz="2800" spc="-65" dirty="0">
                <a:latin typeface="Arial"/>
                <a:cs typeface="Arial"/>
              </a:rPr>
              <a:t>Italian </a:t>
            </a:r>
            <a:r>
              <a:rPr sz="2800" spc="-90" dirty="0">
                <a:latin typeface="Arial"/>
                <a:cs typeface="Arial"/>
              </a:rPr>
              <a:t>restaurant </a:t>
            </a:r>
            <a:r>
              <a:rPr sz="2800" spc="-35" dirty="0">
                <a:latin typeface="Arial"/>
                <a:cs typeface="Arial"/>
              </a:rPr>
              <a:t>in </a:t>
            </a:r>
            <a:r>
              <a:rPr sz="2800" spc="-75" dirty="0">
                <a:latin typeface="Arial"/>
                <a:cs typeface="Arial"/>
              </a:rPr>
              <a:t>Manhattan, </a:t>
            </a:r>
            <a:r>
              <a:rPr sz="2800" spc="-145" dirty="0">
                <a:latin typeface="Arial"/>
                <a:cs typeface="Arial"/>
              </a:rPr>
              <a:t>New </a:t>
            </a:r>
            <a:r>
              <a:rPr sz="2800" spc="-225" dirty="0">
                <a:latin typeface="Arial"/>
                <a:cs typeface="Arial"/>
              </a:rPr>
              <a:t>York </a:t>
            </a:r>
            <a:r>
              <a:rPr sz="2800" spc="15" dirty="0">
                <a:latin typeface="Arial"/>
                <a:cs typeface="Arial"/>
              </a:rPr>
              <a:t>with </a:t>
            </a:r>
            <a:r>
              <a:rPr sz="2800" spc="-110" dirty="0">
                <a:latin typeface="Arial"/>
                <a:cs typeface="Arial"/>
              </a:rPr>
              <a:t>highest  </a:t>
            </a:r>
            <a:r>
              <a:rPr sz="2800" spc="-90" dirty="0">
                <a:latin typeface="Arial"/>
                <a:cs typeface="Arial"/>
              </a:rPr>
              <a:t>number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135" dirty="0">
                <a:latin typeface="Arial"/>
                <a:cs typeface="Arial"/>
              </a:rPr>
              <a:t>likes </a:t>
            </a:r>
            <a:r>
              <a:rPr sz="2800" spc="-125" dirty="0">
                <a:latin typeface="Arial"/>
                <a:cs typeface="Arial"/>
              </a:rPr>
              <a:t>by </a:t>
            </a:r>
            <a:r>
              <a:rPr sz="2800" spc="-135" dirty="0">
                <a:latin typeface="Arial"/>
                <a:cs typeface="Arial"/>
              </a:rPr>
              <a:t>customers </a:t>
            </a:r>
            <a:r>
              <a:rPr sz="2800" spc="-200" dirty="0">
                <a:latin typeface="Arial"/>
                <a:cs typeface="Arial"/>
              </a:rPr>
              <a:t>so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45" dirty="0">
                <a:latin typeface="Arial"/>
                <a:cs typeface="Arial"/>
              </a:rPr>
              <a:t>its </a:t>
            </a:r>
            <a:r>
              <a:rPr sz="2800" spc="-140" dirty="0">
                <a:latin typeface="Arial"/>
                <a:cs typeface="Arial"/>
              </a:rPr>
              <a:t>employees </a:t>
            </a:r>
            <a:r>
              <a:rPr sz="2800" spc="5" dirty="0">
                <a:latin typeface="Arial"/>
                <a:cs typeface="Arial"/>
              </a:rPr>
              <a:t>will </a:t>
            </a:r>
            <a:r>
              <a:rPr sz="2800" spc="-85" dirty="0">
                <a:latin typeface="Arial"/>
                <a:cs typeface="Arial"/>
              </a:rPr>
              <a:t>really </a:t>
            </a:r>
            <a:r>
              <a:rPr sz="2800" spc="-175" dirty="0">
                <a:latin typeface="Arial"/>
                <a:cs typeface="Arial"/>
              </a:rPr>
              <a:t>have</a:t>
            </a:r>
            <a:r>
              <a:rPr sz="2800" spc="-540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an  </a:t>
            </a:r>
            <a:r>
              <a:rPr sz="2800" spc="-105" dirty="0">
                <a:latin typeface="Arial"/>
                <a:cs typeface="Arial"/>
              </a:rPr>
              <a:t>excellent </a:t>
            </a:r>
            <a:r>
              <a:rPr sz="2800" spc="-85" dirty="0">
                <a:latin typeface="Arial"/>
                <a:cs typeface="Arial"/>
              </a:rPr>
              <a:t>dining </a:t>
            </a:r>
            <a:r>
              <a:rPr sz="2800" spc="-130" dirty="0">
                <a:latin typeface="Arial"/>
                <a:cs typeface="Arial"/>
              </a:rPr>
              <a:t>experience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160" dirty="0">
                <a:latin typeface="Arial"/>
                <a:cs typeface="Arial"/>
              </a:rPr>
              <a:t>awesome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food.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87901"/>
            <a:ext cx="5875401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spc="-140" dirty="0"/>
              <a:t>Results</a:t>
            </a:r>
            <a:endParaRPr sz="40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16939" y="1447800"/>
            <a:ext cx="10248265" cy="195489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5080" indent="-228600" algn="just">
              <a:lnSpc>
                <a:spcPct val="90100"/>
              </a:lnSpc>
              <a:spcBef>
                <a:spcPts val="340"/>
              </a:spcBef>
              <a:buChar char="•"/>
              <a:tabLst>
                <a:tab pos="241300" algn="l"/>
              </a:tabLst>
            </a:pPr>
            <a:r>
              <a:rPr sz="2200" spc="-130" dirty="0"/>
              <a:t>Cleaned </a:t>
            </a:r>
            <a:r>
              <a:rPr sz="2200" spc="-75" dirty="0"/>
              <a:t>dataset </a:t>
            </a:r>
            <a:r>
              <a:rPr sz="2200" spc="-70" dirty="0"/>
              <a:t>representing </a:t>
            </a:r>
            <a:r>
              <a:rPr sz="2200" spc="-45" dirty="0"/>
              <a:t>Italian </a:t>
            </a:r>
            <a:r>
              <a:rPr sz="2200" spc="-60" dirty="0"/>
              <a:t>restaurant </a:t>
            </a:r>
            <a:r>
              <a:rPr sz="2200" spc="-114" dirty="0"/>
              <a:t>venues </a:t>
            </a:r>
            <a:r>
              <a:rPr sz="2200" spc="-125" dirty="0"/>
              <a:t>have </a:t>
            </a:r>
            <a:r>
              <a:rPr sz="2200" spc="-95" dirty="0"/>
              <a:t>20 </a:t>
            </a:r>
            <a:r>
              <a:rPr sz="2200" spc="-80" dirty="0"/>
              <a:t>rows. </a:t>
            </a:r>
            <a:r>
              <a:rPr sz="2200" spc="-100" dirty="0"/>
              <a:t>Categorizing </a:t>
            </a:r>
            <a:r>
              <a:rPr sz="2200" spc="-114" dirty="0"/>
              <a:t>venues </a:t>
            </a:r>
            <a:r>
              <a:rPr sz="2200" spc="-120" dirty="0"/>
              <a:t>based  </a:t>
            </a:r>
            <a:r>
              <a:rPr sz="2200" spc="-60" dirty="0"/>
              <a:t>on</a:t>
            </a:r>
            <a:r>
              <a:rPr sz="2200" spc="-110" dirty="0"/>
              <a:t> </a:t>
            </a:r>
            <a:r>
              <a:rPr sz="2200" spc="-40" dirty="0"/>
              <a:t>‘like</a:t>
            </a:r>
            <a:r>
              <a:rPr sz="2200" spc="-80" dirty="0"/>
              <a:t> </a:t>
            </a:r>
            <a:r>
              <a:rPr sz="2200" spc="-20" dirty="0"/>
              <a:t>count’</a:t>
            </a:r>
            <a:r>
              <a:rPr sz="2200" spc="-125" dirty="0"/>
              <a:t> </a:t>
            </a:r>
            <a:r>
              <a:rPr sz="2200" spc="-145" dirty="0"/>
              <a:t>has</a:t>
            </a:r>
            <a:r>
              <a:rPr sz="2200" spc="-95" dirty="0"/>
              <a:t> </a:t>
            </a:r>
            <a:r>
              <a:rPr sz="2200" spc="-60" dirty="0"/>
              <a:t>resulted</a:t>
            </a:r>
            <a:r>
              <a:rPr sz="2200" spc="-75" dirty="0"/>
              <a:t> </a:t>
            </a:r>
            <a:r>
              <a:rPr sz="2200" spc="-25" dirty="0"/>
              <a:t>in</a:t>
            </a:r>
            <a:r>
              <a:rPr sz="2200" spc="-95" dirty="0"/>
              <a:t> </a:t>
            </a:r>
            <a:r>
              <a:rPr sz="2200" spc="-20" dirty="0"/>
              <a:t>the</a:t>
            </a:r>
            <a:r>
              <a:rPr sz="2200" spc="-95" dirty="0"/>
              <a:t> </a:t>
            </a:r>
            <a:r>
              <a:rPr sz="2200" spc="-40" dirty="0"/>
              <a:t>following</a:t>
            </a:r>
            <a:r>
              <a:rPr sz="2200" spc="-100" dirty="0"/>
              <a:t> </a:t>
            </a:r>
            <a:r>
              <a:rPr sz="2200" spc="-70" dirty="0"/>
              <a:t>break-down:</a:t>
            </a:r>
            <a:r>
              <a:rPr sz="2200" spc="-114" dirty="0"/>
              <a:t> </a:t>
            </a:r>
            <a:r>
              <a:rPr sz="2200" spc="-100" dirty="0"/>
              <a:t>3</a:t>
            </a:r>
            <a:r>
              <a:rPr sz="2200" spc="-95" dirty="0"/>
              <a:t> </a:t>
            </a:r>
            <a:r>
              <a:rPr sz="2200" spc="-120" dirty="0"/>
              <a:t>venues</a:t>
            </a:r>
            <a:r>
              <a:rPr sz="2200" spc="-95" dirty="0"/>
              <a:t> </a:t>
            </a:r>
            <a:r>
              <a:rPr sz="2200" spc="10" dirty="0"/>
              <a:t>with</a:t>
            </a:r>
            <a:r>
              <a:rPr sz="2200" spc="-95" dirty="0"/>
              <a:t> </a:t>
            </a:r>
            <a:r>
              <a:rPr sz="2200" spc="-100" dirty="0"/>
              <a:t>‘awesome’,</a:t>
            </a:r>
            <a:r>
              <a:rPr sz="2200" spc="-95" dirty="0"/>
              <a:t> </a:t>
            </a:r>
            <a:r>
              <a:rPr sz="2200" spc="-100" dirty="0"/>
              <a:t>2</a:t>
            </a:r>
            <a:r>
              <a:rPr sz="2200" spc="-105" dirty="0"/>
              <a:t> </a:t>
            </a:r>
            <a:r>
              <a:rPr sz="2200" spc="-120" dirty="0"/>
              <a:t>venues</a:t>
            </a:r>
            <a:r>
              <a:rPr sz="2200" spc="-90" dirty="0"/>
              <a:t> </a:t>
            </a:r>
            <a:r>
              <a:rPr sz="2200" spc="10" dirty="0"/>
              <a:t>with  </a:t>
            </a:r>
            <a:r>
              <a:rPr sz="2200" spc="-65" dirty="0"/>
              <a:t>‘great’,</a:t>
            </a:r>
            <a:r>
              <a:rPr sz="2200" spc="-105" dirty="0"/>
              <a:t> </a:t>
            </a:r>
            <a:r>
              <a:rPr sz="2200" spc="-100" dirty="0"/>
              <a:t>1</a:t>
            </a:r>
            <a:r>
              <a:rPr sz="2200" spc="-114" dirty="0"/>
              <a:t> </a:t>
            </a:r>
            <a:r>
              <a:rPr sz="2200" spc="-95" dirty="0"/>
              <a:t>venue</a:t>
            </a:r>
            <a:r>
              <a:rPr sz="2200" spc="-105" dirty="0"/>
              <a:t> </a:t>
            </a:r>
            <a:r>
              <a:rPr sz="2200" spc="10" dirty="0"/>
              <a:t>with</a:t>
            </a:r>
            <a:r>
              <a:rPr sz="2200" spc="-95" dirty="0"/>
              <a:t> </a:t>
            </a:r>
            <a:r>
              <a:rPr sz="2200" spc="-55" dirty="0"/>
              <a:t>‘good’</a:t>
            </a:r>
            <a:r>
              <a:rPr sz="2200" spc="-125" dirty="0"/>
              <a:t> </a:t>
            </a:r>
            <a:r>
              <a:rPr sz="2200" spc="-90" dirty="0"/>
              <a:t>and</a:t>
            </a:r>
            <a:r>
              <a:rPr sz="2200" spc="-120" dirty="0"/>
              <a:t> </a:t>
            </a:r>
            <a:r>
              <a:rPr sz="2200" spc="-100" dirty="0"/>
              <a:t>2</a:t>
            </a:r>
            <a:r>
              <a:rPr sz="2200" spc="-105" dirty="0"/>
              <a:t> </a:t>
            </a:r>
            <a:r>
              <a:rPr sz="2200" spc="-114" dirty="0"/>
              <a:t>venues</a:t>
            </a:r>
            <a:r>
              <a:rPr sz="2200" spc="-105" dirty="0"/>
              <a:t> </a:t>
            </a:r>
            <a:r>
              <a:rPr sz="2200" spc="15" dirty="0"/>
              <a:t>with</a:t>
            </a:r>
            <a:r>
              <a:rPr sz="2200" spc="-95" dirty="0"/>
              <a:t> </a:t>
            </a:r>
            <a:r>
              <a:rPr sz="2200" spc="-90" dirty="0"/>
              <a:t>‘average’</a:t>
            </a:r>
            <a:r>
              <a:rPr sz="2200" spc="-114" dirty="0"/>
              <a:t> </a:t>
            </a:r>
            <a:r>
              <a:rPr sz="2200" spc="-90" dirty="0"/>
              <a:t>and</a:t>
            </a:r>
            <a:r>
              <a:rPr sz="2200" spc="-105" dirty="0"/>
              <a:t> </a:t>
            </a:r>
            <a:r>
              <a:rPr sz="2200" spc="-20" dirty="0"/>
              <a:t>the</a:t>
            </a:r>
            <a:r>
              <a:rPr sz="2200" spc="-110" dirty="0"/>
              <a:t> </a:t>
            </a:r>
            <a:r>
              <a:rPr sz="2200" spc="-65" dirty="0"/>
              <a:t>remaining</a:t>
            </a:r>
            <a:r>
              <a:rPr sz="2200" spc="-90" dirty="0"/>
              <a:t> </a:t>
            </a:r>
            <a:r>
              <a:rPr sz="2200" spc="-95" dirty="0"/>
              <a:t>12</a:t>
            </a:r>
            <a:r>
              <a:rPr sz="2200" spc="-120" dirty="0"/>
              <a:t> </a:t>
            </a:r>
            <a:r>
              <a:rPr sz="2200" spc="10" dirty="0"/>
              <a:t>with</a:t>
            </a:r>
            <a:r>
              <a:rPr sz="2200" spc="-90" dirty="0"/>
              <a:t> </a:t>
            </a:r>
            <a:r>
              <a:rPr sz="2200" spc="5" dirty="0"/>
              <a:t>‘poor’</a:t>
            </a:r>
            <a:r>
              <a:rPr sz="2200" spc="-120" dirty="0"/>
              <a:t> </a:t>
            </a:r>
            <a:r>
              <a:rPr sz="2200" spc="-110" dirty="0"/>
              <a:t>grades.</a:t>
            </a:r>
          </a:p>
          <a:p>
            <a:pPr marL="241300" marR="204470" indent="-228600">
              <a:lnSpc>
                <a:spcPts val="2160"/>
              </a:lnSpc>
              <a:spcBef>
                <a:spcPts val="103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110" dirty="0"/>
              <a:t>k-means </a:t>
            </a:r>
            <a:r>
              <a:rPr sz="2200" spc="-70" dirty="0"/>
              <a:t>clustering </a:t>
            </a:r>
            <a:r>
              <a:rPr sz="2200" spc="-5" dirty="0"/>
              <a:t>of </a:t>
            </a:r>
            <a:r>
              <a:rPr sz="2200" spc="-120" dirty="0"/>
              <a:t>venues </a:t>
            </a:r>
            <a:r>
              <a:rPr sz="2200" spc="-145" dirty="0"/>
              <a:t>has </a:t>
            </a:r>
            <a:r>
              <a:rPr sz="2200" spc="-60" dirty="0"/>
              <a:t>resulted </a:t>
            </a:r>
            <a:r>
              <a:rPr sz="2200" spc="-25" dirty="0"/>
              <a:t>in </a:t>
            </a:r>
            <a:r>
              <a:rPr sz="2200" spc="-20" dirty="0"/>
              <a:t>the </a:t>
            </a:r>
            <a:r>
              <a:rPr sz="2200" spc="-40" dirty="0"/>
              <a:t>following </a:t>
            </a:r>
            <a:r>
              <a:rPr sz="2200" spc="-100" dirty="0"/>
              <a:t>5 </a:t>
            </a:r>
            <a:r>
              <a:rPr sz="2200" spc="-90" dirty="0"/>
              <a:t>clusters </a:t>
            </a:r>
            <a:r>
              <a:rPr sz="2200" spc="-95" dirty="0"/>
              <a:t>and </a:t>
            </a:r>
            <a:r>
              <a:rPr sz="2200" spc="-75" dirty="0"/>
              <a:t>grouping </a:t>
            </a:r>
            <a:r>
              <a:rPr sz="2200" spc="-5" dirty="0"/>
              <a:t>of</a:t>
            </a:r>
            <a:r>
              <a:rPr sz="2200" spc="-375" dirty="0"/>
              <a:t> </a:t>
            </a:r>
            <a:r>
              <a:rPr sz="2200" spc="-120" dirty="0"/>
              <a:t>venues </a:t>
            </a:r>
            <a:r>
              <a:rPr sz="2200" spc="-85" dirty="0"/>
              <a:t>by  </a:t>
            </a:r>
            <a:r>
              <a:rPr sz="2200" spc="-65" dirty="0"/>
              <a:t>clustering </a:t>
            </a:r>
            <a:r>
              <a:rPr sz="2200" spc="-100" dirty="0"/>
              <a:t>matches </a:t>
            </a:r>
            <a:r>
              <a:rPr sz="2200" spc="10" dirty="0"/>
              <a:t>with </a:t>
            </a:r>
            <a:r>
              <a:rPr sz="2200" spc="-100" dirty="0"/>
              <a:t>grade </a:t>
            </a:r>
            <a:r>
              <a:rPr sz="2200" spc="-60" dirty="0"/>
              <a:t>computed </a:t>
            </a:r>
            <a:r>
              <a:rPr sz="2200" spc="-125" dirty="0"/>
              <a:t>based </a:t>
            </a:r>
            <a:r>
              <a:rPr sz="2200" spc="-60" dirty="0"/>
              <a:t>on </a:t>
            </a:r>
            <a:r>
              <a:rPr sz="2200" spc="-95" dirty="0"/>
              <a:t>likes</a:t>
            </a:r>
            <a:r>
              <a:rPr sz="2200" spc="-320" dirty="0"/>
              <a:t> </a:t>
            </a:r>
            <a:r>
              <a:rPr sz="2200" spc="-45" dirty="0"/>
              <a:t>count: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1600" y="3638655"/>
            <a:ext cx="1219200" cy="1814598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700" b="1" spc="-105" dirty="0">
                <a:latin typeface="Trebuchet MS"/>
                <a:cs typeface="Trebuchet MS"/>
              </a:rPr>
              <a:t>Cluster</a:t>
            </a:r>
            <a:r>
              <a:rPr sz="1700" b="1" spc="-180" dirty="0">
                <a:latin typeface="Trebuchet MS"/>
                <a:cs typeface="Trebuchet MS"/>
              </a:rPr>
              <a:t> </a:t>
            </a:r>
            <a:r>
              <a:rPr sz="1700" b="1" spc="-85" dirty="0">
                <a:latin typeface="Trebuchet MS"/>
                <a:cs typeface="Trebuchet MS"/>
              </a:rPr>
              <a:t>label</a:t>
            </a:r>
            <a:endParaRPr sz="17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700" spc="-80" dirty="0">
                <a:latin typeface="Arial"/>
                <a:cs typeface="Arial"/>
              </a:rPr>
              <a:t>Cluster</a:t>
            </a:r>
            <a:r>
              <a:rPr sz="1700" spc="-170" dirty="0">
                <a:latin typeface="Arial"/>
                <a:cs typeface="Arial"/>
              </a:rPr>
              <a:t> </a:t>
            </a:r>
            <a:r>
              <a:rPr sz="1700" spc="-85" dirty="0">
                <a:latin typeface="Arial"/>
                <a:cs typeface="Arial"/>
              </a:rPr>
              <a:t>0</a:t>
            </a:r>
            <a:endParaRPr sz="1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700" spc="-80" dirty="0">
                <a:latin typeface="Arial"/>
                <a:cs typeface="Arial"/>
              </a:rPr>
              <a:t>Cluster</a:t>
            </a:r>
            <a:r>
              <a:rPr sz="1700" spc="-170" dirty="0">
                <a:latin typeface="Arial"/>
                <a:cs typeface="Arial"/>
              </a:rPr>
              <a:t> </a:t>
            </a:r>
            <a:r>
              <a:rPr sz="1700" spc="-85" dirty="0">
                <a:latin typeface="Arial"/>
                <a:cs typeface="Arial"/>
              </a:rPr>
              <a:t>1</a:t>
            </a:r>
            <a:endParaRPr sz="1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700" spc="-80" dirty="0">
                <a:latin typeface="Arial"/>
                <a:cs typeface="Arial"/>
              </a:rPr>
              <a:t>Cluster</a:t>
            </a:r>
            <a:r>
              <a:rPr sz="1700" spc="-170" dirty="0">
                <a:latin typeface="Arial"/>
                <a:cs typeface="Arial"/>
              </a:rPr>
              <a:t> </a:t>
            </a:r>
            <a:r>
              <a:rPr sz="1700" spc="-85" dirty="0">
                <a:latin typeface="Arial"/>
                <a:cs typeface="Arial"/>
              </a:rPr>
              <a:t>2</a:t>
            </a:r>
            <a:endParaRPr sz="1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700" spc="-80" dirty="0">
                <a:latin typeface="Arial"/>
                <a:cs typeface="Arial"/>
              </a:rPr>
              <a:t>Cluster</a:t>
            </a:r>
            <a:r>
              <a:rPr sz="1700" spc="-170" dirty="0">
                <a:latin typeface="Arial"/>
                <a:cs typeface="Arial"/>
              </a:rPr>
              <a:t> </a:t>
            </a:r>
            <a:r>
              <a:rPr sz="1700" spc="-80" dirty="0">
                <a:latin typeface="Arial"/>
                <a:cs typeface="Arial"/>
              </a:rPr>
              <a:t>3</a:t>
            </a:r>
            <a:endParaRPr sz="1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700" spc="-80" dirty="0">
                <a:latin typeface="Arial"/>
                <a:cs typeface="Arial"/>
              </a:rPr>
              <a:t>Cluster</a:t>
            </a:r>
            <a:r>
              <a:rPr sz="1700" spc="-170" dirty="0">
                <a:latin typeface="Arial"/>
                <a:cs typeface="Arial"/>
              </a:rPr>
              <a:t> </a:t>
            </a:r>
            <a:r>
              <a:rPr sz="1700" spc="-85" dirty="0">
                <a:latin typeface="Arial"/>
                <a:cs typeface="Arial"/>
              </a:rPr>
              <a:t>4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3200" y="3657600"/>
            <a:ext cx="2971800" cy="18213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z="1700" b="1" spc="-100" dirty="0">
                <a:latin typeface="Trebuchet MS"/>
                <a:cs typeface="Trebuchet MS"/>
              </a:rPr>
              <a:t>V</a:t>
            </a:r>
            <a:r>
              <a:rPr sz="1700" b="1" spc="-100" dirty="0">
                <a:latin typeface="Trebuchet MS"/>
                <a:cs typeface="Trebuchet MS"/>
              </a:rPr>
              <a:t>enues</a:t>
            </a:r>
            <a:endParaRPr sz="1700" dirty="0">
              <a:latin typeface="Trebuchet MS"/>
              <a:cs typeface="Trebuchet MS"/>
            </a:endParaRPr>
          </a:p>
          <a:p>
            <a:pPr marL="17780" marR="151765">
              <a:lnSpc>
                <a:spcPct val="115599"/>
              </a:lnSpc>
              <a:spcBef>
                <a:spcPts val="15"/>
              </a:spcBef>
              <a:buAutoNum type="arabicPlain" startAt="2"/>
              <a:tabLst>
                <a:tab pos="167005" algn="l"/>
              </a:tabLst>
            </a:pPr>
            <a:r>
              <a:rPr lang="en-US" sz="1700" spc="-95" dirty="0">
                <a:latin typeface="Arial"/>
                <a:cs typeface="Arial"/>
              </a:rPr>
              <a:t> </a:t>
            </a:r>
            <a:r>
              <a:rPr sz="1700" spc="-95" dirty="0">
                <a:latin typeface="Arial"/>
                <a:cs typeface="Arial"/>
              </a:rPr>
              <a:t>venues </a:t>
            </a:r>
            <a:r>
              <a:rPr sz="1700" spc="10" dirty="0">
                <a:latin typeface="Arial"/>
                <a:cs typeface="Arial"/>
              </a:rPr>
              <a:t>with </a:t>
            </a:r>
            <a:r>
              <a:rPr sz="1700" spc="-80" dirty="0">
                <a:latin typeface="Arial"/>
                <a:cs typeface="Arial"/>
              </a:rPr>
              <a:t>‘average’</a:t>
            </a:r>
            <a:r>
              <a:rPr sz="1700" spc="-185" dirty="0">
                <a:latin typeface="Arial"/>
                <a:cs typeface="Arial"/>
              </a:rPr>
              <a:t> </a:t>
            </a:r>
            <a:r>
              <a:rPr sz="1700" spc="-90" dirty="0">
                <a:latin typeface="Arial"/>
                <a:cs typeface="Arial"/>
              </a:rPr>
              <a:t>grade  12 </a:t>
            </a:r>
            <a:r>
              <a:rPr sz="1700" spc="-95" dirty="0">
                <a:latin typeface="Arial"/>
                <a:cs typeface="Arial"/>
              </a:rPr>
              <a:t>venues </a:t>
            </a:r>
            <a:r>
              <a:rPr sz="1700" spc="10" dirty="0">
                <a:latin typeface="Arial"/>
                <a:cs typeface="Arial"/>
              </a:rPr>
              <a:t>with </a:t>
            </a:r>
            <a:r>
              <a:rPr sz="1700" spc="-5" dirty="0">
                <a:latin typeface="Arial"/>
                <a:cs typeface="Arial"/>
              </a:rPr>
              <a:t>‘poor‘</a:t>
            </a:r>
            <a:r>
              <a:rPr sz="1700" spc="-150" dirty="0">
                <a:latin typeface="Arial"/>
                <a:cs typeface="Arial"/>
              </a:rPr>
              <a:t> </a:t>
            </a:r>
            <a:r>
              <a:rPr sz="1700" spc="-90" dirty="0">
                <a:latin typeface="Arial"/>
                <a:cs typeface="Arial"/>
              </a:rPr>
              <a:t>grade</a:t>
            </a:r>
            <a:endParaRPr sz="1700" dirty="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  <a:spcBef>
                <a:spcPts val="310"/>
              </a:spcBef>
              <a:buAutoNum type="arabicPlain" startAt="2"/>
              <a:tabLst>
                <a:tab pos="167005" algn="l"/>
              </a:tabLst>
            </a:pPr>
            <a:r>
              <a:rPr lang="en-US" sz="1700" spc="-95" dirty="0">
                <a:latin typeface="Arial"/>
                <a:cs typeface="Arial"/>
              </a:rPr>
              <a:t> </a:t>
            </a:r>
            <a:r>
              <a:rPr sz="1700" spc="-95" dirty="0">
                <a:latin typeface="Arial"/>
                <a:cs typeface="Arial"/>
              </a:rPr>
              <a:t>venues </a:t>
            </a:r>
            <a:r>
              <a:rPr sz="1700" spc="10" dirty="0">
                <a:latin typeface="Arial"/>
                <a:cs typeface="Arial"/>
              </a:rPr>
              <a:t>with </a:t>
            </a:r>
            <a:r>
              <a:rPr sz="1700" spc="-70" dirty="0">
                <a:latin typeface="Arial"/>
                <a:cs typeface="Arial"/>
              </a:rPr>
              <a:t>‘awesome‘</a:t>
            </a:r>
            <a:r>
              <a:rPr sz="1700" spc="-175" dirty="0">
                <a:latin typeface="Arial"/>
                <a:cs typeface="Arial"/>
              </a:rPr>
              <a:t> </a:t>
            </a:r>
            <a:r>
              <a:rPr sz="1700" spc="-90" dirty="0">
                <a:latin typeface="Arial"/>
                <a:cs typeface="Arial"/>
              </a:rPr>
              <a:t>grade</a:t>
            </a:r>
            <a:endParaRPr sz="1700" dirty="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  <a:spcBef>
                <a:spcPts val="315"/>
              </a:spcBef>
            </a:pPr>
            <a:r>
              <a:rPr sz="1700" spc="-80" dirty="0">
                <a:latin typeface="Arial"/>
                <a:cs typeface="Arial"/>
              </a:rPr>
              <a:t>2 </a:t>
            </a:r>
            <a:r>
              <a:rPr sz="1700" spc="-95" dirty="0">
                <a:latin typeface="Arial"/>
                <a:cs typeface="Arial"/>
              </a:rPr>
              <a:t>venues </a:t>
            </a:r>
            <a:r>
              <a:rPr sz="1700" spc="10" dirty="0">
                <a:latin typeface="Arial"/>
                <a:cs typeface="Arial"/>
              </a:rPr>
              <a:t>with </a:t>
            </a:r>
            <a:r>
              <a:rPr sz="1700" spc="-40" dirty="0">
                <a:latin typeface="Arial"/>
                <a:cs typeface="Arial"/>
              </a:rPr>
              <a:t>‘great‘</a:t>
            </a:r>
            <a:r>
              <a:rPr sz="1700" spc="-190" dirty="0">
                <a:latin typeface="Arial"/>
                <a:cs typeface="Arial"/>
              </a:rPr>
              <a:t> </a:t>
            </a:r>
            <a:r>
              <a:rPr sz="1700" spc="-85" dirty="0">
                <a:latin typeface="Arial"/>
                <a:cs typeface="Arial"/>
              </a:rPr>
              <a:t>grade</a:t>
            </a:r>
            <a:endParaRPr sz="1700" dirty="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  <a:spcBef>
                <a:spcPts val="300"/>
              </a:spcBef>
            </a:pPr>
            <a:r>
              <a:rPr sz="1700" spc="-85" dirty="0">
                <a:latin typeface="Arial"/>
                <a:cs typeface="Arial"/>
              </a:rPr>
              <a:t>1 </a:t>
            </a:r>
            <a:r>
              <a:rPr sz="1700" spc="-80" dirty="0">
                <a:latin typeface="Arial"/>
                <a:cs typeface="Arial"/>
              </a:rPr>
              <a:t>venue </a:t>
            </a:r>
            <a:r>
              <a:rPr sz="1700" spc="10" dirty="0">
                <a:latin typeface="Arial"/>
                <a:cs typeface="Arial"/>
              </a:rPr>
              <a:t>with </a:t>
            </a:r>
            <a:r>
              <a:rPr sz="1700" spc="-50" dirty="0">
                <a:latin typeface="Arial"/>
                <a:cs typeface="Arial"/>
              </a:rPr>
              <a:t>‘good‘</a:t>
            </a:r>
            <a:r>
              <a:rPr sz="1700" spc="-180" dirty="0">
                <a:latin typeface="Arial"/>
                <a:cs typeface="Arial"/>
              </a:rPr>
              <a:t> </a:t>
            </a:r>
            <a:r>
              <a:rPr sz="1700" spc="-90" dirty="0">
                <a:latin typeface="Arial"/>
                <a:cs typeface="Arial"/>
              </a:rPr>
              <a:t>grade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5677679"/>
            <a:ext cx="9893300" cy="612347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5080" indent="-228600">
              <a:lnSpc>
                <a:spcPts val="2160"/>
              </a:lnSpc>
              <a:spcBef>
                <a:spcPts val="375"/>
              </a:spcBef>
              <a:buChar char="•"/>
              <a:tabLst>
                <a:tab pos="240665" algn="l"/>
                <a:tab pos="241300" algn="l"/>
              </a:tabLst>
            </a:pPr>
            <a:r>
              <a:rPr sz="2400" spc="30" dirty="0">
                <a:latin typeface="Arial"/>
                <a:cs typeface="Arial"/>
              </a:rPr>
              <a:t>It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is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noticed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that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all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the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top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5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venues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ranked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by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likes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count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got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more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than</a:t>
            </a:r>
            <a:r>
              <a:rPr sz="2400" spc="-100" dirty="0">
                <a:latin typeface="Arial"/>
                <a:cs typeface="Arial"/>
              </a:rPr>
              <a:t> 8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rating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and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the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top  </a:t>
            </a:r>
            <a:r>
              <a:rPr sz="2400" spc="-90" dirty="0">
                <a:latin typeface="Arial"/>
                <a:cs typeface="Arial"/>
              </a:rPr>
              <a:t>ranked </a:t>
            </a:r>
            <a:r>
              <a:rPr sz="2400" spc="-95" dirty="0">
                <a:latin typeface="Arial"/>
                <a:cs typeface="Arial"/>
              </a:rPr>
              <a:t>venue </a:t>
            </a:r>
            <a:r>
              <a:rPr sz="2400" spc="-40" dirty="0">
                <a:latin typeface="Arial"/>
                <a:cs typeface="Arial"/>
              </a:rPr>
              <a:t>got </a:t>
            </a:r>
            <a:r>
              <a:rPr sz="2400" spc="-20" dirty="0">
                <a:latin typeface="Arial"/>
                <a:cs typeface="Arial"/>
              </a:rPr>
              <a:t>the </a:t>
            </a:r>
            <a:r>
              <a:rPr sz="2400" spc="-75" dirty="0">
                <a:latin typeface="Arial"/>
                <a:cs typeface="Arial"/>
              </a:rPr>
              <a:t>highest </a:t>
            </a:r>
            <a:r>
              <a:rPr sz="2400" spc="-50" dirty="0">
                <a:latin typeface="Arial"/>
                <a:cs typeface="Arial"/>
              </a:rPr>
              <a:t>rating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39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8.8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1143000"/>
            <a:ext cx="3124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spc="-70" dirty="0"/>
              <a:t>D</a:t>
            </a:r>
            <a:r>
              <a:rPr lang="en-IN" sz="4000" spc="-50" dirty="0"/>
              <a:t>i</a:t>
            </a:r>
            <a:r>
              <a:rPr lang="en-IN" sz="4000" spc="-90" dirty="0"/>
              <a:t>s</a:t>
            </a:r>
            <a:r>
              <a:rPr lang="en-IN" sz="4000" spc="-180" dirty="0"/>
              <a:t>c</a:t>
            </a:r>
            <a:r>
              <a:rPr lang="en-IN" sz="4000" spc="-65" dirty="0"/>
              <a:t>u</a:t>
            </a:r>
            <a:r>
              <a:rPr lang="en-IN" sz="4000" spc="-90" dirty="0"/>
              <a:t>s</a:t>
            </a:r>
            <a:r>
              <a:rPr lang="en-IN" sz="4000" spc="-105" dirty="0"/>
              <a:t>s</a:t>
            </a:r>
            <a:r>
              <a:rPr lang="en-IN" sz="4000" spc="-95" dirty="0"/>
              <a:t>i</a:t>
            </a:r>
            <a:r>
              <a:rPr lang="en-IN" sz="4000" spc="-75" dirty="0"/>
              <a:t>o</a:t>
            </a:r>
            <a:r>
              <a:rPr lang="en-IN" sz="4000" dirty="0"/>
              <a:t>n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961072" y="2239645"/>
            <a:ext cx="10269855" cy="237871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267335" indent="-228600">
              <a:lnSpc>
                <a:spcPct val="90000"/>
              </a:lnSpc>
              <a:spcBef>
                <a:spcPts val="34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50" dirty="0">
                <a:latin typeface="Arial"/>
                <a:cs typeface="Arial"/>
              </a:rPr>
              <a:t>Chosen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criteria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‘likes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count’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and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‘rating’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returned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by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Foursquare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75" dirty="0">
                <a:latin typeface="Arial"/>
                <a:cs typeface="Arial"/>
              </a:rPr>
              <a:t>API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for</a:t>
            </a:r>
            <a:r>
              <a:rPr sz="2000" spc="-114" dirty="0">
                <a:latin typeface="Arial"/>
                <a:cs typeface="Arial"/>
              </a:rPr>
              <a:t> venues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to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group  </a:t>
            </a:r>
            <a:r>
              <a:rPr sz="2000" spc="-90" dirty="0">
                <a:latin typeface="Arial"/>
                <a:cs typeface="Arial"/>
              </a:rPr>
              <a:t>and </a:t>
            </a:r>
            <a:r>
              <a:rPr sz="2000" spc="-85" dirty="0">
                <a:latin typeface="Arial"/>
                <a:cs typeface="Arial"/>
              </a:rPr>
              <a:t>decide </a:t>
            </a:r>
            <a:r>
              <a:rPr sz="2000" spc="-55" dirty="0">
                <a:latin typeface="Arial"/>
                <a:cs typeface="Arial"/>
              </a:rPr>
              <a:t>which </a:t>
            </a:r>
            <a:r>
              <a:rPr sz="2000" spc="-114" dirty="0">
                <a:latin typeface="Arial"/>
                <a:cs typeface="Arial"/>
              </a:rPr>
              <a:t>venues </a:t>
            </a:r>
            <a:r>
              <a:rPr sz="2000" spc="20" dirty="0">
                <a:latin typeface="Arial"/>
                <a:cs typeface="Arial"/>
              </a:rPr>
              <a:t>to </a:t>
            </a:r>
            <a:r>
              <a:rPr sz="2000" spc="-85" dirty="0">
                <a:latin typeface="Arial"/>
                <a:cs typeface="Arial"/>
              </a:rPr>
              <a:t>be </a:t>
            </a:r>
            <a:r>
              <a:rPr sz="2000" spc="-80" dirty="0">
                <a:latin typeface="Arial"/>
                <a:cs typeface="Arial"/>
              </a:rPr>
              <a:t>recommended </a:t>
            </a:r>
            <a:r>
              <a:rPr sz="2000" spc="20" dirty="0">
                <a:latin typeface="Arial"/>
                <a:cs typeface="Arial"/>
              </a:rPr>
              <a:t>to </a:t>
            </a:r>
            <a:r>
              <a:rPr sz="2000" spc="-265" dirty="0">
                <a:latin typeface="Arial"/>
                <a:cs typeface="Arial"/>
              </a:rPr>
              <a:t>ABC </a:t>
            </a:r>
            <a:r>
              <a:rPr sz="2000" spc="-130" dirty="0">
                <a:latin typeface="Arial"/>
                <a:cs typeface="Arial"/>
              </a:rPr>
              <a:t>Company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spc="-85" dirty="0">
                <a:latin typeface="Arial"/>
                <a:cs typeface="Arial"/>
              </a:rPr>
              <a:t>selecting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45" dirty="0">
                <a:latin typeface="Arial"/>
                <a:cs typeface="Arial"/>
              </a:rPr>
              <a:t>Italian  </a:t>
            </a:r>
            <a:r>
              <a:rPr sz="2000" spc="-60" dirty="0">
                <a:latin typeface="Arial"/>
                <a:cs typeface="Arial"/>
              </a:rPr>
              <a:t>restaurant. </a:t>
            </a:r>
            <a:r>
              <a:rPr sz="2000" spc="30" dirty="0">
                <a:latin typeface="Arial"/>
                <a:cs typeface="Arial"/>
              </a:rPr>
              <a:t>It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80" dirty="0">
                <a:latin typeface="Arial"/>
                <a:cs typeface="Arial"/>
              </a:rPr>
              <a:t>obvious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35" dirty="0">
                <a:latin typeface="Arial"/>
                <a:cs typeface="Arial"/>
              </a:rPr>
              <a:t>there </a:t>
            </a:r>
            <a:r>
              <a:rPr sz="2000" spc="-120" dirty="0">
                <a:latin typeface="Arial"/>
                <a:cs typeface="Arial"/>
              </a:rPr>
              <a:t>may </a:t>
            </a:r>
            <a:r>
              <a:rPr sz="2000" spc="-90" dirty="0">
                <a:latin typeface="Arial"/>
                <a:cs typeface="Arial"/>
              </a:rPr>
              <a:t>be </a:t>
            </a:r>
            <a:r>
              <a:rPr sz="2000" spc="-20" dirty="0">
                <a:latin typeface="Arial"/>
                <a:cs typeface="Arial"/>
              </a:rPr>
              <a:t>other </a:t>
            </a:r>
            <a:r>
              <a:rPr sz="2000" spc="-30" dirty="0">
                <a:latin typeface="Arial"/>
                <a:cs typeface="Arial"/>
              </a:rPr>
              <a:t>criteria </a:t>
            </a:r>
            <a:r>
              <a:rPr sz="2000" spc="-125" dirty="0">
                <a:latin typeface="Arial"/>
                <a:cs typeface="Arial"/>
              </a:rPr>
              <a:t>based </a:t>
            </a:r>
            <a:r>
              <a:rPr sz="2000" spc="-60" dirty="0">
                <a:latin typeface="Arial"/>
                <a:cs typeface="Arial"/>
              </a:rPr>
              <a:t>on </a:t>
            </a:r>
            <a:r>
              <a:rPr sz="2000" spc="-20" dirty="0">
                <a:latin typeface="Arial"/>
                <a:cs typeface="Arial"/>
              </a:rPr>
              <a:t>other </a:t>
            </a:r>
            <a:r>
              <a:rPr sz="2000" spc="-120" dirty="0">
                <a:latin typeface="Arial"/>
                <a:cs typeface="Arial"/>
              </a:rPr>
              <a:t>sources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70" dirty="0">
                <a:latin typeface="Arial"/>
                <a:cs typeface="Arial"/>
              </a:rPr>
              <a:t>data. </a:t>
            </a:r>
            <a:r>
              <a:rPr sz="2000" spc="-130" dirty="0">
                <a:latin typeface="Arial"/>
                <a:cs typeface="Arial"/>
              </a:rPr>
              <a:t>This  </a:t>
            </a:r>
            <a:r>
              <a:rPr sz="2000" spc="-40" dirty="0">
                <a:latin typeface="Arial"/>
                <a:cs typeface="Arial"/>
              </a:rPr>
              <a:t>project </a:t>
            </a:r>
            <a:r>
              <a:rPr sz="2000" spc="-125" dirty="0">
                <a:latin typeface="Arial"/>
                <a:cs typeface="Arial"/>
              </a:rPr>
              <a:t>scope </a:t>
            </a:r>
            <a:r>
              <a:rPr sz="2000" spc="-110" dirty="0">
                <a:latin typeface="Arial"/>
                <a:cs typeface="Arial"/>
              </a:rPr>
              <a:t>is </a:t>
            </a:r>
            <a:r>
              <a:rPr sz="2000" spc="-20" dirty="0">
                <a:latin typeface="Arial"/>
                <a:cs typeface="Arial"/>
              </a:rPr>
              <a:t>limited </a:t>
            </a:r>
            <a:r>
              <a:rPr sz="2000" spc="20" dirty="0">
                <a:latin typeface="Arial"/>
                <a:cs typeface="Arial"/>
              </a:rPr>
              <a:t>to </a:t>
            </a:r>
            <a:r>
              <a:rPr sz="2000" spc="-105" dirty="0">
                <a:latin typeface="Arial"/>
                <a:cs typeface="Arial"/>
              </a:rPr>
              <a:t>using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42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data </a:t>
            </a:r>
            <a:r>
              <a:rPr sz="2000" spc="-85" dirty="0">
                <a:latin typeface="Arial"/>
                <a:cs typeface="Arial"/>
              </a:rPr>
              <a:t>available </a:t>
            </a:r>
            <a:r>
              <a:rPr sz="2000" spc="-45" dirty="0">
                <a:latin typeface="Arial"/>
                <a:cs typeface="Arial"/>
              </a:rPr>
              <a:t>through </a:t>
            </a:r>
            <a:r>
              <a:rPr sz="2000" spc="-125" dirty="0">
                <a:latin typeface="Arial"/>
                <a:cs typeface="Arial"/>
              </a:rPr>
              <a:t>FoureSquare </a:t>
            </a:r>
            <a:r>
              <a:rPr sz="2000" spc="-145" dirty="0">
                <a:latin typeface="Arial"/>
                <a:cs typeface="Arial"/>
              </a:rPr>
              <a:t>API.</a:t>
            </a:r>
            <a:endParaRPr sz="2000" dirty="0">
              <a:latin typeface="Arial"/>
              <a:cs typeface="Arial"/>
            </a:endParaRPr>
          </a:p>
          <a:p>
            <a:pPr marL="241300" marR="5080" indent="-228600">
              <a:lnSpc>
                <a:spcPct val="90000"/>
              </a:lnSpc>
              <a:spcBef>
                <a:spcPts val="10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30" dirty="0">
                <a:latin typeface="Arial"/>
                <a:cs typeface="Arial"/>
              </a:rPr>
              <a:t>This </a:t>
            </a:r>
            <a:r>
              <a:rPr sz="2000" spc="-35" dirty="0">
                <a:latin typeface="Arial"/>
                <a:cs typeface="Arial"/>
              </a:rPr>
              <a:t>project </a:t>
            </a:r>
            <a:r>
              <a:rPr sz="2000" spc="-65" dirty="0">
                <a:latin typeface="Arial"/>
                <a:cs typeface="Arial"/>
              </a:rPr>
              <a:t>demonstrated </a:t>
            </a:r>
            <a:r>
              <a:rPr sz="2000" spc="-50" dirty="0">
                <a:latin typeface="Arial"/>
                <a:cs typeface="Arial"/>
              </a:rPr>
              <a:t>how </a:t>
            </a:r>
            <a:r>
              <a:rPr sz="2000" spc="-75" dirty="0">
                <a:latin typeface="Arial"/>
                <a:cs typeface="Arial"/>
              </a:rPr>
              <a:t>we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105" dirty="0">
                <a:latin typeface="Arial"/>
                <a:cs typeface="Arial"/>
              </a:rPr>
              <a:t>leverage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5" dirty="0">
                <a:latin typeface="Arial"/>
                <a:cs typeface="Arial"/>
              </a:rPr>
              <a:t>data </a:t>
            </a:r>
            <a:r>
              <a:rPr sz="2000" spc="-45" dirty="0">
                <a:latin typeface="Arial"/>
                <a:cs typeface="Arial"/>
              </a:rPr>
              <a:t>freely </a:t>
            </a:r>
            <a:r>
              <a:rPr sz="2000" spc="-85" dirty="0">
                <a:latin typeface="Arial"/>
                <a:cs typeface="Arial"/>
              </a:rPr>
              <a:t>available </a:t>
            </a:r>
            <a:r>
              <a:rPr sz="2000" spc="-60" dirty="0">
                <a:latin typeface="Arial"/>
                <a:cs typeface="Arial"/>
              </a:rPr>
              <a:t>on </a:t>
            </a:r>
            <a:r>
              <a:rPr sz="2000" spc="-70" dirty="0">
                <a:latin typeface="Arial"/>
                <a:cs typeface="Arial"/>
              </a:rPr>
              <a:t>web </a:t>
            </a:r>
            <a:r>
              <a:rPr sz="2000" spc="-90" dirty="0">
                <a:latin typeface="Arial"/>
                <a:cs typeface="Arial"/>
              </a:rPr>
              <a:t>and </a:t>
            </a:r>
            <a:r>
              <a:rPr sz="2000" spc="-105" dirty="0">
                <a:latin typeface="Arial"/>
                <a:cs typeface="Arial"/>
              </a:rPr>
              <a:t>Foursquare  </a:t>
            </a:r>
            <a:r>
              <a:rPr sz="2000" spc="-90" dirty="0">
                <a:latin typeface="Arial"/>
                <a:cs typeface="Arial"/>
              </a:rPr>
              <a:t>API(though </a:t>
            </a:r>
            <a:r>
              <a:rPr sz="2000" spc="-45" dirty="0">
                <a:latin typeface="Arial"/>
                <a:cs typeface="Arial"/>
              </a:rPr>
              <a:t>free </a:t>
            </a:r>
            <a:r>
              <a:rPr sz="2000" spc="-85" dirty="0">
                <a:latin typeface="Arial"/>
                <a:cs typeface="Arial"/>
              </a:rPr>
              <a:t>version </a:t>
            </a:r>
            <a:r>
              <a:rPr sz="2000" spc="-145" dirty="0">
                <a:latin typeface="Arial"/>
                <a:cs typeface="Arial"/>
              </a:rPr>
              <a:t>has </a:t>
            </a:r>
            <a:r>
              <a:rPr sz="2000" spc="-25" dirty="0">
                <a:latin typeface="Arial"/>
                <a:cs typeface="Arial"/>
              </a:rPr>
              <a:t>limits </a:t>
            </a:r>
            <a:r>
              <a:rPr sz="2000" spc="-60" dirty="0">
                <a:latin typeface="Arial"/>
                <a:cs typeface="Arial"/>
              </a:rPr>
              <a:t>on </a:t>
            </a:r>
            <a:r>
              <a:rPr sz="2000" spc="-75" dirty="0">
                <a:latin typeface="Arial"/>
                <a:cs typeface="Arial"/>
              </a:rPr>
              <a:t>data </a:t>
            </a:r>
            <a:r>
              <a:rPr sz="2000" spc="-50" dirty="0">
                <a:latin typeface="Arial"/>
                <a:cs typeface="Arial"/>
              </a:rPr>
              <a:t>points </a:t>
            </a:r>
            <a:r>
              <a:rPr sz="2000" spc="-70" dirty="0">
                <a:latin typeface="Arial"/>
                <a:cs typeface="Arial"/>
              </a:rPr>
              <a:t>we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45" dirty="0">
                <a:latin typeface="Arial"/>
                <a:cs typeface="Arial"/>
              </a:rPr>
              <a:t>retrieve) </a:t>
            </a:r>
            <a:r>
              <a:rPr sz="2000" spc="20" dirty="0">
                <a:latin typeface="Arial"/>
                <a:cs typeface="Arial"/>
              </a:rPr>
              <a:t>to </a:t>
            </a:r>
            <a:r>
              <a:rPr sz="2000" spc="-120" dirty="0">
                <a:latin typeface="Arial"/>
                <a:cs typeface="Arial"/>
              </a:rPr>
              <a:t>search </a:t>
            </a:r>
            <a:r>
              <a:rPr sz="2000" spc="-90" dirty="0">
                <a:latin typeface="Arial"/>
                <a:cs typeface="Arial"/>
              </a:rPr>
              <a:t>and </a:t>
            </a:r>
            <a:r>
              <a:rPr sz="2000" spc="-75" dirty="0">
                <a:latin typeface="Arial"/>
                <a:cs typeface="Arial"/>
              </a:rPr>
              <a:t>explore  </a:t>
            </a:r>
            <a:r>
              <a:rPr sz="2000" spc="-60" dirty="0">
                <a:latin typeface="Arial"/>
                <a:cs typeface="Arial"/>
              </a:rPr>
              <a:t>restaurant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venues.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45" dirty="0">
                <a:latin typeface="Arial"/>
                <a:cs typeface="Arial"/>
              </a:rPr>
              <a:t>We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can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adapt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it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to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choose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any </a:t>
            </a:r>
            <a:r>
              <a:rPr sz="2000" spc="-20" dirty="0">
                <a:latin typeface="Arial"/>
                <a:cs typeface="Arial"/>
              </a:rPr>
              <a:t>other</a:t>
            </a:r>
            <a:r>
              <a:rPr sz="2000" spc="-95" dirty="0">
                <a:latin typeface="Arial"/>
                <a:cs typeface="Arial"/>
              </a:rPr>
              <a:t> venue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by</a:t>
            </a:r>
            <a:r>
              <a:rPr sz="2000" spc="-105" dirty="0">
                <a:latin typeface="Arial"/>
                <a:cs typeface="Arial"/>
              </a:rPr>
              <a:t> changing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search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query.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35" dirty="0">
                <a:latin typeface="Arial"/>
                <a:cs typeface="Arial"/>
              </a:rPr>
              <a:t>This  </a:t>
            </a:r>
            <a:r>
              <a:rPr sz="2000" spc="-40" dirty="0">
                <a:latin typeface="Arial"/>
                <a:cs typeface="Arial"/>
              </a:rPr>
              <a:t>project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is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therefore,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useful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for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anyone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interested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selecting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any </a:t>
            </a:r>
            <a:r>
              <a:rPr sz="2000" spc="-20" dirty="0">
                <a:latin typeface="Arial"/>
                <a:cs typeface="Arial"/>
              </a:rPr>
              <a:t>other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category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venue.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6459" y="1066800"/>
            <a:ext cx="318135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spc="-110" dirty="0"/>
              <a:t>Conclusion</a:t>
            </a:r>
            <a:endParaRPr sz="4000" spc="-110" dirty="0"/>
          </a:p>
        </p:txBody>
      </p:sp>
      <p:sp>
        <p:nvSpPr>
          <p:cNvPr id="3" name="object 3"/>
          <p:cNvSpPr txBox="1"/>
          <p:nvPr/>
        </p:nvSpPr>
        <p:spPr>
          <a:xfrm>
            <a:off x="886459" y="2133600"/>
            <a:ext cx="10299700" cy="210439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4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60" dirty="0">
                <a:latin typeface="Arial"/>
                <a:cs typeface="Arial"/>
              </a:rPr>
              <a:t>Based </a:t>
            </a:r>
            <a:r>
              <a:rPr sz="2000" spc="-60" dirty="0">
                <a:latin typeface="Arial"/>
                <a:cs typeface="Arial"/>
              </a:rPr>
              <a:t>on </a:t>
            </a:r>
            <a:r>
              <a:rPr sz="2000" spc="5" dirty="0">
                <a:latin typeface="Arial"/>
                <a:cs typeface="Arial"/>
              </a:rPr>
              <a:t>two </a:t>
            </a:r>
            <a:r>
              <a:rPr sz="2000" spc="-70" dirty="0">
                <a:latin typeface="Arial"/>
                <a:cs typeface="Arial"/>
              </a:rPr>
              <a:t>factors, </a:t>
            </a:r>
            <a:r>
              <a:rPr sz="2000" spc="-80" dirty="0">
                <a:latin typeface="Arial"/>
                <a:cs typeface="Arial"/>
              </a:rPr>
              <a:t>namely </a:t>
            </a:r>
            <a:r>
              <a:rPr sz="2000" spc="-70" dirty="0">
                <a:latin typeface="Arial"/>
                <a:cs typeface="Arial"/>
              </a:rPr>
              <a:t>‘likes </a:t>
            </a:r>
            <a:r>
              <a:rPr sz="2000" spc="-20" dirty="0">
                <a:latin typeface="Arial"/>
                <a:cs typeface="Arial"/>
              </a:rPr>
              <a:t>count’ </a:t>
            </a:r>
            <a:r>
              <a:rPr sz="2000" spc="-90" dirty="0">
                <a:latin typeface="Arial"/>
                <a:cs typeface="Arial"/>
              </a:rPr>
              <a:t>and </a:t>
            </a:r>
            <a:r>
              <a:rPr sz="2000" spc="-40" dirty="0">
                <a:latin typeface="Arial"/>
                <a:cs typeface="Arial"/>
              </a:rPr>
              <a:t>‘rating’, </a:t>
            </a:r>
            <a:r>
              <a:rPr sz="2000" spc="-105" dirty="0">
                <a:latin typeface="Arial"/>
                <a:cs typeface="Arial"/>
              </a:rPr>
              <a:t>Carmine's </a:t>
            </a:r>
            <a:r>
              <a:rPr sz="2000" spc="-45" dirty="0">
                <a:latin typeface="Arial"/>
                <a:cs typeface="Arial"/>
              </a:rPr>
              <a:t>Italian</a:t>
            </a:r>
            <a:r>
              <a:rPr sz="2000" spc="-38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Restaurant, </a:t>
            </a:r>
            <a:r>
              <a:rPr sz="2000" spc="-90" dirty="0">
                <a:latin typeface="Arial"/>
                <a:cs typeface="Arial"/>
              </a:rPr>
              <a:t>Olive </a:t>
            </a:r>
            <a:r>
              <a:rPr sz="2000" spc="-114" dirty="0">
                <a:latin typeface="Arial"/>
                <a:cs typeface="Arial"/>
              </a:rPr>
              <a:t>Garden  </a:t>
            </a:r>
            <a:r>
              <a:rPr sz="2000" spc="-90" dirty="0">
                <a:latin typeface="Arial"/>
                <a:cs typeface="Arial"/>
              </a:rPr>
              <a:t>and </a:t>
            </a:r>
            <a:r>
              <a:rPr sz="2000" spc="-55" dirty="0">
                <a:latin typeface="Arial"/>
                <a:cs typeface="Arial"/>
              </a:rPr>
              <a:t>Quality </a:t>
            </a:r>
            <a:r>
              <a:rPr sz="2000" spc="-45" dirty="0">
                <a:latin typeface="Arial"/>
                <a:cs typeface="Arial"/>
              </a:rPr>
              <a:t>Italian </a:t>
            </a:r>
            <a:r>
              <a:rPr sz="2000" spc="-85" dirty="0">
                <a:latin typeface="Arial"/>
                <a:cs typeface="Arial"/>
              </a:rPr>
              <a:t>are </a:t>
            </a:r>
            <a:r>
              <a:rPr sz="2000" spc="-90" dirty="0">
                <a:latin typeface="Arial"/>
                <a:cs typeface="Arial"/>
              </a:rPr>
              <a:t>ranked </a:t>
            </a:r>
            <a:r>
              <a:rPr sz="2000" spc="-185" dirty="0">
                <a:latin typeface="Arial"/>
                <a:cs typeface="Arial"/>
              </a:rPr>
              <a:t>as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top </a:t>
            </a:r>
            <a:r>
              <a:rPr sz="2000" spc="-100" dirty="0">
                <a:latin typeface="Arial"/>
                <a:cs typeface="Arial"/>
              </a:rPr>
              <a:t>3 </a:t>
            </a:r>
            <a:r>
              <a:rPr sz="2000" spc="-114" dirty="0">
                <a:latin typeface="Arial"/>
                <a:cs typeface="Arial"/>
              </a:rPr>
              <a:t>venues </a:t>
            </a:r>
            <a:r>
              <a:rPr sz="2000" spc="-90" dirty="0">
                <a:latin typeface="Arial"/>
                <a:cs typeface="Arial"/>
              </a:rPr>
              <a:t>and </a:t>
            </a:r>
            <a:r>
              <a:rPr sz="2000" spc="-75" dirty="0">
                <a:latin typeface="Arial"/>
                <a:cs typeface="Arial"/>
              </a:rPr>
              <a:t>presented </a:t>
            </a:r>
            <a:r>
              <a:rPr sz="2000" spc="-185" dirty="0">
                <a:latin typeface="Arial"/>
                <a:cs typeface="Arial"/>
              </a:rPr>
              <a:t>as </a:t>
            </a:r>
            <a:r>
              <a:rPr sz="2000" spc="-90" dirty="0">
                <a:latin typeface="Arial"/>
                <a:cs typeface="Arial"/>
              </a:rPr>
              <a:t>possible </a:t>
            </a:r>
            <a:r>
              <a:rPr sz="2000" spc="-110" dirty="0">
                <a:latin typeface="Arial"/>
                <a:cs typeface="Arial"/>
              </a:rPr>
              <a:t>choices </a:t>
            </a:r>
            <a:r>
              <a:rPr sz="2000" spc="-10" dirty="0">
                <a:latin typeface="Arial"/>
                <a:cs typeface="Arial"/>
              </a:rPr>
              <a:t>for  </a:t>
            </a:r>
            <a:r>
              <a:rPr sz="2000" spc="-65" dirty="0">
                <a:latin typeface="Arial"/>
                <a:cs typeface="Arial"/>
              </a:rPr>
              <a:t>consideration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265" dirty="0">
                <a:latin typeface="Arial"/>
                <a:cs typeface="Arial"/>
              </a:rPr>
              <a:t>ABC </a:t>
            </a:r>
            <a:r>
              <a:rPr sz="2000" spc="-140" dirty="0">
                <a:latin typeface="Arial"/>
                <a:cs typeface="Arial"/>
              </a:rPr>
              <a:t>Company, </a:t>
            </a:r>
            <a:r>
              <a:rPr sz="2000" spc="10" dirty="0">
                <a:latin typeface="Arial"/>
                <a:cs typeface="Arial"/>
              </a:rPr>
              <a:t>with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top </a:t>
            </a:r>
            <a:r>
              <a:rPr sz="2000" spc="-100" dirty="0">
                <a:latin typeface="Arial"/>
                <a:cs typeface="Arial"/>
              </a:rPr>
              <a:t>1 </a:t>
            </a:r>
            <a:r>
              <a:rPr sz="2000" spc="-95" dirty="0">
                <a:latin typeface="Arial"/>
                <a:cs typeface="Arial"/>
              </a:rPr>
              <a:t>venue </a:t>
            </a:r>
            <a:r>
              <a:rPr sz="2000" spc="-100" dirty="0">
                <a:latin typeface="Arial"/>
                <a:cs typeface="Arial"/>
              </a:rPr>
              <a:t>Carmine's </a:t>
            </a:r>
            <a:r>
              <a:rPr sz="2000" spc="-45" dirty="0">
                <a:latin typeface="Arial"/>
                <a:cs typeface="Arial"/>
              </a:rPr>
              <a:t>Italian </a:t>
            </a:r>
            <a:r>
              <a:rPr sz="2000" spc="-100" dirty="0">
                <a:latin typeface="Arial"/>
                <a:cs typeface="Arial"/>
              </a:rPr>
              <a:t>Restaurant </a:t>
            </a:r>
            <a:r>
              <a:rPr sz="2000" spc="-185" dirty="0">
                <a:latin typeface="Arial"/>
                <a:cs typeface="Arial"/>
              </a:rPr>
              <a:t>as </a:t>
            </a:r>
            <a:r>
              <a:rPr sz="2000" spc="-20" dirty="0">
                <a:latin typeface="Arial"/>
                <a:cs typeface="Arial"/>
              </a:rPr>
              <a:t>the  </a:t>
            </a:r>
            <a:r>
              <a:rPr sz="2000" spc="-50" dirty="0">
                <a:latin typeface="Arial"/>
                <a:cs typeface="Arial"/>
              </a:rPr>
              <a:t>preferred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choice.</a:t>
            </a:r>
            <a:endParaRPr sz="2000" dirty="0">
              <a:latin typeface="Arial"/>
              <a:cs typeface="Arial"/>
            </a:endParaRPr>
          </a:p>
          <a:p>
            <a:pPr marL="241300" marR="235585" indent="-228600">
              <a:lnSpc>
                <a:spcPts val="2160"/>
              </a:lnSpc>
              <a:spcBef>
                <a:spcPts val="103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05" dirty="0">
                <a:latin typeface="Arial"/>
                <a:cs typeface="Arial"/>
              </a:rPr>
              <a:t>Anyone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interested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in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finding</a:t>
            </a:r>
            <a:r>
              <a:rPr sz="2000" spc="-114" dirty="0">
                <a:latin typeface="Arial"/>
                <a:cs typeface="Arial"/>
              </a:rPr>
              <a:t> any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popular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category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venue </a:t>
            </a:r>
            <a:r>
              <a:rPr sz="2000" spc="-25" dirty="0">
                <a:latin typeface="Arial"/>
                <a:cs typeface="Arial"/>
              </a:rPr>
              <a:t>in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any </a:t>
            </a:r>
            <a:r>
              <a:rPr sz="2000" spc="-95" dirty="0">
                <a:latin typeface="Arial"/>
                <a:cs typeface="Arial"/>
              </a:rPr>
              <a:t>geographic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location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may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also  </a:t>
            </a:r>
            <a:r>
              <a:rPr sz="2000" spc="-90" dirty="0">
                <a:latin typeface="Arial"/>
                <a:cs typeface="Arial"/>
              </a:rPr>
              <a:t>be </a:t>
            </a:r>
            <a:r>
              <a:rPr sz="2000" spc="-55" dirty="0">
                <a:latin typeface="Arial"/>
                <a:cs typeface="Arial"/>
              </a:rPr>
              <a:t>interested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35" dirty="0">
                <a:latin typeface="Arial"/>
                <a:cs typeface="Arial"/>
              </a:rPr>
              <a:t>this </a:t>
            </a:r>
            <a:r>
              <a:rPr sz="2000" spc="-40" dirty="0">
                <a:latin typeface="Arial"/>
                <a:cs typeface="Arial"/>
              </a:rPr>
              <a:t>project </a:t>
            </a:r>
            <a:r>
              <a:rPr sz="2000" spc="-185" dirty="0">
                <a:latin typeface="Arial"/>
                <a:cs typeface="Arial"/>
              </a:rPr>
              <a:t>as </a:t>
            </a:r>
            <a:r>
              <a:rPr sz="2000" spc="-75" dirty="0">
                <a:latin typeface="Arial"/>
                <a:cs typeface="Arial"/>
              </a:rPr>
              <a:t>we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65" dirty="0">
                <a:latin typeface="Arial"/>
                <a:cs typeface="Arial"/>
              </a:rPr>
              <a:t>adapt </a:t>
            </a:r>
            <a:r>
              <a:rPr sz="2000" spc="60" dirty="0">
                <a:latin typeface="Arial"/>
                <a:cs typeface="Arial"/>
              </a:rPr>
              <a:t>it </a:t>
            </a:r>
            <a:r>
              <a:rPr sz="2000" spc="-114" dirty="0">
                <a:latin typeface="Arial"/>
                <a:cs typeface="Arial"/>
              </a:rPr>
              <a:t>choose any </a:t>
            </a:r>
            <a:r>
              <a:rPr sz="2000" spc="-20" dirty="0">
                <a:latin typeface="Arial"/>
                <a:cs typeface="Arial"/>
              </a:rPr>
              <a:t>other </a:t>
            </a:r>
            <a:r>
              <a:rPr sz="2000" spc="-95" dirty="0">
                <a:latin typeface="Arial"/>
                <a:cs typeface="Arial"/>
              </a:rPr>
              <a:t>venue </a:t>
            </a:r>
            <a:r>
              <a:rPr sz="2000" spc="-80" dirty="0">
                <a:latin typeface="Arial"/>
                <a:cs typeface="Arial"/>
              </a:rPr>
              <a:t>by </a:t>
            </a:r>
            <a:r>
              <a:rPr sz="2000" spc="-105" dirty="0">
                <a:latin typeface="Arial"/>
                <a:cs typeface="Arial"/>
              </a:rPr>
              <a:t>changing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20" dirty="0">
                <a:latin typeface="Arial"/>
                <a:cs typeface="Arial"/>
              </a:rPr>
              <a:t>search  </a:t>
            </a:r>
            <a:r>
              <a:rPr sz="2000" spc="-80" dirty="0">
                <a:latin typeface="Arial"/>
                <a:cs typeface="Arial"/>
              </a:rPr>
              <a:t>query.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75831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95" dirty="0"/>
              <a:t>I</a:t>
            </a:r>
            <a:r>
              <a:rPr sz="4400" spc="-220" dirty="0"/>
              <a:t>n</a:t>
            </a:r>
            <a:r>
              <a:rPr sz="4400" spc="-345" dirty="0"/>
              <a:t>t</a:t>
            </a:r>
            <a:r>
              <a:rPr sz="4400" spc="-250" dirty="0"/>
              <a:t>e</a:t>
            </a:r>
            <a:r>
              <a:rPr sz="4400" spc="-235" dirty="0"/>
              <a:t>r</a:t>
            </a:r>
            <a:r>
              <a:rPr sz="4400" spc="-180" dirty="0"/>
              <a:t>e</a:t>
            </a:r>
            <a:r>
              <a:rPr sz="4400" spc="-185" dirty="0"/>
              <a:t>s</a:t>
            </a:r>
            <a:r>
              <a:rPr sz="4400" spc="-300" dirty="0"/>
              <a:t>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9787255" cy="211709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1014094" indent="-228600">
              <a:lnSpc>
                <a:spcPts val="3030"/>
              </a:lnSpc>
              <a:spcBef>
                <a:spcPts val="475"/>
              </a:spcBef>
              <a:buChar char="•"/>
              <a:tabLst>
                <a:tab pos="241300" algn="l"/>
              </a:tabLst>
            </a:pPr>
            <a:r>
              <a:rPr sz="2800" spc="-185" dirty="0">
                <a:latin typeface="Arial"/>
                <a:cs typeface="Arial"/>
              </a:rPr>
              <a:t>This </a:t>
            </a:r>
            <a:r>
              <a:rPr sz="2800" spc="-55" dirty="0">
                <a:latin typeface="Arial"/>
                <a:cs typeface="Arial"/>
              </a:rPr>
              <a:t>project </a:t>
            </a:r>
            <a:r>
              <a:rPr sz="2800" spc="-135" dirty="0">
                <a:latin typeface="Arial"/>
                <a:cs typeface="Arial"/>
              </a:rPr>
              <a:t>helps </a:t>
            </a:r>
            <a:r>
              <a:rPr sz="2800" spc="-375" dirty="0">
                <a:latin typeface="Arial"/>
                <a:cs typeface="Arial"/>
              </a:rPr>
              <a:t>ABC </a:t>
            </a:r>
            <a:r>
              <a:rPr sz="2800" spc="-190" dirty="0">
                <a:latin typeface="Arial"/>
                <a:cs typeface="Arial"/>
              </a:rPr>
              <a:t>Company </a:t>
            </a:r>
            <a:r>
              <a:rPr sz="2800" spc="-35" dirty="0">
                <a:latin typeface="Arial"/>
                <a:cs typeface="Arial"/>
              </a:rPr>
              <a:t>in </a:t>
            </a:r>
            <a:r>
              <a:rPr sz="2800" spc="-70" dirty="0">
                <a:latin typeface="Arial"/>
                <a:cs typeface="Arial"/>
              </a:rPr>
              <a:t>determining </a:t>
            </a:r>
            <a:r>
              <a:rPr sz="2800" spc="-114" dirty="0">
                <a:latin typeface="Arial"/>
                <a:cs typeface="Arial"/>
              </a:rPr>
              <a:t>best </a:t>
            </a:r>
            <a:r>
              <a:rPr sz="2800" spc="-65" dirty="0">
                <a:latin typeface="Arial"/>
                <a:cs typeface="Arial"/>
              </a:rPr>
              <a:t>Italian  </a:t>
            </a:r>
            <a:r>
              <a:rPr sz="2800" spc="-145" dirty="0">
                <a:latin typeface="Arial"/>
                <a:cs typeface="Arial"/>
              </a:rPr>
              <a:t>Restaurant </a:t>
            </a:r>
            <a:r>
              <a:rPr sz="2800" spc="-135" dirty="0">
                <a:latin typeface="Arial"/>
                <a:cs typeface="Arial"/>
              </a:rPr>
              <a:t>venue </a:t>
            </a:r>
            <a:r>
              <a:rPr sz="2800" spc="-35" dirty="0">
                <a:latin typeface="Arial"/>
                <a:cs typeface="Arial"/>
              </a:rPr>
              <a:t>in </a:t>
            </a:r>
            <a:r>
              <a:rPr sz="2800" spc="-75" dirty="0">
                <a:latin typeface="Arial"/>
                <a:cs typeface="Arial"/>
              </a:rPr>
              <a:t>Manhattan, </a:t>
            </a:r>
            <a:r>
              <a:rPr sz="2800" spc="-145" dirty="0">
                <a:latin typeface="Arial"/>
                <a:cs typeface="Arial"/>
              </a:rPr>
              <a:t>New</a:t>
            </a:r>
            <a:r>
              <a:rPr sz="2800" spc="-240" dirty="0">
                <a:latin typeface="Arial"/>
                <a:cs typeface="Arial"/>
              </a:rPr>
              <a:t> </a:t>
            </a:r>
            <a:r>
              <a:rPr sz="2800" spc="-195" dirty="0">
                <a:latin typeface="Arial"/>
                <a:cs typeface="Arial"/>
              </a:rPr>
              <a:t>York.</a:t>
            </a:r>
            <a:endParaRPr sz="2800" dirty="0">
              <a:latin typeface="Arial"/>
              <a:cs typeface="Arial"/>
            </a:endParaRPr>
          </a:p>
          <a:p>
            <a:pPr marL="241300" marR="5080" indent="-228600" algn="just">
              <a:lnSpc>
                <a:spcPts val="3030"/>
              </a:lnSpc>
              <a:spcBef>
                <a:spcPts val="994"/>
              </a:spcBef>
              <a:buChar char="•"/>
              <a:tabLst>
                <a:tab pos="241300" algn="l"/>
              </a:tabLst>
            </a:pPr>
            <a:r>
              <a:rPr sz="2800" spc="-155" dirty="0">
                <a:latin typeface="Arial"/>
                <a:cs typeface="Arial"/>
              </a:rPr>
              <a:t>Anyone </a:t>
            </a:r>
            <a:r>
              <a:rPr sz="2800" spc="-80" dirty="0">
                <a:latin typeface="Arial"/>
                <a:cs typeface="Arial"/>
              </a:rPr>
              <a:t>interested </a:t>
            </a:r>
            <a:r>
              <a:rPr sz="2800" spc="-35" dirty="0">
                <a:latin typeface="Arial"/>
                <a:cs typeface="Arial"/>
              </a:rPr>
              <a:t>in </a:t>
            </a:r>
            <a:r>
              <a:rPr sz="2800" spc="-65" dirty="0">
                <a:latin typeface="Arial"/>
                <a:cs typeface="Arial"/>
              </a:rPr>
              <a:t>finding </a:t>
            </a:r>
            <a:r>
              <a:rPr sz="2800" spc="-165" dirty="0">
                <a:latin typeface="Arial"/>
                <a:cs typeface="Arial"/>
              </a:rPr>
              <a:t>any </a:t>
            </a:r>
            <a:r>
              <a:rPr sz="2800" spc="-80" dirty="0">
                <a:latin typeface="Arial"/>
                <a:cs typeface="Arial"/>
              </a:rPr>
              <a:t>popular </a:t>
            </a:r>
            <a:r>
              <a:rPr sz="2800" spc="-120" dirty="0">
                <a:latin typeface="Arial"/>
                <a:cs typeface="Arial"/>
              </a:rPr>
              <a:t>category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135" dirty="0">
                <a:latin typeface="Arial"/>
                <a:cs typeface="Arial"/>
              </a:rPr>
              <a:t>venue </a:t>
            </a:r>
            <a:r>
              <a:rPr sz="2800" spc="-35" dirty="0">
                <a:latin typeface="Arial"/>
                <a:cs typeface="Arial"/>
              </a:rPr>
              <a:t>in </a:t>
            </a:r>
            <a:r>
              <a:rPr sz="2800" spc="-165" dirty="0">
                <a:latin typeface="Arial"/>
                <a:cs typeface="Arial"/>
              </a:rPr>
              <a:t>any  </a:t>
            </a:r>
            <a:r>
              <a:rPr sz="2800" spc="-140" dirty="0">
                <a:latin typeface="Arial"/>
                <a:cs typeface="Arial"/>
              </a:rPr>
              <a:t>geographic </a:t>
            </a:r>
            <a:r>
              <a:rPr sz="2800" spc="-70" dirty="0">
                <a:latin typeface="Arial"/>
                <a:cs typeface="Arial"/>
              </a:rPr>
              <a:t>location </a:t>
            </a:r>
            <a:r>
              <a:rPr sz="2800" spc="-165" dirty="0">
                <a:latin typeface="Arial"/>
                <a:cs typeface="Arial"/>
              </a:rPr>
              <a:t>may </a:t>
            </a:r>
            <a:r>
              <a:rPr sz="2800" spc="-130" dirty="0">
                <a:latin typeface="Arial"/>
                <a:cs typeface="Arial"/>
              </a:rPr>
              <a:t>be </a:t>
            </a:r>
            <a:r>
              <a:rPr sz="2800" spc="-80" dirty="0">
                <a:latin typeface="Arial"/>
                <a:cs typeface="Arial"/>
              </a:rPr>
              <a:t>interested </a:t>
            </a:r>
            <a:r>
              <a:rPr sz="2800" spc="-35" dirty="0">
                <a:latin typeface="Arial"/>
                <a:cs typeface="Arial"/>
              </a:rPr>
              <a:t>in </a:t>
            </a:r>
            <a:r>
              <a:rPr sz="2800" spc="-60" dirty="0">
                <a:latin typeface="Arial"/>
                <a:cs typeface="Arial"/>
              </a:rPr>
              <a:t>this </a:t>
            </a:r>
            <a:r>
              <a:rPr sz="2800" spc="-55" dirty="0">
                <a:latin typeface="Arial"/>
                <a:cs typeface="Arial"/>
              </a:rPr>
              <a:t>project </a:t>
            </a:r>
            <a:r>
              <a:rPr sz="2800" spc="-125" dirty="0">
                <a:latin typeface="Arial"/>
                <a:cs typeface="Arial"/>
              </a:rPr>
              <a:t>by</a:t>
            </a:r>
            <a:r>
              <a:rPr sz="2800" spc="-40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modifying  </a:t>
            </a:r>
            <a:r>
              <a:rPr sz="2800" spc="-170" dirty="0">
                <a:latin typeface="Arial"/>
                <a:cs typeface="Arial"/>
              </a:rPr>
              <a:t>search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criteria.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94449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225" dirty="0"/>
              <a:t>Data</a:t>
            </a:r>
            <a:r>
              <a:rPr sz="4000" spc="-395" dirty="0"/>
              <a:t> </a:t>
            </a:r>
            <a:r>
              <a:rPr sz="4000" spc="-170" dirty="0"/>
              <a:t>Sources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328275" cy="416432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1866900" indent="-228600">
              <a:lnSpc>
                <a:spcPct val="90000"/>
              </a:lnSpc>
              <a:spcBef>
                <a:spcPts val="434"/>
              </a:spcBef>
              <a:buChar char="•"/>
              <a:tabLst>
                <a:tab pos="241300" algn="l"/>
              </a:tabLst>
            </a:pPr>
            <a:r>
              <a:rPr sz="2800" spc="-140" dirty="0">
                <a:latin typeface="Arial"/>
                <a:cs typeface="Arial"/>
              </a:rPr>
              <a:t>Dataset </a:t>
            </a:r>
            <a:r>
              <a:rPr sz="2800" spc="-95" dirty="0">
                <a:latin typeface="Arial"/>
                <a:cs typeface="Arial"/>
              </a:rPr>
              <a:t>containing </a:t>
            </a:r>
            <a:r>
              <a:rPr sz="2800" spc="-135" dirty="0">
                <a:latin typeface="Arial"/>
                <a:cs typeface="Arial"/>
              </a:rPr>
              <a:t>geographical </a:t>
            </a:r>
            <a:r>
              <a:rPr sz="2800" spc="-110" dirty="0">
                <a:latin typeface="Arial"/>
                <a:cs typeface="Arial"/>
              </a:rPr>
              <a:t>coordinates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140" dirty="0">
                <a:latin typeface="Arial"/>
                <a:cs typeface="Arial"/>
              </a:rPr>
              <a:t>New </a:t>
            </a:r>
            <a:r>
              <a:rPr sz="2800" spc="-225" dirty="0">
                <a:latin typeface="Arial"/>
                <a:cs typeface="Arial"/>
              </a:rPr>
              <a:t>York  </a:t>
            </a:r>
            <a:r>
              <a:rPr sz="2800" spc="-110" dirty="0">
                <a:latin typeface="Arial"/>
                <a:cs typeface="Arial"/>
              </a:rPr>
              <a:t>neighborhoods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65" dirty="0">
                <a:latin typeface="Arial"/>
                <a:cs typeface="Arial"/>
              </a:rPr>
              <a:t>retrieved </a:t>
            </a:r>
            <a:r>
              <a:rPr sz="2800" spc="-35" dirty="0">
                <a:latin typeface="Arial"/>
                <a:cs typeface="Arial"/>
              </a:rPr>
              <a:t>from </a:t>
            </a:r>
            <a:r>
              <a:rPr sz="2800" spc="-140" dirty="0">
                <a:latin typeface="Arial"/>
                <a:cs typeface="Arial"/>
              </a:rPr>
              <a:t>scrapping </a:t>
            </a:r>
            <a:r>
              <a:rPr sz="2800" spc="-100" dirty="0">
                <a:latin typeface="Arial"/>
                <a:cs typeface="Arial"/>
              </a:rPr>
              <a:t>web </a:t>
            </a:r>
            <a:r>
              <a:rPr sz="2800" u="heavy" spc="-10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800" u="heavy" spc="-80" dirty="0">
                <a:solidFill>
                  <a:srgbClr val="FFFF00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https://geo.nyu.edu/catalog/nyu_2451_34572</a:t>
            </a:r>
            <a:r>
              <a:rPr sz="2800" spc="-80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241300" marR="154940" indent="-228600">
              <a:lnSpc>
                <a:spcPct val="90000"/>
              </a:lnSpc>
              <a:spcBef>
                <a:spcPts val="1005"/>
              </a:spcBef>
              <a:buChar char="•"/>
              <a:tabLst>
                <a:tab pos="241300" algn="l"/>
              </a:tabLst>
            </a:pPr>
            <a:r>
              <a:rPr sz="2800" spc="-200" dirty="0">
                <a:latin typeface="Arial"/>
                <a:cs typeface="Arial"/>
              </a:rPr>
              <a:t>Used </a:t>
            </a:r>
            <a:r>
              <a:rPr sz="2800" spc="-155" dirty="0">
                <a:latin typeface="Arial"/>
                <a:cs typeface="Arial"/>
              </a:rPr>
              <a:t>Foursquare </a:t>
            </a:r>
            <a:r>
              <a:rPr sz="2800" spc="-250" dirty="0">
                <a:latin typeface="Arial"/>
                <a:cs typeface="Arial"/>
              </a:rPr>
              <a:t>API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95" dirty="0">
                <a:latin typeface="Arial"/>
                <a:cs typeface="Arial"/>
              </a:rPr>
              <a:t>get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65" dirty="0">
                <a:latin typeface="Arial"/>
                <a:cs typeface="Arial"/>
              </a:rPr>
              <a:t>venues </a:t>
            </a:r>
            <a:r>
              <a:rPr sz="2800" spc="-150" dirty="0">
                <a:latin typeface="Arial"/>
                <a:cs typeface="Arial"/>
              </a:rPr>
              <a:t>using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70" dirty="0">
                <a:latin typeface="Arial"/>
                <a:cs typeface="Arial"/>
              </a:rPr>
              <a:t>search </a:t>
            </a:r>
            <a:r>
              <a:rPr sz="2800" spc="-45" dirty="0">
                <a:latin typeface="Arial"/>
                <a:cs typeface="Arial"/>
              </a:rPr>
              <a:t>criteria  </a:t>
            </a:r>
            <a:r>
              <a:rPr sz="2800" spc="-25" dirty="0">
                <a:latin typeface="Arial"/>
                <a:cs typeface="Arial"/>
              </a:rPr>
              <a:t>'Italian" </a:t>
            </a:r>
            <a:r>
              <a:rPr sz="2800" spc="-10" dirty="0">
                <a:latin typeface="Arial"/>
                <a:cs typeface="Arial"/>
              </a:rPr>
              <a:t>for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70" dirty="0">
                <a:latin typeface="Arial"/>
                <a:cs typeface="Arial"/>
              </a:rPr>
              <a:t>Manhattan </a:t>
            </a:r>
            <a:r>
              <a:rPr sz="2800" spc="-30" dirty="0">
                <a:latin typeface="Arial"/>
                <a:cs typeface="Arial"/>
              </a:rPr>
              <a:t>latitude</a:t>
            </a:r>
            <a:r>
              <a:rPr sz="2800" spc="-570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65" dirty="0">
                <a:latin typeface="Arial"/>
                <a:cs typeface="Arial"/>
              </a:rPr>
              <a:t>longitude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85" dirty="0">
                <a:latin typeface="Arial"/>
                <a:cs typeface="Arial"/>
              </a:rPr>
              <a:t>transformed </a:t>
            </a:r>
            <a:r>
              <a:rPr sz="2800" spc="85" dirty="0">
                <a:latin typeface="Arial"/>
                <a:cs typeface="Arial"/>
              </a:rPr>
              <a:t>it  </a:t>
            </a:r>
            <a:r>
              <a:rPr sz="2800" spc="-15" dirty="0">
                <a:latin typeface="Arial"/>
                <a:cs typeface="Arial"/>
              </a:rPr>
              <a:t>into </a:t>
            </a:r>
            <a:r>
              <a:rPr sz="2800" spc="-235" dirty="0">
                <a:latin typeface="Arial"/>
                <a:cs typeface="Arial"/>
              </a:rPr>
              <a:t>Pandas</a:t>
            </a:r>
            <a:r>
              <a:rPr sz="2800" spc="-254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dataframe</a:t>
            </a:r>
            <a:endParaRPr sz="2800" dirty="0">
              <a:latin typeface="Arial"/>
              <a:cs typeface="Arial"/>
            </a:endParaRPr>
          </a:p>
          <a:p>
            <a:pPr marL="241300" marR="5080" indent="-228600">
              <a:lnSpc>
                <a:spcPts val="3030"/>
              </a:lnSpc>
              <a:spcBef>
                <a:spcPts val="1035"/>
              </a:spcBef>
              <a:buChar char="•"/>
              <a:tabLst>
                <a:tab pos="241300" algn="l"/>
              </a:tabLst>
            </a:pPr>
            <a:r>
              <a:rPr sz="2800" spc="-200" dirty="0">
                <a:latin typeface="Arial"/>
                <a:cs typeface="Arial"/>
              </a:rPr>
              <a:t>Used </a:t>
            </a:r>
            <a:r>
              <a:rPr sz="2800" spc="-155" dirty="0">
                <a:latin typeface="Arial"/>
                <a:cs typeface="Arial"/>
              </a:rPr>
              <a:t>Foursquare </a:t>
            </a:r>
            <a:r>
              <a:rPr sz="2800" spc="-250" dirty="0">
                <a:latin typeface="Arial"/>
                <a:cs typeface="Arial"/>
              </a:rPr>
              <a:t>API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60" dirty="0">
                <a:latin typeface="Arial"/>
                <a:cs typeface="Arial"/>
              </a:rPr>
              <a:t>retrieve </a:t>
            </a:r>
            <a:r>
              <a:rPr sz="2800" spc="-140" dirty="0">
                <a:latin typeface="Arial"/>
                <a:cs typeface="Arial"/>
              </a:rPr>
              <a:t>venue </a:t>
            </a:r>
            <a:r>
              <a:rPr sz="2800" spc="-95" dirty="0">
                <a:latin typeface="Arial"/>
                <a:cs typeface="Arial"/>
              </a:rPr>
              <a:t>details </a:t>
            </a:r>
            <a:r>
              <a:rPr sz="2800" spc="-70" dirty="0">
                <a:latin typeface="Arial"/>
                <a:cs typeface="Arial"/>
              </a:rPr>
              <a:t>relating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75" dirty="0">
                <a:latin typeface="Arial"/>
                <a:cs typeface="Arial"/>
              </a:rPr>
              <a:t>'likes'</a:t>
            </a:r>
            <a:r>
              <a:rPr sz="2800" spc="-45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'count'  </a:t>
            </a:r>
            <a:r>
              <a:rPr sz="2800" spc="-10" dirty="0">
                <a:latin typeface="Arial"/>
                <a:cs typeface="Arial"/>
              </a:rPr>
              <a:t>for </a:t>
            </a:r>
            <a:r>
              <a:rPr sz="2800" spc="-170" dirty="0">
                <a:latin typeface="Arial"/>
                <a:cs typeface="Arial"/>
              </a:rPr>
              <a:t>each </a:t>
            </a:r>
            <a:r>
              <a:rPr sz="2800" spc="-135" dirty="0">
                <a:latin typeface="Arial"/>
                <a:cs typeface="Arial"/>
              </a:rPr>
              <a:t>venue and </a:t>
            </a:r>
            <a:r>
              <a:rPr sz="2800" spc="-130" dirty="0">
                <a:latin typeface="Arial"/>
                <a:cs typeface="Arial"/>
              </a:rPr>
              <a:t>added </a:t>
            </a:r>
            <a:r>
              <a:rPr sz="2800" spc="-55" dirty="0">
                <a:latin typeface="Arial"/>
                <a:cs typeface="Arial"/>
              </a:rPr>
              <a:t>this </a:t>
            </a:r>
            <a:r>
              <a:rPr sz="2800" spc="-110" dirty="0">
                <a:latin typeface="Arial"/>
                <a:cs typeface="Arial"/>
              </a:rPr>
              <a:t>data </a:t>
            </a:r>
            <a:r>
              <a:rPr sz="2800" spc="-30" dirty="0">
                <a:latin typeface="Arial"/>
                <a:cs typeface="Arial"/>
              </a:rPr>
              <a:t>point </a:t>
            </a:r>
            <a:r>
              <a:rPr sz="2800" spc="-265" dirty="0">
                <a:latin typeface="Arial"/>
                <a:cs typeface="Arial"/>
              </a:rPr>
              <a:t>as </a:t>
            </a:r>
            <a:r>
              <a:rPr sz="2800" spc="-100" dirty="0">
                <a:latin typeface="Arial"/>
                <a:cs typeface="Arial"/>
              </a:rPr>
              <a:t>'likes </a:t>
            </a:r>
            <a:r>
              <a:rPr sz="2800" spc="-50" dirty="0">
                <a:latin typeface="Arial"/>
                <a:cs typeface="Arial"/>
              </a:rPr>
              <a:t>count' </a:t>
            </a:r>
            <a:r>
              <a:rPr sz="2800" spc="-100" dirty="0">
                <a:latin typeface="Arial"/>
                <a:cs typeface="Arial"/>
              </a:rPr>
              <a:t>column</a:t>
            </a:r>
            <a:r>
              <a:rPr sz="2800" spc="-380" dirty="0">
                <a:latin typeface="Arial"/>
                <a:cs typeface="Arial"/>
              </a:rPr>
              <a:t> </a:t>
            </a:r>
            <a:r>
              <a:rPr sz="2800" spc="25" dirty="0">
                <a:latin typeface="Arial"/>
                <a:cs typeface="Arial"/>
              </a:rPr>
              <a:t>to</a:t>
            </a:r>
            <a:endParaRPr sz="2800" dirty="0">
              <a:latin typeface="Arial"/>
              <a:cs typeface="Arial"/>
            </a:endParaRPr>
          </a:p>
          <a:p>
            <a:pPr marL="241300">
              <a:lnSpc>
                <a:spcPts val="2805"/>
              </a:lnSpc>
            </a:pPr>
            <a:r>
              <a:rPr sz="2800" spc="-165" dirty="0">
                <a:latin typeface="Arial"/>
                <a:cs typeface="Arial"/>
              </a:rPr>
              <a:t>venues </a:t>
            </a:r>
            <a:r>
              <a:rPr sz="2800" spc="-105" dirty="0">
                <a:latin typeface="Arial"/>
                <a:cs typeface="Arial"/>
              </a:rPr>
              <a:t>dataset. </a:t>
            </a: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100" dirty="0">
                <a:latin typeface="Arial"/>
                <a:cs typeface="Arial"/>
              </a:rPr>
              <a:t>‘likes </a:t>
            </a:r>
            <a:r>
              <a:rPr sz="2800" spc="-35" dirty="0">
                <a:latin typeface="Arial"/>
                <a:cs typeface="Arial"/>
              </a:rPr>
              <a:t>count’ </a:t>
            </a:r>
            <a:r>
              <a:rPr sz="2800" spc="-170" dirty="0">
                <a:latin typeface="Arial"/>
                <a:cs typeface="Arial"/>
              </a:rPr>
              <a:t>used </a:t>
            </a:r>
            <a:r>
              <a:rPr sz="2800" spc="-10" dirty="0">
                <a:latin typeface="Arial"/>
                <a:cs typeface="Arial"/>
              </a:rPr>
              <a:t>for </a:t>
            </a:r>
            <a:r>
              <a:rPr sz="2800" spc="-70" dirty="0">
                <a:latin typeface="Arial"/>
                <a:cs typeface="Arial"/>
              </a:rPr>
              <a:t>determining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5" dirty="0">
                <a:latin typeface="Arial"/>
                <a:cs typeface="Arial"/>
              </a:rPr>
              <a:t>top</a:t>
            </a:r>
            <a:r>
              <a:rPr sz="2800" spc="-39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3</a:t>
            </a:r>
            <a:endParaRPr sz="2800" dirty="0">
              <a:latin typeface="Arial"/>
              <a:cs typeface="Arial"/>
            </a:endParaRPr>
          </a:p>
          <a:p>
            <a:pPr marL="241300">
              <a:lnSpc>
                <a:spcPts val="3190"/>
              </a:lnSpc>
            </a:pPr>
            <a:r>
              <a:rPr sz="2800" spc="-90" dirty="0">
                <a:latin typeface="Arial"/>
                <a:cs typeface="Arial"/>
              </a:rPr>
              <a:t>restaurant </a:t>
            </a:r>
            <a:r>
              <a:rPr sz="2800" spc="-155" dirty="0">
                <a:latin typeface="Arial"/>
                <a:cs typeface="Arial"/>
              </a:rPr>
              <a:t>choices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60" dirty="0">
                <a:latin typeface="Arial"/>
                <a:cs typeface="Arial"/>
              </a:rPr>
              <a:t>offering </a:t>
            </a:r>
            <a:r>
              <a:rPr sz="2800" spc="-75" dirty="0">
                <a:latin typeface="Arial"/>
                <a:cs typeface="Arial"/>
              </a:rPr>
              <a:t>preferred </a:t>
            </a:r>
            <a:r>
              <a:rPr sz="2800" spc="-125" dirty="0">
                <a:latin typeface="Arial"/>
                <a:cs typeface="Arial"/>
              </a:rPr>
              <a:t>choice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145" dirty="0">
                <a:latin typeface="Arial"/>
                <a:cs typeface="Arial"/>
              </a:rPr>
              <a:t>solve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375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problem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499" y="533400"/>
            <a:ext cx="359537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spc="535" dirty="0"/>
              <a:t>M</a:t>
            </a:r>
            <a:r>
              <a:rPr lang="en-IN" sz="4000" spc="-235" dirty="0"/>
              <a:t>e</a:t>
            </a:r>
            <a:r>
              <a:rPr lang="en-IN" sz="4000" spc="-455" dirty="0"/>
              <a:t>t</a:t>
            </a:r>
            <a:r>
              <a:rPr lang="en-IN" sz="4000" spc="-204" dirty="0"/>
              <a:t>h</a:t>
            </a:r>
            <a:r>
              <a:rPr lang="en-IN" sz="4000" spc="-135" dirty="0"/>
              <a:t>o</a:t>
            </a:r>
            <a:r>
              <a:rPr lang="en-IN" sz="4000" spc="-85" dirty="0"/>
              <a:t>d</a:t>
            </a:r>
            <a:r>
              <a:rPr lang="en-IN" sz="4000" spc="-135" dirty="0"/>
              <a:t>o</a:t>
            </a:r>
            <a:r>
              <a:rPr lang="en-IN" sz="4000" spc="-530" dirty="0"/>
              <a:t>l</a:t>
            </a:r>
            <a:r>
              <a:rPr lang="en-IN" sz="4000" spc="-145" dirty="0"/>
              <a:t>o</a:t>
            </a:r>
            <a:r>
              <a:rPr lang="en-IN" sz="4000" spc="-330" dirty="0"/>
              <a:t>g</a:t>
            </a:r>
            <a:r>
              <a:rPr lang="en-IN" sz="4000" spc="-445" dirty="0"/>
              <a:t>y</a:t>
            </a:r>
            <a:endParaRPr lang="en-IN"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489227"/>
            <a:ext cx="10054590" cy="46710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sz="2800" spc="-200" dirty="0">
                <a:latin typeface="Arial"/>
                <a:cs typeface="Arial"/>
              </a:rPr>
              <a:t>Used </a:t>
            </a:r>
            <a:r>
              <a:rPr sz="2800" spc="-175" dirty="0">
                <a:latin typeface="Arial"/>
                <a:cs typeface="Arial"/>
              </a:rPr>
              <a:t>pandas </a:t>
            </a:r>
            <a:r>
              <a:rPr sz="2800" spc="-85" dirty="0">
                <a:latin typeface="Arial"/>
                <a:cs typeface="Arial"/>
              </a:rPr>
              <a:t>libray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65" dirty="0">
                <a:latin typeface="Arial"/>
                <a:cs typeface="Arial"/>
              </a:rPr>
              <a:t>hold </a:t>
            </a:r>
            <a:r>
              <a:rPr sz="2800" spc="-105" dirty="0">
                <a:latin typeface="Arial"/>
                <a:cs typeface="Arial"/>
              </a:rPr>
              <a:t>data, </a:t>
            </a:r>
            <a:r>
              <a:rPr sz="2800" spc="-125" dirty="0">
                <a:latin typeface="Arial"/>
                <a:cs typeface="Arial"/>
              </a:rPr>
              <a:t>clean, </a:t>
            </a:r>
            <a:r>
              <a:rPr sz="2800" spc="-110" dirty="0">
                <a:latin typeface="Arial"/>
                <a:cs typeface="Arial"/>
              </a:rPr>
              <a:t>explore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175" dirty="0">
                <a:latin typeface="Arial"/>
                <a:cs typeface="Arial"/>
              </a:rPr>
              <a:t>analyze</a:t>
            </a:r>
            <a:r>
              <a:rPr sz="2800" spc="-35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dataset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30"/>
              </a:spcBef>
              <a:buChar char="•"/>
              <a:tabLst>
                <a:tab pos="241300" algn="l"/>
              </a:tabLst>
            </a:pPr>
            <a:r>
              <a:rPr sz="2800" spc="-200" dirty="0">
                <a:latin typeface="Arial"/>
                <a:cs typeface="Arial"/>
              </a:rPr>
              <a:t>Used </a:t>
            </a:r>
            <a:r>
              <a:rPr sz="2800" spc="-110" dirty="0">
                <a:latin typeface="Arial"/>
                <a:cs typeface="Arial"/>
              </a:rPr>
              <a:t>numpy </a:t>
            </a:r>
            <a:r>
              <a:rPr sz="2800" spc="-85" dirty="0">
                <a:latin typeface="Arial"/>
                <a:cs typeface="Arial"/>
              </a:rPr>
              <a:t>libray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110" dirty="0">
                <a:latin typeface="Arial"/>
                <a:cs typeface="Arial"/>
              </a:rPr>
              <a:t>handle data </a:t>
            </a:r>
            <a:r>
              <a:rPr sz="2800" spc="-35" dirty="0">
                <a:latin typeface="Arial"/>
                <a:cs typeface="Arial"/>
              </a:rPr>
              <a:t>in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10" dirty="0">
                <a:latin typeface="Arial"/>
                <a:cs typeface="Arial"/>
              </a:rPr>
              <a:t>vectorized</a:t>
            </a:r>
            <a:r>
              <a:rPr sz="2800" spc="-405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manner</a:t>
            </a:r>
            <a:endParaRPr sz="2800" dirty="0">
              <a:latin typeface="Arial"/>
              <a:cs typeface="Arial"/>
            </a:endParaRPr>
          </a:p>
          <a:p>
            <a:pPr marL="241300" marR="5080" indent="-228600">
              <a:lnSpc>
                <a:spcPts val="2690"/>
              </a:lnSpc>
              <a:spcBef>
                <a:spcPts val="980"/>
              </a:spcBef>
              <a:buChar char="•"/>
              <a:tabLst>
                <a:tab pos="241300" algn="l"/>
              </a:tabLst>
            </a:pPr>
            <a:r>
              <a:rPr sz="2800" spc="-200" dirty="0">
                <a:latin typeface="Arial"/>
                <a:cs typeface="Arial"/>
              </a:rPr>
              <a:t>Used </a:t>
            </a:r>
            <a:r>
              <a:rPr sz="2800" spc="-175" dirty="0">
                <a:latin typeface="Arial"/>
                <a:cs typeface="Arial"/>
              </a:rPr>
              <a:t>geopy, </a:t>
            </a:r>
            <a:r>
              <a:rPr sz="2800" spc="-45" dirty="0">
                <a:latin typeface="Arial"/>
                <a:cs typeface="Arial"/>
              </a:rPr>
              <a:t>folium </a:t>
            </a:r>
            <a:r>
              <a:rPr sz="2800" spc="-85" dirty="0">
                <a:latin typeface="Arial"/>
                <a:cs typeface="Arial"/>
              </a:rPr>
              <a:t>libraries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110" dirty="0">
                <a:latin typeface="Arial"/>
                <a:cs typeface="Arial"/>
              </a:rPr>
              <a:t>create </a:t>
            </a:r>
            <a:r>
              <a:rPr sz="2800" spc="-185" dirty="0">
                <a:latin typeface="Arial"/>
                <a:cs typeface="Arial"/>
              </a:rPr>
              <a:t>maps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145" dirty="0">
                <a:latin typeface="Arial"/>
                <a:cs typeface="Arial"/>
              </a:rPr>
              <a:t>New </a:t>
            </a:r>
            <a:r>
              <a:rPr sz="2800" spc="-225" dirty="0">
                <a:latin typeface="Arial"/>
                <a:cs typeface="Arial"/>
              </a:rPr>
              <a:t>York </a:t>
            </a:r>
            <a:r>
              <a:rPr sz="2800" spc="-135" dirty="0">
                <a:latin typeface="Arial"/>
                <a:cs typeface="Arial"/>
              </a:rPr>
              <a:t>and  </a:t>
            </a:r>
            <a:r>
              <a:rPr sz="2800" spc="-70" dirty="0">
                <a:latin typeface="Arial"/>
                <a:cs typeface="Arial"/>
              </a:rPr>
              <a:t>Manhattan </a:t>
            </a:r>
            <a:r>
              <a:rPr sz="2800" spc="-110" dirty="0">
                <a:latin typeface="Arial"/>
                <a:cs typeface="Arial"/>
              </a:rPr>
              <a:t>neighborhoods, </a:t>
            </a:r>
            <a:r>
              <a:rPr sz="2800" spc="-90" dirty="0">
                <a:latin typeface="Arial"/>
                <a:cs typeface="Arial"/>
              </a:rPr>
              <a:t>restaurant </a:t>
            </a:r>
            <a:r>
              <a:rPr sz="2800" spc="-170" dirty="0">
                <a:latin typeface="Arial"/>
                <a:cs typeface="Arial"/>
              </a:rPr>
              <a:t>venues </a:t>
            </a:r>
            <a:r>
              <a:rPr sz="2800" spc="-125" dirty="0">
                <a:latin typeface="Arial"/>
                <a:cs typeface="Arial"/>
              </a:rPr>
              <a:t>superimposed </a:t>
            </a:r>
            <a:r>
              <a:rPr sz="2800" spc="-90" dirty="0">
                <a:latin typeface="Arial"/>
                <a:cs typeface="Arial"/>
              </a:rPr>
              <a:t>on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top</a:t>
            </a:r>
            <a:endParaRPr sz="2800" dirty="0">
              <a:latin typeface="Arial"/>
              <a:cs typeface="Arial"/>
            </a:endParaRPr>
          </a:p>
          <a:p>
            <a:pPr marL="241300" marR="1208405" indent="-228600">
              <a:lnSpc>
                <a:spcPts val="2690"/>
              </a:lnSpc>
              <a:spcBef>
                <a:spcPts val="994"/>
              </a:spcBef>
              <a:buChar char="•"/>
              <a:tabLst>
                <a:tab pos="241300" algn="l"/>
                <a:tab pos="7813675" algn="l"/>
              </a:tabLst>
            </a:pPr>
            <a:r>
              <a:rPr sz="2800" spc="-320" dirty="0">
                <a:latin typeface="Arial"/>
                <a:cs typeface="Arial"/>
              </a:rPr>
              <a:t>U</a:t>
            </a:r>
            <a:r>
              <a:rPr sz="2800" spc="-215" dirty="0">
                <a:latin typeface="Arial"/>
                <a:cs typeface="Arial"/>
              </a:rPr>
              <a:t>s</a:t>
            </a:r>
            <a:r>
              <a:rPr sz="2800" spc="-130" dirty="0">
                <a:latin typeface="Arial"/>
                <a:cs typeface="Arial"/>
              </a:rPr>
              <a:t>ed </a:t>
            </a:r>
            <a:r>
              <a:rPr sz="2800" spc="-465" dirty="0">
                <a:latin typeface="Arial"/>
                <a:cs typeface="Arial"/>
              </a:rPr>
              <a:t>F</a:t>
            </a:r>
            <a:r>
              <a:rPr sz="2800" spc="-55" dirty="0">
                <a:latin typeface="Arial"/>
                <a:cs typeface="Arial"/>
              </a:rPr>
              <a:t>ou</a:t>
            </a:r>
            <a:r>
              <a:rPr sz="2800" spc="-80" dirty="0">
                <a:latin typeface="Arial"/>
                <a:cs typeface="Arial"/>
              </a:rPr>
              <a:t>r</a:t>
            </a:r>
            <a:r>
              <a:rPr sz="2800" spc="-150" dirty="0">
                <a:latin typeface="Arial"/>
                <a:cs typeface="Arial"/>
              </a:rPr>
              <a:t>squa</a:t>
            </a:r>
            <a:r>
              <a:rPr sz="2800" spc="-125" dirty="0">
                <a:latin typeface="Arial"/>
                <a:cs typeface="Arial"/>
              </a:rPr>
              <a:t>r</a:t>
            </a:r>
            <a:r>
              <a:rPr sz="2800" spc="-170" dirty="0">
                <a:latin typeface="Arial"/>
                <a:cs typeface="Arial"/>
              </a:rPr>
              <a:t>e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250" dirty="0">
                <a:latin typeface="Arial"/>
                <a:cs typeface="Arial"/>
              </a:rPr>
              <a:t>API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130" dirty="0">
                <a:latin typeface="Arial"/>
                <a:cs typeface="Arial"/>
              </a:rPr>
              <a:t>t</a:t>
            </a:r>
            <a:r>
              <a:rPr sz="2800" spc="-85" dirty="0">
                <a:latin typeface="Arial"/>
                <a:cs typeface="Arial"/>
              </a:rPr>
              <a:t>o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180" dirty="0">
                <a:latin typeface="Arial"/>
                <a:cs typeface="Arial"/>
              </a:rPr>
              <a:t>e</a:t>
            </a:r>
            <a:r>
              <a:rPr sz="2800" spc="10" dirty="0">
                <a:latin typeface="Arial"/>
                <a:cs typeface="Arial"/>
              </a:rPr>
              <a:t>tri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165" dirty="0">
                <a:latin typeface="Arial"/>
                <a:cs typeface="Arial"/>
              </a:rPr>
              <a:t>v</a:t>
            </a:r>
            <a:r>
              <a:rPr sz="2800" spc="-170" dirty="0">
                <a:latin typeface="Arial"/>
                <a:cs typeface="Arial"/>
              </a:rPr>
              <a:t>e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85" dirty="0">
                <a:latin typeface="Arial"/>
                <a:cs typeface="Arial"/>
              </a:rPr>
              <a:t>sea</a:t>
            </a:r>
            <a:r>
              <a:rPr sz="2800" spc="-150" dirty="0">
                <a:latin typeface="Arial"/>
                <a:cs typeface="Arial"/>
              </a:rPr>
              <a:t>r</a:t>
            </a:r>
            <a:r>
              <a:rPr sz="2800" spc="-155" dirty="0">
                <a:latin typeface="Arial"/>
                <a:cs typeface="Arial"/>
              </a:rPr>
              <a:t>ch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and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215" dirty="0">
                <a:latin typeface="Arial"/>
                <a:cs typeface="Arial"/>
              </a:rPr>
              <a:t>e</a:t>
            </a:r>
            <a:r>
              <a:rPr sz="2800" spc="-70" dirty="0">
                <a:latin typeface="Arial"/>
                <a:cs typeface="Arial"/>
              </a:rPr>
              <a:t>xplo</a:t>
            </a:r>
            <a:r>
              <a:rPr sz="2800" spc="-90" dirty="0">
                <a:latin typeface="Arial"/>
                <a:cs typeface="Arial"/>
              </a:rPr>
              <a:t>r</a:t>
            </a:r>
            <a:r>
              <a:rPr sz="2800" spc="-170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65" dirty="0">
                <a:latin typeface="Arial"/>
                <a:cs typeface="Arial"/>
              </a:rPr>
              <a:t>v</a:t>
            </a:r>
            <a:r>
              <a:rPr sz="2800" spc="-145" dirty="0">
                <a:latin typeface="Arial"/>
                <a:cs typeface="Arial"/>
              </a:rPr>
              <a:t>enues  </a:t>
            </a:r>
            <a:r>
              <a:rPr sz="2800" spc="-130" dirty="0">
                <a:latin typeface="Arial"/>
                <a:cs typeface="Arial"/>
              </a:rPr>
              <a:t>categorized </a:t>
            </a:r>
            <a:r>
              <a:rPr sz="2800" spc="-265" dirty="0">
                <a:latin typeface="Arial"/>
                <a:cs typeface="Arial"/>
              </a:rPr>
              <a:t>as </a:t>
            </a:r>
            <a:r>
              <a:rPr sz="2800" spc="-65" dirty="0">
                <a:latin typeface="Arial"/>
                <a:cs typeface="Arial"/>
              </a:rPr>
              <a:t>Italian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Restaurant.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ts val="3025"/>
              </a:lnSpc>
              <a:spcBef>
                <a:spcPts val="345"/>
              </a:spcBef>
              <a:buChar char="•"/>
              <a:tabLst>
                <a:tab pos="241300" algn="l"/>
              </a:tabLst>
            </a:pPr>
            <a:r>
              <a:rPr sz="2800" spc="-190" dirty="0">
                <a:latin typeface="Arial"/>
                <a:cs typeface="Arial"/>
              </a:rPr>
              <a:t>Venue </a:t>
            </a:r>
            <a:r>
              <a:rPr sz="2800" spc="-75" dirty="0">
                <a:latin typeface="Arial"/>
                <a:cs typeface="Arial"/>
              </a:rPr>
              <a:t>‘likes’ count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25" dirty="0">
                <a:latin typeface="Arial"/>
                <a:cs typeface="Arial"/>
              </a:rPr>
              <a:t>‘rating’ </a:t>
            </a:r>
            <a:r>
              <a:rPr sz="2800" spc="-110" dirty="0">
                <a:latin typeface="Arial"/>
                <a:cs typeface="Arial"/>
              </a:rPr>
              <a:t>data </a:t>
            </a:r>
            <a:r>
              <a:rPr sz="2800" spc="-65" dirty="0">
                <a:latin typeface="Arial"/>
                <a:cs typeface="Arial"/>
              </a:rPr>
              <a:t>retrieved </a:t>
            </a:r>
            <a:r>
              <a:rPr sz="2800" spc="-35" dirty="0">
                <a:latin typeface="Arial"/>
                <a:cs typeface="Arial"/>
              </a:rPr>
              <a:t>from </a:t>
            </a:r>
            <a:r>
              <a:rPr sz="2800" spc="-155" dirty="0">
                <a:latin typeface="Arial"/>
                <a:cs typeface="Arial"/>
              </a:rPr>
              <a:t>Foursquare</a:t>
            </a:r>
            <a:r>
              <a:rPr sz="2800" spc="-490" dirty="0">
                <a:latin typeface="Arial"/>
                <a:cs typeface="Arial"/>
              </a:rPr>
              <a:t> </a:t>
            </a:r>
            <a:r>
              <a:rPr sz="2800" spc="-250" dirty="0">
                <a:latin typeface="Arial"/>
                <a:cs typeface="Arial"/>
              </a:rPr>
              <a:t>API</a:t>
            </a:r>
            <a:endParaRPr sz="2800" dirty="0">
              <a:latin typeface="Arial"/>
              <a:cs typeface="Arial"/>
            </a:endParaRPr>
          </a:p>
          <a:p>
            <a:pPr marL="241300">
              <a:lnSpc>
                <a:spcPts val="3025"/>
              </a:lnSpc>
            </a:pPr>
            <a:r>
              <a:rPr sz="2800" spc="-65" dirty="0">
                <a:latin typeface="Arial"/>
                <a:cs typeface="Arial"/>
              </a:rPr>
              <a:t>relied </a:t>
            </a:r>
            <a:r>
              <a:rPr sz="2800" spc="-90" dirty="0">
                <a:latin typeface="Arial"/>
                <a:cs typeface="Arial"/>
              </a:rPr>
              <a:t>up on </a:t>
            </a:r>
            <a:r>
              <a:rPr sz="2800" spc="-10" dirty="0">
                <a:latin typeface="Arial"/>
                <a:cs typeface="Arial"/>
              </a:rPr>
              <a:t>for </a:t>
            </a:r>
            <a:r>
              <a:rPr sz="2800" spc="-114" dirty="0">
                <a:latin typeface="Arial"/>
                <a:cs typeface="Arial"/>
              </a:rPr>
              <a:t>recommending </a:t>
            </a:r>
            <a:r>
              <a:rPr sz="2800" spc="-90" dirty="0">
                <a:latin typeface="Arial"/>
                <a:cs typeface="Arial"/>
              </a:rPr>
              <a:t>restaurant </a:t>
            </a:r>
            <a:r>
              <a:rPr sz="2800" spc="-165" dirty="0">
                <a:latin typeface="Arial"/>
                <a:cs typeface="Arial"/>
              </a:rPr>
              <a:t>venues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58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client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40"/>
              </a:spcBef>
              <a:buChar char="•"/>
              <a:tabLst>
                <a:tab pos="241300" algn="l"/>
              </a:tabLst>
            </a:pPr>
            <a:r>
              <a:rPr sz="2800" spc="-229" dirty="0">
                <a:latin typeface="Arial"/>
                <a:cs typeface="Arial"/>
              </a:rPr>
              <a:t>Run </a:t>
            </a:r>
            <a:r>
              <a:rPr sz="2800" spc="-200" dirty="0">
                <a:latin typeface="Arial"/>
                <a:cs typeface="Arial"/>
              </a:rPr>
              <a:t>K-means </a:t>
            </a:r>
            <a:r>
              <a:rPr sz="2800" spc="-100" dirty="0">
                <a:latin typeface="Arial"/>
                <a:cs typeface="Arial"/>
              </a:rPr>
              <a:t>clustering </a:t>
            </a:r>
            <a:r>
              <a:rPr sz="2800" spc="-65" dirty="0">
                <a:latin typeface="Arial"/>
                <a:cs typeface="Arial"/>
              </a:rPr>
              <a:t>algorithm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105" dirty="0">
                <a:latin typeface="Arial"/>
                <a:cs typeface="Arial"/>
              </a:rPr>
              <a:t>group </a:t>
            </a:r>
            <a:r>
              <a:rPr sz="2800" spc="-170" dirty="0">
                <a:latin typeface="Arial"/>
                <a:cs typeface="Arial"/>
              </a:rPr>
              <a:t>venues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241300" marR="579755" indent="-228600">
              <a:lnSpc>
                <a:spcPts val="2690"/>
              </a:lnSpc>
              <a:spcBef>
                <a:spcPts val="969"/>
              </a:spcBef>
              <a:buChar char="•"/>
              <a:tabLst>
                <a:tab pos="241300" algn="l"/>
              </a:tabLst>
            </a:pPr>
            <a:r>
              <a:rPr sz="2800" spc="-75" dirty="0">
                <a:latin typeface="Arial"/>
                <a:cs typeface="Arial"/>
              </a:rPr>
              <a:t>Plotted </a:t>
            </a:r>
            <a:r>
              <a:rPr sz="2800" spc="-95" dirty="0">
                <a:latin typeface="Arial"/>
                <a:cs typeface="Arial"/>
              </a:rPr>
              <a:t>bar </a:t>
            </a:r>
            <a:r>
              <a:rPr sz="2800" spc="-130" dirty="0">
                <a:latin typeface="Arial"/>
                <a:cs typeface="Arial"/>
              </a:rPr>
              <a:t>graph </a:t>
            </a:r>
            <a:r>
              <a:rPr sz="2800" spc="-120" dirty="0">
                <a:latin typeface="Arial"/>
                <a:cs typeface="Arial"/>
              </a:rPr>
              <a:t>showing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5" dirty="0">
                <a:latin typeface="Arial"/>
                <a:cs typeface="Arial"/>
              </a:rPr>
              <a:t>top </a:t>
            </a:r>
            <a:r>
              <a:rPr sz="2800" spc="-140" dirty="0">
                <a:latin typeface="Arial"/>
                <a:cs typeface="Arial"/>
              </a:rPr>
              <a:t>5 </a:t>
            </a:r>
            <a:r>
              <a:rPr sz="2800" spc="-90" dirty="0">
                <a:latin typeface="Arial"/>
                <a:cs typeface="Arial"/>
              </a:rPr>
              <a:t>restaurant </a:t>
            </a:r>
            <a:r>
              <a:rPr sz="2800" spc="-165" dirty="0">
                <a:latin typeface="Arial"/>
                <a:cs typeface="Arial"/>
              </a:rPr>
              <a:t>venues </a:t>
            </a:r>
            <a:r>
              <a:rPr sz="2800" spc="-135" dirty="0">
                <a:latin typeface="Arial"/>
                <a:cs typeface="Arial"/>
              </a:rPr>
              <a:t>and</a:t>
            </a:r>
            <a:r>
              <a:rPr sz="2800" spc="-36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likes  </a:t>
            </a:r>
            <a:r>
              <a:rPr sz="2800" spc="-75" dirty="0">
                <a:latin typeface="Arial"/>
                <a:cs typeface="Arial"/>
              </a:rPr>
              <a:t>count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681229"/>
            <a:ext cx="10439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latin typeface="Trebuchet MS"/>
                <a:cs typeface="Trebuchet MS"/>
              </a:rPr>
              <a:t>Map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of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Manhattan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with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40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neighborhoods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superimposed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on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top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0200" y="1600200"/>
            <a:ext cx="8814816" cy="4351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6308" y="609600"/>
            <a:ext cx="10243185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spc="-45" dirty="0">
                <a:latin typeface="Trebuchet MS"/>
                <a:cs typeface="Trebuchet MS"/>
              </a:rPr>
              <a:t>50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Venues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data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set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retrieved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using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search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criteria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75" dirty="0">
                <a:latin typeface="Trebuchet MS"/>
                <a:cs typeface="Trebuchet MS"/>
              </a:rPr>
              <a:t>‘Italian’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for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Manhattan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geographic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ts val="2590"/>
              </a:lnSpc>
            </a:pPr>
            <a:r>
              <a:rPr sz="2400" spc="-114" dirty="0">
                <a:latin typeface="Trebuchet MS"/>
                <a:cs typeface="Trebuchet MS"/>
              </a:rPr>
              <a:t>coordinates </a:t>
            </a:r>
            <a:r>
              <a:rPr sz="2400" spc="-120" dirty="0">
                <a:latin typeface="Trebuchet MS"/>
                <a:cs typeface="Trebuchet MS"/>
              </a:rPr>
              <a:t>from </a:t>
            </a:r>
            <a:r>
              <a:rPr sz="2400" spc="-110" dirty="0">
                <a:latin typeface="Trebuchet MS"/>
                <a:cs typeface="Trebuchet MS"/>
              </a:rPr>
              <a:t>Foursquare</a:t>
            </a:r>
            <a:r>
              <a:rPr sz="2400" spc="-34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API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ts val="2735"/>
              </a:lnSpc>
            </a:pPr>
            <a:r>
              <a:rPr sz="2400" spc="-160" dirty="0">
                <a:latin typeface="Trebuchet MS"/>
                <a:cs typeface="Trebuchet MS"/>
              </a:rPr>
              <a:t>Here’re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the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first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10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rows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of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Venues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dataset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1429" y="2103502"/>
            <a:ext cx="10228064" cy="38776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20065"/>
            <a:ext cx="9611360" cy="10502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algn="just">
              <a:lnSpc>
                <a:spcPct val="90100"/>
              </a:lnSpc>
              <a:spcBef>
                <a:spcPts val="385"/>
              </a:spcBef>
            </a:pPr>
            <a:r>
              <a:rPr spc="-110" dirty="0"/>
              <a:t>Venues</a:t>
            </a:r>
            <a:r>
              <a:rPr spc="-170" dirty="0"/>
              <a:t> </a:t>
            </a:r>
            <a:r>
              <a:rPr spc="-135" dirty="0"/>
              <a:t>dataset</a:t>
            </a:r>
            <a:r>
              <a:rPr spc="-185" dirty="0"/>
              <a:t> </a:t>
            </a:r>
            <a:r>
              <a:rPr spc="-145" dirty="0"/>
              <a:t>created</a:t>
            </a:r>
            <a:r>
              <a:rPr spc="-185" dirty="0"/>
              <a:t> </a:t>
            </a:r>
            <a:r>
              <a:rPr spc="-120" dirty="0"/>
              <a:t>from</a:t>
            </a:r>
            <a:r>
              <a:rPr spc="-185" dirty="0"/>
              <a:t> </a:t>
            </a:r>
            <a:r>
              <a:rPr spc="-120" dirty="0"/>
              <a:t>the</a:t>
            </a:r>
            <a:r>
              <a:rPr spc="-180" dirty="0"/>
              <a:t> </a:t>
            </a:r>
            <a:r>
              <a:rPr spc="-114" dirty="0"/>
              <a:t>results</a:t>
            </a:r>
            <a:r>
              <a:rPr spc="-175" dirty="0"/>
              <a:t> </a:t>
            </a:r>
            <a:r>
              <a:rPr spc="-114" dirty="0"/>
              <a:t>returned</a:t>
            </a:r>
            <a:r>
              <a:rPr spc="-180" dirty="0"/>
              <a:t> </a:t>
            </a:r>
            <a:r>
              <a:rPr spc="-120" dirty="0"/>
              <a:t>by</a:t>
            </a:r>
            <a:r>
              <a:rPr spc="-175" dirty="0"/>
              <a:t> </a:t>
            </a:r>
            <a:r>
              <a:rPr spc="-110" dirty="0"/>
              <a:t>Foursquare</a:t>
            </a:r>
            <a:r>
              <a:rPr spc="-185" dirty="0"/>
              <a:t> </a:t>
            </a:r>
            <a:r>
              <a:rPr spc="-90" dirty="0"/>
              <a:t>API</a:t>
            </a:r>
            <a:r>
              <a:rPr spc="-175" dirty="0"/>
              <a:t> </a:t>
            </a:r>
            <a:r>
              <a:rPr spc="-125" dirty="0"/>
              <a:t>contained  </a:t>
            </a:r>
            <a:r>
              <a:rPr spc="-100" dirty="0"/>
              <a:t>venues</a:t>
            </a:r>
            <a:r>
              <a:rPr spc="-190" dirty="0"/>
              <a:t> </a:t>
            </a:r>
            <a:r>
              <a:rPr spc="-105" dirty="0"/>
              <a:t>other</a:t>
            </a:r>
            <a:r>
              <a:rPr spc="-190" dirty="0"/>
              <a:t> </a:t>
            </a:r>
            <a:r>
              <a:rPr spc="-105" dirty="0"/>
              <a:t>than</a:t>
            </a:r>
            <a:r>
              <a:rPr spc="-160" dirty="0"/>
              <a:t> </a:t>
            </a:r>
            <a:r>
              <a:rPr spc="-135" dirty="0"/>
              <a:t>restaurants.</a:t>
            </a:r>
            <a:r>
              <a:rPr spc="-204" dirty="0"/>
              <a:t> </a:t>
            </a:r>
            <a:r>
              <a:rPr spc="-135" dirty="0"/>
              <a:t>After</a:t>
            </a:r>
            <a:r>
              <a:rPr spc="-200" dirty="0"/>
              <a:t> </a:t>
            </a:r>
            <a:r>
              <a:rPr spc="-145" dirty="0"/>
              <a:t>cleaning,</a:t>
            </a:r>
            <a:r>
              <a:rPr spc="-175" dirty="0"/>
              <a:t> </a:t>
            </a:r>
            <a:r>
              <a:rPr spc="-120" dirty="0"/>
              <a:t>the</a:t>
            </a:r>
            <a:r>
              <a:rPr spc="-170" dirty="0"/>
              <a:t> </a:t>
            </a:r>
            <a:r>
              <a:rPr spc="-100" dirty="0"/>
              <a:t>venues</a:t>
            </a:r>
            <a:r>
              <a:rPr spc="-190" dirty="0"/>
              <a:t> </a:t>
            </a:r>
            <a:r>
              <a:rPr spc="-135" dirty="0"/>
              <a:t>dataset</a:t>
            </a:r>
            <a:r>
              <a:rPr spc="-185" dirty="0"/>
              <a:t> </a:t>
            </a:r>
            <a:r>
              <a:rPr spc="-80" dirty="0"/>
              <a:t>has</a:t>
            </a:r>
            <a:r>
              <a:rPr spc="-195" dirty="0"/>
              <a:t> </a:t>
            </a:r>
            <a:r>
              <a:rPr spc="-45" dirty="0"/>
              <a:t>20</a:t>
            </a:r>
            <a:r>
              <a:rPr spc="-190" dirty="0"/>
              <a:t> </a:t>
            </a:r>
            <a:r>
              <a:rPr spc="-140" dirty="0"/>
              <a:t>rows.  </a:t>
            </a:r>
            <a:r>
              <a:rPr spc="-160" dirty="0"/>
              <a:t>Here’re </a:t>
            </a:r>
            <a:r>
              <a:rPr spc="-120" dirty="0"/>
              <a:t>the </a:t>
            </a:r>
            <a:r>
              <a:rPr spc="-145" dirty="0"/>
              <a:t>first </a:t>
            </a:r>
            <a:r>
              <a:rPr spc="-45" dirty="0"/>
              <a:t>10</a:t>
            </a:r>
            <a:r>
              <a:rPr spc="-350" dirty="0"/>
              <a:t> </a:t>
            </a:r>
            <a:r>
              <a:rPr spc="-100" dirty="0"/>
              <a:t>rows</a:t>
            </a:r>
          </a:p>
        </p:txBody>
      </p:sp>
      <p:sp>
        <p:nvSpPr>
          <p:cNvPr id="3" name="object 3"/>
          <p:cNvSpPr/>
          <p:nvPr/>
        </p:nvSpPr>
        <p:spPr>
          <a:xfrm>
            <a:off x="971646" y="2071406"/>
            <a:ext cx="10088570" cy="3788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5800"/>
            <a:ext cx="10358120" cy="101663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ct val="89600"/>
              </a:lnSpc>
              <a:spcBef>
                <a:spcPts val="370"/>
              </a:spcBef>
            </a:pPr>
            <a:r>
              <a:rPr sz="2200" spc="-75" dirty="0"/>
              <a:t>Used </a:t>
            </a:r>
            <a:r>
              <a:rPr sz="2200" spc="-105" dirty="0"/>
              <a:t>Foursquare </a:t>
            </a:r>
            <a:r>
              <a:rPr sz="2200" spc="-90" dirty="0"/>
              <a:t>API </a:t>
            </a:r>
            <a:r>
              <a:rPr sz="2200" spc="-110" dirty="0"/>
              <a:t>to </a:t>
            </a:r>
            <a:r>
              <a:rPr sz="2200" spc="-135" dirty="0"/>
              <a:t>retrieve </a:t>
            </a:r>
            <a:r>
              <a:rPr sz="2200" spc="-100" dirty="0"/>
              <a:t>venue </a:t>
            </a:r>
            <a:r>
              <a:rPr sz="2200" spc="-130" dirty="0"/>
              <a:t>details relating </a:t>
            </a:r>
            <a:r>
              <a:rPr sz="2200" spc="-110" dirty="0"/>
              <a:t>to </a:t>
            </a:r>
            <a:r>
              <a:rPr sz="2200" spc="-70" dirty="0"/>
              <a:t>'likes' </a:t>
            </a:r>
            <a:r>
              <a:rPr sz="2200" spc="-45" dirty="0"/>
              <a:t>'count' </a:t>
            </a:r>
            <a:r>
              <a:rPr sz="2200" spc="-114" dirty="0"/>
              <a:t>for </a:t>
            </a:r>
            <a:r>
              <a:rPr sz="2200" spc="-120" dirty="0"/>
              <a:t>each </a:t>
            </a:r>
            <a:r>
              <a:rPr sz="2200" spc="-100" dirty="0"/>
              <a:t>venue </a:t>
            </a:r>
            <a:r>
              <a:rPr sz="2200" spc="-95" dirty="0"/>
              <a:t>and  </a:t>
            </a:r>
            <a:r>
              <a:rPr sz="2200" spc="-105" dirty="0"/>
              <a:t>added</a:t>
            </a:r>
            <a:r>
              <a:rPr sz="2200" spc="-160" dirty="0"/>
              <a:t> </a:t>
            </a:r>
            <a:r>
              <a:rPr sz="2200" spc="-100" dirty="0"/>
              <a:t>this</a:t>
            </a:r>
            <a:r>
              <a:rPr sz="2200" spc="-160" dirty="0"/>
              <a:t> </a:t>
            </a:r>
            <a:r>
              <a:rPr sz="2200" spc="-140" dirty="0"/>
              <a:t>data</a:t>
            </a:r>
            <a:r>
              <a:rPr sz="2200" spc="-135" dirty="0"/>
              <a:t> </a:t>
            </a:r>
            <a:r>
              <a:rPr sz="2200" spc="-105" dirty="0"/>
              <a:t>point</a:t>
            </a:r>
            <a:r>
              <a:rPr sz="2200" spc="-140" dirty="0"/>
              <a:t> </a:t>
            </a:r>
            <a:r>
              <a:rPr sz="2200" spc="-85" dirty="0"/>
              <a:t>as</a:t>
            </a:r>
            <a:r>
              <a:rPr sz="2200" spc="-160" dirty="0"/>
              <a:t> </a:t>
            </a:r>
            <a:r>
              <a:rPr sz="2200" spc="-100" dirty="0"/>
              <a:t>'likes</a:t>
            </a:r>
            <a:r>
              <a:rPr sz="2200" spc="-140" dirty="0"/>
              <a:t> </a:t>
            </a:r>
            <a:r>
              <a:rPr sz="2200" spc="-70" dirty="0"/>
              <a:t>count'</a:t>
            </a:r>
            <a:r>
              <a:rPr sz="2200" spc="-135" dirty="0"/>
              <a:t> </a:t>
            </a:r>
            <a:r>
              <a:rPr sz="2200" spc="-105" dirty="0"/>
              <a:t>column</a:t>
            </a:r>
            <a:r>
              <a:rPr sz="2200" spc="-145" dirty="0"/>
              <a:t> </a:t>
            </a:r>
            <a:r>
              <a:rPr sz="2200" spc="-110" dirty="0"/>
              <a:t>to</a:t>
            </a:r>
            <a:r>
              <a:rPr sz="2200" spc="-155" dirty="0"/>
              <a:t> </a:t>
            </a:r>
            <a:r>
              <a:rPr sz="2200" spc="-95" dirty="0"/>
              <a:t>venues</a:t>
            </a:r>
            <a:r>
              <a:rPr sz="2200" spc="-150" dirty="0"/>
              <a:t> </a:t>
            </a:r>
            <a:r>
              <a:rPr sz="2200" spc="-145" dirty="0"/>
              <a:t>dataset.</a:t>
            </a:r>
            <a:r>
              <a:rPr sz="2200" spc="-114" dirty="0"/>
              <a:t> </a:t>
            </a:r>
            <a:r>
              <a:rPr spc="-145" dirty="0"/>
              <a:t>First</a:t>
            </a:r>
            <a:r>
              <a:rPr spc="-200" dirty="0"/>
              <a:t> </a:t>
            </a:r>
            <a:r>
              <a:rPr spc="-45" dirty="0"/>
              <a:t>5</a:t>
            </a:r>
            <a:r>
              <a:rPr spc="-185" dirty="0"/>
              <a:t> </a:t>
            </a:r>
            <a:r>
              <a:rPr spc="-100" dirty="0"/>
              <a:t>rows</a:t>
            </a:r>
            <a:r>
              <a:rPr spc="-190" dirty="0"/>
              <a:t> </a:t>
            </a:r>
            <a:r>
              <a:rPr spc="-110" dirty="0"/>
              <a:t>of</a:t>
            </a:r>
            <a:r>
              <a:rPr spc="-180" dirty="0"/>
              <a:t> </a:t>
            </a:r>
            <a:r>
              <a:rPr spc="-120" dirty="0"/>
              <a:t>the</a:t>
            </a:r>
            <a:r>
              <a:rPr spc="-190" dirty="0"/>
              <a:t> </a:t>
            </a:r>
            <a:r>
              <a:rPr spc="-100" dirty="0"/>
              <a:t>venues  </a:t>
            </a:r>
            <a:r>
              <a:rPr spc="-135" dirty="0"/>
              <a:t>dataset </a:t>
            </a:r>
            <a:r>
              <a:rPr spc="-150" dirty="0"/>
              <a:t>after </a:t>
            </a:r>
            <a:r>
              <a:rPr spc="-105" dirty="0"/>
              <a:t>adding </a:t>
            </a:r>
            <a:r>
              <a:rPr spc="-120" dirty="0"/>
              <a:t>the </a:t>
            </a:r>
            <a:r>
              <a:rPr spc="-175" dirty="0"/>
              <a:t>‘likes</a:t>
            </a:r>
            <a:r>
              <a:rPr spc="-470" dirty="0"/>
              <a:t> </a:t>
            </a:r>
            <a:r>
              <a:rPr spc="-130" dirty="0"/>
              <a:t>count’</a:t>
            </a:r>
            <a:endParaRPr sz="2200" dirty="0"/>
          </a:p>
        </p:txBody>
      </p:sp>
      <p:sp>
        <p:nvSpPr>
          <p:cNvPr id="3" name="object 3"/>
          <p:cNvSpPr/>
          <p:nvPr/>
        </p:nvSpPr>
        <p:spPr>
          <a:xfrm>
            <a:off x="945755" y="2486976"/>
            <a:ext cx="10300489" cy="3086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979</Words>
  <Application>Microsoft Office PowerPoint</Application>
  <PresentationFormat>Widescreen</PresentationFormat>
  <Paragraphs>75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Trebuchet MS</vt:lpstr>
      <vt:lpstr>Office Theme</vt:lpstr>
      <vt:lpstr>The Battle of Neighborhoods  Presentation</vt:lpstr>
      <vt:lpstr>Problem</vt:lpstr>
      <vt:lpstr>Interest</vt:lpstr>
      <vt:lpstr>Data Sources</vt:lpstr>
      <vt:lpstr>Methodology</vt:lpstr>
      <vt:lpstr>PowerPoint Presentation</vt:lpstr>
      <vt:lpstr>PowerPoint Presentation</vt:lpstr>
      <vt:lpstr>Venues dataset created from the results returned by Foursquare API contained  venues other than restaurants. After cleaning, the venues dataset has 20 rows.  Here’re the first 10 rows</vt:lpstr>
      <vt:lpstr>Used Foursquare API to retrieve venue details relating to 'likes' 'count' for each venue and  added this data point as 'likes count' column to venues dataset. First 5 rows of the venues  dataset after adding the ‘likes count’</vt:lpstr>
      <vt:lpstr>Categorized venues based on 'likes count' by adding computed ‘grade’ column to</vt:lpstr>
      <vt:lpstr>First 8 rows of venues dataframe after adding the grade column</vt:lpstr>
      <vt:lpstr>Run unsupervised learning K-means algorithm to cluster the venues. Here're the first  8 rows of venues dataset with cluster label</vt:lpstr>
      <vt:lpstr>Visualize Clustering of venues</vt:lpstr>
      <vt:lpstr>Examination of each cluster and find the discriminating likes count and grade  that distinguish each cluster.</vt:lpstr>
      <vt:lpstr>Examination of each cluster</vt:lpstr>
      <vt:lpstr>Sorted venues based on 'likes count' and created new dataframe with top 5 venues. Here’s the dataframe.</vt:lpstr>
      <vt:lpstr>After adding ‘rating’ retrieved from Foursquare API to the venues dataset, top 5 venues of the dataframe</vt:lpstr>
      <vt:lpstr>Created bar chart representing top 5 venues with their like count</vt:lpstr>
      <vt:lpstr>Created Manhattan, NY map with top 5 venues superimposed on top</vt:lpstr>
      <vt:lpstr>Results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The Battle of Neighborhoods Presentation </dc:title>
  <dc:creator>Madhumohan Gandra</dc:creator>
  <cp:lastModifiedBy>Ananthakrishnan K R</cp:lastModifiedBy>
  <cp:revision>5</cp:revision>
  <dcterms:created xsi:type="dcterms:W3CDTF">2019-10-05T15:22:12Z</dcterms:created>
  <dcterms:modified xsi:type="dcterms:W3CDTF">2019-10-05T15:38:55Z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2019-08-20T00:00:00Z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2019-10-05T00:00:00Z</vt:filetime>
  </property>
</Properties>
</file>