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3"/>
  </p:notesMasterIdLst>
  <p:sldIdLst>
    <p:sldId id="264" r:id="rId4"/>
    <p:sldId id="293" r:id="rId5"/>
    <p:sldId id="302" r:id="rId6"/>
    <p:sldId id="295" r:id="rId7"/>
    <p:sldId id="299" r:id="rId8"/>
    <p:sldId id="298" r:id="rId9"/>
    <p:sldId id="297" r:id="rId10"/>
    <p:sldId id="296" r:id="rId11"/>
    <p:sldId id="294" r:id="rId12"/>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767D"/>
    <a:srgbClr val="15798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2358" y="-96"/>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Calibri" pitchFamily="34" charset="0"/>
              </a:defRPr>
            </a:lvl1pPr>
          </a:lstStyle>
          <a:p>
            <a:pPr>
              <a:defRPr/>
            </a:pPr>
            <a:endParaRPr lang="en-US"/>
          </a:p>
        </p:txBody>
      </p:sp>
      <p:sp>
        <p:nvSpPr>
          <p:cNvPr id="614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Calibri" pitchFamily="34" charset="0"/>
              </a:defRPr>
            </a:lvl1pPr>
          </a:lstStyle>
          <a:p>
            <a:pPr>
              <a:defRPr/>
            </a:pPr>
            <a:fld id="{413A48DE-1D71-4E3B-AD2C-DEC8E0EE8228}" type="datetimeFigureOut">
              <a:rPr lang="en-US"/>
              <a:pPr>
                <a:defRPr/>
              </a:pPr>
              <a:t>17-Feb-13</a:t>
            </a:fld>
            <a:endParaRPr lang="en-US"/>
          </a:p>
        </p:txBody>
      </p:sp>
      <p:sp>
        <p:nvSpPr>
          <p:cNvPr id="819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4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Calibri" pitchFamily="34" charset="0"/>
              </a:defRPr>
            </a:lvl1pPr>
          </a:lstStyle>
          <a:p>
            <a:pPr>
              <a:defRPr/>
            </a:pPr>
            <a:endParaRPr lang="en-US"/>
          </a:p>
        </p:txBody>
      </p:sp>
      <p:sp>
        <p:nvSpPr>
          <p:cNvPr id="614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atin typeface="Calibri" pitchFamily="34" charset="0"/>
              </a:defRPr>
            </a:lvl1pPr>
          </a:lstStyle>
          <a:p>
            <a:pPr>
              <a:defRPr/>
            </a:pPr>
            <a:fld id="{44EF994E-62BD-4475-A596-DC926E8246D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260475" y="720725"/>
            <a:ext cx="4799013" cy="3598863"/>
          </a:xfrm>
          <a:ln/>
        </p:spPr>
      </p:sp>
      <p:sp>
        <p:nvSpPr>
          <p:cNvPr id="10243" name="Rectangle 3"/>
          <p:cNvSpPr>
            <a:spLocks noGrp="1" noChangeArrowheads="1"/>
          </p:cNvSpPr>
          <p:nvPr>
            <p:ph type="body" idx="1"/>
          </p:nvPr>
        </p:nvSpPr>
        <p:spPr>
          <a:xfrm>
            <a:off x="730250" y="4559300"/>
            <a:ext cx="5854700" cy="4321175"/>
          </a:xfrm>
          <a:noFill/>
          <a:ln/>
        </p:spPr>
        <p:txBody>
          <a:bodyPr/>
          <a:lstStyle/>
          <a:p>
            <a:pPr eaLnBrk="1" hangingPunct="1">
              <a:spcBef>
                <a:spcPct val="0"/>
              </a:spcBef>
            </a:pPr>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260475" y="720725"/>
            <a:ext cx="4799013" cy="3598863"/>
          </a:xfrm>
          <a:ln/>
        </p:spPr>
      </p:sp>
      <p:sp>
        <p:nvSpPr>
          <p:cNvPr id="10243" name="Rectangle 3"/>
          <p:cNvSpPr>
            <a:spLocks noGrp="1" noChangeArrowheads="1"/>
          </p:cNvSpPr>
          <p:nvPr>
            <p:ph type="body" idx="1"/>
          </p:nvPr>
        </p:nvSpPr>
        <p:spPr>
          <a:xfrm>
            <a:off x="730250" y="4559300"/>
            <a:ext cx="5854700" cy="4321175"/>
          </a:xfrm>
          <a:noFill/>
          <a:ln/>
        </p:spPr>
        <p:txBody>
          <a:bodyPr/>
          <a:lstStyle/>
          <a:p>
            <a:pPr eaLnBrk="1" hangingPunct="1">
              <a:spcBef>
                <a:spcPct val="0"/>
              </a:spcBef>
            </a:pPr>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260475" y="720725"/>
            <a:ext cx="4799013" cy="3598863"/>
          </a:xfrm>
          <a:ln/>
        </p:spPr>
      </p:sp>
      <p:sp>
        <p:nvSpPr>
          <p:cNvPr id="10243" name="Rectangle 3"/>
          <p:cNvSpPr>
            <a:spLocks noGrp="1" noChangeArrowheads="1"/>
          </p:cNvSpPr>
          <p:nvPr>
            <p:ph type="body" idx="1"/>
          </p:nvPr>
        </p:nvSpPr>
        <p:spPr>
          <a:xfrm>
            <a:off x="730250" y="4559300"/>
            <a:ext cx="5854700" cy="4321175"/>
          </a:xfrm>
          <a:noFill/>
          <a:ln/>
        </p:spPr>
        <p:txBody>
          <a:bodyPr/>
          <a:lstStyle/>
          <a:p>
            <a:pPr eaLnBrk="1" hangingPunct="1">
              <a:spcBef>
                <a:spcPct val="0"/>
              </a:spcBef>
            </a:pPr>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260475" y="720725"/>
            <a:ext cx="4799013" cy="3598863"/>
          </a:xfrm>
          <a:ln/>
        </p:spPr>
      </p:sp>
      <p:sp>
        <p:nvSpPr>
          <p:cNvPr id="10243" name="Rectangle 3"/>
          <p:cNvSpPr>
            <a:spLocks noGrp="1" noChangeArrowheads="1"/>
          </p:cNvSpPr>
          <p:nvPr>
            <p:ph type="body" idx="1"/>
          </p:nvPr>
        </p:nvSpPr>
        <p:spPr>
          <a:xfrm>
            <a:off x="730250" y="4559300"/>
            <a:ext cx="5854700" cy="4321175"/>
          </a:xfrm>
          <a:noFill/>
          <a:ln/>
        </p:spPr>
        <p:txBody>
          <a:bodyPr/>
          <a:lstStyle/>
          <a:p>
            <a:pPr eaLnBrk="1" hangingPunct="1">
              <a:spcBef>
                <a:spcPct val="0"/>
              </a:spcBef>
            </a:pPr>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260475" y="720725"/>
            <a:ext cx="4799013" cy="3598863"/>
          </a:xfrm>
          <a:ln/>
        </p:spPr>
      </p:sp>
      <p:sp>
        <p:nvSpPr>
          <p:cNvPr id="10243" name="Rectangle 3"/>
          <p:cNvSpPr>
            <a:spLocks noGrp="1" noChangeArrowheads="1"/>
          </p:cNvSpPr>
          <p:nvPr>
            <p:ph type="body" idx="1"/>
          </p:nvPr>
        </p:nvSpPr>
        <p:spPr>
          <a:xfrm>
            <a:off x="730250" y="4559300"/>
            <a:ext cx="5854700" cy="4321175"/>
          </a:xfrm>
          <a:noFill/>
          <a:ln/>
        </p:spPr>
        <p:txBody>
          <a:bodyPr/>
          <a:lstStyle/>
          <a:p>
            <a:pPr eaLnBrk="1" hangingPunct="1">
              <a:spcBef>
                <a:spcPct val="0"/>
              </a:spcBef>
            </a:pPr>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260475" y="720725"/>
            <a:ext cx="4799013" cy="3598863"/>
          </a:xfrm>
          <a:ln/>
        </p:spPr>
      </p:sp>
      <p:sp>
        <p:nvSpPr>
          <p:cNvPr id="10243" name="Rectangle 3"/>
          <p:cNvSpPr>
            <a:spLocks noGrp="1" noChangeArrowheads="1"/>
          </p:cNvSpPr>
          <p:nvPr>
            <p:ph type="body" idx="1"/>
          </p:nvPr>
        </p:nvSpPr>
        <p:spPr>
          <a:xfrm>
            <a:off x="730250" y="4559300"/>
            <a:ext cx="5854700" cy="4321175"/>
          </a:xfrm>
          <a:noFill/>
          <a:ln/>
        </p:spPr>
        <p:txBody>
          <a:bodyPr/>
          <a:lstStyle/>
          <a:p>
            <a:pPr eaLnBrk="1" hangingPunct="1">
              <a:spcBef>
                <a:spcPct val="0"/>
              </a:spcBef>
            </a:pPr>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260475" y="720725"/>
            <a:ext cx="4799013" cy="3598863"/>
          </a:xfrm>
          <a:ln/>
        </p:spPr>
      </p:sp>
      <p:sp>
        <p:nvSpPr>
          <p:cNvPr id="10243" name="Rectangle 3"/>
          <p:cNvSpPr>
            <a:spLocks noGrp="1" noChangeArrowheads="1"/>
          </p:cNvSpPr>
          <p:nvPr>
            <p:ph type="body" idx="1"/>
          </p:nvPr>
        </p:nvSpPr>
        <p:spPr>
          <a:xfrm>
            <a:off x="730250" y="4559300"/>
            <a:ext cx="5854700" cy="4321175"/>
          </a:xfrm>
          <a:noFill/>
          <a:ln/>
        </p:spPr>
        <p:txBody>
          <a:bodyPr/>
          <a:lstStyle/>
          <a:p>
            <a:pPr eaLnBrk="1" hangingPunct="1">
              <a:spcBef>
                <a:spcPct val="0"/>
              </a:spcBef>
            </a:pPr>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7" descr="IBM-logo-black.png"/>
          <p:cNvPicPr>
            <a:picLocks noChangeAspect="1"/>
          </p:cNvPicPr>
          <p:nvPr userDrawn="1"/>
        </p:nvPicPr>
        <p:blipFill>
          <a:blip r:embed="rId2" cstate="print"/>
          <a:srcRect/>
          <a:stretch>
            <a:fillRect/>
          </a:stretch>
        </p:blipFill>
        <p:spPr bwMode="auto">
          <a:xfrm>
            <a:off x="8305800" y="6429375"/>
            <a:ext cx="609600" cy="233363"/>
          </a:xfrm>
          <a:prstGeom prst="rect">
            <a:avLst/>
          </a:prstGeom>
          <a:noFill/>
          <a:ln w="9525">
            <a:noFill/>
            <a:miter lim="800000"/>
            <a:headEnd/>
            <a:tailEnd/>
          </a:ln>
        </p:spPr>
      </p:pic>
      <p:pic>
        <p:nvPicPr>
          <p:cNvPr id="4" name="Picture 6" descr="Band.jpg"/>
          <p:cNvPicPr>
            <a:picLocks noChangeAspect="1"/>
          </p:cNvPicPr>
          <p:nvPr userDrawn="1"/>
        </p:nvPicPr>
        <p:blipFill>
          <a:blip r:embed="rId3" cstate="print"/>
          <a:srcRect/>
          <a:stretch>
            <a:fillRect/>
          </a:stretch>
        </p:blipFill>
        <p:spPr bwMode="auto">
          <a:xfrm>
            <a:off x="0" y="4800600"/>
            <a:ext cx="3886200" cy="76200"/>
          </a:xfrm>
          <a:prstGeom prst="rect">
            <a:avLst/>
          </a:prstGeom>
          <a:noFill/>
          <a:ln w="9525">
            <a:noFill/>
            <a:miter lim="800000"/>
            <a:headEnd/>
            <a:tailEnd/>
          </a:ln>
        </p:spPr>
      </p:pic>
      <p:pic>
        <p:nvPicPr>
          <p:cNvPr id="5" name="Picture 8" descr="tgmc 2011.jpg"/>
          <p:cNvPicPr>
            <a:picLocks noChangeAspect="1"/>
          </p:cNvPicPr>
          <p:nvPr userDrawn="1"/>
        </p:nvPicPr>
        <p:blipFill>
          <a:blip r:embed="rId4" cstate="print"/>
          <a:srcRect/>
          <a:stretch>
            <a:fillRect/>
          </a:stretch>
        </p:blipFill>
        <p:spPr bwMode="auto">
          <a:xfrm>
            <a:off x="685800" y="228600"/>
            <a:ext cx="7842250" cy="32639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7831278-60D5-4863-9035-B9BEBC644919}" type="datetimeFigureOut">
              <a:rPr lang="en-US"/>
              <a:pPr>
                <a:defRPr/>
              </a:pPr>
              <a:t>17-Feb-13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6FF4142-608E-458E-A268-F537710731E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58E66BF-2507-4CAF-A84F-7C7135C12692}" type="datetimeFigureOut">
              <a:rPr lang="en-US"/>
              <a:pPr>
                <a:defRPr/>
              </a:pPr>
              <a:t>17-Feb-13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4FFC35-AE60-4DE2-A562-FFCD160A19D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DD2D9FE-B1E0-4FF3-8DF7-02E205EBE017}" type="datetimeFigureOut">
              <a:rPr lang="en-US"/>
              <a:pPr>
                <a:defRPr/>
              </a:pPr>
              <a:t>17-Feb-13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86D7EED-3F23-4CC9-95D9-2FD0F591BDF9}"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77BC3E-E2FE-41A0-9A3A-72DB8430E2CF}" type="datetimeFigureOut">
              <a:rPr lang="en-US"/>
              <a:pPr>
                <a:defRPr/>
              </a:pPr>
              <a:t>17-Feb-13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529FB06-8865-4C09-9A58-EB57886D218D}"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DD54CF4-752C-4EE4-B41D-D5272E36F6F0}" type="datetimeFigureOut">
              <a:rPr lang="en-US"/>
              <a:pPr>
                <a:defRPr/>
              </a:pPr>
              <a:t>17-Feb-13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AFC22B-837F-4F0A-9E32-E545E46B879D}"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086B662-BC70-4F89-8522-75E316A4442D}" type="datetimeFigureOut">
              <a:rPr lang="en-US"/>
              <a:pPr>
                <a:defRPr/>
              </a:pPr>
              <a:t>17-Feb-13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37620FD-03A5-45F6-98D6-689D969D5D77}"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E2ED28E-2A6B-45E7-8349-646A24513D94}" type="datetimeFigureOut">
              <a:rPr lang="en-US"/>
              <a:pPr>
                <a:defRPr/>
              </a:pPr>
              <a:t>17-Feb-13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E37FCE5-F5DD-4CB9-8DBA-FF8884079FAD}"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B76123C-C759-4BFC-B86F-70FFB4C21079}" type="datetimeFigureOut">
              <a:rPr lang="en-US"/>
              <a:pPr>
                <a:defRPr/>
              </a:pPr>
              <a:t>17-Feb-13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8D09DFB-3C40-40DC-8B39-5BE81717E564}"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F38B453-77E9-45E6-8AC9-76A50176EA02}" type="datetimeFigureOut">
              <a:rPr lang="en-US"/>
              <a:pPr>
                <a:defRPr/>
              </a:pPr>
              <a:t>17-Feb-13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6A29ACA-80EA-42C8-B1A5-4CFFF7764863}"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19581F7-4FB1-4060-9AAB-AA15724F973E}" type="datetimeFigureOut">
              <a:rPr lang="en-US"/>
              <a:pPr>
                <a:defRPr/>
              </a:pPr>
              <a:t>17-Feb-13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74F5EE3-5025-4044-9396-4375331C051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Band.jpg"/>
          <p:cNvPicPr>
            <a:picLocks noChangeAspect="1"/>
          </p:cNvPicPr>
          <p:nvPr userDrawn="1"/>
        </p:nvPicPr>
        <p:blipFill>
          <a:blip r:embed="rId2" cstate="print"/>
          <a:srcRect/>
          <a:stretch>
            <a:fillRect/>
          </a:stretch>
        </p:blipFill>
        <p:spPr bwMode="auto">
          <a:xfrm>
            <a:off x="0" y="1143000"/>
            <a:ext cx="3886200" cy="76200"/>
          </a:xfrm>
          <a:prstGeom prst="rect">
            <a:avLst/>
          </a:prstGeom>
          <a:noFill/>
          <a:ln w="9525">
            <a:noFill/>
            <a:miter lim="800000"/>
            <a:headEnd/>
            <a:tailEnd/>
          </a:ln>
        </p:spPr>
      </p:pic>
      <p:pic>
        <p:nvPicPr>
          <p:cNvPr id="5" name="Picture 7" descr="Band.jpg"/>
          <p:cNvPicPr>
            <a:picLocks noChangeAspect="1"/>
          </p:cNvPicPr>
          <p:nvPr userDrawn="1"/>
        </p:nvPicPr>
        <p:blipFill>
          <a:blip r:embed="rId3" cstate="print"/>
          <a:srcRect/>
          <a:stretch>
            <a:fillRect/>
          </a:stretch>
        </p:blipFill>
        <p:spPr bwMode="auto">
          <a:xfrm>
            <a:off x="6811963" y="6324600"/>
            <a:ext cx="2332037" cy="46038"/>
          </a:xfrm>
          <a:prstGeom prst="rect">
            <a:avLst/>
          </a:prstGeom>
          <a:noFill/>
          <a:ln w="9525">
            <a:noFill/>
            <a:miter lim="800000"/>
            <a:headEnd/>
            <a:tailEnd/>
          </a:ln>
        </p:spPr>
      </p:pic>
      <p:pic>
        <p:nvPicPr>
          <p:cNvPr id="6" name="Picture 8" descr="IBM-logo-black.png"/>
          <p:cNvPicPr>
            <a:picLocks noChangeAspect="1"/>
          </p:cNvPicPr>
          <p:nvPr userDrawn="1"/>
        </p:nvPicPr>
        <p:blipFill>
          <a:blip r:embed="rId4" cstate="print"/>
          <a:srcRect/>
          <a:stretch>
            <a:fillRect/>
          </a:stretch>
        </p:blipFill>
        <p:spPr bwMode="auto">
          <a:xfrm>
            <a:off x="8305800" y="6429375"/>
            <a:ext cx="609600" cy="233363"/>
          </a:xfrm>
          <a:prstGeom prst="rect">
            <a:avLst/>
          </a:prstGeom>
          <a:noFill/>
          <a:ln w="9525">
            <a:noFill/>
            <a:miter lim="800000"/>
            <a:headEnd/>
            <a:tailEnd/>
          </a:ln>
        </p:spPr>
      </p:pic>
      <p:pic>
        <p:nvPicPr>
          <p:cNvPr id="7" name="Picture 9" descr="tgmc 2011.jpg"/>
          <p:cNvPicPr>
            <a:picLocks noChangeAspect="1"/>
          </p:cNvPicPr>
          <p:nvPr userDrawn="1"/>
        </p:nvPicPr>
        <p:blipFill>
          <a:blip r:embed="rId5" cstate="print"/>
          <a:srcRect/>
          <a:stretch>
            <a:fillRect/>
          </a:stretch>
        </p:blipFill>
        <p:spPr bwMode="auto">
          <a:xfrm>
            <a:off x="6705600" y="76200"/>
            <a:ext cx="2209800" cy="919163"/>
          </a:xfrm>
          <a:prstGeom prst="rect">
            <a:avLst/>
          </a:prstGeom>
          <a:noFill/>
          <a:ln w="9525">
            <a:noFill/>
            <a:miter lim="800000"/>
            <a:headEnd/>
            <a:tailEnd/>
          </a:ln>
        </p:spPr>
      </p:pic>
      <p:sp>
        <p:nvSpPr>
          <p:cNvPr id="2" name="Title 1"/>
          <p:cNvSpPr>
            <a:spLocks noGrp="1"/>
          </p:cNvSpPr>
          <p:nvPr>
            <p:ph type="title"/>
          </p:nvPr>
        </p:nvSpPr>
        <p:spPr>
          <a:xfrm>
            <a:off x="457200" y="274638"/>
            <a:ext cx="5181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10"/>
          </p:nvPr>
        </p:nvSpPr>
        <p:spPr>
          <a:xfrm>
            <a:off x="8610600" y="5807075"/>
            <a:ext cx="457200" cy="365125"/>
          </a:xfrm>
        </p:spPr>
        <p:txBody>
          <a:bodyPr/>
          <a:lstStyle>
            <a:lvl1pPr>
              <a:defRPr/>
            </a:lvl1pPr>
          </a:lstStyle>
          <a:p>
            <a:pPr>
              <a:defRPr/>
            </a:pPr>
            <a:fld id="{99F55C0F-9CE3-4947-B573-E8209E3277D7}" type="slidenum">
              <a:rPr lang="en-US"/>
              <a:pPr>
                <a:defRPr/>
              </a:pPr>
              <a:t>‹#›</a:t>
            </a:fld>
            <a:endParaRPr lang="en-US" dirty="0"/>
          </a:p>
        </p:txBody>
      </p:sp>
      <p:pic>
        <p:nvPicPr>
          <p:cNvPr id="9" name="Picture 9" descr="tgmc_hero_556x1801"/>
          <p:cNvPicPr>
            <a:picLocks noChangeAspect="1" noChangeArrowheads="1"/>
          </p:cNvPicPr>
          <p:nvPr userDrawn="1"/>
        </p:nvPicPr>
        <p:blipFill>
          <a:blip r:embed="rId6" cstate="print"/>
          <a:srcRect/>
          <a:stretch>
            <a:fillRect/>
          </a:stretch>
        </p:blipFill>
        <p:spPr bwMode="auto">
          <a:xfrm>
            <a:off x="5638800" y="0"/>
            <a:ext cx="3505200" cy="1295400"/>
          </a:xfrm>
          <a:prstGeom prst="rect">
            <a:avLst/>
          </a:prstGeom>
          <a:noFill/>
        </p:spPr>
      </p:pic>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254FBD7-02F0-4408-9ED5-7C0F352CDFE3}" type="datetimeFigureOut">
              <a:rPr lang="en-US"/>
              <a:pPr>
                <a:defRPr/>
              </a:pPr>
              <a:t>17-Feb-13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3CE83EF-B16F-4D2A-ACB0-B6EF971521F5}"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1AAAF1B-B61C-4F26-AAB0-DAE6BD7840F3}" type="datetimeFigureOut">
              <a:rPr lang="en-US"/>
              <a:pPr>
                <a:defRPr/>
              </a:pPr>
              <a:t>17-Feb-13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7664AC-DD36-4C5A-AABB-68C6F7BEFF42}"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3CE3D43-27A7-4AC6-89F4-2AC57444B999}" type="datetimeFigureOut">
              <a:rPr lang="en-US"/>
              <a:pPr>
                <a:defRPr/>
              </a:pPr>
              <a:t>17-Feb-13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57F17C0-87ED-4E52-8ED8-66B6194D389D}"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177B5C3-E007-4871-9933-47B1A9AEACD9}" type="datetimeFigureOut">
              <a:rPr lang="en-US"/>
              <a:pPr>
                <a:defRPr/>
              </a:pPr>
              <a:t>17-Feb-13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B45582-7D73-4CA4-AF67-D4755CD2BBA5}" type="slidenum">
              <a:rPr lang="en-US"/>
              <a:pPr>
                <a:defRPr/>
              </a:pPr>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5E68B6E-8EAD-4332-9BCA-1D869679A209}" type="datetimeFigureOut">
              <a:rPr lang="en-US"/>
              <a:pPr>
                <a:defRPr/>
              </a:pPr>
              <a:t>17-Feb-13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CEE0D9E-5606-4C9B-82D1-8FCB3E036F4E}"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2E99217-FAEC-469D-8E10-2B0743992BCD}" type="datetimeFigureOut">
              <a:rPr lang="en-US"/>
              <a:pPr>
                <a:defRPr/>
              </a:pPr>
              <a:t>17-Feb-13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764C9B-5F4A-47BE-AE97-2A9989E74FFC}"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7EDF47A-A080-4CA2-B276-2EA771D3CEBC}" type="datetimeFigureOut">
              <a:rPr lang="en-US"/>
              <a:pPr>
                <a:defRPr/>
              </a:pPr>
              <a:t>17-Feb-13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6FA73E6-B9C1-489B-B739-0369C035A942}"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47560EB-F404-4158-A24E-FA13FBA4C119}" type="datetimeFigureOut">
              <a:rPr lang="en-US"/>
              <a:pPr>
                <a:defRPr/>
              </a:pPr>
              <a:t>17-Feb-13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E5ED0AC-7E7C-4EAE-8DD7-04454424093B}"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E3E7F41-954C-4ABF-9B95-D571319F7B46}" type="datetimeFigureOut">
              <a:rPr lang="en-US"/>
              <a:pPr>
                <a:defRPr/>
              </a:pPr>
              <a:t>17-Feb-13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A9E3B89-EDE9-49F7-B686-CE80E341C8CF}"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9264E3A-370E-4380-8E43-71D82D16E8F6}" type="datetimeFigureOut">
              <a:rPr lang="en-US"/>
              <a:pPr>
                <a:defRPr/>
              </a:pPr>
              <a:t>17-Feb-13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48B92B5-D4E0-4413-A6D3-F8ED9A2F5F7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95FFC73-4CB1-41F1-8119-B7C981D69880}" type="datetimeFigureOut">
              <a:rPr lang="en-US"/>
              <a:pPr>
                <a:defRPr/>
              </a:pPr>
              <a:t>17-Feb-13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A0A03DA-ACFA-4FD0-A768-B7AC98409BFA}"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1F08680-D156-48BD-9393-6EE2A7DB1C7F}" type="datetimeFigureOut">
              <a:rPr lang="en-US"/>
              <a:pPr>
                <a:defRPr/>
              </a:pPr>
              <a:t>17-Feb-13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68B6B76-317F-4ABE-9318-CD29449D9C02}"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758892A-A42D-4960-90E8-B17A137B6B00}" type="datetimeFigureOut">
              <a:rPr lang="en-US"/>
              <a:pPr>
                <a:defRPr/>
              </a:pPr>
              <a:t>17-Feb-13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EF71FF4-3385-4B47-B346-4082B3B4D1DB}"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B12D277-0700-4D5D-A821-C27B372FBA83}" type="datetimeFigureOut">
              <a:rPr lang="en-US"/>
              <a:pPr>
                <a:defRPr/>
              </a:pPr>
              <a:t>17-Feb-13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07B4D8-2229-4EF4-B85B-268EAE6963D9}"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01EC359-1E24-4724-8581-0C208DB03F02}" type="datetimeFigureOut">
              <a:rPr lang="en-US"/>
              <a:pPr>
                <a:defRPr/>
              </a:pPr>
              <a:t>17-Feb-13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6313FA-E591-4958-8EEA-0A2504FD36C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C1CE0E-9812-4F24-9DFD-4F4FE03C01E9}" type="datetimeFigureOut">
              <a:rPr lang="en-US"/>
              <a:pPr>
                <a:defRPr/>
              </a:pPr>
              <a:t>17-Feb-13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EAA0B18-8FD3-4467-B69C-6ECE47A1D20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82335AB-DA25-4A43-8133-E648AEC53315}" type="datetimeFigureOut">
              <a:rPr lang="en-US"/>
              <a:pPr>
                <a:defRPr/>
              </a:pPr>
              <a:t>17-Feb-13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2FDA4FE-0AF5-4C91-B436-681F3561B06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BF50EB9-7891-47EE-BE6B-893FA18AC5C6}" type="datetimeFigureOut">
              <a:rPr lang="en-US"/>
              <a:pPr>
                <a:defRPr/>
              </a:pPr>
              <a:t>17-Feb-13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901C0F0-7D90-4DD4-8DCF-696A510802C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2EADB9E-2AD1-4C36-9819-E9CAAACAC035}" type="datetimeFigureOut">
              <a:rPr lang="en-US"/>
              <a:pPr>
                <a:defRPr/>
              </a:pPr>
              <a:t>17-Feb-13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89BA584-BA13-4006-BBFA-DEFAF7BC900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6CCAF8E-818B-475F-8578-28E60D7CA742}" type="datetimeFigureOut">
              <a:rPr lang="en-US"/>
              <a:pPr>
                <a:defRPr/>
              </a:pPr>
              <a:t>17-Feb-13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EF7D48-613F-4CBC-BE76-915EE9A9936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BC5199A-3266-46A4-B1C4-2249369D05FD}" type="datetimeFigureOut">
              <a:rPr lang="en-US"/>
              <a:pPr>
                <a:defRPr/>
              </a:pPr>
              <a:t>17-Feb-13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9616753-DFDA-44DB-9969-4C4EDC940A1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E3963230-BE57-42B4-8073-C4000D562208}" type="datetimeFigureOut">
              <a:rPr lang="en-US"/>
              <a:pPr>
                <a:defRPr/>
              </a:pPr>
              <a:t>17-Feb-13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AA3A52D5-3495-4E27-A9F1-F5D06BF6276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67" r:id="rId1"/>
    <p:sldLayoutId id="2147484068"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878787B-649A-4CFB-9AB2-C3A025EC37F2}" type="datetimeFigureOut">
              <a:rPr lang="en-US"/>
              <a:pPr>
                <a:defRPr/>
              </a:pPr>
              <a:t>17-Feb-13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8EE4D364-B718-4159-98FD-5B80C7C1E85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AE9F033-2544-428F-98D2-CB909E40E6D9}" type="datetimeFigureOut">
              <a:rPr lang="en-US"/>
              <a:pPr>
                <a:defRPr/>
              </a:pPr>
              <a:t>17-Feb-13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D1BCF81C-10EF-4376-A6C6-15E6BD0B7A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p:cNvSpPr>
          <p:nvPr>
            <p:ph type="ctrTitle" idx="4294967295"/>
          </p:nvPr>
        </p:nvSpPr>
        <p:spPr>
          <a:xfrm>
            <a:off x="1143000" y="3886200"/>
            <a:ext cx="7772400" cy="1470025"/>
          </a:xfrm>
        </p:spPr>
        <p:txBody>
          <a:bodyPr/>
          <a:lstStyle/>
          <a:p>
            <a:pPr algn="l" eaLnBrk="1" hangingPunct="1"/>
            <a:r>
              <a:rPr lang="en-US" sz="2400" dirty="0" smtClean="0"/>
              <a:t>Team Name: Prolific </a:t>
            </a:r>
            <a:r>
              <a:rPr lang="en-US" sz="2400" dirty="0" err="1" smtClean="0"/>
              <a:t>Coderz</a:t>
            </a:r>
            <a:r>
              <a:rPr lang="en-US" sz="2400" dirty="0" smtClean="0"/>
              <a:t/>
            </a:r>
            <a:br>
              <a:rPr lang="en-US" sz="2400" dirty="0" smtClean="0"/>
            </a:br>
            <a:r>
              <a:rPr lang="en-US" sz="2400" dirty="0" smtClean="0"/>
              <a:t>State: Tamil Nadu</a:t>
            </a:r>
            <a:br>
              <a:rPr lang="en-US" sz="2400" dirty="0" smtClean="0"/>
            </a:br>
            <a:r>
              <a:rPr lang="en-US" sz="2400" dirty="0" smtClean="0"/>
              <a:t>College Name: SSN College of Engineering</a:t>
            </a:r>
          </a:p>
        </p:txBody>
      </p:sp>
      <p:pic>
        <p:nvPicPr>
          <p:cNvPr id="4" name="Picture 3" descr="tgmclogo1.JPG"/>
          <p:cNvPicPr>
            <a:picLocks noChangeAspect="1"/>
          </p:cNvPicPr>
          <p:nvPr/>
        </p:nvPicPr>
        <p:blipFill>
          <a:blip r:embed="rId3" cstate="print"/>
          <a:stretch>
            <a:fillRect/>
          </a:stretch>
        </p:blipFill>
        <p:spPr>
          <a:xfrm>
            <a:off x="457200" y="228600"/>
            <a:ext cx="8229600" cy="3513193"/>
          </a:xfrm>
          <a:prstGeom prst="rect">
            <a:avLst/>
          </a:prstGeom>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304800" y="228600"/>
            <a:ext cx="7772400" cy="838200"/>
          </a:xfrm>
        </p:spPr>
        <p:txBody>
          <a:bodyPr lIns="0" rIns="0" bIns="0" anchor="b"/>
          <a:lstStyle/>
          <a:p>
            <a:pPr algn="l" eaLnBrk="1" hangingPunct="1"/>
            <a:r>
              <a:rPr lang="en-GB" sz="3500" b="1" dirty="0" smtClean="0"/>
              <a:t/>
            </a:r>
            <a:br>
              <a:rPr lang="en-GB" sz="3500" b="1" dirty="0" smtClean="0"/>
            </a:br>
            <a:r>
              <a:rPr lang="en-GB" sz="3500" b="1" dirty="0" smtClean="0"/>
              <a:t>UNIVERSAL STUDENT</a:t>
            </a:r>
            <a:br>
              <a:rPr lang="en-GB" sz="3500" b="1" dirty="0" smtClean="0"/>
            </a:br>
            <a:r>
              <a:rPr lang="en-GB" sz="3500" b="1" dirty="0" smtClean="0"/>
              <a:t>IDENTIFICATION USING RFID</a:t>
            </a:r>
          </a:p>
        </p:txBody>
      </p:sp>
      <p:sp>
        <p:nvSpPr>
          <p:cNvPr id="7171" name="Rectangle 24"/>
          <p:cNvSpPr>
            <a:spLocks noGrp="1"/>
          </p:cNvSpPr>
          <p:nvPr>
            <p:ph type="body" idx="4294967295"/>
          </p:nvPr>
        </p:nvSpPr>
        <p:spPr>
          <a:xfrm>
            <a:off x="457200" y="1447800"/>
            <a:ext cx="8229600" cy="4038600"/>
          </a:xfrm>
        </p:spPr>
        <p:txBody>
          <a:bodyPr/>
          <a:lstStyle/>
          <a:p>
            <a:pPr eaLnBrk="1" hangingPunct="1">
              <a:buFont typeface="Arial" charset="0"/>
              <a:buNone/>
            </a:pPr>
            <a:r>
              <a:rPr lang="en-GB" sz="2400" dirty="0" smtClean="0">
                <a:cs typeface="Arial" charset="0"/>
              </a:rPr>
              <a:t>	</a:t>
            </a:r>
          </a:p>
          <a:p>
            <a:pPr algn="r" eaLnBrk="1" hangingPunct="1">
              <a:buFont typeface="Arial" charset="0"/>
              <a:buNone/>
            </a:pPr>
            <a:r>
              <a:rPr lang="en-GB" sz="2400" dirty="0" smtClean="0">
                <a:cs typeface="Arial" charset="0"/>
              </a:rPr>
              <a:t>						A PROJECT BY</a:t>
            </a:r>
          </a:p>
          <a:p>
            <a:pPr algn="r" eaLnBrk="1" hangingPunct="1">
              <a:buFont typeface="Arial" charset="0"/>
              <a:buNone/>
            </a:pPr>
            <a:r>
              <a:rPr lang="en-GB" sz="2400" dirty="0" smtClean="0">
                <a:cs typeface="Arial" charset="0"/>
              </a:rPr>
              <a:t>						</a:t>
            </a:r>
            <a:r>
              <a:rPr lang="en-GB" sz="2400" b="1" dirty="0" smtClean="0">
                <a:cs typeface="Arial" charset="0"/>
              </a:rPr>
              <a:t>ANANTHA NITHYA A</a:t>
            </a:r>
          </a:p>
          <a:p>
            <a:pPr algn="r" eaLnBrk="1" hangingPunct="1">
              <a:buFont typeface="Arial" charset="0"/>
              <a:buNone/>
            </a:pPr>
            <a:r>
              <a:rPr lang="en-GB" sz="2400" b="1" dirty="0" smtClean="0">
                <a:cs typeface="Arial" charset="0"/>
              </a:rPr>
              <a:t>						ANJANA S</a:t>
            </a:r>
          </a:p>
          <a:p>
            <a:pPr algn="r" eaLnBrk="1" hangingPunct="1">
              <a:buFont typeface="Arial" charset="0"/>
              <a:buNone/>
            </a:pPr>
            <a:r>
              <a:rPr lang="en-GB" sz="2400" b="1" dirty="0" smtClean="0">
                <a:cs typeface="Arial" charset="0"/>
              </a:rPr>
              <a:t>						ARUNA S</a:t>
            </a:r>
          </a:p>
          <a:p>
            <a:pPr algn="r" eaLnBrk="1" hangingPunct="1">
              <a:buFont typeface="Arial" charset="0"/>
              <a:buNone/>
            </a:pPr>
            <a:r>
              <a:rPr lang="en-GB" sz="2400" b="1" dirty="0" smtClean="0">
                <a:cs typeface="Arial" charset="0"/>
              </a:rPr>
              <a:t>						NIRNIKA L</a:t>
            </a:r>
          </a:p>
          <a:p>
            <a:pPr algn="r" eaLnBrk="1" hangingPunct="1">
              <a:buFont typeface="Arial" charset="0"/>
              <a:buNone/>
            </a:pPr>
            <a:endParaRPr lang="en-GB" sz="2400" b="1" dirty="0" smtClean="0">
              <a:cs typeface="Arial" charset="0"/>
            </a:endParaRPr>
          </a:p>
          <a:p>
            <a:pPr algn="r" eaLnBrk="1" hangingPunct="1">
              <a:buNone/>
            </a:pPr>
            <a:r>
              <a:rPr lang="en-GB" sz="2400" dirty="0" smtClean="0">
                <a:cs typeface="Arial" charset="0"/>
              </a:rPr>
              <a:t>						UNDER THE GUIDANCE OF </a:t>
            </a:r>
            <a:r>
              <a:rPr lang="en-GB" sz="2400" b="1" dirty="0" smtClean="0">
                <a:cs typeface="Arial" charset="0"/>
              </a:rPr>
              <a:t>					Ms ANGEL DEBORAH</a:t>
            </a:r>
          </a:p>
          <a:p>
            <a:pPr algn="r" eaLnBrk="1" hangingPunct="1">
              <a:buFont typeface="Arial" charset="0"/>
              <a:buNone/>
            </a:pPr>
            <a:r>
              <a:rPr lang="en-GB" sz="2400" b="1" dirty="0" smtClean="0">
                <a:cs typeface="Arial" charset="0"/>
              </a:rPr>
              <a:t>			CSE DEPARTMENT,</a:t>
            </a:r>
          </a:p>
          <a:p>
            <a:pPr algn="r" eaLnBrk="1" hangingPunct="1">
              <a:buFont typeface="Arial" charset="0"/>
              <a:buNone/>
            </a:pPr>
            <a:r>
              <a:rPr lang="en-GB" sz="2400" b="1" dirty="0" smtClean="0">
                <a:cs typeface="Arial" charset="0"/>
              </a:rPr>
              <a:t>SSN COLLEGE OF ENGINEERING, Chennai</a:t>
            </a:r>
            <a:endParaRPr lang="en-GB" sz="2400" dirty="0" smtClean="0">
              <a:cs typeface="Arial" charset="0"/>
            </a:endParaRPr>
          </a:p>
          <a:p>
            <a:pPr eaLnBrk="1" hangingPunct="1">
              <a:buFont typeface="Arial" charset="0"/>
              <a:buNone/>
            </a:pPr>
            <a:endParaRPr lang="en-GB" sz="2400" dirty="0" smtClean="0">
              <a:cs typeface="Arial" charset="0"/>
            </a:endParaRPr>
          </a:p>
          <a:p>
            <a:pPr eaLnBrk="1" hangingPunct="1">
              <a:buFont typeface="Arial" charset="0"/>
              <a:buNone/>
            </a:pPr>
            <a:endParaRPr lang="en-GB" sz="2400" dirty="0" smtClean="0">
              <a:cs typeface="Arial" charset="0"/>
            </a:endParaRPr>
          </a:p>
          <a:p>
            <a:pPr eaLnBrk="1" hangingPunct="1">
              <a:buFont typeface="Arial" charset="0"/>
              <a:buNone/>
            </a:pPr>
            <a:r>
              <a:rPr lang="en-GB" sz="2400" dirty="0" smtClean="0">
                <a:cs typeface="Arial" charset="0"/>
              </a:rPr>
              <a:t>						</a:t>
            </a:r>
            <a:endParaRPr lang="en-US" sz="2400" dirty="0" smtClean="0">
              <a:cs typeface="Arial" charset="0"/>
            </a:endParaRPr>
          </a:p>
        </p:txBody>
      </p:sp>
      <p:pic>
        <p:nvPicPr>
          <p:cNvPr id="4" name="Picture 3" descr="rfid3.jpg"/>
          <p:cNvPicPr>
            <a:picLocks noChangeAspect="1"/>
          </p:cNvPicPr>
          <p:nvPr/>
        </p:nvPicPr>
        <p:blipFill>
          <a:blip r:embed="rId3" cstate="print"/>
          <a:stretch>
            <a:fillRect/>
          </a:stretch>
        </p:blipFill>
        <p:spPr>
          <a:xfrm>
            <a:off x="0" y="1219200"/>
            <a:ext cx="3886200" cy="2971800"/>
          </a:xfrm>
          <a:prstGeom prst="rect">
            <a:avLst/>
          </a:prstGeom>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About the Team</a:t>
            </a:r>
            <a:endParaRPr lang="en-US" b="1" dirty="0"/>
          </a:p>
        </p:txBody>
      </p:sp>
      <p:sp>
        <p:nvSpPr>
          <p:cNvPr id="3" name="Content Placeholder 2"/>
          <p:cNvSpPr>
            <a:spLocks noGrp="1"/>
          </p:cNvSpPr>
          <p:nvPr>
            <p:ph idx="1"/>
          </p:nvPr>
        </p:nvSpPr>
        <p:spPr/>
        <p:txBody>
          <a:bodyPr/>
          <a:lstStyle/>
          <a:p>
            <a:r>
              <a:rPr lang="en-US" dirty="0" err="1" smtClean="0"/>
              <a:t>Aruna</a:t>
            </a:r>
            <a:r>
              <a:rPr lang="en-US" dirty="0" smtClean="0"/>
              <a:t> – </a:t>
            </a:r>
            <a:r>
              <a:rPr lang="en-US" sz="2400" dirty="0" smtClean="0"/>
              <a:t>Attendance Marking, Automatic Email/SMS</a:t>
            </a:r>
          </a:p>
          <a:p>
            <a:r>
              <a:rPr lang="en-US" dirty="0" err="1" smtClean="0"/>
              <a:t>Anjana</a:t>
            </a:r>
            <a:r>
              <a:rPr lang="en-US" dirty="0" smtClean="0"/>
              <a:t> – </a:t>
            </a:r>
            <a:r>
              <a:rPr lang="en-US" sz="2400" dirty="0" smtClean="0"/>
              <a:t>Internal Mark Calculation, User Interface Design, Admin Functionalities</a:t>
            </a:r>
            <a:endParaRPr lang="en-US" dirty="0" smtClean="0"/>
          </a:p>
          <a:p>
            <a:r>
              <a:rPr lang="en-US" dirty="0" err="1" smtClean="0"/>
              <a:t>Anantha</a:t>
            </a:r>
            <a:r>
              <a:rPr lang="en-US" dirty="0" smtClean="0"/>
              <a:t> Nithya – </a:t>
            </a:r>
            <a:r>
              <a:rPr lang="en-US" sz="2400" dirty="0" smtClean="0"/>
              <a:t>Report Generation, Internationalization</a:t>
            </a:r>
            <a:endParaRPr lang="en-US" dirty="0" smtClean="0"/>
          </a:p>
          <a:p>
            <a:r>
              <a:rPr lang="en-US" dirty="0" err="1" smtClean="0"/>
              <a:t>Nirnika</a:t>
            </a:r>
            <a:r>
              <a:rPr lang="en-US" dirty="0" smtClean="0"/>
              <a:t> – </a:t>
            </a:r>
            <a:r>
              <a:rPr lang="en-US" sz="2400" dirty="0" smtClean="0"/>
              <a:t>Integration of Modules, Documentation</a:t>
            </a:r>
            <a:endParaRPr lang="en-US" dirty="0" smtClean="0"/>
          </a:p>
          <a:p>
            <a:pPr>
              <a:buNone/>
            </a:pPr>
            <a:endParaRPr lang="en-US" dirty="0" smtClean="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304800" y="228600"/>
            <a:ext cx="5943600" cy="838200"/>
          </a:xfrm>
        </p:spPr>
        <p:txBody>
          <a:bodyPr lIns="0" rIns="0" bIns="0" anchor="b"/>
          <a:lstStyle/>
          <a:p>
            <a:pPr algn="l" eaLnBrk="1" hangingPunct="1"/>
            <a:r>
              <a:rPr lang="en-GB" sz="3500" b="1" dirty="0" smtClean="0"/>
              <a:t>WHAT WE DID?</a:t>
            </a:r>
          </a:p>
        </p:txBody>
      </p:sp>
      <p:sp>
        <p:nvSpPr>
          <p:cNvPr id="7171" name="Rectangle 24"/>
          <p:cNvSpPr>
            <a:spLocks noGrp="1"/>
          </p:cNvSpPr>
          <p:nvPr>
            <p:ph type="body" idx="4294967295"/>
          </p:nvPr>
        </p:nvSpPr>
        <p:spPr>
          <a:xfrm>
            <a:off x="457200" y="1447800"/>
            <a:ext cx="8153400" cy="4038600"/>
          </a:xfrm>
        </p:spPr>
        <p:txBody>
          <a:bodyPr/>
          <a:lstStyle/>
          <a:p>
            <a:pPr eaLnBrk="1" hangingPunct="1"/>
            <a:r>
              <a:rPr lang="en-US" sz="2400" dirty="0" smtClean="0">
                <a:cs typeface="Arial" charset="0"/>
              </a:rPr>
              <a:t>The basic idea behind the project is to provide fool-proof attendance marking for students in a university using RFID.</a:t>
            </a:r>
          </a:p>
          <a:p>
            <a:pPr eaLnBrk="1" hangingPunct="1"/>
            <a:r>
              <a:rPr lang="en-US" sz="2400" dirty="0" smtClean="0">
                <a:cs typeface="Arial" charset="0"/>
              </a:rPr>
              <a:t>We have developed a system </a:t>
            </a:r>
            <a:r>
              <a:rPr lang="en-US" sz="2400" b="1" dirty="0" smtClean="0">
                <a:cs typeface="Arial" charset="0"/>
              </a:rPr>
              <a:t>that supports </a:t>
            </a:r>
            <a:r>
              <a:rPr lang="en-US" sz="2400" b="1" dirty="0" smtClean="0">
                <a:solidFill>
                  <a:srgbClr val="FF0000"/>
                </a:solidFill>
                <a:cs typeface="Arial" charset="0"/>
              </a:rPr>
              <a:t>swiping RFID tags</a:t>
            </a:r>
            <a:r>
              <a:rPr lang="en-US" sz="2400" b="1" dirty="0" smtClean="0">
                <a:cs typeface="Arial" charset="0"/>
              </a:rPr>
              <a:t> while entering and leaving the class. </a:t>
            </a:r>
            <a:r>
              <a:rPr lang="en-US" sz="2400" dirty="0" smtClean="0">
                <a:cs typeface="Arial" charset="0"/>
              </a:rPr>
              <a:t>Only when a card is swiped during both the </a:t>
            </a:r>
            <a:r>
              <a:rPr lang="en-US" sz="2400" dirty="0" err="1" smtClean="0">
                <a:cs typeface="Arial" charset="0"/>
              </a:rPr>
              <a:t>InEntry</a:t>
            </a:r>
            <a:r>
              <a:rPr lang="en-US" sz="2400" dirty="0" smtClean="0">
                <a:cs typeface="Arial" charset="0"/>
              </a:rPr>
              <a:t> and </a:t>
            </a:r>
            <a:r>
              <a:rPr lang="en-US" sz="2400" dirty="0" err="1" smtClean="0">
                <a:cs typeface="Arial" charset="0"/>
              </a:rPr>
              <a:t>OutEntry</a:t>
            </a:r>
            <a:r>
              <a:rPr lang="en-US" sz="2400" dirty="0" smtClean="0">
                <a:cs typeface="Arial" charset="0"/>
              </a:rPr>
              <a:t> session, the attendance is given for the student for that period. We have to </a:t>
            </a:r>
            <a:r>
              <a:rPr lang="en-US" sz="2400" b="1" dirty="0" smtClean="0">
                <a:cs typeface="Arial" charset="0"/>
              </a:rPr>
              <a:t>connect the RFID kit to the computer using  </a:t>
            </a:r>
            <a:r>
              <a:rPr lang="en-US" sz="2400" b="1" dirty="0" err="1" smtClean="0">
                <a:cs typeface="Arial" charset="0"/>
              </a:rPr>
              <a:t>PuTTY</a:t>
            </a:r>
            <a:r>
              <a:rPr lang="en-US" sz="2400" b="1" dirty="0" smtClean="0">
                <a:cs typeface="Arial" charset="0"/>
              </a:rPr>
              <a:t> </a:t>
            </a:r>
            <a:r>
              <a:rPr lang="en-US" sz="2400" b="1" dirty="0" smtClean="0">
                <a:cs typeface="Arial" charset="0"/>
              </a:rPr>
              <a:t>application </a:t>
            </a:r>
            <a:r>
              <a:rPr lang="en-US" sz="2400" dirty="0" smtClean="0">
                <a:cs typeface="Arial" charset="0"/>
              </a:rPr>
              <a:t>after installing the necessary driver software. Once connected, the </a:t>
            </a:r>
            <a:r>
              <a:rPr lang="en-US" sz="2400" b="1" dirty="0" smtClean="0">
                <a:cs typeface="Arial" charset="0"/>
              </a:rPr>
              <a:t>text has to be captured to two files </a:t>
            </a:r>
            <a:r>
              <a:rPr lang="en-US" sz="2400" dirty="0" smtClean="0">
                <a:cs typeface="Arial" charset="0"/>
              </a:rPr>
              <a:t>(one for </a:t>
            </a:r>
            <a:r>
              <a:rPr lang="en-US" sz="2400" dirty="0" err="1" smtClean="0">
                <a:cs typeface="Arial" charset="0"/>
              </a:rPr>
              <a:t>InEntry</a:t>
            </a:r>
            <a:r>
              <a:rPr lang="en-US" sz="2400" dirty="0" smtClean="0">
                <a:cs typeface="Arial" charset="0"/>
              </a:rPr>
              <a:t> and one for </a:t>
            </a:r>
            <a:r>
              <a:rPr lang="en-US" sz="2400" dirty="0" err="1" smtClean="0">
                <a:cs typeface="Arial" charset="0"/>
              </a:rPr>
              <a:t>OutEntry</a:t>
            </a:r>
            <a:r>
              <a:rPr lang="en-US" sz="2400" dirty="0" smtClean="0">
                <a:cs typeface="Arial" charset="0"/>
              </a:rPr>
              <a:t>). Text from these files will be read at the end of the </a:t>
            </a:r>
            <a:r>
              <a:rPr lang="en-US" sz="2400" dirty="0" err="1" smtClean="0">
                <a:cs typeface="Arial" charset="0"/>
              </a:rPr>
              <a:t>InEntry</a:t>
            </a:r>
            <a:r>
              <a:rPr lang="en-US" sz="2400" dirty="0" smtClean="0">
                <a:cs typeface="Arial" charset="0"/>
              </a:rPr>
              <a:t> and </a:t>
            </a:r>
            <a:r>
              <a:rPr lang="en-US" sz="2400" dirty="0" err="1" smtClean="0">
                <a:cs typeface="Arial" charset="0"/>
              </a:rPr>
              <a:t>OutEntry</a:t>
            </a:r>
            <a:r>
              <a:rPr lang="en-US" sz="2400" dirty="0" smtClean="0">
                <a:cs typeface="Arial" charset="0"/>
              </a:rPr>
              <a:t> sessions.</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304800" y="228600"/>
            <a:ext cx="4724400" cy="838200"/>
          </a:xfrm>
        </p:spPr>
        <p:txBody>
          <a:bodyPr lIns="0" rIns="0" bIns="0" anchor="b"/>
          <a:lstStyle/>
          <a:p>
            <a:pPr algn="l" eaLnBrk="1" hangingPunct="1"/>
            <a:r>
              <a:rPr lang="en-GB" sz="3500" b="1" dirty="0" smtClean="0"/>
              <a:t>WHAT WE DID?</a:t>
            </a:r>
          </a:p>
        </p:txBody>
      </p:sp>
      <p:sp>
        <p:nvSpPr>
          <p:cNvPr id="7171" name="Rectangle 24"/>
          <p:cNvSpPr>
            <a:spLocks noGrp="1"/>
          </p:cNvSpPr>
          <p:nvPr>
            <p:ph type="body" idx="4294967295"/>
          </p:nvPr>
        </p:nvSpPr>
        <p:spPr>
          <a:xfrm>
            <a:off x="533400" y="1371600"/>
            <a:ext cx="8229600" cy="4038600"/>
          </a:xfrm>
        </p:spPr>
        <p:txBody>
          <a:bodyPr/>
          <a:lstStyle/>
          <a:p>
            <a:pPr eaLnBrk="1" hangingPunct="1"/>
            <a:r>
              <a:rPr lang="en-US" sz="2400" dirty="0" smtClean="0">
                <a:cs typeface="Arial" charset="0"/>
              </a:rPr>
              <a:t>Our application provides </a:t>
            </a:r>
            <a:r>
              <a:rPr lang="en-US" sz="2400" b="1" dirty="0" smtClean="0">
                <a:solidFill>
                  <a:srgbClr val="FF0000"/>
                </a:solidFill>
                <a:cs typeface="Arial" charset="0"/>
              </a:rPr>
              <a:t>internal mark calculations </a:t>
            </a:r>
            <a:r>
              <a:rPr lang="en-US" sz="2400" dirty="0" smtClean="0">
                <a:cs typeface="Arial" charset="0"/>
              </a:rPr>
              <a:t>by taking average of all unit test marks till date and adding the marks for attendance based on the attendance percent for the semester.</a:t>
            </a:r>
          </a:p>
          <a:p>
            <a:pPr eaLnBrk="1" hangingPunct="1"/>
            <a:r>
              <a:rPr lang="en-US" sz="2400" dirty="0" smtClean="0">
                <a:cs typeface="Arial" charset="0"/>
              </a:rPr>
              <a:t>We have also used </a:t>
            </a:r>
            <a:r>
              <a:rPr lang="en-US" sz="2400" b="1" dirty="0" smtClean="0">
                <a:cs typeface="Arial" charset="0"/>
              </a:rPr>
              <a:t>Jasper API to </a:t>
            </a:r>
            <a:r>
              <a:rPr lang="en-US" sz="2400" b="1" dirty="0" smtClean="0">
                <a:solidFill>
                  <a:srgbClr val="FF0000"/>
                </a:solidFill>
                <a:cs typeface="Arial" charset="0"/>
              </a:rPr>
              <a:t>view and download reports</a:t>
            </a:r>
            <a:r>
              <a:rPr lang="en-US" sz="2400" dirty="0" smtClean="0">
                <a:cs typeface="Arial" charset="0"/>
              </a:rPr>
              <a:t>. Parents and students can view reports in </a:t>
            </a:r>
            <a:r>
              <a:rPr lang="en-US" sz="2400" b="1" dirty="0" smtClean="0">
                <a:cs typeface="Arial" charset="0"/>
              </a:rPr>
              <a:t>HTML and PDF</a:t>
            </a:r>
            <a:r>
              <a:rPr lang="en-US" sz="2400" dirty="0" smtClean="0">
                <a:cs typeface="Arial" charset="0"/>
              </a:rPr>
              <a:t> forms.</a:t>
            </a:r>
          </a:p>
          <a:p>
            <a:pPr eaLnBrk="1" hangingPunct="1"/>
            <a:r>
              <a:rPr lang="en-US" sz="2400" dirty="0" smtClean="0">
                <a:cs typeface="Arial" charset="0"/>
              </a:rPr>
              <a:t>In addition, the Admin can </a:t>
            </a:r>
            <a:r>
              <a:rPr lang="en-US" sz="2400" b="1" dirty="0" smtClean="0">
                <a:solidFill>
                  <a:srgbClr val="FF0000"/>
                </a:solidFill>
                <a:cs typeface="Arial" charset="0"/>
              </a:rPr>
              <a:t>send automatic Emails </a:t>
            </a:r>
            <a:r>
              <a:rPr lang="en-US" sz="2400" b="1" dirty="0" smtClean="0">
                <a:cs typeface="Arial" charset="0"/>
              </a:rPr>
              <a:t>to parents </a:t>
            </a:r>
            <a:r>
              <a:rPr lang="en-US" sz="2400" dirty="0" smtClean="0">
                <a:cs typeface="Arial" charset="0"/>
              </a:rPr>
              <a:t>notifying them the performance reports that have been published.</a:t>
            </a:r>
          </a:p>
          <a:p>
            <a:pPr eaLnBrk="1" hangingPunct="1"/>
            <a:r>
              <a:rPr lang="en-US" sz="2400" dirty="0" smtClean="0">
                <a:cs typeface="Arial" charset="0"/>
              </a:rPr>
              <a:t>Intimation about events like ‘holidays’, ‘special classes’ etc can be done by </a:t>
            </a:r>
            <a:r>
              <a:rPr lang="en-US" sz="2400" dirty="0" smtClean="0">
                <a:solidFill>
                  <a:srgbClr val="FF0000"/>
                </a:solidFill>
                <a:cs typeface="Arial" charset="0"/>
              </a:rPr>
              <a:t>automatic  </a:t>
            </a:r>
            <a:r>
              <a:rPr lang="en-US" sz="2400" b="1" dirty="0" smtClean="0">
                <a:solidFill>
                  <a:srgbClr val="FF0000"/>
                </a:solidFill>
                <a:cs typeface="Arial" charset="0"/>
              </a:rPr>
              <a:t>SMS feature </a:t>
            </a:r>
            <a:r>
              <a:rPr lang="en-US" sz="2400" dirty="0" smtClean="0">
                <a:cs typeface="Arial" charset="0"/>
              </a:rPr>
              <a:t>which is controlled by the Admin.</a:t>
            </a:r>
          </a:p>
          <a:p>
            <a:pPr eaLnBrk="1" hangingPunct="1">
              <a:buNone/>
            </a:pPr>
            <a:endParaRPr lang="en-US" sz="2400" dirty="0" smtClean="0">
              <a:cs typeface="Arial" charset="0"/>
            </a:endParaRPr>
          </a:p>
          <a:p>
            <a:pPr eaLnBrk="1" hangingPunct="1"/>
            <a:endParaRPr lang="en-US" sz="2400" dirty="0" smtClean="0">
              <a:cs typeface="Arial"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304800" y="228600"/>
            <a:ext cx="4800600" cy="838200"/>
          </a:xfrm>
        </p:spPr>
        <p:txBody>
          <a:bodyPr lIns="0" rIns="0" bIns="0" anchor="b"/>
          <a:lstStyle/>
          <a:p>
            <a:pPr algn="l" eaLnBrk="1" hangingPunct="1"/>
            <a:r>
              <a:rPr lang="en-GB" sz="3500" b="1" dirty="0" smtClean="0"/>
              <a:t>WHAT WE DID ?</a:t>
            </a:r>
          </a:p>
        </p:txBody>
      </p:sp>
      <p:sp>
        <p:nvSpPr>
          <p:cNvPr id="7171" name="Rectangle 24"/>
          <p:cNvSpPr>
            <a:spLocks noGrp="1"/>
          </p:cNvSpPr>
          <p:nvPr>
            <p:ph type="body" idx="4294967295"/>
          </p:nvPr>
        </p:nvSpPr>
        <p:spPr>
          <a:xfrm>
            <a:off x="457200" y="1676400"/>
            <a:ext cx="8229600" cy="4038600"/>
          </a:xfrm>
        </p:spPr>
        <p:txBody>
          <a:bodyPr/>
          <a:lstStyle/>
          <a:p>
            <a:pPr eaLnBrk="1" hangingPunct="1"/>
            <a:r>
              <a:rPr lang="en-GB" sz="2400" b="1" dirty="0" smtClean="0">
                <a:solidFill>
                  <a:srgbClr val="FF0000"/>
                </a:solidFill>
                <a:cs typeface="Arial" charset="0"/>
              </a:rPr>
              <a:t>Chat rooms</a:t>
            </a:r>
            <a:r>
              <a:rPr lang="en-GB" sz="2400" b="1" dirty="0" smtClean="0">
                <a:cs typeface="Arial" charset="0"/>
              </a:rPr>
              <a:t> </a:t>
            </a:r>
            <a:r>
              <a:rPr lang="en-GB" sz="2400" dirty="0" smtClean="0">
                <a:cs typeface="Arial" charset="0"/>
              </a:rPr>
              <a:t>have been provided for interaction among students.</a:t>
            </a:r>
          </a:p>
          <a:p>
            <a:pPr eaLnBrk="1" hangingPunct="1"/>
            <a:r>
              <a:rPr lang="en-GB" sz="2400" dirty="0" smtClean="0">
                <a:cs typeface="Arial" charset="0"/>
              </a:rPr>
              <a:t>Admin functionalities </a:t>
            </a:r>
            <a:r>
              <a:rPr lang="en-GB" sz="2400" b="1" dirty="0" smtClean="0">
                <a:cs typeface="Arial" charset="0"/>
              </a:rPr>
              <a:t>include enrolling a batch of students for a course; enrolling a single student for a course; allotting a teacher to a course; adding a new student/faculty/course. </a:t>
            </a:r>
            <a:r>
              <a:rPr lang="en-GB" sz="2400" dirty="0" smtClean="0">
                <a:solidFill>
                  <a:srgbClr val="FF0000"/>
                </a:solidFill>
                <a:cs typeface="Arial" charset="0"/>
              </a:rPr>
              <a:t>AJAX</a:t>
            </a:r>
            <a:r>
              <a:rPr lang="en-GB" sz="2400" dirty="0" smtClean="0">
                <a:cs typeface="Arial" charset="0"/>
              </a:rPr>
              <a:t> has been used for forms.</a:t>
            </a:r>
            <a:endParaRPr lang="en-GB" sz="2400" b="1" dirty="0" smtClean="0">
              <a:cs typeface="Arial" charset="0"/>
            </a:endParaRPr>
          </a:p>
          <a:p>
            <a:pPr eaLnBrk="1" hangingPunct="1"/>
            <a:r>
              <a:rPr lang="en-GB" sz="2400" b="1" dirty="0" smtClean="0">
                <a:cs typeface="Arial" charset="0"/>
              </a:rPr>
              <a:t>Parents </a:t>
            </a:r>
            <a:r>
              <a:rPr lang="en-GB" sz="2400" dirty="0" smtClean="0">
                <a:cs typeface="Arial" charset="0"/>
              </a:rPr>
              <a:t>can login and view their child’s performance report for any month. </a:t>
            </a:r>
          </a:p>
          <a:p>
            <a:pPr eaLnBrk="1" hangingPunct="1"/>
            <a:r>
              <a:rPr lang="en-GB" sz="2400" dirty="0" smtClean="0">
                <a:cs typeface="Arial" charset="0"/>
              </a:rPr>
              <a:t>Regular Expression Validation has been done for forms.</a:t>
            </a:r>
          </a:p>
          <a:p>
            <a:pPr eaLnBrk="1" hangingPunct="1"/>
            <a:r>
              <a:rPr lang="en-GB" sz="2400" dirty="0" smtClean="0">
                <a:cs typeface="Arial" charset="0"/>
              </a:rPr>
              <a:t>Support for the website in </a:t>
            </a:r>
            <a:r>
              <a:rPr lang="en-GB" sz="2400" dirty="0" smtClean="0">
                <a:solidFill>
                  <a:srgbClr val="FF0000"/>
                </a:solidFill>
                <a:cs typeface="Arial" charset="0"/>
              </a:rPr>
              <a:t>Tamil, Telugu </a:t>
            </a:r>
            <a:r>
              <a:rPr lang="en-GB" sz="2400" dirty="0" smtClean="0">
                <a:cs typeface="Arial" charset="0"/>
              </a:rPr>
              <a:t>has</a:t>
            </a:r>
            <a:r>
              <a:rPr lang="en-GB" sz="2400" dirty="0" smtClean="0">
                <a:solidFill>
                  <a:srgbClr val="FF0000"/>
                </a:solidFill>
                <a:cs typeface="Arial" charset="0"/>
              </a:rPr>
              <a:t> </a:t>
            </a:r>
            <a:r>
              <a:rPr lang="en-GB" sz="2400" dirty="0" smtClean="0">
                <a:cs typeface="Arial" charset="0"/>
              </a:rPr>
              <a:t>also been done.</a:t>
            </a:r>
            <a:endParaRPr lang="en-GB" sz="2400" dirty="0" smtClean="0">
              <a:solidFill>
                <a:srgbClr val="FF0000"/>
              </a:solidFill>
              <a:cs typeface="Arial"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304800" y="228600"/>
            <a:ext cx="6400800" cy="838200"/>
          </a:xfrm>
        </p:spPr>
        <p:txBody>
          <a:bodyPr lIns="0" rIns="0" bIns="0" anchor="b"/>
          <a:lstStyle/>
          <a:p>
            <a:pPr algn="l" eaLnBrk="1" hangingPunct="1"/>
            <a:r>
              <a:rPr lang="en-GB" sz="3500" b="1" dirty="0" smtClean="0"/>
              <a:t>TOOLS &amp; TECHNOLOGIES</a:t>
            </a:r>
          </a:p>
        </p:txBody>
      </p:sp>
      <p:sp>
        <p:nvSpPr>
          <p:cNvPr id="7171" name="Rectangle 24"/>
          <p:cNvSpPr>
            <a:spLocks noGrp="1"/>
          </p:cNvSpPr>
          <p:nvPr>
            <p:ph type="body" idx="4294967295"/>
          </p:nvPr>
        </p:nvSpPr>
        <p:spPr>
          <a:xfrm>
            <a:off x="457200" y="1219200"/>
            <a:ext cx="8229600" cy="4038600"/>
          </a:xfrm>
        </p:spPr>
        <p:txBody>
          <a:bodyPr/>
          <a:lstStyle/>
          <a:p>
            <a:pPr eaLnBrk="1" hangingPunct="1">
              <a:buFont typeface="Arial" charset="0"/>
              <a:buNone/>
            </a:pPr>
            <a:r>
              <a:rPr lang="en-GB" sz="2400" b="1" dirty="0" smtClean="0">
                <a:cs typeface="Arial" charset="0"/>
              </a:rPr>
              <a:t>Tools Used</a:t>
            </a:r>
          </a:p>
          <a:p>
            <a:pPr eaLnBrk="1" hangingPunct="1"/>
            <a:r>
              <a:rPr lang="en-US" sz="2400" dirty="0" smtClean="0">
                <a:cs typeface="Arial" charset="0"/>
              </a:rPr>
              <a:t>Database used: DB2 Express-C</a:t>
            </a:r>
          </a:p>
          <a:p>
            <a:pPr eaLnBrk="1" hangingPunct="1"/>
            <a:r>
              <a:rPr lang="en-US" sz="2400" dirty="0" smtClean="0">
                <a:cs typeface="Arial" charset="0"/>
              </a:rPr>
              <a:t>Server used: </a:t>
            </a:r>
            <a:r>
              <a:rPr lang="en-US" sz="2400" dirty="0" err="1" smtClean="0">
                <a:cs typeface="Arial" charset="0"/>
              </a:rPr>
              <a:t>WebSphere</a:t>
            </a:r>
            <a:r>
              <a:rPr lang="en-US" sz="2400" dirty="0" smtClean="0">
                <a:cs typeface="Arial" charset="0"/>
              </a:rPr>
              <a:t> Application Server Community 			  					Edition v8.5</a:t>
            </a:r>
          </a:p>
          <a:p>
            <a:pPr eaLnBrk="1" hangingPunct="1"/>
            <a:r>
              <a:rPr lang="en-US" sz="2400" dirty="0" smtClean="0">
                <a:cs typeface="Arial" charset="0"/>
              </a:rPr>
              <a:t>IDE used: </a:t>
            </a:r>
            <a:r>
              <a:rPr lang="en-US" sz="2400" dirty="0" err="1" smtClean="0">
                <a:cs typeface="Arial" charset="0"/>
              </a:rPr>
              <a:t>NetBeans</a:t>
            </a:r>
            <a:r>
              <a:rPr lang="en-US" sz="2400" dirty="0" smtClean="0">
                <a:cs typeface="Arial" charset="0"/>
              </a:rPr>
              <a:t> 7.3, Eclipse Helios and RAD</a:t>
            </a:r>
          </a:p>
          <a:p>
            <a:pPr eaLnBrk="1" hangingPunct="1"/>
            <a:r>
              <a:rPr lang="en-US" sz="2400" dirty="0" smtClean="0">
                <a:cs typeface="Arial" charset="0"/>
              </a:rPr>
              <a:t>For modeling : RSA</a:t>
            </a:r>
          </a:p>
          <a:p>
            <a:pPr eaLnBrk="1" hangingPunct="1"/>
            <a:r>
              <a:rPr lang="en-US" sz="2400" dirty="0" smtClean="0">
                <a:cs typeface="Arial" charset="0"/>
              </a:rPr>
              <a:t>Operating System used for Development : Windows 7, 						Windows 8, Fedora 17</a:t>
            </a:r>
          </a:p>
          <a:p>
            <a:pPr eaLnBrk="1" hangingPunct="1">
              <a:buNone/>
            </a:pPr>
            <a:r>
              <a:rPr lang="en-US" sz="2400" b="1" dirty="0" smtClean="0">
                <a:cs typeface="Arial" charset="0"/>
              </a:rPr>
              <a:t>Technologies Used </a:t>
            </a:r>
          </a:p>
          <a:p>
            <a:pPr lvl="1" eaLnBrk="1" hangingPunct="1">
              <a:buFontTx/>
              <a:buChar char="-"/>
            </a:pPr>
            <a:r>
              <a:rPr lang="en-US" sz="2400" dirty="0" smtClean="0">
                <a:cs typeface="Arial" charset="0"/>
              </a:rPr>
              <a:t>JSP 				-    JavaBeans</a:t>
            </a:r>
          </a:p>
          <a:p>
            <a:pPr lvl="1" eaLnBrk="1" hangingPunct="1">
              <a:buFontTx/>
              <a:buChar char="-"/>
            </a:pPr>
            <a:r>
              <a:rPr lang="en-US" sz="2400" dirty="0" smtClean="0">
                <a:cs typeface="Arial" charset="0"/>
              </a:rPr>
              <a:t>HTML 5 / CSS			-    AJAX</a:t>
            </a:r>
          </a:p>
          <a:p>
            <a:pPr lvl="1" eaLnBrk="1" hangingPunct="1">
              <a:buFontTx/>
              <a:buChar char="-"/>
            </a:pPr>
            <a:r>
              <a:rPr lang="en-US" sz="2400" dirty="0" err="1" smtClean="0">
                <a:cs typeface="Arial" charset="0"/>
              </a:rPr>
              <a:t>Servlets</a:t>
            </a:r>
            <a:r>
              <a:rPr lang="en-US" sz="2400" dirty="0" smtClean="0">
                <a:cs typeface="Arial" charset="0"/>
              </a:rPr>
              <a:t> 				-    JavaScript</a:t>
            </a:r>
          </a:p>
          <a:p>
            <a:pPr lvl="1" eaLnBrk="1" hangingPunct="1">
              <a:buFontTx/>
              <a:buChar char="-"/>
            </a:pPr>
            <a:endParaRPr lang="en-US" sz="2400" dirty="0" smtClean="0">
              <a:cs typeface="Arial" charset="0"/>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304800" y="228600"/>
            <a:ext cx="2286000" cy="838200"/>
          </a:xfrm>
        </p:spPr>
        <p:txBody>
          <a:bodyPr lIns="0" rIns="0" bIns="0" anchor="b"/>
          <a:lstStyle/>
          <a:p>
            <a:pPr algn="l" eaLnBrk="1" hangingPunct="1"/>
            <a:r>
              <a:rPr lang="en-GB" sz="3500" b="1" dirty="0" smtClean="0"/>
              <a:t>SCOPE</a:t>
            </a:r>
          </a:p>
        </p:txBody>
      </p:sp>
      <p:sp>
        <p:nvSpPr>
          <p:cNvPr id="7171" name="Rectangle 24"/>
          <p:cNvSpPr>
            <a:spLocks noGrp="1"/>
          </p:cNvSpPr>
          <p:nvPr>
            <p:ph type="body" idx="4294967295"/>
          </p:nvPr>
        </p:nvSpPr>
        <p:spPr>
          <a:xfrm>
            <a:off x="457200" y="1447800"/>
            <a:ext cx="8229600" cy="4038600"/>
          </a:xfrm>
        </p:spPr>
        <p:txBody>
          <a:bodyPr/>
          <a:lstStyle/>
          <a:p>
            <a:pPr eaLnBrk="1" hangingPunct="1">
              <a:buFont typeface="Arial" charset="0"/>
              <a:buNone/>
            </a:pPr>
            <a:r>
              <a:rPr lang="en-US" sz="2400" dirty="0" smtClean="0">
                <a:cs typeface="Arial" charset="0"/>
              </a:rPr>
              <a:t>This application helps to maintain a time-saving, fool-proof method of attendance-marking. It would make the faculty’s job easier as he/she can automatically calculate the Internal Marks for the semester. </a:t>
            </a:r>
          </a:p>
          <a:p>
            <a:pPr eaLnBrk="1" hangingPunct="1">
              <a:buFont typeface="Arial" charset="0"/>
              <a:buNone/>
            </a:pPr>
            <a:r>
              <a:rPr lang="en-US" sz="2400" dirty="0" smtClean="0">
                <a:cs typeface="Arial" charset="0"/>
              </a:rPr>
              <a:t>In future, the application can be extended to :</a:t>
            </a:r>
          </a:p>
          <a:p>
            <a:pPr eaLnBrk="1" hangingPunct="1">
              <a:buFont typeface="Arial" charset="0"/>
              <a:buNone/>
            </a:pPr>
            <a:r>
              <a:rPr lang="en-US" sz="2400" dirty="0" smtClean="0">
                <a:cs typeface="Arial" charset="0"/>
              </a:rPr>
              <a:t>	* Automated Library System</a:t>
            </a:r>
          </a:p>
          <a:p>
            <a:pPr eaLnBrk="1" hangingPunct="1">
              <a:buFont typeface="Arial" charset="0"/>
              <a:buNone/>
            </a:pPr>
            <a:r>
              <a:rPr lang="en-US" sz="2400" dirty="0" smtClean="0">
                <a:cs typeface="Arial" charset="0"/>
              </a:rPr>
              <a:t>	* Automated Computer Labs</a:t>
            </a:r>
          </a:p>
          <a:p>
            <a:pPr eaLnBrk="1" hangingPunct="1">
              <a:buFont typeface="Arial" charset="0"/>
              <a:buNone/>
            </a:pPr>
            <a:r>
              <a:rPr lang="en-US" sz="2400" dirty="0" smtClean="0">
                <a:cs typeface="Arial" charset="0"/>
              </a:rPr>
              <a:t>	* Using biometric identification (like finger-print scanning)</a:t>
            </a:r>
          </a:p>
          <a:p>
            <a:pPr eaLnBrk="1" hangingPunct="1">
              <a:buFont typeface="Arial" charset="0"/>
              <a:buNone/>
            </a:pPr>
            <a:r>
              <a:rPr lang="en-US" sz="2400" dirty="0" smtClean="0">
                <a:cs typeface="Arial" charset="0"/>
              </a:rPr>
              <a:t>	* Including a portal for Alumni</a:t>
            </a:r>
          </a:p>
          <a:p>
            <a:pPr eaLnBrk="1" hangingPunct="1">
              <a:buFont typeface="Arial" charset="0"/>
              <a:buNone/>
            </a:pPr>
            <a:r>
              <a:rPr lang="en-US" sz="2400" dirty="0" smtClean="0">
                <a:cs typeface="Arial" charset="0"/>
              </a:rPr>
              <a:t>	*  Create customized websites for each department</a:t>
            </a:r>
          </a:p>
          <a:p>
            <a:pPr eaLnBrk="1" hangingPunct="1">
              <a:buFont typeface="Arial" charset="0"/>
              <a:buNone/>
            </a:pPr>
            <a:r>
              <a:rPr lang="en-US" sz="2400" dirty="0" smtClean="0">
                <a:cs typeface="Arial" charset="0"/>
              </a:rPr>
              <a:t>     *  Developing an Employee Management System for issuing salaries for faculty and other staff.</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304800" y="228600"/>
            <a:ext cx="3429000" cy="838200"/>
          </a:xfrm>
        </p:spPr>
        <p:txBody>
          <a:bodyPr lIns="0" rIns="0" bIns="0" anchor="b"/>
          <a:lstStyle/>
          <a:p>
            <a:pPr algn="l" eaLnBrk="1" hangingPunct="1"/>
            <a:r>
              <a:rPr lang="en-GB" sz="3500" b="1" dirty="0" smtClean="0"/>
              <a:t>User Feedback</a:t>
            </a:r>
          </a:p>
        </p:txBody>
      </p:sp>
      <p:sp>
        <p:nvSpPr>
          <p:cNvPr id="7171" name="Rectangle 24"/>
          <p:cNvSpPr>
            <a:spLocks noGrp="1"/>
          </p:cNvSpPr>
          <p:nvPr>
            <p:ph type="body" idx="4294967295"/>
          </p:nvPr>
        </p:nvSpPr>
        <p:spPr>
          <a:xfrm>
            <a:off x="457200" y="1447800"/>
            <a:ext cx="8229600" cy="4038600"/>
          </a:xfrm>
        </p:spPr>
        <p:txBody>
          <a:bodyPr/>
          <a:lstStyle/>
          <a:p>
            <a:pPr eaLnBrk="1" hangingPunct="1"/>
            <a:r>
              <a:rPr lang="en-US" sz="2400" dirty="0" smtClean="0">
                <a:cs typeface="Arial" charset="0"/>
              </a:rPr>
              <a:t>When we showed this project to our OOAD(Object Oriented Analysis and Design) teacher, she loved the interface and thought it was really professional. She was happy that we took the trouble to do realistic RFID interfacing. Also, providing support for SMS, Chat room and Emails was very much appreciated. She gave us some test cases (like validating session value to be a single digit as we cannot practically have 10 or more sessions in a day!) which we have implemented now.</a:t>
            </a:r>
          </a:p>
          <a:p>
            <a:pPr eaLnBrk="1" hangingPunct="1"/>
            <a:endParaRPr lang="en-US" sz="2400" dirty="0" smtClean="0">
              <a:cs typeface="Arial" charset="0"/>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3087</TotalTime>
  <Words>512</Words>
  <Application>Microsoft Office PowerPoint</Application>
  <PresentationFormat>On-screen Show (4:3)</PresentationFormat>
  <Paragraphs>56</Paragraphs>
  <Slides>9</Slides>
  <Notes>8</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Office Theme</vt:lpstr>
      <vt:lpstr>1_Office Theme</vt:lpstr>
      <vt:lpstr>2_Office Theme</vt:lpstr>
      <vt:lpstr>Team Name: Prolific Coderz State: Tamil Nadu College Name: SSN College of Engineering</vt:lpstr>
      <vt:lpstr> UNIVERSAL STUDENT IDENTIFICATION USING RFID</vt:lpstr>
      <vt:lpstr>About the Team</vt:lpstr>
      <vt:lpstr>WHAT WE DID?</vt:lpstr>
      <vt:lpstr>WHAT WE DID?</vt:lpstr>
      <vt:lpstr>WHAT WE DID ?</vt:lpstr>
      <vt:lpstr>TOOLS &amp; TECHNOLOGIES</vt:lpstr>
      <vt:lpstr>SCOPE</vt:lpstr>
      <vt:lpstr>User Feedback</vt:lpstr>
    </vt:vector>
  </TitlesOfParts>
  <Company>Trumpit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Nithya</cp:lastModifiedBy>
  <cp:revision>237</cp:revision>
  <dcterms:created xsi:type="dcterms:W3CDTF">2009-04-21T09:45:52Z</dcterms:created>
  <dcterms:modified xsi:type="dcterms:W3CDTF">2013-02-17T04:06:32Z</dcterms:modified>
</cp:coreProperties>
</file>