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69327" autoAdjust="0"/>
  </p:normalViewPr>
  <p:slideViewPr>
    <p:cSldViewPr snapToGrid="0">
      <p:cViewPr varScale="1">
        <p:scale>
          <a:sx n="112" d="100"/>
          <a:sy n="112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0F1870-E0F3-7179-D584-CDBDCAF8CB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A3649-049F-1238-1577-C9909D430C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612F8-CBB4-4EC2-9B3E-4648DD4A5C9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872A4-227C-F205-3FBB-F46F23F50D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21831-21BF-9D80-3823-B1A0F25CB8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86B82-5183-409F-8C9A-4EFCA0E9F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0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8E8E4-990A-402E-8DD9-B2AB4FC7F8A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98C47-CA83-43C3-89D9-97C55A2D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8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animations support more complex animations, timing functions for different parts of the animations and provides programmability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98C47-CA83-43C3-89D9-97C55A2D52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4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98C47-CA83-43C3-89D9-97C55A2D52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140253-9DD6-4F8B-8F4E-25B99F060F7B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046D-E140-4228-BFFE-00C34DC2E848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3838-174E-4717-8308-87497A89097B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2027-0312-46DB-B1C4-21C0A9634BEF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3FB1-C40D-4144-907A-E63F11BD5371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4E3-BB9B-4233-8BAA-9A678E3B08D7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0C1F-0233-48EB-8E64-5DEA63410BD0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8D3C-2AC4-4BAB-8C1B-5B75F50AFACB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432B-A813-4BE6-A1F4-A1010D176E4C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E3E1-E3E5-4F1A-BC69-CCC4AA469786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0E28-26AD-44CD-823F-44307C85D44C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057A-35CD-4800-91B1-4506B1994593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7E3E-18A5-40BD-B2FD-AE60D7D31BCA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93B-BF81-4EAC-A2C0-654B3F33C461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32E3-6695-4D81-AA30-C8919269B141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AFD7-52AB-4F77-9CD8-0960B7B6342F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7CA2-0D6C-4E42-8E6A-A95D61223B8C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2449-E01D-4721-A163-5BF54D196614}" type="datetime1">
              <a:rPr lang="en-US" smtClean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MedStudy / Ananthan Unni Reshma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thanunni/ng-animations" TargetMode="External"/><Relationship Id="rId2" Type="http://schemas.openxmlformats.org/officeDocument/2006/relationships/hyperlink" Target="https://stackblitz.com/edit/aur-ng-animation-brownbag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aur-ng-animation-brownbag.stackblitz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87BB-8132-51F1-3910-ACD377386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Animation with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F7FE3-D59A-CBCA-06AB-474D2EE37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enough to get going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E00AA-93AC-053D-4C3B-49E3EF3B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64930" y="6348352"/>
            <a:ext cx="3212275" cy="365125"/>
          </a:xfrm>
        </p:spPr>
        <p:txBody>
          <a:bodyPr/>
          <a:lstStyle/>
          <a:p>
            <a:pPr algn="r"/>
            <a:r>
              <a:rPr lang="en-US" sz="1400" dirty="0">
                <a:solidFill>
                  <a:srgbClr val="00B050"/>
                </a:solidFill>
                <a:latin typeface="Agency FB" panose="020B0503020202020204" pitchFamily="34" charset="0"/>
              </a:rPr>
              <a:t>MedStudy / Ananthan Unni Reshma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2B2C9-0D1E-112C-CF82-F7F939194C36}"/>
              </a:ext>
            </a:extLst>
          </p:cNvPr>
          <p:cNvSpPr txBox="1"/>
          <p:nvPr/>
        </p:nvSpPr>
        <p:spPr>
          <a:xfrm>
            <a:off x="4101981" y="144523"/>
            <a:ext cx="7975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https://stackblitz.com/edit/aur-ng-animation-brownbag</a:t>
            </a:r>
          </a:p>
        </p:txBody>
      </p:sp>
    </p:spTree>
    <p:extLst>
      <p:ext uri="{BB962C8B-B14F-4D97-AF65-F5344CB8AC3E}">
        <p14:creationId xmlns:p14="http://schemas.microsoft.com/office/powerpoint/2010/main" val="8384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B3F6-8DB7-82F9-EBD2-53B4EA16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animate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84F4-C81D-0B72-0D6D-CB52A462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9" y="1668482"/>
            <a:ext cx="4649783" cy="513535"/>
          </a:xfrm>
        </p:spPr>
        <p:txBody>
          <a:bodyPr/>
          <a:lstStyle/>
          <a:p>
            <a:r>
              <a:rPr lang="en-US" b="1" i="1" dirty="0"/>
              <a:t>CSS3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9D8A-1A72-E658-C829-9A00F6963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09" y="2182017"/>
            <a:ext cx="4878391" cy="175339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Built in with CSS3</a:t>
            </a:r>
          </a:p>
          <a:p>
            <a:r>
              <a:rPr lang="en-US" dirty="0"/>
              <a:t>Keyframes</a:t>
            </a:r>
          </a:p>
          <a:p>
            <a:r>
              <a:rPr lang="en-US" dirty="0"/>
              <a:t>Duration</a:t>
            </a:r>
          </a:p>
          <a:p>
            <a:r>
              <a:rPr lang="en-US" dirty="0"/>
              <a:t>Easing/Timing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211DC-4102-038F-DF1D-9787240BE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9" y="1608217"/>
            <a:ext cx="4646602" cy="823912"/>
          </a:xfrm>
        </p:spPr>
        <p:txBody>
          <a:bodyPr/>
          <a:lstStyle/>
          <a:p>
            <a:r>
              <a:rPr lang="en-US" b="1" i="1" dirty="0"/>
              <a:t>@angular/animations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C5A4D-EB14-9006-493F-A414FFB64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432129"/>
            <a:ext cx="4875210" cy="3398655"/>
          </a:xfrm>
        </p:spPr>
        <p:txBody>
          <a:bodyPr>
            <a:noAutofit/>
          </a:bodyPr>
          <a:lstStyle/>
          <a:p>
            <a:r>
              <a:rPr lang="en-US" sz="2000" dirty="0"/>
              <a:t>Built on top of Web Animations abstraction</a:t>
            </a:r>
          </a:p>
          <a:p>
            <a:r>
              <a:rPr lang="en-US" sz="2000" dirty="0"/>
              <a:t>Cleaner API, more readable code</a:t>
            </a:r>
          </a:p>
          <a:p>
            <a:r>
              <a:rPr lang="en-US" sz="2000" dirty="0"/>
              <a:t>Automatic property calculation</a:t>
            </a:r>
          </a:p>
          <a:p>
            <a:r>
              <a:rPr lang="en-US" sz="2000" dirty="0"/>
              <a:t>Transitions, query, style, animate, complex animations</a:t>
            </a:r>
          </a:p>
          <a:p>
            <a:r>
              <a:rPr lang="en-US" sz="2000" dirty="0"/>
              <a:t>More controls like callbacks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22AD7CD-6964-D89F-E09A-829585A7A9E5}"/>
              </a:ext>
            </a:extLst>
          </p:cNvPr>
          <p:cNvSpPr txBox="1">
            <a:spLocks/>
          </p:cNvSpPr>
          <p:nvPr/>
        </p:nvSpPr>
        <p:spPr>
          <a:xfrm>
            <a:off x="1141409" y="3935410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Web Animations API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5FB7AC-3F9D-A488-400D-6E080CB6095C}"/>
              </a:ext>
            </a:extLst>
          </p:cNvPr>
          <p:cNvSpPr txBox="1">
            <a:spLocks/>
          </p:cNvSpPr>
          <p:nvPr/>
        </p:nvSpPr>
        <p:spPr>
          <a:xfrm>
            <a:off x="1141409" y="4759321"/>
            <a:ext cx="4878391" cy="1753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/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en-US" sz="2000" dirty="0"/>
              <a:t>Browser support</a:t>
            </a:r>
          </a:p>
          <a:p>
            <a:r>
              <a:rPr lang="en-US" sz="2000" dirty="0"/>
              <a:t>Complex easing functions</a:t>
            </a:r>
          </a:p>
          <a:p>
            <a:r>
              <a:rPr lang="en-US" sz="2000" dirty="0">
                <a:solidFill>
                  <a:srgbClr val="00B0F0"/>
                </a:solidFill>
                <a:latin typeface="Lucida Sans Typewriter" panose="020B0509030504030204" pitchFamily="49" charset="0"/>
              </a:rPr>
              <a:t>animate()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76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03C2-FDD3-86F2-E173-D6F73878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animations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F4C92AA-7B01-03D8-F335-07EB7273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191770"/>
            <a:ext cx="4126309" cy="315171"/>
          </a:xfrm>
        </p:spPr>
        <p:txBody>
          <a:bodyPr/>
          <a:lstStyle/>
          <a:p>
            <a:r>
              <a:rPr lang="en-US" sz="2000" i="1" cap="none" dirty="0"/>
              <a:t>@import</a:t>
            </a:r>
            <a:r>
              <a:rPr lang="en-US" sz="2000" cap="none" dirty="0"/>
              <a:t> </a:t>
            </a:r>
            <a:r>
              <a:rPr lang="en-US" sz="1600" cap="none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BrowserAnimationsModule</a:t>
            </a:r>
            <a:endParaRPr lang="en-US" sz="2000" cap="none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3D7C119-30C2-68EC-9DF4-9D80CD39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24279" y="2123405"/>
            <a:ext cx="3917801" cy="383536"/>
          </a:xfrm>
        </p:spPr>
        <p:txBody>
          <a:bodyPr/>
          <a:lstStyle/>
          <a:p>
            <a:r>
              <a:rPr lang="en-US" cap="none" dirty="0"/>
              <a:t>Add animations metadata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0529F97-E9FE-0FBF-BA06-1CFB4F6C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91602"/>
            <a:ext cx="5508475" cy="28947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9DE497-392F-88EF-84F7-F6CAEDECE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9525" b="26641"/>
          <a:stretch/>
        </p:blipFill>
        <p:spPr>
          <a:xfrm>
            <a:off x="6924278" y="2586927"/>
            <a:ext cx="5070139" cy="28947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198DDD8B-5B8C-F0CB-783A-76927640F4EA}"/>
              </a:ext>
            </a:extLst>
          </p:cNvPr>
          <p:cNvSpPr txBox="1">
            <a:spLocks/>
          </p:cNvSpPr>
          <p:nvPr/>
        </p:nvSpPr>
        <p:spPr>
          <a:xfrm>
            <a:off x="1055955" y="5563402"/>
            <a:ext cx="4346193" cy="38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cap="none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* </a:t>
            </a:r>
            <a:r>
              <a:rPr lang="en-US" sz="1400" cap="none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NoopAnimationsModule</a:t>
            </a:r>
            <a:r>
              <a:rPr lang="en-US" sz="1400" cap="none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// for unit test</a:t>
            </a:r>
          </a:p>
        </p:txBody>
      </p:sp>
    </p:spTree>
    <p:extLst>
      <p:ext uri="{BB962C8B-B14F-4D97-AF65-F5344CB8AC3E}">
        <p14:creationId xmlns:p14="http://schemas.microsoft.com/office/powerpoint/2010/main" val="244860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0E52-7B9D-5170-A082-53FF5F6B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5A684-06BD-6B6D-DC9D-4336081C7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trigger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65B32B-9281-24BB-1D9B-8F0660A5748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Element to animate </a:t>
            </a:r>
            <a:r>
              <a:rPr lang="en-US" sz="1200" dirty="0">
                <a:solidFill>
                  <a:srgbClr val="2E3C44"/>
                </a:solidFill>
                <a:highlight>
                  <a:srgbClr val="FF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@elementToAnimate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52578-6111-902A-752A-3152D137A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D73BE0-3874-A33F-2D5F-BEE2E990C6C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(void)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(*)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2A8FE-92BE-0596-FFAC-879E58631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684380" cy="685800"/>
          </a:xfrm>
        </p:spPr>
        <p:txBody>
          <a:bodyPr/>
          <a:lstStyle/>
          <a:p>
            <a:r>
              <a:rPr lang="en-US" dirty="0"/>
              <a:t>Transition &amp; </a:t>
            </a:r>
            <a:r>
              <a:rPr lang="en-US" dirty="0" err="1"/>
              <a:t>ANimation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21C868-B180-16C9-6D77-6653985AF92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err="1"/>
              <a:t>stateA</a:t>
            </a:r>
            <a:r>
              <a:rPr lang="en-US" dirty="0"/>
              <a:t> =&gt; </a:t>
            </a:r>
            <a:r>
              <a:rPr lang="en-US" dirty="0" err="1"/>
              <a:t>stateB</a:t>
            </a:r>
            <a:endParaRPr lang="en-US" dirty="0"/>
          </a:p>
          <a:p>
            <a:r>
              <a:rPr lang="en-US" dirty="0"/>
              <a:t>:enter/:leave</a:t>
            </a:r>
          </a:p>
          <a:p>
            <a:r>
              <a:rPr lang="en-US" dirty="0"/>
              <a:t>style()</a:t>
            </a:r>
          </a:p>
          <a:p>
            <a:r>
              <a:rPr lang="en-US" dirty="0"/>
              <a:t>animate()</a:t>
            </a:r>
          </a:p>
          <a:p>
            <a:r>
              <a:rPr lang="en-US" dirty="0"/>
              <a:t>Duration &amp; Easing (timing function)</a:t>
            </a:r>
          </a:p>
        </p:txBody>
      </p:sp>
    </p:spTree>
    <p:extLst>
      <p:ext uri="{BB962C8B-B14F-4D97-AF65-F5344CB8AC3E}">
        <p14:creationId xmlns:p14="http://schemas.microsoft.com/office/powerpoint/2010/main" val="41294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C468-9095-AB5A-411E-6E79221E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 simple animation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53BA5-A226-11C7-7735-D19D0EA851D5}"/>
              </a:ext>
            </a:extLst>
          </p:cNvPr>
          <p:cNvSpPr txBox="1"/>
          <p:nvPr/>
        </p:nvSpPr>
        <p:spPr>
          <a:xfrm>
            <a:off x="6463141" y="5025305"/>
            <a:ext cx="4254381" cy="1277273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riblet"/>
          </a:sp3d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FF00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11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div</a:t>
            </a:r>
            <a:endParaRPr lang="en-US" sz="11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r>
              <a:rPr lang="en-US" sz="1100" b="0" dirty="0">
                <a:solidFill>
                  <a:srgbClr val="DD6A6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"target"</a:t>
            </a:r>
            <a:endParaRPr lang="en-US" sz="11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r>
              <a:rPr lang="en-US" sz="1100" b="0" dirty="0">
                <a:solidFill>
                  <a:srgbClr val="DD6A6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sz="1100" b="0" dirty="0" err="1">
                <a:solidFill>
                  <a:srgbClr val="DD6A6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ngIf</a:t>
            </a:r>
            <a:r>
              <a:rPr lang="en-US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targetVisible</a:t>
            </a:r>
            <a:r>
              <a:rPr lang="en-US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r>
              <a:rPr lang="en-US" sz="1100" b="0" dirty="0">
                <a:solidFill>
                  <a:srgbClr val="DD6A6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@targetRectangle</a:t>
            </a:r>
            <a:endParaRPr lang="en-US" sz="11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r>
              <a:rPr lang="en-US" sz="1100" b="0" dirty="0">
                <a:solidFill>
                  <a:srgbClr val="DD6A6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(@targetRectangle.start)</a:t>
            </a:r>
            <a:r>
              <a:rPr lang="en-US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"onAnimationStarted()"</a:t>
            </a:r>
            <a:endParaRPr lang="en-US" sz="11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r>
              <a:rPr lang="en-US" sz="1100" b="0" dirty="0">
                <a:solidFill>
                  <a:srgbClr val="DD6A6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(@targetRectangle.done)</a:t>
            </a:r>
            <a:r>
              <a:rPr lang="en-US" sz="11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"onAnimationDone()"</a:t>
            </a:r>
            <a:endParaRPr lang="en-US" sz="11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100" b="0" dirty="0">
                <a:solidFill>
                  <a:srgbClr val="FF00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&gt;&lt;/</a:t>
            </a:r>
            <a:r>
              <a:rPr lang="en-US" sz="11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div</a:t>
            </a:r>
            <a:r>
              <a:rPr lang="en-US" sz="1100" b="0" dirty="0">
                <a:solidFill>
                  <a:srgbClr val="FF00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5F229-ABA3-7E0C-662D-A457BC38CFF4}"/>
              </a:ext>
            </a:extLst>
          </p:cNvPr>
          <p:cNvSpPr txBox="1"/>
          <p:nvPr/>
        </p:nvSpPr>
        <p:spPr>
          <a:xfrm>
            <a:off x="5918512" y="1652370"/>
            <a:ext cx="6199423" cy="224676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riblet"/>
          </a:sp3d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</a:t>
            </a:r>
            <a:r>
              <a:rPr lang="en-US" sz="1000" b="0" dirty="0">
                <a:solidFill>
                  <a:srgbClr val="DD6A6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animations: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[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en-US" sz="1000" b="0" dirty="0">
                <a:solidFill>
                  <a:srgbClr val="F44747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trigger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targetRectangle</a:t>
            </a:r>
            <a:r>
              <a:rPr lang="en-US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 [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</a:t>
            </a:r>
            <a:r>
              <a:rPr lang="en-US" sz="1000" b="0" dirty="0">
                <a:solidFill>
                  <a:srgbClr val="F44747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transition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':enter'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 [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en-US" sz="1000" b="0" dirty="0">
                <a:solidFill>
                  <a:srgbClr val="F44747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style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({ </a:t>
            </a:r>
            <a:r>
              <a:rPr lang="en-US" sz="1000" b="0" dirty="0">
                <a:solidFill>
                  <a:srgbClr val="DD6A6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opacity: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US" sz="1000" b="0" dirty="0">
                <a:solidFill>
                  <a:srgbClr val="608B4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 </a:t>
            </a:r>
            <a:r>
              <a:rPr lang="en-US" sz="1000" b="0" dirty="0">
                <a:solidFill>
                  <a:srgbClr val="DD6A6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transform: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'scale(0.6)'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}),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en-US" sz="1000" b="0" dirty="0">
                <a:solidFill>
                  <a:srgbClr val="F44747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animate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'300ms ease-out'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 </a:t>
            </a:r>
            <a:r>
              <a:rPr lang="en-US" sz="1000" b="0" dirty="0">
                <a:solidFill>
                  <a:srgbClr val="F44747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style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({ </a:t>
            </a:r>
            <a:r>
              <a:rPr lang="en-US" sz="1000" b="0" dirty="0">
                <a:solidFill>
                  <a:srgbClr val="DD6A6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opacity: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US" sz="1000" b="0" dirty="0">
                <a:solidFill>
                  <a:srgbClr val="608B4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 </a:t>
            </a:r>
            <a:r>
              <a:rPr lang="en-US" sz="1000" b="0" dirty="0">
                <a:solidFill>
                  <a:srgbClr val="DD6A6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transform: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'scale(1)'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})),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]),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</a:t>
            </a:r>
            <a:r>
              <a:rPr lang="en-US" sz="1000" b="0" dirty="0">
                <a:solidFill>
                  <a:srgbClr val="F44747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transition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':leave'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 [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en-US" sz="1000" b="0" dirty="0">
                <a:solidFill>
                  <a:srgbClr val="F44747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animate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'300ms ease-out'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  </a:t>
            </a:r>
            <a:r>
              <a:rPr lang="en-US" sz="1000" b="0" dirty="0">
                <a:solidFill>
                  <a:srgbClr val="F44747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style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({ </a:t>
            </a:r>
            <a:r>
              <a:rPr lang="en-US" sz="1000" b="0" dirty="0">
                <a:solidFill>
                  <a:srgbClr val="DD6A6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opacity: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US" sz="1000" b="0" dirty="0">
                <a:solidFill>
                  <a:srgbClr val="608B4E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 </a:t>
            </a:r>
            <a:r>
              <a:rPr lang="en-US" sz="1000" b="0" dirty="0">
                <a:solidFill>
                  <a:srgbClr val="DD6A6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transform: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US" sz="10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'scale(0.6)'</a:t>
            </a:r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})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  ),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  ]),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  ]),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 ]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16DA623-0D28-CF64-FB10-B4801E413294}"/>
              </a:ext>
            </a:extLst>
          </p:cNvPr>
          <p:cNvCxnSpPr>
            <a:cxnSpLocks/>
          </p:cNvCxnSpPr>
          <p:nvPr/>
        </p:nvCxnSpPr>
        <p:spPr>
          <a:xfrm>
            <a:off x="2307364" y="1871529"/>
            <a:ext cx="3979136" cy="88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B802815-709B-AC51-5642-BDBE94263899}"/>
              </a:ext>
            </a:extLst>
          </p:cNvPr>
          <p:cNvCxnSpPr>
            <a:cxnSpLocks/>
          </p:cNvCxnSpPr>
          <p:nvPr/>
        </p:nvCxnSpPr>
        <p:spPr>
          <a:xfrm flipV="1">
            <a:off x="2521009" y="2093176"/>
            <a:ext cx="3937312" cy="2683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70AC9C8-A92A-C48F-00B4-48CBE06B858C}"/>
              </a:ext>
            </a:extLst>
          </p:cNvPr>
          <p:cNvCxnSpPr>
            <a:cxnSpLocks/>
          </p:cNvCxnSpPr>
          <p:nvPr/>
        </p:nvCxnSpPr>
        <p:spPr>
          <a:xfrm flipV="1">
            <a:off x="2075204" y="2227328"/>
            <a:ext cx="4511334" cy="630018"/>
          </a:xfrm>
          <a:prstGeom prst="bentConnector3">
            <a:avLst>
              <a:gd name="adj1" fmla="val 6256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3392D4E-C330-B936-D334-52DCF5BBE642}"/>
              </a:ext>
            </a:extLst>
          </p:cNvPr>
          <p:cNvCxnSpPr>
            <a:cxnSpLocks/>
          </p:cNvCxnSpPr>
          <p:nvPr/>
        </p:nvCxnSpPr>
        <p:spPr>
          <a:xfrm flipV="1">
            <a:off x="2381428" y="2419350"/>
            <a:ext cx="4205110" cy="913285"/>
          </a:xfrm>
          <a:prstGeom prst="bentConnector3">
            <a:avLst>
              <a:gd name="adj1" fmla="val 7265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6AC1AB0-64A7-3251-2C4E-13821BDE6B33}"/>
              </a:ext>
            </a:extLst>
          </p:cNvPr>
          <p:cNvCxnSpPr>
            <a:cxnSpLocks/>
          </p:cNvCxnSpPr>
          <p:nvPr/>
        </p:nvCxnSpPr>
        <p:spPr>
          <a:xfrm>
            <a:off x="2452643" y="1871529"/>
            <a:ext cx="4254382" cy="3794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40305B-AB31-3974-6A02-55DD72A4963F}"/>
              </a:ext>
            </a:extLst>
          </p:cNvPr>
          <p:cNvSpPr txBox="1"/>
          <p:nvPr/>
        </p:nvSpPr>
        <p:spPr>
          <a:xfrm>
            <a:off x="1141413" y="1652370"/>
            <a:ext cx="46318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Targets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transition()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What to do when a specific state change occurs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</a:t>
            </a:r>
            <a:r>
              <a:rPr lang="en-US" sz="14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Define the a CSS style for a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animate</a:t>
            </a:r>
            <a:r>
              <a:rPr lang="en-US" sz="14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Defines an animation consisting of timing and style()</a:t>
            </a:r>
          </a:p>
        </p:txBody>
      </p:sp>
    </p:spTree>
    <p:extLst>
      <p:ext uri="{BB962C8B-B14F-4D97-AF65-F5344CB8AC3E}">
        <p14:creationId xmlns:p14="http://schemas.microsoft.com/office/powerpoint/2010/main" val="35554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C2F65-1860-3727-71C2-A2FFDE6F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Let’s see some</a:t>
            </a:r>
            <a:br>
              <a:rPr lang="en-US" sz="5400" dirty="0"/>
            </a:br>
            <a:r>
              <a:rPr lang="en-US" sz="115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sz="11500" cap="none" dirty="0">
                <a:solidFill>
                  <a:srgbClr val="00B0F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code </a:t>
            </a:r>
            <a:r>
              <a:rPr lang="en-US" sz="11500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/&gt;</a:t>
            </a:r>
            <a:endParaRPr lang="en-US" sz="11500" dirty="0">
              <a:solidFill>
                <a:schemeClr val="accent6">
                  <a:lumMod val="60000"/>
                  <a:lumOff val="40000"/>
                </a:schemeClr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8FE6E-40F2-7CB3-D5E8-7017515D7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StackBlitz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https://stackblitz.com/edit/aur-ng-animation-brownbag</a:t>
            </a:r>
            <a:endParaRPr lang="en-US" dirty="0"/>
          </a:p>
          <a:p>
            <a:r>
              <a:rPr lang="en-US" dirty="0"/>
              <a:t>GitHub </a:t>
            </a:r>
            <a:r>
              <a:rPr lang="en-US" dirty="0">
                <a:hlinkClick r:id="rId3"/>
              </a:rPr>
              <a:t>https://github.com/ananthanunni/ng-animations</a:t>
            </a:r>
            <a:r>
              <a:rPr lang="en-US" dirty="0"/>
              <a:t> </a:t>
            </a:r>
          </a:p>
          <a:p>
            <a:r>
              <a:rPr lang="en-US" dirty="0"/>
              <a:t>Hosted version </a:t>
            </a:r>
            <a:r>
              <a:rPr lang="en-US" dirty="0">
                <a:hlinkClick r:id="rId4"/>
              </a:rPr>
              <a:t>https://aur-ng-animation-brownbag.stackblitz.io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03C9B-323D-6EF5-21FF-D2C9B6A05402}"/>
              </a:ext>
            </a:extLst>
          </p:cNvPr>
          <p:cNvSpPr txBox="1"/>
          <p:nvPr/>
        </p:nvSpPr>
        <p:spPr>
          <a:xfrm>
            <a:off x="7768127" y="6172197"/>
            <a:ext cx="369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⚠️ Warning: Graphic content ahead</a:t>
            </a:r>
          </a:p>
        </p:txBody>
      </p:sp>
    </p:spTree>
    <p:extLst>
      <p:ext uri="{BB962C8B-B14F-4D97-AF65-F5344CB8AC3E}">
        <p14:creationId xmlns:p14="http://schemas.microsoft.com/office/powerpoint/2010/main" val="29319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E5B2-C603-1125-F28F-DAEB64D4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25798"/>
            <a:ext cx="9906000" cy="1477961"/>
          </a:xfrm>
        </p:spPr>
        <p:txBody>
          <a:bodyPr>
            <a:normAutofit/>
          </a:bodyPr>
          <a:lstStyle/>
          <a:p>
            <a:r>
              <a:rPr lang="en-US" sz="6600" dirty="0"/>
              <a:t>Complex Animations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5BBF4-297D-8D12-9607-34964265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931350"/>
            <a:ext cx="4649783" cy="475476"/>
          </a:xfrm>
        </p:spPr>
        <p:txBody>
          <a:bodyPr/>
          <a:lstStyle/>
          <a:p>
            <a:r>
              <a:rPr lang="en-US" dirty="0"/>
              <a:t>Staggered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16F8F1-9E62-319D-FEDD-411EC5E79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1350"/>
            <a:ext cx="4646602" cy="475475"/>
          </a:xfrm>
        </p:spPr>
        <p:txBody>
          <a:bodyPr/>
          <a:lstStyle/>
          <a:p>
            <a:r>
              <a:rPr lang="en-US" dirty="0"/>
              <a:t>grouped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CFD73-C184-5C4B-D143-0DC99A4BF77E}"/>
              </a:ext>
            </a:extLst>
          </p:cNvPr>
          <p:cNvSpPr txBox="1"/>
          <p:nvPr/>
        </p:nvSpPr>
        <p:spPr>
          <a:xfrm>
            <a:off x="1370018" y="2406825"/>
            <a:ext cx="4486543" cy="217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0"/>
              </a:lnSpc>
              <a:spcBef>
                <a:spcPts val="0"/>
              </a:spcBef>
              <a:buNone/>
            </a:pPr>
            <a:r>
              <a:rPr lang="en-US" sz="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animations: [</a:t>
            </a:r>
          </a:p>
          <a:p>
            <a:pPr marL="0" indent="0">
              <a:buNone/>
            </a:pPr>
            <a:r>
              <a:rPr lang="en-US" sz="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trigger('</a:t>
            </a:r>
            <a:r>
              <a:rPr lang="en-US" sz="9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pageAnimations</a:t>
            </a:r>
            <a:r>
              <a:rPr lang="en-US" sz="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[</a:t>
            </a:r>
          </a:p>
          <a:p>
            <a:pPr marL="0" indent="0">
              <a:buNone/>
            </a:pPr>
            <a:r>
              <a:rPr lang="en-US" sz="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transition(':enter', [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query('.hero', [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style({opacity: 0, transform: '</a:t>
            </a:r>
            <a:r>
              <a:rPr lang="en-US" sz="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translateY</a:t>
            </a:r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(-100px)'}),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900" b="1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stagger</a:t>
            </a:r>
            <a:r>
              <a:rPr lang="en-US" sz="9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(30, [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animate('500ms cubic-</a:t>
            </a:r>
            <a:r>
              <a:rPr lang="en-US" sz="900" dirty="0" err="1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bezier</a:t>
            </a:r>
            <a:r>
              <a:rPr lang="en-US" sz="9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(0.35, 0, 0.25, 1)',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style({ opacity: 1, transform: 'none' }))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]),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stagger('300ms',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animate('300ms', style({ </a:t>
            </a:r>
            <a:r>
              <a:rPr lang="en-US" sz="900" dirty="0" err="1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marginRight</a:t>
            </a:r>
            <a:r>
              <a:rPr lang="en-US" sz="9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'-100%'}))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])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])</a:t>
            </a:r>
          </a:p>
          <a:p>
            <a:pPr marL="0" indent="0">
              <a:buNone/>
            </a:pPr>
            <a:r>
              <a:rPr lang="en-US" sz="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]),</a:t>
            </a:r>
          </a:p>
          <a:p>
            <a:pPr marL="0" indent="0">
              <a:buNone/>
            </a:pPr>
            <a:r>
              <a:rPr lang="en-US" sz="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87333-8575-4B47-BEAE-8D783409AF4B}"/>
              </a:ext>
            </a:extLst>
          </p:cNvPr>
          <p:cNvSpPr txBox="1"/>
          <p:nvPr/>
        </p:nvSpPr>
        <p:spPr>
          <a:xfrm>
            <a:off x="6172200" y="2323237"/>
            <a:ext cx="5296256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animations: [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trigger('</a:t>
            </a:r>
            <a:r>
              <a:rPr lang="en-US" sz="900" b="0" i="0" u="none" strike="noStrike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flyInOut</a:t>
            </a:r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[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state('in', style({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width: '*',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transform: '</a:t>
            </a:r>
            <a:r>
              <a:rPr lang="en-US" sz="900" b="0" i="0" u="none" strike="noStrike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translateX</a:t>
            </a:r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(0)', opacity: 1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})),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9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transition(':enter', [</a:t>
            </a:r>
          </a:p>
          <a:p>
            <a:r>
              <a:rPr lang="en-US" sz="9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style({ width: 10, transform: '</a:t>
            </a:r>
            <a:r>
              <a:rPr lang="en-US" sz="900" b="0" i="0" u="none" strike="noStrike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translateX</a:t>
            </a:r>
            <a:r>
              <a:rPr lang="en-US" sz="9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(50px)', opacity: 0 }),</a:t>
            </a:r>
          </a:p>
          <a:p>
            <a:r>
              <a:rPr lang="en-US" sz="900" b="0" i="0" u="none" strike="noStrike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group([</a:t>
            </a:r>
          </a:p>
          <a:p>
            <a:r>
              <a:rPr lang="en-US" sz="900" b="0" i="0" u="none" strike="noStrike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animate('0.3s 0.1s ease', style({</a:t>
            </a:r>
          </a:p>
          <a:p>
            <a:r>
              <a:rPr lang="en-US" sz="900" b="0" i="0" u="none" strike="noStrike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transform: '</a:t>
            </a:r>
            <a:r>
              <a:rPr lang="en-US" sz="900" b="0" i="0" u="none" strike="noStrike" dirty="0" err="1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translateX</a:t>
            </a:r>
            <a:r>
              <a:rPr lang="en-US" sz="900" b="0" i="0" u="none" strike="noStrike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(0)',</a:t>
            </a:r>
          </a:p>
          <a:p>
            <a:r>
              <a:rPr lang="en-US" sz="900" b="0" i="0" u="none" strike="noStrike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width: '*'</a:t>
            </a:r>
          </a:p>
          <a:p>
            <a:r>
              <a:rPr lang="en-US" sz="900" b="0" i="0" u="none" strike="noStrike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})),</a:t>
            </a:r>
          </a:p>
          <a:p>
            <a:r>
              <a:rPr lang="en-US" sz="900" b="0" i="0" u="none" strike="noStrike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animate('0.3s ease', style({</a:t>
            </a:r>
          </a:p>
          <a:p>
            <a:r>
              <a:rPr lang="en-US" sz="900" b="0" i="0" u="none" strike="noStrike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opacity: 1</a:t>
            </a:r>
          </a:p>
          <a:p>
            <a:r>
              <a:rPr lang="en-US" sz="900" b="0" i="0" u="none" strike="noStrike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}))</a:t>
            </a:r>
          </a:p>
          <a:p>
            <a:r>
              <a:rPr lang="en-US" sz="900" b="0" i="0" u="none" strike="noStrike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])</a:t>
            </a:r>
          </a:p>
          <a:p>
            <a:r>
              <a:rPr lang="en-US" sz="900" b="0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]),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transition(':leave', [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group([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animate('0.3s ease', style({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transform: '</a:t>
            </a:r>
            <a:r>
              <a:rPr lang="en-US" sz="900" b="0" i="0" u="none" strike="noStrike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translateX</a:t>
            </a:r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(50px)',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width: 10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})),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animate('0.3s 0.2s ease', style({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opacity: 0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}))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])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])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])</a:t>
            </a:r>
          </a:p>
          <a:p>
            <a:r>
              <a:rPr lang="en-US" sz="900" b="0" i="0" u="none" strike="noStrike" dirty="0">
                <a:solidFill>
                  <a:srgbClr val="FFFFFF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en-US" sz="9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0AC49A1-A1FC-BAE9-7304-F60F2860AED1}"/>
              </a:ext>
            </a:extLst>
          </p:cNvPr>
          <p:cNvSpPr/>
          <p:nvPr/>
        </p:nvSpPr>
        <p:spPr>
          <a:xfrm>
            <a:off x="1803163" y="3042303"/>
            <a:ext cx="119641" cy="4754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FA00F9B-7889-B454-88AB-E1068E39D5D6}"/>
              </a:ext>
            </a:extLst>
          </p:cNvPr>
          <p:cNvSpPr/>
          <p:nvPr/>
        </p:nvSpPr>
        <p:spPr>
          <a:xfrm>
            <a:off x="1803163" y="3601473"/>
            <a:ext cx="119641" cy="31764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1BDD636-6387-2C0E-2C43-1D2BFE8F1B71}"/>
              </a:ext>
            </a:extLst>
          </p:cNvPr>
          <p:cNvSpPr/>
          <p:nvPr/>
        </p:nvSpPr>
        <p:spPr>
          <a:xfrm>
            <a:off x="6416468" y="3543417"/>
            <a:ext cx="146702" cy="109136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861BD4-5C68-96BC-F1D0-96B0B27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That’s all I’ve got.</a:t>
            </a:r>
            <a:br>
              <a:rPr lang="en-US" dirty="0"/>
            </a:br>
            <a:br>
              <a:rPr lang="en-US" dirty="0"/>
            </a:br>
            <a:r>
              <a:rPr lang="en-US" sz="6600" dirty="0"/>
              <a:t>Thank you!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7D866C-ADF6-8402-0D6C-586BB0DA3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sz="4000" dirty="0"/>
              <a:t>Questions?</a:t>
            </a:r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AA23BB7-84C1-0670-A685-9CFDEB37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49633" y="6322714"/>
            <a:ext cx="3212275" cy="365125"/>
          </a:xfrm>
        </p:spPr>
        <p:txBody>
          <a:bodyPr/>
          <a:lstStyle/>
          <a:p>
            <a:pPr algn="r"/>
            <a:r>
              <a:rPr lang="en-US" sz="1400" dirty="0">
                <a:solidFill>
                  <a:srgbClr val="00B050"/>
                </a:solidFill>
                <a:latin typeface="Agency FB" panose="020B0503020202020204" pitchFamily="34" charset="0"/>
              </a:rPr>
              <a:t>MedStudy / Ananthan Unni Reshma</a:t>
            </a:r>
          </a:p>
        </p:txBody>
      </p:sp>
    </p:spTree>
    <p:extLst>
      <p:ext uri="{BB962C8B-B14F-4D97-AF65-F5344CB8AC3E}">
        <p14:creationId xmlns:p14="http://schemas.microsoft.com/office/powerpoint/2010/main" val="426341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14:reveal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2403</TotalTime>
  <Words>626</Words>
  <Application>Microsoft Office PowerPoint</Application>
  <PresentationFormat>Widescreen</PresentationFormat>
  <Paragraphs>128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Agency FB</vt:lpstr>
      <vt:lpstr>Arial</vt:lpstr>
      <vt:lpstr>Calibri</vt:lpstr>
      <vt:lpstr>Cascadia Code</vt:lpstr>
      <vt:lpstr>Cascadia Mono</vt:lpstr>
      <vt:lpstr>Lucida Sans Typewriter</vt:lpstr>
      <vt:lpstr>Tw Cen MT</vt:lpstr>
      <vt:lpstr>Circuit</vt:lpstr>
      <vt:lpstr>Animation with angular</vt:lpstr>
      <vt:lpstr>Ways to animate</vt:lpstr>
      <vt:lpstr>Setting up for animations</vt:lpstr>
      <vt:lpstr>Key concepts</vt:lpstr>
      <vt:lpstr>Dissecting a simple animation code</vt:lpstr>
      <vt:lpstr>Let’s see some &lt;code /&gt;</vt:lpstr>
      <vt:lpstr>Complex Animations</vt:lpstr>
      <vt:lpstr>That’s all I’ve got.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with ANgular</dc:title>
  <dc:creator>Ananthan Unni</dc:creator>
  <cp:lastModifiedBy>Ananthan Unni</cp:lastModifiedBy>
  <cp:revision>67</cp:revision>
  <dcterms:created xsi:type="dcterms:W3CDTF">2022-06-10T08:57:37Z</dcterms:created>
  <dcterms:modified xsi:type="dcterms:W3CDTF">2022-08-11T16:03:48Z</dcterms:modified>
</cp:coreProperties>
</file>