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1" r:id="rId7"/>
    <p:sldId id="266" r:id="rId8"/>
    <p:sldId id="267" r:id="rId9"/>
    <p:sldId id="262" r:id="rId10"/>
    <p:sldId id="264"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000000"/>
    <a:srgbClr val="E100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0" d="100"/>
          <a:sy n="70"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24F8C-E780-4815-82EB-952637551628}" type="datetimeFigureOut">
              <a:rPr lang="en-IN" smtClean="0"/>
              <a:t>09-06-2024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ABB53-D101-4CF5-BD57-F120EE8A21A8}" type="slidenum">
              <a:rPr lang="en-IN" smtClean="0"/>
              <a:t>‹#›</a:t>
            </a:fld>
            <a:endParaRPr lang="en-IN"/>
          </a:p>
        </p:txBody>
      </p:sp>
    </p:spTree>
    <p:extLst>
      <p:ext uri="{BB962C8B-B14F-4D97-AF65-F5344CB8AC3E}">
        <p14:creationId xmlns:p14="http://schemas.microsoft.com/office/powerpoint/2010/main" val="94695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18CB-1C7B-7EAD-D241-635E59F26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B9223E-EFD3-7F8E-4ADD-C71FFFAE3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58C4DE-D179-EF8A-E843-32BE8D1207C8}"/>
              </a:ext>
            </a:extLst>
          </p:cNvPr>
          <p:cNvSpPr>
            <a:spLocks noGrp="1"/>
          </p:cNvSpPr>
          <p:nvPr>
            <p:ph type="dt" sz="half" idx="10"/>
          </p:nvPr>
        </p:nvSpPr>
        <p:spPr/>
        <p:txBody>
          <a:bodyPr/>
          <a:lstStyle/>
          <a:p>
            <a:fld id="{E71771A4-A018-4BC8-A595-36518B232B7C}" type="datetime1">
              <a:rPr lang="en-IN" smtClean="0"/>
              <a:t>09-06-2024</a:t>
            </a:fld>
            <a:endParaRPr lang="en-IN"/>
          </a:p>
        </p:txBody>
      </p:sp>
      <p:sp>
        <p:nvSpPr>
          <p:cNvPr id="5" name="Footer Placeholder 4">
            <a:extLst>
              <a:ext uri="{FF2B5EF4-FFF2-40B4-BE49-F238E27FC236}">
                <a16:creationId xmlns:a16="http://schemas.microsoft.com/office/drawing/2014/main" id="{6CBAD690-F952-A6D3-3B61-D318A8F4F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423F1-781B-C524-9356-0A1C563DF2EF}"/>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533704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8638-B3BC-3FB6-6931-9774057B76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7425F-0479-4D98-8269-6D49B2D6A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54765-63AF-8E08-F0AB-788172D766AE}"/>
              </a:ext>
            </a:extLst>
          </p:cNvPr>
          <p:cNvSpPr>
            <a:spLocks noGrp="1"/>
          </p:cNvSpPr>
          <p:nvPr>
            <p:ph type="dt" sz="half" idx="10"/>
          </p:nvPr>
        </p:nvSpPr>
        <p:spPr/>
        <p:txBody>
          <a:bodyPr/>
          <a:lstStyle/>
          <a:p>
            <a:fld id="{23787C11-569C-41CE-B580-58126C967E06}" type="datetime1">
              <a:rPr lang="en-IN" smtClean="0"/>
              <a:t>09-06-2024</a:t>
            </a:fld>
            <a:endParaRPr lang="en-IN"/>
          </a:p>
        </p:txBody>
      </p:sp>
      <p:sp>
        <p:nvSpPr>
          <p:cNvPr id="5" name="Footer Placeholder 4">
            <a:extLst>
              <a:ext uri="{FF2B5EF4-FFF2-40B4-BE49-F238E27FC236}">
                <a16:creationId xmlns:a16="http://schemas.microsoft.com/office/drawing/2014/main" id="{6B80B9CB-3727-8B04-71BB-0FA124E3C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1FEB9-90C4-96D6-69B4-5EA84165BCE8}"/>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153690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22EA8A-7CF1-377F-4CE9-EE1BED0853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5ACDB-5511-C7B4-5857-0DD918FE91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96BEE4-9091-36E5-62A5-946163ABB189}"/>
              </a:ext>
            </a:extLst>
          </p:cNvPr>
          <p:cNvSpPr>
            <a:spLocks noGrp="1"/>
          </p:cNvSpPr>
          <p:nvPr>
            <p:ph type="dt" sz="half" idx="10"/>
          </p:nvPr>
        </p:nvSpPr>
        <p:spPr/>
        <p:txBody>
          <a:bodyPr/>
          <a:lstStyle/>
          <a:p>
            <a:fld id="{1603BDA8-B6EE-44BA-B70F-FF0D8E929B66}" type="datetime1">
              <a:rPr lang="en-IN" smtClean="0"/>
              <a:t>09-06-2024</a:t>
            </a:fld>
            <a:endParaRPr lang="en-IN"/>
          </a:p>
        </p:txBody>
      </p:sp>
      <p:sp>
        <p:nvSpPr>
          <p:cNvPr id="5" name="Footer Placeholder 4">
            <a:extLst>
              <a:ext uri="{FF2B5EF4-FFF2-40B4-BE49-F238E27FC236}">
                <a16:creationId xmlns:a16="http://schemas.microsoft.com/office/drawing/2014/main" id="{5DC84ABD-AF5F-D593-A653-F5C7262DC1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803B4-6115-5938-58F2-F30BB6BBB3AC}"/>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280422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613A-5813-FCCB-01C8-B8028713FC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B6430D-AFE4-B70D-3B0E-0C6D30117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79EA64-0128-362E-EE37-B1F681599894}"/>
              </a:ext>
            </a:extLst>
          </p:cNvPr>
          <p:cNvSpPr>
            <a:spLocks noGrp="1"/>
          </p:cNvSpPr>
          <p:nvPr>
            <p:ph type="dt" sz="half" idx="10"/>
          </p:nvPr>
        </p:nvSpPr>
        <p:spPr/>
        <p:txBody>
          <a:bodyPr/>
          <a:lstStyle/>
          <a:p>
            <a:fld id="{60B0B294-91CC-44F1-A7A7-9DF7E56AEABA}" type="datetime1">
              <a:rPr lang="en-IN" smtClean="0"/>
              <a:t>09-06-2024</a:t>
            </a:fld>
            <a:endParaRPr lang="en-IN"/>
          </a:p>
        </p:txBody>
      </p:sp>
      <p:sp>
        <p:nvSpPr>
          <p:cNvPr id="5" name="Footer Placeholder 4">
            <a:extLst>
              <a:ext uri="{FF2B5EF4-FFF2-40B4-BE49-F238E27FC236}">
                <a16:creationId xmlns:a16="http://schemas.microsoft.com/office/drawing/2014/main" id="{5F793A0F-139B-4127-E979-C1223FA8B9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82946-D196-ED3F-E8A2-19EE53C73863}"/>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171805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A8EA-D992-7162-9BF8-AB722CDA1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F74A23-B2BC-C69A-B9B1-3E9C995E28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2DB2C-470A-5DB6-B83F-71F678387543}"/>
              </a:ext>
            </a:extLst>
          </p:cNvPr>
          <p:cNvSpPr>
            <a:spLocks noGrp="1"/>
          </p:cNvSpPr>
          <p:nvPr>
            <p:ph type="dt" sz="half" idx="10"/>
          </p:nvPr>
        </p:nvSpPr>
        <p:spPr/>
        <p:txBody>
          <a:bodyPr/>
          <a:lstStyle/>
          <a:p>
            <a:fld id="{D5B24CF1-1E11-4B59-87BF-8E6A38EFE278}" type="datetime1">
              <a:rPr lang="en-IN" smtClean="0"/>
              <a:t>09-06-2024</a:t>
            </a:fld>
            <a:endParaRPr lang="en-IN"/>
          </a:p>
        </p:txBody>
      </p:sp>
      <p:sp>
        <p:nvSpPr>
          <p:cNvPr id="5" name="Footer Placeholder 4">
            <a:extLst>
              <a:ext uri="{FF2B5EF4-FFF2-40B4-BE49-F238E27FC236}">
                <a16:creationId xmlns:a16="http://schemas.microsoft.com/office/drawing/2014/main" id="{212E8FED-8E6D-D7EC-12D5-B8EA37643C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56EC6-A4AD-545B-9FD3-3E8586651462}"/>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25367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958F-84E0-ED2B-55E2-C0BCE9CA87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750B61-21C5-9907-A973-F451C7A6E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572E07-4D60-3E17-C026-72453C0298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41F5B2-0477-4262-0790-99C2E4753D99}"/>
              </a:ext>
            </a:extLst>
          </p:cNvPr>
          <p:cNvSpPr>
            <a:spLocks noGrp="1"/>
          </p:cNvSpPr>
          <p:nvPr>
            <p:ph type="dt" sz="half" idx="10"/>
          </p:nvPr>
        </p:nvSpPr>
        <p:spPr/>
        <p:txBody>
          <a:bodyPr/>
          <a:lstStyle/>
          <a:p>
            <a:fld id="{9526D3FD-B641-4B88-AF95-AC926BDBC09D}" type="datetime1">
              <a:rPr lang="en-IN" smtClean="0"/>
              <a:t>09-06-2024</a:t>
            </a:fld>
            <a:endParaRPr lang="en-IN"/>
          </a:p>
        </p:txBody>
      </p:sp>
      <p:sp>
        <p:nvSpPr>
          <p:cNvPr id="6" name="Footer Placeholder 5">
            <a:extLst>
              <a:ext uri="{FF2B5EF4-FFF2-40B4-BE49-F238E27FC236}">
                <a16:creationId xmlns:a16="http://schemas.microsoft.com/office/drawing/2014/main" id="{765D8D6F-043C-2610-55F8-4FA082F5F7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462B2-1B19-FB69-CCD5-D64513D1A5DA}"/>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33925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6210-BD82-60A8-E4DE-2B4A6BD875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FBACF7-8A1A-EDE8-3973-B362966A7F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4BF54-5CF0-D762-AC6F-7EEC58D41E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55686D-A50C-1CB8-D5B2-EDF4E65DD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07487-C0C2-800B-306C-228E488AAC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5B6BCA-9D80-0380-864A-E710FC8B52FD}"/>
              </a:ext>
            </a:extLst>
          </p:cNvPr>
          <p:cNvSpPr>
            <a:spLocks noGrp="1"/>
          </p:cNvSpPr>
          <p:nvPr>
            <p:ph type="dt" sz="half" idx="10"/>
          </p:nvPr>
        </p:nvSpPr>
        <p:spPr/>
        <p:txBody>
          <a:bodyPr/>
          <a:lstStyle/>
          <a:p>
            <a:fld id="{F539EA1D-E5CF-45CE-90FA-D874D3B8DA29}" type="datetime1">
              <a:rPr lang="en-IN" smtClean="0"/>
              <a:t>09-06-2024</a:t>
            </a:fld>
            <a:endParaRPr lang="en-IN"/>
          </a:p>
        </p:txBody>
      </p:sp>
      <p:sp>
        <p:nvSpPr>
          <p:cNvPr id="8" name="Footer Placeholder 7">
            <a:extLst>
              <a:ext uri="{FF2B5EF4-FFF2-40B4-BE49-F238E27FC236}">
                <a16:creationId xmlns:a16="http://schemas.microsoft.com/office/drawing/2014/main" id="{147D67C1-BC91-F2DD-7D26-B003380C45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A3A2F1-F8A8-B526-FA89-1F557A66430B}"/>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40676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3F09-51FC-63D7-1221-BF97DB19AA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681FB2-1965-9CD4-DBAE-47FD74EDB3D4}"/>
              </a:ext>
            </a:extLst>
          </p:cNvPr>
          <p:cNvSpPr>
            <a:spLocks noGrp="1"/>
          </p:cNvSpPr>
          <p:nvPr>
            <p:ph type="dt" sz="half" idx="10"/>
          </p:nvPr>
        </p:nvSpPr>
        <p:spPr/>
        <p:txBody>
          <a:bodyPr/>
          <a:lstStyle/>
          <a:p>
            <a:fld id="{85EA12E0-4591-4090-BC7C-E6C2DE643FE3}" type="datetime1">
              <a:rPr lang="en-IN" smtClean="0"/>
              <a:t>09-06-2024</a:t>
            </a:fld>
            <a:endParaRPr lang="en-IN"/>
          </a:p>
        </p:txBody>
      </p:sp>
      <p:sp>
        <p:nvSpPr>
          <p:cNvPr id="4" name="Footer Placeholder 3">
            <a:extLst>
              <a:ext uri="{FF2B5EF4-FFF2-40B4-BE49-F238E27FC236}">
                <a16:creationId xmlns:a16="http://schemas.microsoft.com/office/drawing/2014/main" id="{CF0D2840-4760-A7E6-763A-49B1FB679D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A54850-A887-DC55-4736-6377242FE3FF}"/>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271280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7FEF4-F9EC-1D26-6AC0-FA84772D4957}"/>
              </a:ext>
            </a:extLst>
          </p:cNvPr>
          <p:cNvSpPr>
            <a:spLocks noGrp="1"/>
          </p:cNvSpPr>
          <p:nvPr>
            <p:ph type="dt" sz="half" idx="10"/>
          </p:nvPr>
        </p:nvSpPr>
        <p:spPr/>
        <p:txBody>
          <a:bodyPr/>
          <a:lstStyle/>
          <a:p>
            <a:fld id="{6E544849-A690-4333-9D24-4C9A3EDD2EA5}" type="datetime1">
              <a:rPr lang="en-IN" smtClean="0"/>
              <a:t>09-06-2024</a:t>
            </a:fld>
            <a:endParaRPr lang="en-IN"/>
          </a:p>
        </p:txBody>
      </p:sp>
      <p:sp>
        <p:nvSpPr>
          <p:cNvPr id="3" name="Footer Placeholder 2">
            <a:extLst>
              <a:ext uri="{FF2B5EF4-FFF2-40B4-BE49-F238E27FC236}">
                <a16:creationId xmlns:a16="http://schemas.microsoft.com/office/drawing/2014/main" id="{796A42CE-54C1-C383-C35A-E648972C7F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0B428A-EA4E-13F5-4188-FC0A8B5E2018}"/>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196746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8028-0D06-D75E-19EF-1FA2705F4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6C5720-208D-0844-1D8B-E618C2A86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4293F0-12DD-D20B-1710-B185C27E0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C808A-5728-6B11-5C1E-F16533BA59E4}"/>
              </a:ext>
            </a:extLst>
          </p:cNvPr>
          <p:cNvSpPr>
            <a:spLocks noGrp="1"/>
          </p:cNvSpPr>
          <p:nvPr>
            <p:ph type="dt" sz="half" idx="10"/>
          </p:nvPr>
        </p:nvSpPr>
        <p:spPr/>
        <p:txBody>
          <a:bodyPr/>
          <a:lstStyle/>
          <a:p>
            <a:fld id="{C38229CF-FA1B-4F1C-8279-79267C17E7CA}" type="datetime1">
              <a:rPr lang="en-IN" smtClean="0"/>
              <a:t>09-06-2024</a:t>
            </a:fld>
            <a:endParaRPr lang="en-IN"/>
          </a:p>
        </p:txBody>
      </p:sp>
      <p:sp>
        <p:nvSpPr>
          <p:cNvPr id="6" name="Footer Placeholder 5">
            <a:extLst>
              <a:ext uri="{FF2B5EF4-FFF2-40B4-BE49-F238E27FC236}">
                <a16:creationId xmlns:a16="http://schemas.microsoft.com/office/drawing/2014/main" id="{EC4F5DE6-427B-2D7C-CB8E-98B26DA7C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63C71B-8519-ADCE-13F1-1CE01D92854E}"/>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328432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E7A6-8886-CC43-B85B-79B8BF528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B7EBAF-08B5-7431-E2C9-B96005DF7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0B1B01-5BC2-9877-C8FB-FB6BAAAC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A05AB-80D5-F26A-FE98-F60B2B158E3F}"/>
              </a:ext>
            </a:extLst>
          </p:cNvPr>
          <p:cNvSpPr>
            <a:spLocks noGrp="1"/>
          </p:cNvSpPr>
          <p:nvPr>
            <p:ph type="dt" sz="half" idx="10"/>
          </p:nvPr>
        </p:nvSpPr>
        <p:spPr/>
        <p:txBody>
          <a:bodyPr/>
          <a:lstStyle/>
          <a:p>
            <a:fld id="{29364C1F-BB98-450F-A71E-03C2DC1C968D}" type="datetime1">
              <a:rPr lang="en-IN" smtClean="0"/>
              <a:t>09-06-2024</a:t>
            </a:fld>
            <a:endParaRPr lang="en-IN"/>
          </a:p>
        </p:txBody>
      </p:sp>
      <p:sp>
        <p:nvSpPr>
          <p:cNvPr id="6" name="Footer Placeholder 5">
            <a:extLst>
              <a:ext uri="{FF2B5EF4-FFF2-40B4-BE49-F238E27FC236}">
                <a16:creationId xmlns:a16="http://schemas.microsoft.com/office/drawing/2014/main" id="{C96BB9E8-C96E-551C-F1D8-7D10F7240E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4A0E7-5994-D54D-2DE8-FD5769AC0AF7}"/>
              </a:ext>
            </a:extLst>
          </p:cNvPr>
          <p:cNvSpPr>
            <a:spLocks noGrp="1"/>
          </p:cNvSpPr>
          <p:nvPr>
            <p:ph type="sldNum" sz="quarter" idx="12"/>
          </p:nvPr>
        </p:nvSpPr>
        <p:spPr/>
        <p:txBody>
          <a:bodyPr/>
          <a:lstStyle/>
          <a:p>
            <a:fld id="{BE6689F8-7B8F-4CEF-BDDE-0F776ADD0763}" type="slidenum">
              <a:rPr lang="en-IN" smtClean="0"/>
              <a:t>‹#›</a:t>
            </a:fld>
            <a:endParaRPr lang="en-IN"/>
          </a:p>
        </p:txBody>
      </p:sp>
    </p:spTree>
    <p:extLst>
      <p:ext uri="{BB962C8B-B14F-4D97-AF65-F5344CB8AC3E}">
        <p14:creationId xmlns:p14="http://schemas.microsoft.com/office/powerpoint/2010/main" val="383056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48073-317C-5786-60A2-B20BAED82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4C7518-A364-A1DB-EE15-A30510886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E03FFF-D58B-607E-CFF6-73F53D446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EA74E-60AA-4577-AE8A-03644A4F7584}" type="datetime1">
              <a:rPr lang="en-IN" smtClean="0"/>
              <a:t>09-06-2024</a:t>
            </a:fld>
            <a:endParaRPr lang="en-IN"/>
          </a:p>
        </p:txBody>
      </p:sp>
      <p:sp>
        <p:nvSpPr>
          <p:cNvPr id="5" name="Footer Placeholder 4">
            <a:extLst>
              <a:ext uri="{FF2B5EF4-FFF2-40B4-BE49-F238E27FC236}">
                <a16:creationId xmlns:a16="http://schemas.microsoft.com/office/drawing/2014/main" id="{7B4D668A-669F-9C29-62F2-79FAB36E8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04A611-952E-D064-6D09-2FCF39493B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689F8-7B8F-4CEF-BDDE-0F776ADD0763}" type="slidenum">
              <a:rPr lang="en-IN" smtClean="0"/>
              <a:t>‹#›</a:t>
            </a:fld>
            <a:endParaRPr lang="en-IN"/>
          </a:p>
        </p:txBody>
      </p:sp>
    </p:spTree>
    <p:extLst>
      <p:ext uri="{BB962C8B-B14F-4D97-AF65-F5344CB8AC3E}">
        <p14:creationId xmlns:p14="http://schemas.microsoft.com/office/powerpoint/2010/main" val="3760175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cds.cern.ch/record/2890281/files/ALICE-TDR-022.pdf" TargetMode="External"/><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cds.cern.ch/record/2890281/files/ALICE-TDR-022.pdf" TargetMode="External"/><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cds.cern.ch/record/2890281/files/ALICE-TDR-022.pdf" TargetMode="External"/><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cds.cern.ch/record/2890281/files/ALICE-TDR-022.pdf" TargetMode="External"/><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cds.cern.ch/record/2890281/files/ALICE-TDR-022.pdf" TargetMode="External"/><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cds.cern.ch/record/2890281/files/ALICE-TDR-022.pdf" TargetMode="External"/><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cds.cern.ch/record/2890281/files/ALICE-TDR-022.pdf" TargetMode="External"/><Relationship Id="rId2" Type="http://schemas.openxmlformats.org/officeDocument/2006/relationships/hyperlink" Target="https://inspirehep.net/files/cebba51760aff5f78e084d27e2b6772f"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0E9540A5-13C3-E346-AC45-E2437F962A73}"/>
              </a:ext>
            </a:extLst>
          </p:cNvPr>
          <p:cNvSpPr txBox="1"/>
          <p:nvPr/>
        </p:nvSpPr>
        <p:spPr>
          <a:xfrm>
            <a:off x="3033981" y="1282782"/>
            <a:ext cx="6110785" cy="954107"/>
          </a:xfrm>
          <a:prstGeom prst="rect">
            <a:avLst/>
          </a:prstGeom>
          <a:noFill/>
        </p:spPr>
        <p:txBody>
          <a:bodyPr wrap="square">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A Forward Calorimeter (FoCal) in the ALICE experiment</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sp>
        <p:nvSpPr>
          <p:cNvPr id="2" name="Subtitle 2" descr="Black pattern background">
            <a:extLst>
              <a:ext uri="{FF2B5EF4-FFF2-40B4-BE49-F238E27FC236}">
                <a16:creationId xmlns:a16="http://schemas.microsoft.com/office/drawing/2014/main" id="{C9D38E32-654C-2FD7-DF6C-19EB20115178}"/>
              </a:ext>
            </a:extLst>
          </p:cNvPr>
          <p:cNvSpPr>
            <a:spLocks noGrp="1"/>
          </p:cNvSpPr>
          <p:nvPr>
            <p:ph type="subTitle" idx="1"/>
          </p:nvPr>
        </p:nvSpPr>
        <p:spPr>
          <a:xfrm>
            <a:off x="4156412" y="3923823"/>
            <a:ext cx="3865924" cy="1661615"/>
          </a:xfrm>
          <a:solidFill>
            <a:srgbClr val="FFFFFF"/>
          </a:solidFill>
        </p:spPr>
        <p:txBody>
          <a:bodyPr>
            <a:normAutofit fontScale="92500" lnSpcReduction="10000"/>
          </a:bodyPr>
          <a:lstStyle/>
          <a:p>
            <a:r>
              <a:rPr lang="en-US" sz="1800"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By </a:t>
            </a:r>
          </a:p>
          <a:p>
            <a:pPr>
              <a:spcBef>
                <a:spcPts val="600"/>
              </a:spcBef>
              <a:spcAft>
                <a:spcPts val="600"/>
              </a:spcAft>
            </a:pPr>
            <a:r>
              <a:rPr lang="en-US" sz="177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Anantha Padmanabhan M Nair</a:t>
            </a:r>
          </a:p>
          <a:p>
            <a:pPr>
              <a:spcBef>
                <a:spcPts val="600"/>
              </a:spcBef>
              <a:spcAft>
                <a:spcPts val="600"/>
              </a:spcAft>
            </a:pPr>
            <a:r>
              <a:rPr lang="en-US" sz="1700" i="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Under the Guidance of :</a:t>
            </a:r>
          </a:p>
          <a:p>
            <a:pPr>
              <a:spcBef>
                <a:spcPts val="600"/>
              </a:spcBef>
              <a:spcAft>
                <a:spcPts val="600"/>
              </a:spcAft>
            </a:pPr>
            <a:r>
              <a:rPr lang="en-US" sz="1725"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Dr. Mriganka Mouli Mondal</a:t>
            </a:r>
          </a:p>
          <a:p>
            <a:pPr>
              <a:spcBef>
                <a:spcPts val="600"/>
              </a:spcBef>
              <a:spcAft>
                <a:spcPts val="600"/>
              </a:spcAft>
            </a:pPr>
            <a:r>
              <a:rPr lang="en-US" sz="1725"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Prof. Bedangadas Mohanty</a:t>
            </a:r>
          </a:p>
        </p:txBody>
      </p:sp>
      <p:grpSp>
        <p:nvGrpSpPr>
          <p:cNvPr id="5" name="Group 4">
            <a:extLst>
              <a:ext uri="{FF2B5EF4-FFF2-40B4-BE49-F238E27FC236}">
                <a16:creationId xmlns:a16="http://schemas.microsoft.com/office/drawing/2014/main" id="{44A2C0FA-8F81-2D94-211D-987787CA525F}"/>
              </a:ext>
            </a:extLst>
          </p:cNvPr>
          <p:cNvGrpSpPr/>
          <p:nvPr/>
        </p:nvGrpSpPr>
        <p:grpSpPr>
          <a:xfrm>
            <a:off x="4641850" y="2570771"/>
            <a:ext cx="2867025" cy="940253"/>
            <a:chOff x="4641850" y="2570771"/>
            <a:chExt cx="2867025" cy="940253"/>
          </a:xfrm>
        </p:grpSpPr>
        <p:pic>
          <p:nvPicPr>
            <p:cNvPr id="6" name="Picture 5">
              <a:extLst>
                <a:ext uri="{FF2B5EF4-FFF2-40B4-BE49-F238E27FC236}">
                  <a16:creationId xmlns:a16="http://schemas.microsoft.com/office/drawing/2014/main" id="{35DD0AC4-30D0-A17E-4A2E-EBE7682D1260}"/>
                </a:ext>
              </a:extLst>
            </p:cNvPr>
            <p:cNvPicPr>
              <a:picLocks noChangeAspect="1"/>
            </p:cNvPicPr>
            <p:nvPr/>
          </p:nvPicPr>
          <p:blipFill>
            <a:blip r:embed="rId2"/>
            <a:stretch>
              <a:fillRect/>
            </a:stretch>
          </p:blipFill>
          <p:spPr>
            <a:xfrm>
              <a:off x="4641850" y="2570771"/>
              <a:ext cx="977613" cy="940253"/>
            </a:xfrm>
            <a:prstGeom prst="rect">
              <a:avLst/>
            </a:prstGeom>
            <a:ln w="3175">
              <a:solidFill>
                <a:srgbClr val="E10014"/>
              </a:solidFill>
            </a:ln>
          </p:spPr>
        </p:pic>
        <p:pic>
          <p:nvPicPr>
            <p:cNvPr id="10" name="Picture 9">
              <a:extLst>
                <a:ext uri="{FF2B5EF4-FFF2-40B4-BE49-F238E27FC236}">
                  <a16:creationId xmlns:a16="http://schemas.microsoft.com/office/drawing/2014/main" id="{E48FF8CF-D577-24ED-C78C-9E1F0AAD971D}"/>
                </a:ext>
              </a:extLst>
            </p:cNvPr>
            <p:cNvPicPr>
              <a:picLocks noChangeAspect="1"/>
            </p:cNvPicPr>
            <p:nvPr/>
          </p:nvPicPr>
          <p:blipFill>
            <a:blip r:embed="rId3"/>
            <a:stretch>
              <a:fillRect/>
            </a:stretch>
          </p:blipFill>
          <p:spPr>
            <a:xfrm>
              <a:off x="5655261" y="2576162"/>
              <a:ext cx="928228" cy="928228"/>
            </a:xfrm>
            <a:prstGeom prst="rect">
              <a:avLst/>
            </a:prstGeom>
            <a:ln w="6350">
              <a:solidFill>
                <a:srgbClr val="000000"/>
              </a:solidFill>
            </a:ln>
          </p:spPr>
        </p:pic>
        <p:pic>
          <p:nvPicPr>
            <p:cNvPr id="12" name="Picture 11">
              <a:extLst>
                <a:ext uri="{FF2B5EF4-FFF2-40B4-BE49-F238E27FC236}">
                  <a16:creationId xmlns:a16="http://schemas.microsoft.com/office/drawing/2014/main" id="{BC91FC02-B571-4D94-2B51-363946DB4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308" y="2574441"/>
              <a:ext cx="886567" cy="931134"/>
            </a:xfrm>
            <a:prstGeom prst="rect">
              <a:avLst/>
            </a:prstGeom>
            <a:ln w="3175">
              <a:solidFill>
                <a:srgbClr val="111111"/>
              </a:solidFill>
            </a:ln>
          </p:spPr>
        </p:pic>
      </p:grpSp>
      <p:sp>
        <p:nvSpPr>
          <p:cNvPr id="15" name="Slide Number Placeholder 14">
            <a:extLst>
              <a:ext uri="{FF2B5EF4-FFF2-40B4-BE49-F238E27FC236}">
                <a16:creationId xmlns:a16="http://schemas.microsoft.com/office/drawing/2014/main" id="{BCE57BB5-8FC2-0190-93B2-173402D47493}"/>
              </a:ext>
            </a:extLst>
          </p:cNvPr>
          <p:cNvSpPr>
            <a:spLocks noGrp="1"/>
          </p:cNvSpPr>
          <p:nvPr>
            <p:ph type="sldNum" sz="quarter" idx="12"/>
          </p:nvPr>
        </p:nvSpPr>
        <p:spPr/>
        <p:txBody>
          <a:bodyPr/>
          <a:lstStyle/>
          <a:p>
            <a:fld id="{BE6689F8-7B8F-4CEF-BDDE-0F776ADD0763}" type="slidenum">
              <a:rPr lang="en-IN" smtClean="0"/>
              <a:t>1</a:t>
            </a:fld>
            <a:endParaRPr lang="en-IN"/>
          </a:p>
        </p:txBody>
      </p:sp>
    </p:spTree>
    <p:extLst>
      <p:ext uri="{BB962C8B-B14F-4D97-AF65-F5344CB8AC3E}">
        <p14:creationId xmlns:p14="http://schemas.microsoft.com/office/powerpoint/2010/main" val="149585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10</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59026" y="6444476"/>
            <a:ext cx="1120802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r>
              <a:rPr lang="en-US" sz="1200" dirty="0">
                <a:latin typeface="CMU Serif" panose="02000603000000000000" pitchFamily="2" charset="0"/>
                <a:ea typeface="CMU Serif" panose="02000603000000000000" pitchFamily="2" charset="0"/>
                <a:cs typeface="CMU Serif" panose="02000603000000000000" pitchFamily="2" charset="0"/>
              </a:rPr>
              <a:t>, </a:t>
            </a:r>
            <a:r>
              <a:rPr lang="en-US" sz="1200" dirty="0">
                <a:latin typeface="CMU Serif" panose="02000603000000000000" pitchFamily="2" charset="0"/>
                <a:ea typeface="CMU Serif" panose="02000603000000000000" pitchFamily="2" charset="0"/>
                <a:cs typeface="CMU Serif" panose="02000603000000000000" pitchFamily="2" charset="0"/>
                <a:hlinkClick r:id="rId3"/>
              </a:rPr>
              <a:t>https://cds.cern.ch/record/2890281/files/ALICE-TDR-022.pdf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Simulation using GEANT3 and aliroot</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pic>
        <p:nvPicPr>
          <p:cNvPr id="7" name="Picture 6">
            <a:extLst>
              <a:ext uri="{FF2B5EF4-FFF2-40B4-BE49-F238E27FC236}">
                <a16:creationId xmlns:a16="http://schemas.microsoft.com/office/drawing/2014/main" id="{5EB7229D-9378-65F2-8F47-93218EA3031E}"/>
              </a:ext>
            </a:extLst>
          </p:cNvPr>
          <p:cNvPicPr>
            <a:picLocks noChangeAspect="1"/>
          </p:cNvPicPr>
          <p:nvPr/>
        </p:nvPicPr>
        <p:blipFill>
          <a:blip r:embed="rId4"/>
          <a:stretch>
            <a:fillRect/>
          </a:stretch>
        </p:blipFill>
        <p:spPr>
          <a:xfrm>
            <a:off x="792872" y="1075294"/>
            <a:ext cx="10087586" cy="4687481"/>
          </a:xfrm>
          <a:prstGeom prst="rect">
            <a:avLst/>
          </a:prstGeom>
        </p:spPr>
      </p:pic>
      <p:sp>
        <p:nvSpPr>
          <p:cNvPr id="2" name="TextBox 1">
            <a:extLst>
              <a:ext uri="{FF2B5EF4-FFF2-40B4-BE49-F238E27FC236}">
                <a16:creationId xmlns:a16="http://schemas.microsoft.com/office/drawing/2014/main" id="{29A8AE7E-EB17-3648-9E9A-007021DF8881}"/>
              </a:ext>
            </a:extLst>
          </p:cNvPr>
          <p:cNvSpPr txBox="1"/>
          <p:nvPr/>
        </p:nvSpPr>
        <p:spPr>
          <a:xfrm>
            <a:off x="491987" y="5874896"/>
            <a:ext cx="11208026" cy="369332"/>
          </a:xfrm>
          <a:prstGeom prst="rect">
            <a:avLst/>
          </a:prstGeom>
          <a:noFill/>
        </p:spPr>
        <p:txBody>
          <a:bodyPr wrap="square" rtlCol="0">
            <a:spAutoFit/>
          </a:bodyPr>
          <a:lstStyle/>
          <a:p>
            <a:pPr algn="ctr">
              <a:buClr>
                <a:srgbClr val="FF0000"/>
              </a:buClr>
            </a:pPr>
            <a:r>
              <a:rPr lang="en-US" dirty="0">
                <a:latin typeface="CMU Serif" panose="02000603000000000000" pitchFamily="2" charset="0"/>
                <a:ea typeface="CMU Serif" panose="02000603000000000000" pitchFamily="2" charset="0"/>
                <a:cs typeface="CMU Serif" panose="02000603000000000000" pitchFamily="2" charset="0"/>
              </a:rPr>
              <a:t>Figure-7: Spatial Distribution of hits simulated in  Geant4 Simulation of the FoCal (Left: Pad, Right: pixel) </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60099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11</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59026" y="6444476"/>
            <a:ext cx="1120802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r>
              <a:rPr lang="en-US" sz="1200" dirty="0">
                <a:latin typeface="CMU Serif" panose="02000603000000000000" pitchFamily="2" charset="0"/>
                <a:ea typeface="CMU Serif" panose="02000603000000000000" pitchFamily="2" charset="0"/>
                <a:cs typeface="CMU Serif" panose="02000603000000000000" pitchFamily="2" charset="0"/>
              </a:rPr>
              <a:t>, </a:t>
            </a:r>
            <a:r>
              <a:rPr lang="en-US" sz="1200" dirty="0">
                <a:latin typeface="CMU Serif" panose="02000603000000000000" pitchFamily="2" charset="0"/>
                <a:ea typeface="CMU Serif" panose="02000603000000000000" pitchFamily="2" charset="0"/>
                <a:cs typeface="CMU Serif" panose="02000603000000000000" pitchFamily="2" charset="0"/>
                <a:hlinkClick r:id="rId3"/>
              </a:rPr>
              <a:t>https://cds.cern.ch/record/2890281/files/ALICE-TDR-022.pdf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Simulation using GEANT3 and aliroot</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sp>
        <p:nvSpPr>
          <p:cNvPr id="2" name="TextBox 1">
            <a:extLst>
              <a:ext uri="{FF2B5EF4-FFF2-40B4-BE49-F238E27FC236}">
                <a16:creationId xmlns:a16="http://schemas.microsoft.com/office/drawing/2014/main" id="{29A8AE7E-EB17-3648-9E9A-007021DF8881}"/>
              </a:ext>
            </a:extLst>
          </p:cNvPr>
          <p:cNvSpPr txBox="1"/>
          <p:nvPr/>
        </p:nvSpPr>
        <p:spPr>
          <a:xfrm>
            <a:off x="491987" y="5874896"/>
            <a:ext cx="11208026" cy="369332"/>
          </a:xfrm>
          <a:prstGeom prst="rect">
            <a:avLst/>
          </a:prstGeom>
          <a:noFill/>
        </p:spPr>
        <p:txBody>
          <a:bodyPr wrap="square" rtlCol="0">
            <a:spAutoFit/>
          </a:bodyPr>
          <a:lstStyle/>
          <a:p>
            <a:pPr algn="ctr">
              <a:buClr>
                <a:srgbClr val="FF0000"/>
              </a:buClr>
            </a:pPr>
            <a:r>
              <a:rPr lang="en-US" dirty="0">
                <a:latin typeface="CMU Serif" panose="02000603000000000000" pitchFamily="2" charset="0"/>
                <a:ea typeface="CMU Serif" panose="02000603000000000000" pitchFamily="2" charset="0"/>
                <a:cs typeface="CMU Serif" panose="02000603000000000000" pitchFamily="2" charset="0"/>
              </a:rPr>
              <a:t>Figure 8: Spatial distribution of reconstructed photon clusters in FoCal-E</a:t>
            </a:r>
            <a:endParaRPr lang="en-IN" dirty="0">
              <a:latin typeface="CMU Serif" panose="02000603000000000000" pitchFamily="2" charset="0"/>
              <a:ea typeface="CMU Serif" panose="02000603000000000000" pitchFamily="2" charset="0"/>
              <a:cs typeface="CMU Serif" panose="02000603000000000000" pitchFamily="2" charset="0"/>
            </a:endParaRPr>
          </a:p>
        </p:txBody>
      </p:sp>
      <p:pic>
        <p:nvPicPr>
          <p:cNvPr id="5" name="Picture 4">
            <a:extLst>
              <a:ext uri="{FF2B5EF4-FFF2-40B4-BE49-F238E27FC236}">
                <a16:creationId xmlns:a16="http://schemas.microsoft.com/office/drawing/2014/main" id="{6D8B51A5-B59A-E16C-11AC-82A01EA8167D}"/>
              </a:ext>
            </a:extLst>
          </p:cNvPr>
          <p:cNvPicPr>
            <a:picLocks noChangeAspect="1"/>
          </p:cNvPicPr>
          <p:nvPr/>
        </p:nvPicPr>
        <p:blipFill>
          <a:blip r:embed="rId4"/>
          <a:stretch>
            <a:fillRect/>
          </a:stretch>
        </p:blipFill>
        <p:spPr>
          <a:xfrm>
            <a:off x="2054931" y="896681"/>
            <a:ext cx="8082138" cy="4956579"/>
          </a:xfrm>
          <a:prstGeom prst="rect">
            <a:avLst/>
          </a:prstGeom>
        </p:spPr>
      </p:pic>
    </p:spTree>
    <p:extLst>
      <p:ext uri="{BB962C8B-B14F-4D97-AF65-F5344CB8AC3E}">
        <p14:creationId xmlns:p14="http://schemas.microsoft.com/office/powerpoint/2010/main" val="40504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12</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59026" y="6444476"/>
            <a:ext cx="1120802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r>
              <a:rPr lang="en-US" sz="1200" dirty="0">
                <a:latin typeface="CMU Serif" panose="02000603000000000000" pitchFamily="2" charset="0"/>
                <a:ea typeface="CMU Serif" panose="02000603000000000000" pitchFamily="2" charset="0"/>
                <a:cs typeface="CMU Serif" panose="02000603000000000000" pitchFamily="2" charset="0"/>
              </a:rPr>
              <a:t>, </a:t>
            </a:r>
            <a:r>
              <a:rPr lang="en-US" sz="1200" dirty="0">
                <a:latin typeface="CMU Serif" panose="02000603000000000000" pitchFamily="2" charset="0"/>
                <a:ea typeface="CMU Serif" panose="02000603000000000000" pitchFamily="2" charset="0"/>
                <a:cs typeface="CMU Serif" panose="02000603000000000000" pitchFamily="2" charset="0"/>
                <a:hlinkClick r:id="rId3"/>
              </a:rPr>
              <a:t>https://cds.cern.ch/record/2890281/files/ALICE-TDR-022.pdf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Results of the Simulation: Energy Distribution</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pic>
        <p:nvPicPr>
          <p:cNvPr id="7" name="Picture 6">
            <a:extLst>
              <a:ext uri="{FF2B5EF4-FFF2-40B4-BE49-F238E27FC236}">
                <a16:creationId xmlns:a16="http://schemas.microsoft.com/office/drawing/2014/main" id="{46F364E1-8221-6C9A-A0EF-24A30618DF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82" y="1054594"/>
            <a:ext cx="10802435" cy="5156153"/>
          </a:xfrm>
          <a:prstGeom prst="rect">
            <a:avLst/>
          </a:prstGeom>
        </p:spPr>
      </p:pic>
    </p:spTree>
    <p:extLst>
      <p:ext uri="{BB962C8B-B14F-4D97-AF65-F5344CB8AC3E}">
        <p14:creationId xmlns:p14="http://schemas.microsoft.com/office/powerpoint/2010/main" val="420564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13</a:t>
            </a:fld>
            <a:endParaRPr lang="en-IN"/>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Results of the Simulation: Hits</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pic>
        <p:nvPicPr>
          <p:cNvPr id="3" name="Picture 2">
            <a:extLst>
              <a:ext uri="{FF2B5EF4-FFF2-40B4-BE49-F238E27FC236}">
                <a16:creationId xmlns:a16="http://schemas.microsoft.com/office/drawing/2014/main" id="{FD247081-F363-25FC-9E35-7AB740E222DC}"/>
              </a:ext>
            </a:extLst>
          </p:cNvPr>
          <p:cNvPicPr>
            <a:picLocks noChangeAspect="1"/>
          </p:cNvPicPr>
          <p:nvPr/>
        </p:nvPicPr>
        <p:blipFill>
          <a:blip r:embed="rId2"/>
          <a:stretch>
            <a:fillRect/>
          </a:stretch>
        </p:blipFill>
        <p:spPr>
          <a:xfrm>
            <a:off x="318687" y="939223"/>
            <a:ext cx="5577518" cy="2977684"/>
          </a:xfrm>
          <a:prstGeom prst="rect">
            <a:avLst/>
          </a:prstGeom>
        </p:spPr>
      </p:pic>
      <p:pic>
        <p:nvPicPr>
          <p:cNvPr id="10" name="Picture 9">
            <a:extLst>
              <a:ext uri="{FF2B5EF4-FFF2-40B4-BE49-F238E27FC236}">
                <a16:creationId xmlns:a16="http://schemas.microsoft.com/office/drawing/2014/main" id="{10654017-7CF2-4BCF-32C5-8CA3F924E6C9}"/>
              </a:ext>
            </a:extLst>
          </p:cNvPr>
          <p:cNvPicPr>
            <a:picLocks noChangeAspect="1"/>
          </p:cNvPicPr>
          <p:nvPr/>
        </p:nvPicPr>
        <p:blipFill>
          <a:blip r:embed="rId3"/>
          <a:stretch>
            <a:fillRect/>
          </a:stretch>
        </p:blipFill>
        <p:spPr>
          <a:xfrm>
            <a:off x="3237738" y="3988213"/>
            <a:ext cx="5240480" cy="2646081"/>
          </a:xfrm>
          <a:prstGeom prst="rect">
            <a:avLst/>
          </a:prstGeom>
        </p:spPr>
      </p:pic>
      <p:pic>
        <p:nvPicPr>
          <p:cNvPr id="12" name="Picture 11">
            <a:extLst>
              <a:ext uri="{FF2B5EF4-FFF2-40B4-BE49-F238E27FC236}">
                <a16:creationId xmlns:a16="http://schemas.microsoft.com/office/drawing/2014/main" id="{89DD427B-9E10-3E61-1B1D-0413576E84C6}"/>
              </a:ext>
            </a:extLst>
          </p:cNvPr>
          <p:cNvPicPr>
            <a:picLocks noChangeAspect="1"/>
          </p:cNvPicPr>
          <p:nvPr/>
        </p:nvPicPr>
        <p:blipFill>
          <a:blip r:embed="rId4"/>
          <a:stretch>
            <a:fillRect/>
          </a:stretch>
        </p:blipFill>
        <p:spPr>
          <a:xfrm>
            <a:off x="6209978" y="939223"/>
            <a:ext cx="5663335" cy="2969238"/>
          </a:xfrm>
          <a:prstGeom prst="rect">
            <a:avLst/>
          </a:prstGeom>
        </p:spPr>
      </p:pic>
    </p:spTree>
    <p:extLst>
      <p:ext uri="{BB962C8B-B14F-4D97-AF65-F5344CB8AC3E}">
        <p14:creationId xmlns:p14="http://schemas.microsoft.com/office/powerpoint/2010/main" val="372103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76F878EE-3E3E-9B60-327B-EDDAEBBC344F}"/>
              </a:ext>
            </a:extLst>
          </p:cNvPr>
          <p:cNvSpPr txBox="1"/>
          <p:nvPr/>
        </p:nvSpPr>
        <p:spPr>
          <a:xfrm>
            <a:off x="3812768" y="1027350"/>
            <a:ext cx="4553211" cy="461665"/>
          </a:xfrm>
          <a:prstGeom prst="rect">
            <a:avLst/>
          </a:prstGeom>
          <a:noFill/>
        </p:spPr>
        <p:txBody>
          <a:bodyPr wrap="square" rtlCol="0">
            <a:spAutoFit/>
          </a:bodyPr>
          <a:lstStyle/>
          <a:p>
            <a:pPr algn="ctr"/>
            <a:r>
              <a:rPr lang="en-US" sz="24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Why Forward Calorimeter?</a:t>
            </a:r>
            <a:endParaRPr lang="en-IN" sz="24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sp>
        <p:nvSpPr>
          <p:cNvPr id="22" name="TextBox 21">
            <a:extLst>
              <a:ext uri="{FF2B5EF4-FFF2-40B4-BE49-F238E27FC236}">
                <a16:creationId xmlns:a16="http://schemas.microsoft.com/office/drawing/2014/main" id="{62C9F803-D68D-E624-7E52-0A4E37CDFF3E}"/>
              </a:ext>
            </a:extLst>
          </p:cNvPr>
          <p:cNvSpPr txBox="1"/>
          <p:nvPr/>
        </p:nvSpPr>
        <p:spPr>
          <a:xfrm>
            <a:off x="873313" y="2344087"/>
            <a:ext cx="10432120" cy="2169825"/>
          </a:xfrm>
          <a:prstGeom prst="rect">
            <a:avLst/>
          </a:prstGeom>
          <a:noFill/>
        </p:spPr>
        <p:txBody>
          <a:bodyPr wrap="square" rtlCol="0">
            <a:spAutoFit/>
          </a:bodyPr>
          <a:lstStyle/>
          <a:p>
            <a:pPr marL="457200" indent="-457200" algn="just">
              <a:spcAft>
                <a:spcPts val="1800"/>
              </a:spcAft>
              <a:buFont typeface="+mj-lt"/>
              <a:buAutoNum type="arabicPeriod"/>
            </a:pPr>
            <a:r>
              <a:rPr lang="en-US" sz="2000" dirty="0">
                <a:latin typeface="CMU Serif" panose="02000603000000000000" pitchFamily="2" charset="0"/>
                <a:ea typeface="CMU Serif" panose="02000603000000000000" pitchFamily="2" charset="0"/>
                <a:cs typeface="CMU Serif" panose="02000603000000000000" pitchFamily="2" charset="0"/>
              </a:rPr>
              <a:t>To measure the direct photon in p-Pb and pp collisions at forward rapidity to explore the small-x structure of the protons and nuclei at high energy.</a:t>
            </a:r>
          </a:p>
          <a:p>
            <a:pPr marL="457200" indent="-457200" algn="just">
              <a:buFont typeface="+mj-lt"/>
              <a:buAutoNum type="arabicPeriod"/>
            </a:pPr>
            <a:r>
              <a:rPr lang="en-US" sz="2000" dirty="0">
                <a:latin typeface="CMU Serif" panose="02000603000000000000" pitchFamily="2" charset="0"/>
                <a:ea typeface="CMU Serif" panose="02000603000000000000" pitchFamily="2" charset="0"/>
                <a:cs typeface="CMU Serif" panose="02000603000000000000" pitchFamily="2" charset="0"/>
              </a:rPr>
              <a:t>The measurement of high transverse momentum of neutral pions in Pb-Pb collisions, and their modification relative to pp collisions. to probe the hot and dense strongly interacting medium away from midrapidity.</a:t>
            </a:r>
          </a:p>
          <a:p>
            <a:pPr marL="457200" indent="-457200" algn="just">
              <a:buFont typeface="+mj-lt"/>
              <a:buAutoNum type="arabicPeriod"/>
            </a:pPr>
            <a:endParaRPr lang="en-IN" sz="2000" dirty="0">
              <a:latin typeface="CMU Serif" panose="02000603000000000000" pitchFamily="2" charset="0"/>
              <a:ea typeface="CMU Serif" panose="02000603000000000000" pitchFamily="2" charset="0"/>
              <a:cs typeface="CMU Serif" panose="02000603000000000000" pitchFamily="2" charset="0"/>
            </a:endParaRPr>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2</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71515" y="6387646"/>
            <a:ext cx="7351486" cy="307777"/>
          </a:xfrm>
          <a:prstGeom prst="rect">
            <a:avLst/>
          </a:prstGeom>
          <a:noFill/>
        </p:spPr>
        <p:txBody>
          <a:bodyPr wrap="square" rtlCol="0">
            <a:spAutoFit/>
          </a:bodyPr>
          <a:lstStyle/>
          <a:p>
            <a:r>
              <a:rPr lang="en-US" sz="1400" dirty="0">
                <a:latin typeface="CMU Serif" panose="02000603000000000000" pitchFamily="2" charset="0"/>
                <a:ea typeface="CMU Serif" panose="02000603000000000000" pitchFamily="2" charset="0"/>
                <a:cs typeface="CMU Serif" panose="02000603000000000000" pitchFamily="2" charset="0"/>
              </a:rPr>
              <a:t>Source: </a:t>
            </a:r>
            <a:r>
              <a:rPr lang="en-US" sz="14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endParaRPr lang="en-IN" sz="1400"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19303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3" name="TextBox 22">
            <a:extLst>
              <a:ext uri="{FF2B5EF4-FFF2-40B4-BE49-F238E27FC236}">
                <a16:creationId xmlns:a16="http://schemas.microsoft.com/office/drawing/2014/main" id="{1E2C56A0-D340-4005-E98D-6A848CBABAC0}"/>
              </a:ext>
            </a:extLst>
          </p:cNvPr>
          <p:cNvSpPr txBox="1"/>
          <p:nvPr/>
        </p:nvSpPr>
        <p:spPr>
          <a:xfrm>
            <a:off x="3707703" y="317058"/>
            <a:ext cx="4763342" cy="461665"/>
          </a:xfrm>
          <a:prstGeom prst="rect">
            <a:avLst/>
          </a:prstGeom>
          <a:noFill/>
        </p:spPr>
        <p:txBody>
          <a:bodyPr wrap="square" rtlCol="0">
            <a:spAutoFit/>
          </a:bodyPr>
          <a:lstStyle/>
          <a:p>
            <a:r>
              <a:rPr lang="en-US" sz="24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Where its going to be installed?</a:t>
            </a:r>
            <a:endParaRPr lang="en-IN" sz="24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sp>
        <p:nvSpPr>
          <p:cNvPr id="27" name="TextBox 26">
            <a:extLst>
              <a:ext uri="{FF2B5EF4-FFF2-40B4-BE49-F238E27FC236}">
                <a16:creationId xmlns:a16="http://schemas.microsoft.com/office/drawing/2014/main" id="{A6369ED2-7059-0987-F9ED-28E823E25FE1}"/>
              </a:ext>
            </a:extLst>
          </p:cNvPr>
          <p:cNvSpPr txBox="1"/>
          <p:nvPr/>
        </p:nvSpPr>
        <p:spPr>
          <a:xfrm>
            <a:off x="457410" y="833104"/>
            <a:ext cx="10515889" cy="1261884"/>
          </a:xfrm>
          <a:prstGeom prst="rect">
            <a:avLst/>
          </a:prstGeom>
          <a:noFill/>
        </p:spPr>
        <p:txBody>
          <a:bodyPr wrap="square" rtlCol="0">
            <a:spAutoFit/>
          </a:bodyPr>
          <a:lstStyle/>
          <a:p>
            <a:pPr algn="just"/>
            <a:r>
              <a:rPr lang="en-US" sz="1900" u="sng" dirty="0">
                <a:latin typeface="CMU Serif" panose="02000603000000000000" pitchFamily="2" charset="0"/>
                <a:ea typeface="CMU Serif" panose="02000603000000000000" pitchFamily="2" charset="0"/>
                <a:cs typeface="CMU Serif" panose="02000603000000000000" pitchFamily="2" charset="0"/>
              </a:rPr>
              <a:t>The Proposed FoCal is going to be installed a distance of 7 meter from the interaction point (compensator magnet) as in fig-1</a:t>
            </a:r>
            <a:r>
              <a:rPr lang="en-US" sz="1900" dirty="0">
                <a:latin typeface="CMU Serif" panose="02000603000000000000" pitchFamily="2" charset="0"/>
                <a:ea typeface="CMU Serif" panose="02000603000000000000" pitchFamily="2" charset="0"/>
                <a:cs typeface="CMU Serif" panose="02000603000000000000" pitchFamily="2" charset="0"/>
              </a:rPr>
              <a:t>. Large rapidity measurements necessitate placing detectors close to the beam pipe to effectively capture the high particle density resulting from the kinematic boost of particles produced at a distance from the primary interaction vertex. </a:t>
            </a:r>
            <a:endParaRPr lang="en-IN" sz="1900" dirty="0">
              <a:latin typeface="CMU Serif" panose="02000603000000000000" pitchFamily="2" charset="0"/>
              <a:ea typeface="CMU Serif" panose="02000603000000000000" pitchFamily="2" charset="0"/>
              <a:cs typeface="CMU Serif" panose="02000603000000000000" pitchFamily="2" charset="0"/>
            </a:endParaRPr>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3</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59026" y="6479047"/>
            <a:ext cx="735148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pic>
        <p:nvPicPr>
          <p:cNvPr id="3" name="Picture 2">
            <a:extLst>
              <a:ext uri="{FF2B5EF4-FFF2-40B4-BE49-F238E27FC236}">
                <a16:creationId xmlns:a16="http://schemas.microsoft.com/office/drawing/2014/main" id="{D511E368-583C-41EF-8C40-944AE26FF1CE}"/>
              </a:ext>
            </a:extLst>
          </p:cNvPr>
          <p:cNvPicPr>
            <a:picLocks noChangeAspect="1"/>
          </p:cNvPicPr>
          <p:nvPr/>
        </p:nvPicPr>
        <p:blipFill>
          <a:blip r:embed="rId3"/>
          <a:stretch>
            <a:fillRect/>
          </a:stretch>
        </p:blipFill>
        <p:spPr>
          <a:xfrm>
            <a:off x="2065853" y="2123630"/>
            <a:ext cx="8006196" cy="4204312"/>
          </a:xfrm>
          <a:prstGeom prst="rect">
            <a:avLst/>
          </a:prstGeom>
        </p:spPr>
      </p:pic>
      <p:sp>
        <p:nvSpPr>
          <p:cNvPr id="5" name="TextBox 4">
            <a:extLst>
              <a:ext uri="{FF2B5EF4-FFF2-40B4-BE49-F238E27FC236}">
                <a16:creationId xmlns:a16="http://schemas.microsoft.com/office/drawing/2014/main" id="{242E037E-66CD-8057-30F5-752ABA0FA680}"/>
              </a:ext>
            </a:extLst>
          </p:cNvPr>
          <p:cNvSpPr txBox="1"/>
          <p:nvPr/>
        </p:nvSpPr>
        <p:spPr>
          <a:xfrm>
            <a:off x="838200" y="6111521"/>
            <a:ext cx="10515889" cy="338554"/>
          </a:xfrm>
          <a:prstGeom prst="rect">
            <a:avLst/>
          </a:prstGeom>
          <a:noFill/>
        </p:spPr>
        <p:txBody>
          <a:bodyPr wrap="square" rtlCol="0">
            <a:spAutoFit/>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Figure-1 Position of the FOCAL</a:t>
            </a:r>
            <a:endParaRPr lang="en-IN" sz="1600" dirty="0">
              <a:latin typeface="CMU Serif" panose="02000603000000000000" pitchFamily="2" charset="0"/>
              <a:ea typeface="CMU Serif" panose="02000603000000000000" pitchFamily="2" charset="0"/>
              <a:cs typeface="CMU Serif" panose="02000603000000000000" pitchFamily="2" charset="0"/>
            </a:endParaRPr>
          </a:p>
        </p:txBody>
      </p:sp>
      <p:cxnSp>
        <p:nvCxnSpPr>
          <p:cNvPr id="7" name="Straight Arrow Connector 6">
            <a:extLst>
              <a:ext uri="{FF2B5EF4-FFF2-40B4-BE49-F238E27FC236}">
                <a16:creationId xmlns:a16="http://schemas.microsoft.com/office/drawing/2014/main" id="{5AED3A88-7919-146D-4F3A-ED8435B87090}"/>
              </a:ext>
            </a:extLst>
          </p:cNvPr>
          <p:cNvCxnSpPr>
            <a:cxnSpLocks/>
            <a:endCxn id="9" idx="3"/>
          </p:cNvCxnSpPr>
          <p:nvPr/>
        </p:nvCxnSpPr>
        <p:spPr>
          <a:xfrm flipH="1">
            <a:off x="1983967" y="4225786"/>
            <a:ext cx="1468917" cy="791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2AA6C0AD-126A-8612-3510-F9570E687EB3}"/>
              </a:ext>
            </a:extLst>
          </p:cNvPr>
          <p:cNvSpPr/>
          <p:nvPr/>
        </p:nvSpPr>
        <p:spPr>
          <a:xfrm>
            <a:off x="966071" y="4792041"/>
            <a:ext cx="1017896" cy="450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FOCAL</a:t>
            </a:r>
            <a:endParaRPr lang="en-IN" dirty="0"/>
          </a:p>
        </p:txBody>
      </p:sp>
    </p:spTree>
    <p:extLst>
      <p:ext uri="{BB962C8B-B14F-4D97-AF65-F5344CB8AC3E}">
        <p14:creationId xmlns:p14="http://schemas.microsoft.com/office/powerpoint/2010/main" val="259187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4</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45774" y="6428601"/>
            <a:ext cx="595022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0" y="348330"/>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Geometry of FoCal detector</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50B27C0-E8D3-50B9-F475-9796A4FE1A45}"/>
                  </a:ext>
                </a:extLst>
              </p:cNvPr>
              <p:cNvSpPr txBox="1"/>
              <p:nvPr/>
            </p:nvSpPr>
            <p:spPr>
              <a:xfrm>
                <a:off x="293643" y="943801"/>
                <a:ext cx="11604714" cy="1200329"/>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The FOCAL has 2 parts, FoCal-E (Electromagnetic calorimeter) and FoCal-H (Hadronic Calorimeter).</a:t>
                </a:r>
              </a:p>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The FoCal-E is </a:t>
                </a:r>
                <a14:m>
                  <m:oMath xmlns:m="http://schemas.openxmlformats.org/officeDocument/2006/math">
                    <m:r>
                      <a:rPr lang="en-US" i="1" dirty="0" smtClean="0">
                        <a:latin typeface="Cambria Math" panose="02040503050406030204" pitchFamily="18" charset="0"/>
                        <a:ea typeface="CMU Serif" panose="02000603000000000000" pitchFamily="2" charset="0"/>
                        <a:cs typeface="CMU Serif" panose="02000603000000000000" pitchFamily="2" charset="0"/>
                      </a:rPr>
                      <m:t>𝑆𝑖</m:t>
                    </m:r>
                    <m:r>
                      <a:rPr lang="en-US" i="1" dirty="0" smtClean="0">
                        <a:latin typeface="Cambria Math" panose="02040503050406030204" pitchFamily="18" charset="0"/>
                        <a:ea typeface="CMU Serif" panose="02000603000000000000" pitchFamily="2" charset="0"/>
                        <a:cs typeface="CMU Serif" panose="02000603000000000000" pitchFamily="2" charset="0"/>
                      </a:rPr>
                      <m:t>+</m:t>
                    </m:r>
                    <m:r>
                      <a:rPr lang="en-US" i="1" dirty="0" smtClean="0">
                        <a:latin typeface="Cambria Math" panose="02040503050406030204" pitchFamily="18" charset="0"/>
                        <a:ea typeface="CMU Serif" panose="02000603000000000000" pitchFamily="2" charset="0"/>
                        <a:cs typeface="CMU Serif" panose="02000603000000000000" pitchFamily="2" charset="0"/>
                      </a:rPr>
                      <m:t>𝑊</m:t>
                    </m:r>
                  </m:oMath>
                </a14:m>
                <a:r>
                  <a:rPr lang="en-US" dirty="0">
                    <a:latin typeface="CMU Serif" panose="02000603000000000000" pitchFamily="2" charset="0"/>
                    <a:ea typeface="CMU Serif" panose="02000603000000000000" pitchFamily="2" charset="0"/>
                    <a:cs typeface="CMU Serif" panose="02000603000000000000" pitchFamily="2" charset="0"/>
                  </a:rPr>
                  <a:t> Sampling calorimeter.</a:t>
                </a:r>
              </a:p>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FoCal-E has a hybrid design using two different Si readout technologies: 18 silicon pad sensor layers with transverse cell size of </a:t>
                </a:r>
                <a14:m>
                  <m:oMath xmlns:m="http://schemas.openxmlformats.org/officeDocument/2006/math">
                    <m:r>
                      <a:rPr lang="en-US" i="1" dirty="0" smtClean="0">
                        <a:latin typeface="Cambria Math" panose="02040503050406030204" pitchFamily="18" charset="0"/>
                        <a:ea typeface="CMU Serif" panose="02000603000000000000" pitchFamily="2" charset="0"/>
                        <a:cs typeface="CMU Serif" panose="02000603000000000000" pitchFamily="2" charset="0"/>
                      </a:rPr>
                      <m:t>1 </m:t>
                    </m:r>
                    <m:r>
                      <a:rPr lang="en-US" i="1" dirty="0" smtClean="0">
                        <a:latin typeface="Cambria Math" panose="02040503050406030204" pitchFamily="18" charset="0"/>
                        <a:ea typeface="CMU Serif" panose="02000603000000000000" pitchFamily="2" charset="0"/>
                        <a:cs typeface="CMU Serif" panose="02000603000000000000" pitchFamily="2" charset="0"/>
                      </a:rPr>
                      <m:t>𝑐</m:t>
                    </m:r>
                    <m:sSup>
                      <m:sSupPr>
                        <m:ctrlPr>
                          <a:rPr lang="en-US" i="1" dirty="0" smtClean="0">
                            <a:latin typeface="Cambria Math" panose="02040503050406030204" pitchFamily="18" charset="0"/>
                            <a:ea typeface="CMU Serif" panose="02000603000000000000" pitchFamily="2" charset="0"/>
                            <a:cs typeface="CMU Serif" panose="02000603000000000000" pitchFamily="2" charset="0"/>
                          </a:rPr>
                        </m:ctrlPr>
                      </m:sSupPr>
                      <m:e>
                        <m:r>
                          <a:rPr lang="en-US" i="1" dirty="0" smtClean="0">
                            <a:latin typeface="Cambria Math" panose="02040503050406030204" pitchFamily="18" charset="0"/>
                            <a:ea typeface="CMU Serif" panose="02000603000000000000" pitchFamily="2" charset="0"/>
                            <a:cs typeface="CMU Serif" panose="02000603000000000000" pitchFamily="2" charset="0"/>
                          </a:rPr>
                          <m:t>𝑚</m:t>
                        </m:r>
                      </m:e>
                      <m:sup>
                        <m:r>
                          <a:rPr lang="en-US" i="1" dirty="0" smtClean="0">
                            <a:latin typeface="Cambria Math" panose="02040503050406030204" pitchFamily="18" charset="0"/>
                            <a:ea typeface="CMU Serif" panose="02000603000000000000" pitchFamily="2" charset="0"/>
                            <a:cs typeface="CMU Serif" panose="02000603000000000000" pitchFamily="2" charset="0"/>
                          </a:rPr>
                          <m:t>2</m:t>
                        </m:r>
                      </m:sup>
                    </m:sSup>
                  </m:oMath>
                </a14:m>
                <a:r>
                  <a:rPr lang="en-IN" dirty="0">
                    <a:latin typeface="CMU Serif" panose="02000603000000000000" pitchFamily="2" charset="0"/>
                    <a:ea typeface="CMU Serif" panose="02000603000000000000" pitchFamily="2" charset="0"/>
                    <a:cs typeface="CMU Serif" panose="02000603000000000000" pitchFamily="2" charset="0"/>
                  </a:rPr>
                  <a:t> </a:t>
                </a:r>
                <a:r>
                  <a:rPr lang="en-US" dirty="0">
                    <a:latin typeface="CMU Serif" panose="02000603000000000000" pitchFamily="2" charset="0"/>
                    <a:ea typeface="CMU Serif" panose="02000603000000000000" pitchFamily="2" charset="0"/>
                    <a:cs typeface="CMU Serif" panose="02000603000000000000" pitchFamily="2" charset="0"/>
                  </a:rPr>
                  <a:t>and two pixel layers positioned at the 5</a:t>
                </a:r>
                <a:r>
                  <a:rPr lang="en-US" baseline="30000" dirty="0">
                    <a:latin typeface="CMU Serif" panose="02000603000000000000" pitchFamily="2" charset="0"/>
                    <a:ea typeface="CMU Serif" panose="02000603000000000000" pitchFamily="2" charset="0"/>
                    <a:cs typeface="CMU Serif" panose="02000603000000000000" pitchFamily="2" charset="0"/>
                  </a:rPr>
                  <a:t>th</a:t>
                </a:r>
                <a:r>
                  <a:rPr lang="en-US" dirty="0">
                    <a:latin typeface="CMU Serif" panose="02000603000000000000" pitchFamily="2" charset="0"/>
                    <a:ea typeface="CMU Serif" panose="02000603000000000000" pitchFamily="2" charset="0"/>
                    <a:cs typeface="CMU Serif" panose="02000603000000000000" pitchFamily="2" charset="0"/>
                  </a:rPr>
                  <a:t>  and 10</a:t>
                </a:r>
                <a:r>
                  <a:rPr lang="en-US" baseline="30000" dirty="0">
                    <a:latin typeface="CMU Serif" panose="02000603000000000000" pitchFamily="2" charset="0"/>
                    <a:ea typeface="CMU Serif" panose="02000603000000000000" pitchFamily="2" charset="0"/>
                    <a:cs typeface="CMU Serif" panose="02000603000000000000" pitchFamily="2" charset="0"/>
                  </a:rPr>
                  <a:t>th</a:t>
                </a:r>
                <a:r>
                  <a:rPr lang="en-US" dirty="0">
                    <a:latin typeface="CMU Serif" panose="02000603000000000000" pitchFamily="2" charset="0"/>
                    <a:ea typeface="CMU Serif" panose="02000603000000000000" pitchFamily="2" charset="0"/>
                    <a:cs typeface="CMU Serif" panose="02000603000000000000" pitchFamily="2" charset="0"/>
                  </a:rPr>
                  <a:t>  layer</a:t>
                </a:r>
              </a:p>
            </p:txBody>
          </p:sp>
        </mc:Choice>
        <mc:Fallback xmlns="">
          <p:sp>
            <p:nvSpPr>
              <p:cNvPr id="8" name="TextBox 7">
                <a:extLst>
                  <a:ext uri="{FF2B5EF4-FFF2-40B4-BE49-F238E27FC236}">
                    <a16:creationId xmlns:a16="http://schemas.microsoft.com/office/drawing/2014/main" id="{950B27C0-E8D3-50B9-F475-9796A4FE1A45}"/>
                  </a:ext>
                </a:extLst>
              </p:cNvPr>
              <p:cNvSpPr txBox="1">
                <a:spLocks noRot="1" noChangeAspect="1" noMove="1" noResize="1" noEditPoints="1" noAdjustHandles="1" noChangeArrowheads="1" noChangeShapeType="1" noTextEdit="1"/>
              </p:cNvSpPr>
              <p:nvPr/>
            </p:nvSpPr>
            <p:spPr>
              <a:xfrm>
                <a:off x="293643" y="943801"/>
                <a:ext cx="11604714" cy="1200329"/>
              </a:xfrm>
              <a:prstGeom prst="rect">
                <a:avLst/>
              </a:prstGeom>
              <a:blipFill>
                <a:blip r:embed="rId3"/>
                <a:stretch>
                  <a:fillRect l="-315" t="-3046" r="-420" b="-7614"/>
                </a:stretch>
              </a:blipFill>
            </p:spPr>
            <p:txBody>
              <a:bodyPr/>
              <a:lstStyle/>
              <a:p>
                <a:r>
                  <a:rPr lang="en-IN">
                    <a:noFill/>
                  </a:rPr>
                  <a:t> </a:t>
                </a:r>
              </a:p>
            </p:txBody>
          </p:sp>
        </mc:Fallback>
      </mc:AlternateContent>
      <p:grpSp>
        <p:nvGrpSpPr>
          <p:cNvPr id="13" name="Group 12">
            <a:extLst>
              <a:ext uri="{FF2B5EF4-FFF2-40B4-BE49-F238E27FC236}">
                <a16:creationId xmlns:a16="http://schemas.microsoft.com/office/drawing/2014/main" id="{0C02FACD-DB35-2061-A187-44FA3996DBD9}"/>
              </a:ext>
            </a:extLst>
          </p:cNvPr>
          <p:cNvGrpSpPr/>
          <p:nvPr/>
        </p:nvGrpSpPr>
        <p:grpSpPr>
          <a:xfrm>
            <a:off x="831429" y="2289606"/>
            <a:ext cx="10515889" cy="4066744"/>
            <a:chOff x="838200" y="2383331"/>
            <a:chExt cx="10515889" cy="4066744"/>
          </a:xfrm>
        </p:grpSpPr>
        <p:pic>
          <p:nvPicPr>
            <p:cNvPr id="11" name="Picture 10">
              <a:extLst>
                <a:ext uri="{FF2B5EF4-FFF2-40B4-BE49-F238E27FC236}">
                  <a16:creationId xmlns:a16="http://schemas.microsoft.com/office/drawing/2014/main" id="{906C5FD3-440C-B6A0-F9EC-FBA77BC34941}"/>
                </a:ext>
              </a:extLst>
            </p:cNvPr>
            <p:cNvPicPr>
              <a:picLocks noChangeAspect="1"/>
            </p:cNvPicPr>
            <p:nvPr/>
          </p:nvPicPr>
          <p:blipFill>
            <a:blip r:embed="rId4"/>
            <a:stretch>
              <a:fillRect/>
            </a:stretch>
          </p:blipFill>
          <p:spPr>
            <a:xfrm>
              <a:off x="2570716" y="2383331"/>
              <a:ext cx="6668431" cy="3772426"/>
            </a:xfrm>
            <a:prstGeom prst="rect">
              <a:avLst/>
            </a:prstGeom>
          </p:spPr>
        </p:pic>
        <p:sp>
          <p:nvSpPr>
            <p:cNvPr id="12" name="TextBox 11">
              <a:extLst>
                <a:ext uri="{FF2B5EF4-FFF2-40B4-BE49-F238E27FC236}">
                  <a16:creationId xmlns:a16="http://schemas.microsoft.com/office/drawing/2014/main" id="{06681D61-C7F4-23D3-9473-406916F63F91}"/>
                </a:ext>
              </a:extLst>
            </p:cNvPr>
            <p:cNvSpPr txBox="1"/>
            <p:nvPr/>
          </p:nvSpPr>
          <p:spPr>
            <a:xfrm>
              <a:off x="838200" y="6111521"/>
              <a:ext cx="10515889" cy="338554"/>
            </a:xfrm>
            <a:prstGeom prst="rect">
              <a:avLst/>
            </a:prstGeom>
            <a:noFill/>
          </p:spPr>
          <p:txBody>
            <a:bodyPr wrap="square" rtlCol="0">
              <a:spAutoFit/>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Figure-2: Geometry of the FoCal</a:t>
              </a:r>
              <a:endParaRPr lang="en-IN" sz="1600" dirty="0">
                <a:latin typeface="CMU Serif" panose="02000603000000000000" pitchFamily="2" charset="0"/>
                <a:ea typeface="CMU Serif" panose="02000603000000000000" pitchFamily="2" charset="0"/>
                <a:cs typeface="CMU Serif" panose="02000603000000000000" pitchFamily="2" charset="0"/>
              </a:endParaRPr>
            </a:p>
          </p:txBody>
        </p:sp>
      </p:grpSp>
    </p:spTree>
    <p:extLst>
      <p:ext uri="{BB962C8B-B14F-4D97-AF65-F5344CB8AC3E}">
        <p14:creationId xmlns:p14="http://schemas.microsoft.com/office/powerpoint/2010/main" val="344410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5</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45774" y="6408723"/>
            <a:ext cx="7088028"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Geometry of FoCal detector</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19D802-853C-AB2E-BCA7-5ABA817FD8B2}"/>
                  </a:ext>
                </a:extLst>
              </p:cNvPr>
              <p:cNvSpPr txBox="1"/>
              <p:nvPr/>
            </p:nvSpPr>
            <p:spPr>
              <a:xfrm>
                <a:off x="287017" y="950473"/>
                <a:ext cx="11604714" cy="1477328"/>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The Pad layers are Digitized by the High Granularity Calorimeter Read Out Chip for silicon pad sensors (HGCROC) an the pixel layers uses ALICE Pixel Detector (ALPIDE) Monolithic Active Pixel Sensor (MAPS) which has a pixel size of </a:t>
                </a:r>
                <a14:m>
                  <m:oMath xmlns:m="http://schemas.openxmlformats.org/officeDocument/2006/math">
                    <m:r>
                      <a:rPr lang="en-US" i="1" dirty="0" smtClean="0">
                        <a:latin typeface="Cambria Math" panose="02040503050406030204" pitchFamily="18" charset="0"/>
                        <a:ea typeface="Cambria Math" panose="02040503050406030204" pitchFamily="18" charset="0"/>
                        <a:cs typeface="CMU Serif" panose="02000603000000000000" pitchFamily="2" charset="0"/>
                      </a:rPr>
                      <m:t>≈</m:t>
                    </m:r>
                    <m:r>
                      <a:rPr lang="en-US" i="1" dirty="0" smtClean="0">
                        <a:latin typeface="Cambria Math" panose="02040503050406030204" pitchFamily="18" charset="0"/>
                        <a:ea typeface="CMU Serif" panose="02000603000000000000" pitchFamily="2" charset="0"/>
                        <a:cs typeface="CMU Serif" panose="02000603000000000000" pitchFamily="2" charset="0"/>
                      </a:rPr>
                      <m:t>30</m:t>
                    </m:r>
                    <m:r>
                      <a:rPr lang="en-US" b="0" i="1" dirty="0" smtClean="0">
                        <a:latin typeface="Cambria Math" panose="02040503050406030204" pitchFamily="18" charset="0"/>
                        <a:ea typeface="CMU Serif" panose="02000603000000000000" pitchFamily="2" charset="0"/>
                        <a:cs typeface="CMU Serif" panose="02000603000000000000" pitchFamily="2" charset="0"/>
                      </a:rPr>
                      <m:t>×</m:t>
                    </m:r>
                    <m:r>
                      <a:rPr lang="en-US" i="1" dirty="0" smtClean="0">
                        <a:latin typeface="Cambria Math" panose="02040503050406030204" pitchFamily="18" charset="0"/>
                        <a:ea typeface="CMU Serif" panose="02000603000000000000" pitchFamily="2" charset="0"/>
                        <a:cs typeface="CMU Serif" panose="02000603000000000000" pitchFamily="2" charset="0"/>
                      </a:rPr>
                      <m:t>30</m:t>
                    </m:r>
                    <m:r>
                      <a:rPr lang="en-US" b="0" i="1" dirty="0" smtClean="0">
                        <a:latin typeface="Cambria Math" panose="02040503050406030204" pitchFamily="18" charset="0"/>
                        <a:ea typeface="CMU Serif" panose="02000603000000000000" pitchFamily="2" charset="0"/>
                        <a:cs typeface="CMU Serif" panose="02000603000000000000" pitchFamily="2" charset="0"/>
                      </a:rPr>
                      <m:t> </m:t>
                    </m:r>
                    <m:r>
                      <a:rPr lang="en-US" i="1" dirty="0" smtClean="0">
                        <a:latin typeface="Cambria Math" panose="02040503050406030204" pitchFamily="18" charset="0"/>
                        <a:ea typeface="CMU Serif" panose="02000603000000000000" pitchFamily="2" charset="0"/>
                        <a:cs typeface="CMU Serif" panose="02000603000000000000" pitchFamily="2" charset="0"/>
                      </a:rPr>
                      <m:t>µ</m:t>
                    </m:r>
                    <m:sSup>
                      <m:sSupPr>
                        <m:ctrlPr>
                          <a:rPr lang="en-US" b="0" i="1" dirty="0" smtClean="0">
                            <a:latin typeface="Cambria Math" panose="02040503050406030204" pitchFamily="18" charset="0"/>
                            <a:ea typeface="CMU Serif" panose="02000603000000000000" pitchFamily="2" charset="0"/>
                            <a:cs typeface="CMU Serif" panose="02000603000000000000" pitchFamily="2" charset="0"/>
                          </a:rPr>
                        </m:ctrlPr>
                      </m:sSupPr>
                      <m:e>
                        <m:r>
                          <a:rPr lang="en-US" i="1" dirty="0" smtClean="0">
                            <a:latin typeface="Cambria Math" panose="02040503050406030204" pitchFamily="18" charset="0"/>
                            <a:ea typeface="CMU Serif" panose="02000603000000000000" pitchFamily="2" charset="0"/>
                            <a:cs typeface="CMU Serif" panose="02000603000000000000" pitchFamily="2" charset="0"/>
                          </a:rPr>
                          <m:t>𝑚</m:t>
                        </m:r>
                      </m:e>
                      <m:sup>
                        <m:r>
                          <a:rPr lang="en-US" i="1" dirty="0" smtClean="0">
                            <a:latin typeface="Cambria Math" panose="02040503050406030204" pitchFamily="18" charset="0"/>
                            <a:ea typeface="CMU Serif" panose="02000603000000000000" pitchFamily="2" charset="0"/>
                            <a:cs typeface="CMU Serif" panose="02000603000000000000" pitchFamily="2" charset="0"/>
                          </a:rPr>
                          <m:t>2</m:t>
                        </m:r>
                      </m:sup>
                    </m:sSup>
                    <m:r>
                      <a:rPr lang="en-US" i="1" dirty="0" smtClean="0">
                        <a:latin typeface="Cambria Math" panose="02040503050406030204" pitchFamily="18" charset="0"/>
                        <a:ea typeface="CMU Serif" panose="02000603000000000000" pitchFamily="2" charset="0"/>
                        <a:cs typeface="CMU Serif" panose="02000603000000000000" pitchFamily="2" charset="0"/>
                      </a:rPr>
                      <m:t> </m:t>
                    </m:r>
                  </m:oMath>
                </a14:m>
                <a:endParaRPr lang="en-IN" dirty="0">
                  <a:latin typeface="CMU Serif" panose="02000603000000000000" pitchFamily="2" charset="0"/>
                  <a:ea typeface="CMU Serif" panose="02000603000000000000" pitchFamily="2" charset="0"/>
                  <a:cs typeface="CMU Serif" panose="02000603000000000000" pitchFamily="2" charset="0"/>
                </a:endParaRPr>
              </a:p>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Each layer consists of a W plate with the thickness of about </a:t>
                </a:r>
                <a14:m>
                  <m:oMath xmlns:m="http://schemas.openxmlformats.org/officeDocument/2006/math">
                    <m:r>
                      <a:rPr lang="en-US" i="1" dirty="0" smtClean="0">
                        <a:latin typeface="Cambria Math" panose="02040503050406030204" pitchFamily="18" charset="0"/>
                        <a:ea typeface="CMU Serif" panose="02000603000000000000" pitchFamily="2" charset="0"/>
                        <a:cs typeface="CMU Serif" panose="02000603000000000000" pitchFamily="2" charset="0"/>
                      </a:rPr>
                      <m:t>1</m:t>
                    </m:r>
                    <m:sSub>
                      <m:sSubPr>
                        <m:ctrlPr>
                          <a:rPr lang="en-US" b="0" i="1" dirty="0" smtClean="0">
                            <a:latin typeface="Cambria Math" panose="02040503050406030204" pitchFamily="18" charset="0"/>
                            <a:ea typeface="CMU Serif" panose="02000603000000000000" pitchFamily="2" charset="0"/>
                            <a:cs typeface="CMU Serif" panose="02000603000000000000" pitchFamily="2" charset="0"/>
                          </a:rPr>
                        </m:ctrlPr>
                      </m:sSubPr>
                      <m:e>
                        <m:r>
                          <a:rPr lang="en-US" i="1" dirty="0" smtClean="0">
                            <a:latin typeface="Cambria Math" panose="02040503050406030204" pitchFamily="18" charset="0"/>
                            <a:ea typeface="CMU Serif" panose="02000603000000000000" pitchFamily="2" charset="0"/>
                            <a:cs typeface="CMU Serif" panose="02000603000000000000" pitchFamily="2" charset="0"/>
                          </a:rPr>
                          <m:t>𝑋</m:t>
                        </m:r>
                      </m:e>
                      <m:sub>
                        <m:r>
                          <a:rPr lang="en-US" i="1" dirty="0" smtClean="0">
                            <a:latin typeface="Cambria Math" panose="02040503050406030204" pitchFamily="18" charset="0"/>
                            <a:ea typeface="CMU Serif" panose="02000603000000000000" pitchFamily="2" charset="0"/>
                            <a:cs typeface="CMU Serif" panose="02000603000000000000" pitchFamily="2" charset="0"/>
                          </a:rPr>
                          <m:t>0</m:t>
                        </m:r>
                      </m:sub>
                    </m:sSub>
                  </m:oMath>
                </a14:m>
                <a:r>
                  <a:rPr lang="en-US" dirty="0">
                    <a:latin typeface="CMU Serif" panose="02000603000000000000" pitchFamily="2" charset="0"/>
                    <a:ea typeface="CMU Serif" panose="02000603000000000000" pitchFamily="2" charset="0"/>
                    <a:cs typeface="CMU Serif" panose="02000603000000000000" pitchFamily="2" charset="0"/>
                  </a:rPr>
                  <a:t> followed by the active silicon sensor-based structure</a:t>
                </a:r>
                <a:endParaRPr lang="en-IN" dirty="0">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9" name="TextBox 8">
                <a:extLst>
                  <a:ext uri="{FF2B5EF4-FFF2-40B4-BE49-F238E27FC236}">
                    <a16:creationId xmlns:a16="http://schemas.microsoft.com/office/drawing/2014/main" id="{5719D802-853C-AB2E-BCA7-5ABA817FD8B2}"/>
                  </a:ext>
                </a:extLst>
              </p:cNvPr>
              <p:cNvSpPr txBox="1">
                <a:spLocks noRot="1" noChangeAspect="1" noMove="1" noResize="1" noEditPoints="1" noAdjustHandles="1" noChangeArrowheads="1" noChangeShapeType="1" noTextEdit="1"/>
              </p:cNvSpPr>
              <p:nvPr/>
            </p:nvSpPr>
            <p:spPr>
              <a:xfrm>
                <a:off x="287017" y="950473"/>
                <a:ext cx="11604714" cy="1477328"/>
              </a:xfrm>
              <a:prstGeom prst="rect">
                <a:avLst/>
              </a:prstGeom>
              <a:blipFill>
                <a:blip r:embed="rId3"/>
                <a:stretch>
                  <a:fillRect l="-315" t="-2479" r="-420" b="-5785"/>
                </a:stretch>
              </a:blipFill>
            </p:spPr>
            <p:txBody>
              <a:bodyPr/>
              <a:lstStyle/>
              <a:p>
                <a:r>
                  <a:rPr lang="en-IN">
                    <a:noFill/>
                  </a:rPr>
                  <a:t> </a:t>
                </a:r>
              </a:p>
            </p:txBody>
          </p:sp>
        </mc:Fallback>
      </mc:AlternateContent>
      <p:grpSp>
        <p:nvGrpSpPr>
          <p:cNvPr id="2" name="Group 1">
            <a:extLst>
              <a:ext uri="{FF2B5EF4-FFF2-40B4-BE49-F238E27FC236}">
                <a16:creationId xmlns:a16="http://schemas.microsoft.com/office/drawing/2014/main" id="{E4479EEC-314B-9245-9D73-73600C09CB38}"/>
              </a:ext>
            </a:extLst>
          </p:cNvPr>
          <p:cNvGrpSpPr/>
          <p:nvPr/>
        </p:nvGrpSpPr>
        <p:grpSpPr>
          <a:xfrm>
            <a:off x="838055" y="2214179"/>
            <a:ext cx="10515889" cy="4066744"/>
            <a:chOff x="838200" y="2383331"/>
            <a:chExt cx="10515889" cy="4066744"/>
          </a:xfrm>
        </p:grpSpPr>
        <p:pic>
          <p:nvPicPr>
            <p:cNvPr id="3" name="Picture 2">
              <a:extLst>
                <a:ext uri="{FF2B5EF4-FFF2-40B4-BE49-F238E27FC236}">
                  <a16:creationId xmlns:a16="http://schemas.microsoft.com/office/drawing/2014/main" id="{2BF142FA-D4B8-6AE4-2340-A09EEDD7EC22}"/>
                </a:ext>
              </a:extLst>
            </p:cNvPr>
            <p:cNvPicPr>
              <a:picLocks noChangeAspect="1"/>
            </p:cNvPicPr>
            <p:nvPr/>
          </p:nvPicPr>
          <p:blipFill>
            <a:blip r:embed="rId4"/>
            <a:stretch>
              <a:fillRect/>
            </a:stretch>
          </p:blipFill>
          <p:spPr>
            <a:xfrm>
              <a:off x="2570716" y="2383331"/>
              <a:ext cx="6668431" cy="3772426"/>
            </a:xfrm>
            <a:prstGeom prst="rect">
              <a:avLst/>
            </a:prstGeom>
          </p:spPr>
        </p:pic>
        <p:sp>
          <p:nvSpPr>
            <p:cNvPr id="5" name="TextBox 4">
              <a:extLst>
                <a:ext uri="{FF2B5EF4-FFF2-40B4-BE49-F238E27FC236}">
                  <a16:creationId xmlns:a16="http://schemas.microsoft.com/office/drawing/2014/main" id="{314C3E6D-757B-C31A-AEDB-5E2683D61528}"/>
                </a:ext>
              </a:extLst>
            </p:cNvPr>
            <p:cNvSpPr txBox="1"/>
            <p:nvPr/>
          </p:nvSpPr>
          <p:spPr>
            <a:xfrm>
              <a:off x="838200" y="6111521"/>
              <a:ext cx="10515889" cy="338554"/>
            </a:xfrm>
            <a:prstGeom prst="rect">
              <a:avLst/>
            </a:prstGeom>
            <a:noFill/>
          </p:spPr>
          <p:txBody>
            <a:bodyPr wrap="square" rtlCol="0">
              <a:spAutoFit/>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Figure-2: Geometry of the FoCal</a:t>
              </a:r>
              <a:endParaRPr lang="en-IN" sz="1600" dirty="0">
                <a:latin typeface="CMU Serif" panose="02000603000000000000" pitchFamily="2" charset="0"/>
                <a:ea typeface="CMU Serif" panose="02000603000000000000" pitchFamily="2" charset="0"/>
                <a:cs typeface="CMU Serif" panose="02000603000000000000" pitchFamily="2" charset="0"/>
              </a:endParaRPr>
            </a:p>
          </p:txBody>
        </p:sp>
      </p:grpSp>
    </p:spTree>
    <p:extLst>
      <p:ext uri="{BB962C8B-B14F-4D97-AF65-F5344CB8AC3E}">
        <p14:creationId xmlns:p14="http://schemas.microsoft.com/office/powerpoint/2010/main" val="40596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6</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59026" y="6444476"/>
            <a:ext cx="1120802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r>
              <a:rPr lang="en-US" sz="1200" dirty="0">
                <a:latin typeface="CMU Serif" panose="02000603000000000000" pitchFamily="2" charset="0"/>
                <a:ea typeface="CMU Serif" panose="02000603000000000000" pitchFamily="2" charset="0"/>
                <a:cs typeface="CMU Serif" panose="02000603000000000000" pitchFamily="2" charset="0"/>
              </a:rPr>
              <a:t>, </a:t>
            </a:r>
            <a:r>
              <a:rPr lang="en-US" sz="1200" dirty="0">
                <a:latin typeface="CMU Serif" panose="02000603000000000000" pitchFamily="2" charset="0"/>
                <a:ea typeface="CMU Serif" panose="02000603000000000000" pitchFamily="2" charset="0"/>
                <a:cs typeface="CMU Serif" panose="02000603000000000000" pitchFamily="2" charset="0"/>
                <a:hlinkClick r:id="rId3"/>
              </a:rPr>
              <a:t>https://cds.cern.ch/record/2890281/files/ALICE-TDR-022.pdf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Geometry of FoCal-E detector</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19D802-853C-AB2E-BCA7-5ABA817FD8B2}"/>
                  </a:ext>
                </a:extLst>
              </p:cNvPr>
              <p:cNvSpPr txBox="1"/>
              <p:nvPr/>
            </p:nvSpPr>
            <p:spPr>
              <a:xfrm>
                <a:off x="287017" y="950473"/>
                <a:ext cx="11604714" cy="1477328"/>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The pad layers consist of </a:t>
                </a:r>
                <a14:m>
                  <m:oMath xmlns:m="http://schemas.openxmlformats.org/officeDocument/2006/math">
                    <m:r>
                      <a:rPr lang="en-US" i="1" dirty="0" smtClean="0">
                        <a:latin typeface="Cambria Math" panose="02040503050406030204" pitchFamily="18" charset="0"/>
                        <a:ea typeface="CMU Serif" panose="02000603000000000000" pitchFamily="2" charset="0"/>
                        <a:cs typeface="CMU Serif" panose="02000603000000000000" pitchFamily="2" charset="0"/>
                      </a:rPr>
                      <m:t>1×1 </m:t>
                    </m:r>
                    <m:r>
                      <a:rPr lang="en-US" i="1" dirty="0" smtClean="0">
                        <a:latin typeface="Cambria Math" panose="02040503050406030204" pitchFamily="18" charset="0"/>
                        <a:ea typeface="CMU Serif" panose="02000603000000000000" pitchFamily="2" charset="0"/>
                        <a:cs typeface="CMU Serif" panose="02000603000000000000" pitchFamily="2" charset="0"/>
                      </a:rPr>
                      <m:t>𝑐</m:t>
                    </m:r>
                    <m:sSup>
                      <m:sSupPr>
                        <m:ctrlPr>
                          <a:rPr lang="en-US" b="0" i="1" dirty="0" smtClean="0">
                            <a:latin typeface="Cambria Math" panose="02040503050406030204" pitchFamily="18" charset="0"/>
                            <a:ea typeface="CMU Serif" panose="02000603000000000000" pitchFamily="2" charset="0"/>
                            <a:cs typeface="CMU Serif" panose="02000603000000000000" pitchFamily="2" charset="0"/>
                          </a:rPr>
                        </m:ctrlPr>
                      </m:sSupPr>
                      <m:e>
                        <m:r>
                          <a:rPr lang="en-US" b="0" i="1" dirty="0" smtClean="0">
                            <a:latin typeface="Cambria Math" panose="02040503050406030204" pitchFamily="18" charset="0"/>
                            <a:ea typeface="CMU Serif" panose="02000603000000000000" pitchFamily="2" charset="0"/>
                            <a:cs typeface="CMU Serif" panose="02000603000000000000" pitchFamily="2" charset="0"/>
                          </a:rPr>
                          <m:t>𝑚</m:t>
                        </m:r>
                      </m:e>
                      <m:sup>
                        <m:r>
                          <a:rPr lang="en-US" i="1" dirty="0" smtClean="0">
                            <a:latin typeface="Cambria Math" panose="02040503050406030204" pitchFamily="18" charset="0"/>
                            <a:ea typeface="CMU Serif" panose="02000603000000000000" pitchFamily="2" charset="0"/>
                            <a:cs typeface="CMU Serif" panose="02000603000000000000" pitchFamily="2" charset="0"/>
                          </a:rPr>
                          <m:t>2</m:t>
                        </m:r>
                      </m:sup>
                    </m:sSup>
                  </m:oMath>
                </a14:m>
                <a:r>
                  <a:rPr lang="en-US" dirty="0">
                    <a:latin typeface="CMU Serif" panose="02000603000000000000" pitchFamily="2" charset="0"/>
                    <a:ea typeface="CMU Serif" panose="02000603000000000000" pitchFamily="2" charset="0"/>
                    <a:cs typeface="CMU Serif" panose="02000603000000000000" pitchFamily="2" charset="0"/>
                  </a:rPr>
                  <a:t> silicon sensors in </a:t>
                </a:r>
                <a14:m>
                  <m:oMath xmlns:m="http://schemas.openxmlformats.org/officeDocument/2006/math">
                    <m:r>
                      <a:rPr lang="en-US" i="1" dirty="0" smtClean="0">
                        <a:latin typeface="Cambria Math" panose="02040503050406030204" pitchFamily="18" charset="0"/>
                        <a:ea typeface="CMU Serif" panose="02000603000000000000" pitchFamily="2" charset="0"/>
                        <a:cs typeface="CMU Serif" panose="02000603000000000000" pitchFamily="2" charset="0"/>
                      </a:rPr>
                      <m:t>9×8 </m:t>
                    </m:r>
                    <m:r>
                      <a:rPr lang="en-US" i="1" dirty="0" smtClean="0">
                        <a:latin typeface="Cambria Math" panose="02040503050406030204" pitchFamily="18" charset="0"/>
                        <a:ea typeface="CMU Serif" panose="02000603000000000000" pitchFamily="2" charset="0"/>
                        <a:cs typeface="CMU Serif" panose="02000603000000000000" pitchFamily="2" charset="0"/>
                      </a:rPr>
                      <m:t>𝑐</m:t>
                    </m:r>
                    <m:sSup>
                      <m:sSupPr>
                        <m:ctrlPr>
                          <a:rPr lang="en-US" b="0" i="1" dirty="0" smtClean="0">
                            <a:latin typeface="Cambria Math" panose="02040503050406030204" pitchFamily="18" charset="0"/>
                            <a:ea typeface="CMU Serif" panose="02000603000000000000" pitchFamily="2" charset="0"/>
                            <a:cs typeface="CMU Serif" panose="02000603000000000000" pitchFamily="2" charset="0"/>
                          </a:rPr>
                        </m:ctrlPr>
                      </m:sSupPr>
                      <m:e>
                        <m:r>
                          <a:rPr lang="en-US" i="1" dirty="0" smtClean="0">
                            <a:latin typeface="Cambria Math" panose="02040503050406030204" pitchFamily="18" charset="0"/>
                            <a:ea typeface="CMU Serif" panose="02000603000000000000" pitchFamily="2" charset="0"/>
                            <a:cs typeface="CMU Serif" panose="02000603000000000000" pitchFamily="2" charset="0"/>
                          </a:rPr>
                          <m:t>𝑚</m:t>
                        </m:r>
                      </m:e>
                      <m:sup>
                        <m:r>
                          <a:rPr lang="en-US" i="1" dirty="0" smtClean="0">
                            <a:latin typeface="Cambria Math" panose="02040503050406030204" pitchFamily="18" charset="0"/>
                            <a:ea typeface="CMU Serif" panose="02000603000000000000" pitchFamily="2" charset="0"/>
                            <a:cs typeface="CMU Serif" panose="02000603000000000000" pitchFamily="2" charset="0"/>
                          </a:rPr>
                          <m:t>2</m:t>
                        </m:r>
                      </m:sup>
                    </m:sSup>
                  </m:oMath>
                </a14:m>
                <a:r>
                  <a:rPr lang="en-US" dirty="0">
                    <a:latin typeface="CMU Serif" panose="02000603000000000000" pitchFamily="2" charset="0"/>
                    <a:ea typeface="CMU Serif" panose="02000603000000000000" pitchFamily="2" charset="0"/>
                    <a:cs typeface="CMU Serif" panose="02000603000000000000" pitchFamily="2" charset="0"/>
                  </a:rPr>
                  <a:t> wafer</a:t>
                </a:r>
              </a:p>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One module consist of 5 such wafers</a:t>
                </a:r>
              </a:p>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The Center hole is for the beam pipe and the total structure (fig-3) has total of 22 Modules, 11 on each side of the beam pipe. </a:t>
                </a:r>
              </a:p>
              <a:p>
                <a:pPr marL="342900" indent="-34290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A cooling pad of thickness 0.8 cm is present on the front side of the FoCal-E. </a:t>
                </a:r>
                <a:endParaRPr lang="en-IN" dirty="0">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9" name="TextBox 8">
                <a:extLst>
                  <a:ext uri="{FF2B5EF4-FFF2-40B4-BE49-F238E27FC236}">
                    <a16:creationId xmlns:a16="http://schemas.microsoft.com/office/drawing/2014/main" id="{5719D802-853C-AB2E-BCA7-5ABA817FD8B2}"/>
                  </a:ext>
                </a:extLst>
              </p:cNvPr>
              <p:cNvSpPr txBox="1">
                <a:spLocks noRot="1" noChangeAspect="1" noMove="1" noResize="1" noEditPoints="1" noAdjustHandles="1" noChangeArrowheads="1" noChangeShapeType="1" noTextEdit="1"/>
              </p:cNvSpPr>
              <p:nvPr/>
            </p:nvSpPr>
            <p:spPr>
              <a:xfrm>
                <a:off x="287017" y="950473"/>
                <a:ext cx="11604714" cy="1477328"/>
              </a:xfrm>
              <a:prstGeom prst="rect">
                <a:avLst/>
              </a:prstGeom>
              <a:blipFill>
                <a:blip r:embed="rId4"/>
                <a:stretch>
                  <a:fillRect l="-315" t="-2066" r="-420" b="-5785"/>
                </a:stretch>
              </a:blipFill>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7DC60BEB-5CEB-AA6B-71C2-E826BB5FF394}"/>
              </a:ext>
            </a:extLst>
          </p:cNvPr>
          <p:cNvGrpSpPr/>
          <p:nvPr/>
        </p:nvGrpSpPr>
        <p:grpSpPr>
          <a:xfrm>
            <a:off x="280391" y="2717602"/>
            <a:ext cx="5808983" cy="3464775"/>
            <a:chOff x="287017" y="2035273"/>
            <a:chExt cx="6601746" cy="3872254"/>
          </a:xfrm>
        </p:grpSpPr>
        <p:pic>
          <p:nvPicPr>
            <p:cNvPr id="8" name="Picture 7">
              <a:extLst>
                <a:ext uri="{FF2B5EF4-FFF2-40B4-BE49-F238E27FC236}">
                  <a16:creationId xmlns:a16="http://schemas.microsoft.com/office/drawing/2014/main" id="{D52B8A9C-D779-31EF-D334-1F8EB1CBA3C4}"/>
                </a:ext>
              </a:extLst>
            </p:cNvPr>
            <p:cNvPicPr>
              <a:picLocks noChangeAspect="1"/>
            </p:cNvPicPr>
            <p:nvPr/>
          </p:nvPicPr>
          <p:blipFill>
            <a:blip r:embed="rId5"/>
            <a:stretch>
              <a:fillRect/>
            </a:stretch>
          </p:blipFill>
          <p:spPr>
            <a:xfrm>
              <a:off x="287017" y="2035273"/>
              <a:ext cx="6601746" cy="3467584"/>
            </a:xfrm>
            <a:prstGeom prst="rect">
              <a:avLst/>
            </a:prstGeom>
          </p:spPr>
        </p:pic>
        <p:sp>
          <p:nvSpPr>
            <p:cNvPr id="10" name="TextBox 9">
              <a:extLst>
                <a:ext uri="{FF2B5EF4-FFF2-40B4-BE49-F238E27FC236}">
                  <a16:creationId xmlns:a16="http://schemas.microsoft.com/office/drawing/2014/main" id="{9384E5E7-56BF-30EC-470E-489C42A5551A}"/>
                </a:ext>
              </a:extLst>
            </p:cNvPr>
            <p:cNvSpPr txBox="1"/>
            <p:nvPr/>
          </p:nvSpPr>
          <p:spPr>
            <a:xfrm>
              <a:off x="1447962" y="5568973"/>
              <a:ext cx="4279855" cy="338554"/>
            </a:xfrm>
            <a:prstGeom prst="rect">
              <a:avLst/>
            </a:prstGeom>
            <a:noFill/>
          </p:spPr>
          <p:txBody>
            <a:bodyPr wrap="square" rtlCol="0">
              <a:spAutoFit/>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Figure-3: Layer by layer image</a:t>
              </a:r>
              <a:endParaRPr lang="en-IN" sz="1600" dirty="0">
                <a:latin typeface="CMU Serif" panose="02000603000000000000" pitchFamily="2" charset="0"/>
                <a:ea typeface="CMU Serif" panose="02000603000000000000" pitchFamily="2" charset="0"/>
                <a:cs typeface="CMU Serif" panose="02000603000000000000" pitchFamily="2" charset="0"/>
              </a:endParaRPr>
            </a:p>
          </p:txBody>
        </p:sp>
      </p:grpSp>
      <p:grpSp>
        <p:nvGrpSpPr>
          <p:cNvPr id="15" name="Group 14">
            <a:extLst>
              <a:ext uri="{FF2B5EF4-FFF2-40B4-BE49-F238E27FC236}">
                <a16:creationId xmlns:a16="http://schemas.microsoft.com/office/drawing/2014/main" id="{1F918BE5-E977-70B2-306F-C9C0E6E40B93}"/>
              </a:ext>
            </a:extLst>
          </p:cNvPr>
          <p:cNvGrpSpPr/>
          <p:nvPr/>
        </p:nvGrpSpPr>
        <p:grpSpPr>
          <a:xfrm>
            <a:off x="5509927" y="2843475"/>
            <a:ext cx="6080959" cy="3381825"/>
            <a:chOff x="5551580" y="2928997"/>
            <a:chExt cx="6080959" cy="3381825"/>
          </a:xfrm>
        </p:grpSpPr>
        <p:pic>
          <p:nvPicPr>
            <p:cNvPr id="13" name="Picture 12">
              <a:extLst>
                <a:ext uri="{FF2B5EF4-FFF2-40B4-BE49-F238E27FC236}">
                  <a16:creationId xmlns:a16="http://schemas.microsoft.com/office/drawing/2014/main" id="{810E532F-F1CA-9DCD-4420-3BC14A8FA0FC}"/>
                </a:ext>
              </a:extLst>
            </p:cNvPr>
            <p:cNvPicPr>
              <a:picLocks noChangeAspect="1"/>
            </p:cNvPicPr>
            <p:nvPr/>
          </p:nvPicPr>
          <p:blipFill>
            <a:blip r:embed="rId6"/>
            <a:stretch>
              <a:fillRect/>
            </a:stretch>
          </p:blipFill>
          <p:spPr>
            <a:xfrm>
              <a:off x="5551580" y="2928997"/>
              <a:ext cx="6080959" cy="2864274"/>
            </a:xfrm>
            <a:prstGeom prst="rect">
              <a:avLst/>
            </a:prstGeom>
          </p:spPr>
        </p:pic>
        <p:sp>
          <p:nvSpPr>
            <p:cNvPr id="14" name="TextBox 13">
              <a:extLst>
                <a:ext uri="{FF2B5EF4-FFF2-40B4-BE49-F238E27FC236}">
                  <a16:creationId xmlns:a16="http://schemas.microsoft.com/office/drawing/2014/main" id="{9B196B8A-0A93-266F-4E6C-3872381744ED}"/>
                </a:ext>
              </a:extLst>
            </p:cNvPr>
            <p:cNvSpPr txBox="1"/>
            <p:nvPr/>
          </p:nvSpPr>
          <p:spPr>
            <a:xfrm>
              <a:off x="6684442" y="5972268"/>
              <a:ext cx="4093688" cy="338554"/>
            </a:xfrm>
            <a:prstGeom prst="rect">
              <a:avLst/>
            </a:prstGeom>
            <a:noFill/>
          </p:spPr>
          <p:txBody>
            <a:bodyPr wrap="square" rtlCol="0">
              <a:spAutoFit/>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Figure-4: Detailed structure of One Module </a:t>
              </a:r>
              <a:endParaRPr lang="en-IN" sz="1600" dirty="0">
                <a:latin typeface="CMU Serif" panose="02000603000000000000" pitchFamily="2" charset="0"/>
                <a:ea typeface="CMU Serif" panose="02000603000000000000" pitchFamily="2" charset="0"/>
                <a:cs typeface="CMU Serif" panose="02000603000000000000" pitchFamily="2" charset="0"/>
              </a:endParaRPr>
            </a:p>
          </p:txBody>
        </p:sp>
      </p:grpSp>
    </p:spTree>
    <p:extLst>
      <p:ext uri="{BB962C8B-B14F-4D97-AF65-F5344CB8AC3E}">
        <p14:creationId xmlns:p14="http://schemas.microsoft.com/office/powerpoint/2010/main" val="250495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7</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59026" y="6444476"/>
            <a:ext cx="1120802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r>
              <a:rPr lang="en-US" sz="1200" dirty="0">
                <a:latin typeface="CMU Serif" panose="02000603000000000000" pitchFamily="2" charset="0"/>
                <a:ea typeface="CMU Serif" panose="02000603000000000000" pitchFamily="2" charset="0"/>
                <a:cs typeface="CMU Serif" panose="02000603000000000000" pitchFamily="2" charset="0"/>
              </a:rPr>
              <a:t>, </a:t>
            </a:r>
            <a:r>
              <a:rPr lang="en-US" sz="1200" dirty="0">
                <a:latin typeface="CMU Serif" panose="02000603000000000000" pitchFamily="2" charset="0"/>
                <a:ea typeface="CMU Serif" panose="02000603000000000000" pitchFamily="2" charset="0"/>
                <a:cs typeface="CMU Serif" panose="02000603000000000000" pitchFamily="2" charset="0"/>
                <a:hlinkClick r:id="rId3"/>
              </a:rPr>
              <a:t>https://cds.cern.ch/record/2890281/files/ALICE-TDR-022.pdf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Geometry of FoCal-E Summarized</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pic>
        <p:nvPicPr>
          <p:cNvPr id="3" name="Picture 2">
            <a:extLst>
              <a:ext uri="{FF2B5EF4-FFF2-40B4-BE49-F238E27FC236}">
                <a16:creationId xmlns:a16="http://schemas.microsoft.com/office/drawing/2014/main" id="{839C80CE-A9C1-6AC0-A754-537C3FAF0C33}"/>
              </a:ext>
            </a:extLst>
          </p:cNvPr>
          <p:cNvPicPr>
            <a:picLocks noChangeAspect="1"/>
          </p:cNvPicPr>
          <p:nvPr/>
        </p:nvPicPr>
        <p:blipFill>
          <a:blip r:embed="rId4"/>
          <a:stretch>
            <a:fillRect/>
          </a:stretch>
        </p:blipFill>
        <p:spPr>
          <a:xfrm>
            <a:off x="1570135" y="1054594"/>
            <a:ext cx="8464826" cy="5082812"/>
          </a:xfrm>
          <a:prstGeom prst="rect">
            <a:avLst/>
          </a:prstGeom>
        </p:spPr>
      </p:pic>
    </p:spTree>
    <p:extLst>
      <p:ext uri="{BB962C8B-B14F-4D97-AF65-F5344CB8AC3E}">
        <p14:creationId xmlns:p14="http://schemas.microsoft.com/office/powerpoint/2010/main" val="184630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8</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59026" y="6444476"/>
            <a:ext cx="1120802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r>
              <a:rPr lang="en-US" sz="1200" dirty="0">
                <a:latin typeface="CMU Serif" panose="02000603000000000000" pitchFamily="2" charset="0"/>
                <a:ea typeface="CMU Serif" panose="02000603000000000000" pitchFamily="2" charset="0"/>
                <a:cs typeface="CMU Serif" panose="02000603000000000000" pitchFamily="2" charset="0"/>
              </a:rPr>
              <a:t>, </a:t>
            </a:r>
            <a:r>
              <a:rPr lang="en-US" sz="1200" dirty="0">
                <a:latin typeface="CMU Serif" panose="02000603000000000000" pitchFamily="2" charset="0"/>
                <a:ea typeface="CMU Serif" panose="02000603000000000000" pitchFamily="2" charset="0"/>
                <a:cs typeface="CMU Serif" panose="02000603000000000000" pitchFamily="2" charset="0"/>
                <a:hlinkClick r:id="rId3"/>
              </a:rPr>
              <a:t>https://cds.cern.ch/record/2890281/files/ALICE-TDR-022.pdf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Geometry of FoCal-H</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pic>
        <p:nvPicPr>
          <p:cNvPr id="5" name="Picture 4">
            <a:extLst>
              <a:ext uri="{FF2B5EF4-FFF2-40B4-BE49-F238E27FC236}">
                <a16:creationId xmlns:a16="http://schemas.microsoft.com/office/drawing/2014/main" id="{C11E60EA-91CD-8542-20DC-AD99A8BD93BC}"/>
              </a:ext>
            </a:extLst>
          </p:cNvPr>
          <p:cNvPicPr>
            <a:picLocks noChangeAspect="1"/>
          </p:cNvPicPr>
          <p:nvPr/>
        </p:nvPicPr>
        <p:blipFill>
          <a:blip r:embed="rId4"/>
          <a:stretch>
            <a:fillRect/>
          </a:stretch>
        </p:blipFill>
        <p:spPr>
          <a:xfrm>
            <a:off x="8063776" y="825589"/>
            <a:ext cx="3509526" cy="3500751"/>
          </a:xfrm>
          <a:prstGeom prst="rect">
            <a:avLst/>
          </a:prstGeom>
        </p:spPr>
      </p:pic>
      <p:sp>
        <p:nvSpPr>
          <p:cNvPr id="7" name="TextBox 6">
            <a:extLst>
              <a:ext uri="{FF2B5EF4-FFF2-40B4-BE49-F238E27FC236}">
                <a16:creationId xmlns:a16="http://schemas.microsoft.com/office/drawing/2014/main" id="{6DF45952-FEB7-DF7A-3F61-24E674353491}"/>
              </a:ext>
            </a:extLst>
          </p:cNvPr>
          <p:cNvSpPr txBox="1"/>
          <p:nvPr/>
        </p:nvSpPr>
        <p:spPr>
          <a:xfrm>
            <a:off x="7706845" y="4390317"/>
            <a:ext cx="4223387" cy="338554"/>
          </a:xfrm>
          <a:prstGeom prst="rect">
            <a:avLst/>
          </a:prstGeom>
          <a:noFill/>
        </p:spPr>
        <p:txBody>
          <a:bodyPr wrap="square" rtlCol="0">
            <a:spAutoFit/>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Figure-6: Geometry of one FoCal-H Module</a:t>
            </a:r>
            <a:endParaRPr lang="en-IN" sz="1600" dirty="0">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B55D4DF-3A5B-DE76-6E20-F044DCE71A40}"/>
                  </a:ext>
                </a:extLst>
              </p:cNvPr>
              <p:cNvSpPr txBox="1"/>
              <p:nvPr/>
            </p:nvSpPr>
            <p:spPr>
              <a:xfrm>
                <a:off x="287017" y="950473"/>
                <a:ext cx="7644409" cy="2862322"/>
              </a:xfrm>
              <a:prstGeom prst="rect">
                <a:avLst/>
              </a:prstGeom>
              <a:noFill/>
            </p:spPr>
            <p:txBody>
              <a:bodyPr wrap="square" rtlCol="0">
                <a:spAutoFit/>
              </a:bodyPr>
              <a:lstStyle/>
              <a:p>
                <a:pPr algn="just">
                  <a:buClr>
                    <a:srgbClr val="FF0000"/>
                  </a:buClr>
                </a:pPr>
                <a:r>
                  <a:rPr lang="en-US" dirty="0">
                    <a:latin typeface="CMU Serif" panose="02000603000000000000" pitchFamily="2" charset="0"/>
                    <a:ea typeface="CMU Serif" panose="02000603000000000000" pitchFamily="2" charset="0"/>
                    <a:cs typeface="CMU Serif" panose="02000603000000000000" pitchFamily="2" charset="0"/>
                  </a:rPr>
                  <a:t>The FoCal-H consist of capillary tubes, Their dimensions are:</a:t>
                </a:r>
              </a:p>
              <a:p>
                <a:pPr marL="285750" indent="-285750" algn="just">
                  <a:buClr>
                    <a:srgbClr val="FF0000"/>
                  </a:buClr>
                  <a:buFont typeface="Arial" panose="020B0604020202020204" pitchFamily="34" charset="0"/>
                  <a:buChar char="•"/>
                </a:pPr>
                <a14:m>
                  <m:oMath xmlns:m="http://schemas.openxmlformats.org/officeDocument/2006/math">
                    <m:sSub>
                      <m:sSubPr>
                        <m:ctrlPr>
                          <a:rPr lang="en-US" i="1" dirty="0" smtClean="0">
                            <a:latin typeface="Cambria Math" panose="02040503050406030204" pitchFamily="18" charset="0"/>
                            <a:ea typeface="CMU Serif" panose="02000603000000000000" pitchFamily="2" charset="0"/>
                            <a:cs typeface="CMU Serif" panose="02000603000000000000" pitchFamily="2" charset="0"/>
                          </a:rPr>
                        </m:ctrlPr>
                      </m:sSubPr>
                      <m:e>
                        <m:r>
                          <a:rPr lang="en-US" i="1" dirty="0" smtClean="0">
                            <a:latin typeface="Cambria Math" panose="02040503050406030204" pitchFamily="18" charset="0"/>
                            <a:ea typeface="CMU Serif" panose="02000603000000000000" pitchFamily="2" charset="0"/>
                            <a:cs typeface="CMU Serif" panose="02000603000000000000" pitchFamily="2" charset="0"/>
                          </a:rPr>
                          <m:t>𝑅</m:t>
                        </m:r>
                      </m:e>
                      <m:sub>
                        <m:r>
                          <a:rPr lang="en-US" i="1" dirty="0" smtClean="0">
                            <a:latin typeface="Cambria Math" panose="02040503050406030204" pitchFamily="18" charset="0"/>
                            <a:ea typeface="CMU Serif" panose="02000603000000000000" pitchFamily="2" charset="0"/>
                            <a:cs typeface="CMU Serif" panose="02000603000000000000" pitchFamily="2" charset="0"/>
                          </a:rPr>
                          <m:t>𝑖𝑛</m:t>
                        </m:r>
                      </m:sub>
                    </m:sSub>
                    <m:r>
                      <a:rPr lang="en-US" i="1" dirty="0">
                        <a:latin typeface="Cambria Math" panose="02040503050406030204" pitchFamily="18" charset="0"/>
                        <a:ea typeface="CMU Serif" panose="02000603000000000000" pitchFamily="2" charset="0"/>
                        <a:cs typeface="CMU Serif" panose="02000603000000000000" pitchFamily="2" charset="0"/>
                      </a:rPr>
                      <m:t> </m:t>
                    </m:r>
                    <m:r>
                      <a:rPr lang="en-US" i="1" dirty="0" smtClean="0">
                        <a:latin typeface="Cambria Math" panose="02040503050406030204" pitchFamily="18" charset="0"/>
                        <a:ea typeface="CMU Serif" panose="02000603000000000000" pitchFamily="2" charset="0"/>
                        <a:cs typeface="CMU Serif" panose="02000603000000000000" pitchFamily="2" charset="0"/>
                      </a:rPr>
                      <m:t>=</m:t>
                    </m:r>
                    <m:r>
                      <a:rPr lang="en-US" i="1" dirty="0">
                        <a:latin typeface="Cambria Math" panose="02040503050406030204" pitchFamily="18" charset="0"/>
                        <a:ea typeface="CMU Serif" panose="02000603000000000000" pitchFamily="2" charset="0"/>
                        <a:cs typeface="CMU Serif" panose="02000603000000000000" pitchFamily="2" charset="0"/>
                      </a:rPr>
                      <m:t> </m:t>
                    </m:r>
                    <m:r>
                      <a:rPr lang="en-US" i="1" dirty="0" smtClean="0">
                        <a:latin typeface="Cambria Math" panose="02040503050406030204" pitchFamily="18" charset="0"/>
                        <a:ea typeface="CMU Serif" panose="02000603000000000000" pitchFamily="2" charset="0"/>
                        <a:cs typeface="CMU Serif" panose="02000603000000000000" pitchFamily="2" charset="0"/>
                      </a:rPr>
                      <m:t>1.1</m:t>
                    </m:r>
                    <m:r>
                      <a:rPr lang="en-US" i="1" dirty="0">
                        <a:latin typeface="Cambria Math" panose="02040503050406030204" pitchFamily="18" charset="0"/>
                        <a:ea typeface="CMU Serif" panose="02000603000000000000" pitchFamily="2" charset="0"/>
                        <a:cs typeface="CMU Serif" panose="02000603000000000000" pitchFamily="2" charset="0"/>
                      </a:rPr>
                      <m:t> </m:t>
                    </m:r>
                    <m:r>
                      <a:rPr lang="en-US" i="1" dirty="0" smtClean="0">
                        <a:latin typeface="Cambria Math" panose="02040503050406030204" pitchFamily="18" charset="0"/>
                        <a:ea typeface="CMU Serif" panose="02000603000000000000" pitchFamily="2" charset="0"/>
                        <a:cs typeface="CMU Serif" panose="02000603000000000000" pitchFamily="2" charset="0"/>
                      </a:rPr>
                      <m:t>𝑚𝑚</m:t>
                    </m:r>
                  </m:oMath>
                </a14:m>
                <a:endParaRPr lang="en-US" dirty="0">
                  <a:latin typeface="CMU Serif" panose="02000603000000000000" pitchFamily="2" charset="0"/>
                  <a:ea typeface="CMU Serif" panose="02000603000000000000" pitchFamily="2" charset="0"/>
                  <a:cs typeface="CMU Serif" panose="02000603000000000000" pitchFamily="2" charset="0"/>
                </a:endParaRPr>
              </a:p>
              <a:p>
                <a:pPr marL="285750" indent="-285750" algn="just">
                  <a:buClr>
                    <a:srgbClr val="FF0000"/>
                  </a:buClr>
                  <a:buFont typeface="Arial" panose="020B0604020202020204" pitchFamily="34" charset="0"/>
                  <a:buChar char="•"/>
                </a:pPr>
                <a14:m>
                  <m:oMath xmlns:m="http://schemas.openxmlformats.org/officeDocument/2006/math">
                    <m:sSub>
                      <m:sSubPr>
                        <m:ctrlPr>
                          <a:rPr lang="en-US" i="1" dirty="0" smtClean="0">
                            <a:latin typeface="Cambria Math" panose="02040503050406030204" pitchFamily="18" charset="0"/>
                            <a:ea typeface="CMU Serif" panose="02000603000000000000" pitchFamily="2" charset="0"/>
                            <a:cs typeface="CMU Serif" panose="02000603000000000000" pitchFamily="2" charset="0"/>
                          </a:rPr>
                        </m:ctrlPr>
                      </m:sSubPr>
                      <m:e>
                        <m:r>
                          <a:rPr lang="en-US" i="1" dirty="0" smtClean="0">
                            <a:latin typeface="Cambria Math" panose="02040503050406030204" pitchFamily="18" charset="0"/>
                            <a:ea typeface="CMU Serif" panose="02000603000000000000" pitchFamily="2" charset="0"/>
                            <a:cs typeface="CMU Serif" panose="02000603000000000000" pitchFamily="2" charset="0"/>
                          </a:rPr>
                          <m:t>𝑅</m:t>
                        </m:r>
                      </m:e>
                      <m:sub>
                        <m:r>
                          <a:rPr lang="en-US" i="1" dirty="0" smtClean="0">
                            <a:latin typeface="Cambria Math" panose="02040503050406030204" pitchFamily="18" charset="0"/>
                            <a:ea typeface="CMU Serif" panose="02000603000000000000" pitchFamily="2" charset="0"/>
                            <a:cs typeface="CMU Serif" panose="02000603000000000000" pitchFamily="2" charset="0"/>
                          </a:rPr>
                          <m:t>𝑜𝑢𝑡</m:t>
                        </m:r>
                      </m:sub>
                    </m:sSub>
                    <m:r>
                      <a:rPr lang="en-US" i="1" dirty="0" smtClean="0">
                        <a:latin typeface="Cambria Math" panose="02040503050406030204" pitchFamily="18" charset="0"/>
                        <a:ea typeface="CMU Serif" panose="02000603000000000000" pitchFamily="2" charset="0"/>
                        <a:cs typeface="CMU Serif" panose="02000603000000000000" pitchFamily="2" charset="0"/>
                      </a:rPr>
                      <m:t> = 2.5 </m:t>
                    </m:r>
                    <m:r>
                      <a:rPr lang="en-US" i="1" dirty="0" smtClean="0">
                        <a:latin typeface="Cambria Math" panose="02040503050406030204" pitchFamily="18" charset="0"/>
                        <a:ea typeface="CMU Serif" panose="02000603000000000000" pitchFamily="2" charset="0"/>
                        <a:cs typeface="CMU Serif" panose="02000603000000000000" pitchFamily="2" charset="0"/>
                      </a:rPr>
                      <m:t>𝑚𝑚</m:t>
                    </m:r>
                  </m:oMath>
                </a14:m>
                <a:endParaRPr lang="en-IN" dirty="0">
                  <a:latin typeface="CMU Serif" panose="02000603000000000000" pitchFamily="2" charset="0"/>
                  <a:ea typeface="CMU Serif" panose="02000603000000000000" pitchFamily="2" charset="0"/>
                  <a:cs typeface="CMU Serif" panose="02000603000000000000" pitchFamily="2" charset="0"/>
                </a:endParaRPr>
              </a:p>
              <a:p>
                <a:pPr marL="285750" indent="-285750" algn="just">
                  <a:buClr>
                    <a:srgbClr val="FF0000"/>
                  </a:buClr>
                  <a:buFont typeface="Arial" panose="020B0604020202020204" pitchFamily="34" charset="0"/>
                  <a:buChar char="•"/>
                </a:pPr>
                <a:r>
                  <a:rPr lang="en-IN" dirty="0">
                    <a:latin typeface="CMU Serif" panose="02000603000000000000" pitchFamily="2" charset="0"/>
                    <a:ea typeface="CMU Serif" panose="02000603000000000000" pitchFamily="2" charset="0"/>
                    <a:cs typeface="CMU Serif" panose="02000603000000000000" pitchFamily="2" charset="0"/>
                  </a:rPr>
                  <a:t>Length  = 110 cm</a:t>
                </a:r>
              </a:p>
              <a:p>
                <a:pPr marL="285750" indent="-285750" algn="just">
                  <a:buClr>
                    <a:srgbClr val="FF0000"/>
                  </a:buClr>
                  <a:buFont typeface="Arial" panose="020B0604020202020204" pitchFamily="34" charset="0"/>
                  <a:buChar char="•"/>
                </a:pPr>
                <a:r>
                  <a:rPr lang="en-IN" dirty="0">
                    <a:latin typeface="CMU Serif" panose="02000603000000000000" pitchFamily="2" charset="0"/>
                    <a:ea typeface="CMU Serif" panose="02000603000000000000" pitchFamily="2" charset="0"/>
                    <a:cs typeface="CMU Serif" panose="02000603000000000000" pitchFamily="2" charset="0"/>
                  </a:rPr>
                  <a:t>Padding/wall thickness = 3 mm</a:t>
                </a:r>
              </a:p>
              <a:p>
                <a:pPr marL="285750" indent="-285750" algn="just">
                  <a:buClr>
                    <a:srgbClr val="FF0000"/>
                  </a:buClr>
                  <a:buFont typeface="Arial" panose="020B0604020202020204" pitchFamily="34" charset="0"/>
                  <a:buChar char="•"/>
                </a:pPr>
                <a:r>
                  <a:rPr lang="en-IN" dirty="0">
                    <a:latin typeface="CMU Serif" panose="02000603000000000000" pitchFamily="2" charset="0"/>
                    <a:ea typeface="CMU Serif" panose="02000603000000000000" pitchFamily="2" charset="0"/>
                    <a:cs typeface="CMU Serif" panose="02000603000000000000" pitchFamily="2" charset="0"/>
                  </a:rPr>
                  <a:t>Each Square in it represent 1 channel</a:t>
                </a:r>
              </a:p>
              <a:p>
                <a:pPr marL="285750" indent="-285750" algn="just">
                  <a:buClr>
                    <a:srgbClr val="FF0000"/>
                  </a:buClr>
                  <a:buFont typeface="Arial" panose="020B0604020202020204" pitchFamily="34" charset="0"/>
                  <a:buChar char="•"/>
                </a:pPr>
                <a:r>
                  <a:rPr lang="en-IN" dirty="0">
                    <a:latin typeface="CMU Serif" panose="02000603000000000000" pitchFamily="2" charset="0"/>
                    <a:ea typeface="CMU Serif" panose="02000603000000000000" pitchFamily="2" charset="0"/>
                    <a:cs typeface="CMU Serif" panose="02000603000000000000" pitchFamily="2" charset="0"/>
                  </a:rPr>
                  <a:t>One Module consist of </a:t>
                </a:r>
                <a14:m>
                  <m:oMath xmlns:m="http://schemas.openxmlformats.org/officeDocument/2006/math">
                    <m:r>
                      <a:rPr lang="en-US" b="0" i="1" smtClean="0">
                        <a:latin typeface="Cambria Math" panose="02040503050406030204" pitchFamily="18" charset="0"/>
                        <a:ea typeface="CMU Serif" panose="02000603000000000000" pitchFamily="2" charset="0"/>
                        <a:cs typeface="CMU Serif" panose="02000603000000000000" pitchFamily="2" charset="0"/>
                      </a:rPr>
                      <m:t>7×7 </m:t>
                    </m:r>
                  </m:oMath>
                </a14:m>
                <a:r>
                  <a:rPr lang="en-IN" dirty="0">
                    <a:latin typeface="CMU Serif" panose="02000603000000000000" pitchFamily="2" charset="0"/>
                    <a:ea typeface="CMU Serif" panose="02000603000000000000" pitchFamily="2" charset="0"/>
                    <a:cs typeface="CMU Serif" panose="02000603000000000000" pitchFamily="2" charset="0"/>
                  </a:rPr>
                  <a:t>channels</a:t>
                </a:r>
              </a:p>
              <a:p>
                <a:pPr marL="285750" indent="-285750" algn="just">
                  <a:buClr>
                    <a:srgbClr val="FF0000"/>
                  </a:buClr>
                  <a:buFont typeface="Arial" panose="020B0604020202020204" pitchFamily="34" charset="0"/>
                  <a:buChar char="•"/>
                </a:pPr>
                <a:r>
                  <a:rPr lang="en-IN" dirty="0">
                    <a:latin typeface="CMU Serif" panose="02000603000000000000" pitchFamily="2" charset="0"/>
                    <a:ea typeface="CMU Serif" panose="02000603000000000000" pitchFamily="2" charset="0"/>
                    <a:cs typeface="CMU Serif" panose="02000603000000000000" pitchFamily="2" charset="0"/>
                  </a:rPr>
                  <a:t>The FoCal-H calorimeter is an array (15x15 - 1) array of 224 Modules.</a:t>
                </a:r>
              </a:p>
              <a:p>
                <a:pPr marL="285750" indent="-285750" algn="just">
                  <a:buClr>
                    <a:srgbClr val="FF0000"/>
                  </a:buClr>
                  <a:buFont typeface="Arial" panose="020B0604020202020204" pitchFamily="34" charset="0"/>
                  <a:buChar char="•"/>
                </a:pPr>
                <a:r>
                  <a:rPr lang="en-IN" dirty="0">
                    <a:latin typeface="CMU Serif" panose="02000603000000000000" pitchFamily="2" charset="0"/>
                    <a:ea typeface="CMU Serif" panose="02000603000000000000" pitchFamily="2" charset="0"/>
                    <a:cs typeface="CMU Serif" panose="02000603000000000000" pitchFamily="2" charset="0"/>
                  </a:rPr>
                  <a:t>The -1 from the 225 is for the passage of the beam pipe</a:t>
                </a:r>
              </a:p>
              <a:p>
                <a:pPr marL="285750" indent="-285750" algn="just">
                  <a:buClr>
                    <a:srgbClr val="FF0000"/>
                  </a:buClr>
                  <a:buFont typeface="Arial" panose="020B0604020202020204" pitchFamily="34" charset="0"/>
                  <a:buChar char="•"/>
                </a:pPr>
                <a:r>
                  <a:rPr lang="en-US" dirty="0">
                    <a:latin typeface="CMU Serif" panose="02000603000000000000" pitchFamily="2" charset="0"/>
                    <a:ea typeface="CMU Serif" panose="02000603000000000000" pitchFamily="2" charset="0"/>
                    <a:cs typeface="CMU Serif" panose="02000603000000000000" pitchFamily="2" charset="0"/>
                  </a:rPr>
                  <a:t>Scintillating fiber is Luxium Solutions</a:t>
                </a:r>
                <a:endParaRPr lang="en-IN" dirty="0">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8" name="TextBox 7">
                <a:extLst>
                  <a:ext uri="{FF2B5EF4-FFF2-40B4-BE49-F238E27FC236}">
                    <a16:creationId xmlns:a16="http://schemas.microsoft.com/office/drawing/2014/main" id="{EB55D4DF-3A5B-DE76-6E20-F044DCE71A40}"/>
                  </a:ext>
                </a:extLst>
              </p:cNvPr>
              <p:cNvSpPr txBox="1">
                <a:spLocks noRot="1" noChangeAspect="1" noMove="1" noResize="1" noEditPoints="1" noAdjustHandles="1" noChangeArrowheads="1" noChangeShapeType="1" noTextEdit="1"/>
              </p:cNvSpPr>
              <p:nvPr/>
            </p:nvSpPr>
            <p:spPr>
              <a:xfrm>
                <a:off x="287017" y="950473"/>
                <a:ext cx="7644409" cy="2862322"/>
              </a:xfrm>
              <a:prstGeom prst="rect">
                <a:avLst/>
              </a:prstGeom>
              <a:blipFill>
                <a:blip r:embed="rId5"/>
                <a:stretch>
                  <a:fillRect l="-638" t="-1279" b="-2559"/>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EA6822DC-4231-2A40-8D13-9A4489CA2342}"/>
              </a:ext>
            </a:extLst>
          </p:cNvPr>
          <p:cNvPicPr>
            <a:picLocks noChangeAspect="1"/>
          </p:cNvPicPr>
          <p:nvPr/>
        </p:nvPicPr>
        <p:blipFill>
          <a:blip r:embed="rId6"/>
          <a:stretch>
            <a:fillRect/>
          </a:stretch>
        </p:blipFill>
        <p:spPr>
          <a:xfrm>
            <a:off x="880974" y="3823957"/>
            <a:ext cx="6261748" cy="2533866"/>
          </a:xfrm>
          <a:prstGeom prst="rect">
            <a:avLst/>
          </a:prstGeom>
        </p:spPr>
      </p:pic>
      <p:sp>
        <p:nvSpPr>
          <p:cNvPr id="11" name="TextBox 10">
            <a:extLst>
              <a:ext uri="{FF2B5EF4-FFF2-40B4-BE49-F238E27FC236}">
                <a16:creationId xmlns:a16="http://schemas.microsoft.com/office/drawing/2014/main" id="{D5F35009-3D66-3790-5622-E58D234F6BD1}"/>
              </a:ext>
            </a:extLst>
          </p:cNvPr>
          <p:cNvSpPr txBox="1"/>
          <p:nvPr/>
        </p:nvSpPr>
        <p:spPr>
          <a:xfrm>
            <a:off x="1852823" y="6200358"/>
            <a:ext cx="4223387" cy="338554"/>
          </a:xfrm>
          <a:prstGeom prst="rect">
            <a:avLst/>
          </a:prstGeom>
          <a:noFill/>
        </p:spPr>
        <p:txBody>
          <a:bodyPr wrap="square" rtlCol="0">
            <a:spAutoFit/>
          </a:bodyPr>
          <a:lstStyle/>
          <a:p>
            <a:pPr algn="ctr"/>
            <a:r>
              <a:rPr lang="en-US" sz="1600" dirty="0">
                <a:latin typeface="CMU Serif" panose="02000603000000000000" pitchFamily="2" charset="0"/>
                <a:ea typeface="CMU Serif" panose="02000603000000000000" pitchFamily="2" charset="0"/>
                <a:cs typeface="CMU Serif" panose="02000603000000000000" pitchFamily="2" charset="0"/>
              </a:rPr>
              <a:t>Figure-7: Geometry of one FoCal-H Channel</a:t>
            </a:r>
            <a:endParaRPr lang="en-IN" sz="1600"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18048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230A2-687B-DFF7-6F08-AFC659B5A8BC}"/>
              </a:ext>
            </a:extLst>
          </p:cNvPr>
          <p:cNvSpPr/>
          <p:nvPr/>
        </p:nvSpPr>
        <p:spPr>
          <a:xfrm>
            <a:off x="145774" y="172278"/>
            <a:ext cx="11887200" cy="65333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Slide Number Placeholder 28">
            <a:extLst>
              <a:ext uri="{FF2B5EF4-FFF2-40B4-BE49-F238E27FC236}">
                <a16:creationId xmlns:a16="http://schemas.microsoft.com/office/drawing/2014/main" id="{40B928B6-9242-6F3C-FCAC-9D62FA111190}"/>
              </a:ext>
            </a:extLst>
          </p:cNvPr>
          <p:cNvSpPr>
            <a:spLocks noGrp="1"/>
          </p:cNvSpPr>
          <p:nvPr>
            <p:ph type="sldNum" sz="quarter" idx="12"/>
          </p:nvPr>
        </p:nvSpPr>
        <p:spPr/>
        <p:txBody>
          <a:bodyPr/>
          <a:lstStyle/>
          <a:p>
            <a:fld id="{BE6689F8-7B8F-4CEF-BDDE-0F776ADD0763}" type="slidenum">
              <a:rPr lang="en-IN" smtClean="0"/>
              <a:t>9</a:t>
            </a:fld>
            <a:endParaRPr lang="en-IN"/>
          </a:p>
        </p:txBody>
      </p:sp>
      <p:sp>
        <p:nvSpPr>
          <p:cNvPr id="35" name="TextBox 34">
            <a:extLst>
              <a:ext uri="{FF2B5EF4-FFF2-40B4-BE49-F238E27FC236}">
                <a16:creationId xmlns:a16="http://schemas.microsoft.com/office/drawing/2014/main" id="{768BA9D8-EEE6-D1A5-D1E8-89ABDFB6D7BC}"/>
              </a:ext>
            </a:extLst>
          </p:cNvPr>
          <p:cNvSpPr txBox="1"/>
          <p:nvPr/>
        </p:nvSpPr>
        <p:spPr>
          <a:xfrm>
            <a:off x="159026" y="6444476"/>
            <a:ext cx="11208026" cy="276999"/>
          </a:xfrm>
          <a:prstGeom prst="rect">
            <a:avLst/>
          </a:prstGeom>
          <a:noFill/>
        </p:spPr>
        <p:txBody>
          <a:bodyPr wrap="square" rtlCol="0">
            <a:spAutoFit/>
          </a:bodyPr>
          <a:lstStyle/>
          <a:p>
            <a:r>
              <a:rPr lang="en-US" sz="1200" dirty="0">
                <a:latin typeface="CMU Serif" panose="02000603000000000000" pitchFamily="2" charset="0"/>
                <a:ea typeface="CMU Serif" panose="02000603000000000000" pitchFamily="2" charset="0"/>
                <a:cs typeface="CMU Serif" panose="02000603000000000000" pitchFamily="2" charset="0"/>
              </a:rPr>
              <a:t>Image/Info Source: </a:t>
            </a:r>
            <a:r>
              <a:rPr lang="en-US" sz="1200" dirty="0">
                <a:latin typeface="CMU Serif" panose="02000603000000000000" pitchFamily="2" charset="0"/>
                <a:ea typeface="CMU Serif" panose="02000603000000000000" pitchFamily="2" charset="0"/>
                <a:cs typeface="CMU Serif" panose="02000603000000000000" pitchFamily="2" charset="0"/>
                <a:hlinkClick r:id="rId2"/>
              </a:rPr>
              <a:t>https://inspirehep.net/files/cebba51760aff5f78e084d27e2b6772f</a:t>
            </a:r>
            <a:r>
              <a:rPr lang="en-US" sz="1200" dirty="0">
                <a:latin typeface="CMU Serif" panose="02000603000000000000" pitchFamily="2" charset="0"/>
                <a:ea typeface="CMU Serif" panose="02000603000000000000" pitchFamily="2" charset="0"/>
                <a:cs typeface="CMU Serif" panose="02000603000000000000" pitchFamily="2" charset="0"/>
              </a:rPr>
              <a:t>, </a:t>
            </a:r>
            <a:r>
              <a:rPr lang="en-US" sz="1200" dirty="0">
                <a:latin typeface="CMU Serif" panose="02000603000000000000" pitchFamily="2" charset="0"/>
                <a:ea typeface="CMU Serif" panose="02000603000000000000" pitchFamily="2" charset="0"/>
                <a:cs typeface="CMU Serif" panose="02000603000000000000" pitchFamily="2" charset="0"/>
                <a:hlinkClick r:id="rId3"/>
              </a:rPr>
              <a:t>https://cds.cern.ch/record/2890281/files/ALICE-TDR-022.pdf</a:t>
            </a:r>
            <a:endParaRPr lang="en-IN" sz="12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TextBox 5">
            <a:extLst>
              <a:ext uri="{FF2B5EF4-FFF2-40B4-BE49-F238E27FC236}">
                <a16:creationId xmlns:a16="http://schemas.microsoft.com/office/drawing/2014/main" id="{B32C317C-5E9F-1C15-8065-23C5463DDD97}"/>
              </a:ext>
            </a:extLst>
          </p:cNvPr>
          <p:cNvSpPr txBox="1"/>
          <p:nvPr/>
        </p:nvSpPr>
        <p:spPr>
          <a:xfrm>
            <a:off x="1856961" y="351826"/>
            <a:ext cx="8464826" cy="523220"/>
          </a:xfrm>
          <a:prstGeom prst="rect">
            <a:avLst/>
          </a:prstGeom>
          <a:noFill/>
        </p:spPr>
        <p:txBody>
          <a:bodyPr wrap="square" rtlCol="0">
            <a:spAutoFit/>
          </a:bodyPr>
          <a:lstStyle/>
          <a:p>
            <a:pPr algn="ctr"/>
            <a:r>
              <a:rPr lang="en-US"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rPr>
              <a:t> Simulation using GEANT3 and aliroot</a:t>
            </a:r>
            <a:endParaRPr lang="en-IN" sz="2800" b="1" dirty="0">
              <a:latin typeface="CMU Typewriter Text Variable Wi" panose="02000603000000000000" pitchFamily="2" charset="0"/>
              <a:ea typeface="CMU Typewriter Text Variable Wi" panose="02000603000000000000" pitchFamily="2" charset="0"/>
              <a:cs typeface="CMU Typewriter Text Variable Wi" panose="02000603000000000000" pitchFamily="2" charset="0"/>
            </a:endParaRPr>
          </a:p>
        </p:txBody>
      </p:sp>
      <p:pic>
        <p:nvPicPr>
          <p:cNvPr id="3" name="Picture 2">
            <a:extLst>
              <a:ext uri="{FF2B5EF4-FFF2-40B4-BE49-F238E27FC236}">
                <a16:creationId xmlns:a16="http://schemas.microsoft.com/office/drawing/2014/main" id="{5FCF9835-7F4D-8EA3-EFB3-5999F2D65904}"/>
              </a:ext>
            </a:extLst>
          </p:cNvPr>
          <p:cNvPicPr>
            <a:picLocks noChangeAspect="1"/>
          </p:cNvPicPr>
          <p:nvPr/>
        </p:nvPicPr>
        <p:blipFill>
          <a:blip r:embed="rId4"/>
          <a:stretch>
            <a:fillRect/>
          </a:stretch>
        </p:blipFill>
        <p:spPr>
          <a:xfrm>
            <a:off x="626796" y="1863202"/>
            <a:ext cx="11264935" cy="3148358"/>
          </a:xfrm>
          <a:prstGeom prst="rect">
            <a:avLst/>
          </a:prstGeom>
        </p:spPr>
      </p:pic>
      <p:sp>
        <p:nvSpPr>
          <p:cNvPr id="12" name="TextBox 11">
            <a:extLst>
              <a:ext uri="{FF2B5EF4-FFF2-40B4-BE49-F238E27FC236}">
                <a16:creationId xmlns:a16="http://schemas.microsoft.com/office/drawing/2014/main" id="{3B2D7306-CA5C-9E05-7BA6-9C64630A6A32}"/>
              </a:ext>
            </a:extLst>
          </p:cNvPr>
          <p:cNvSpPr txBox="1"/>
          <p:nvPr/>
        </p:nvSpPr>
        <p:spPr>
          <a:xfrm>
            <a:off x="491987" y="5543352"/>
            <a:ext cx="11208026" cy="369332"/>
          </a:xfrm>
          <a:prstGeom prst="rect">
            <a:avLst/>
          </a:prstGeom>
          <a:noFill/>
        </p:spPr>
        <p:txBody>
          <a:bodyPr wrap="square" rtlCol="0">
            <a:spAutoFit/>
          </a:bodyPr>
          <a:lstStyle/>
          <a:p>
            <a:pPr algn="ctr">
              <a:buClr>
                <a:srgbClr val="FF0000"/>
              </a:buClr>
            </a:pPr>
            <a:r>
              <a:rPr lang="en-US" dirty="0">
                <a:latin typeface="CMU Serif" panose="02000603000000000000" pitchFamily="2" charset="0"/>
                <a:ea typeface="CMU Serif" panose="02000603000000000000" pitchFamily="2" charset="0"/>
                <a:cs typeface="CMU Serif" panose="02000603000000000000" pitchFamily="2" charset="0"/>
              </a:rPr>
              <a:t>Figure-6: Simulation Geometry of the FOCAL detector in GEANT3</a:t>
            </a:r>
            <a:endParaRPr lang="en-IN"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865680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TotalTime>
  <Words>871</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CMU Serif</vt:lpstr>
      <vt:lpstr>CMU Typewriter Text Variable Wi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Anantha Padmanabhan</dc:creator>
  <cp:lastModifiedBy>Anantha Padmanabhan</cp:lastModifiedBy>
  <cp:revision>38</cp:revision>
  <dcterms:created xsi:type="dcterms:W3CDTF">2024-06-01T15:02:04Z</dcterms:created>
  <dcterms:modified xsi:type="dcterms:W3CDTF">2024-06-09T17:53:42Z</dcterms:modified>
</cp:coreProperties>
</file>