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0B14-5B1E-A41F-C6C2-6873694C8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CD228-6149-CA1D-1769-98A28382D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F4EC-2B80-4250-25AC-769C23C1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5EC-8A31-4972-8DA5-88917144638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ED42A-A6CF-3344-40BD-D1D9ED80E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6689-758F-1AEA-7A4B-0EB09712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7D68-5032-46C6-9F0E-1E85ECED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07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14A4-D37B-5806-C31E-803385F5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8CF84-B2F6-D5A1-B9CD-C266857CF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7472C-8114-B5DD-686E-416CA52C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5EC-8A31-4972-8DA5-88917144638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14106-D4BB-08E6-593E-92913C98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7A8A2-B06B-17AD-60A4-60951D65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7D68-5032-46C6-9F0E-1E85ECED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27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34EFF-31C8-3102-649B-5619AB48E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EA95E-BEBB-C7A2-4A5A-CC9B47AA5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490EF-9A64-CD0B-F523-E535EBE5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5EC-8A31-4972-8DA5-88917144638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7C74E-2B71-14B0-EF3F-D6E80B8B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C29F6-2147-334D-94C2-D537D63A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7D68-5032-46C6-9F0E-1E85ECED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15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1754-0CA2-D021-E7E2-C0A07056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8779-8285-7DD9-EBC4-1165FB597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09CDD-BC14-4F13-01AB-E38CF0BB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5EC-8A31-4972-8DA5-88917144638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EB4C8-B718-86C7-B534-6CEC44FB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D20C2-9307-6FF1-1358-635D8897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7D68-5032-46C6-9F0E-1E85ECED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56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2028-17A9-0C7F-F14C-3BEECE38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FE07B-13A0-E540-6462-5F04897AC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FA1EC-D348-40FB-C08D-2259D1F5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5EC-8A31-4972-8DA5-88917144638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4AD4-2C6D-33F2-6C1F-5135A136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8EA01-B1E8-EA10-54C9-EFD3E190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7D68-5032-46C6-9F0E-1E85ECED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6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61A9-926B-9D6F-3332-D0C4E8DD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DBA03-2EA2-B9AA-6DDC-4FA029AA1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9167A-F308-2197-6A6F-90201AF66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85541-100B-3865-497A-E6A9C33A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5EC-8A31-4972-8DA5-88917144638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E3F7B-8E84-3A67-267C-CD04BE35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8A922-6F50-546F-4ECF-31869D49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7D68-5032-46C6-9F0E-1E85ECED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51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F7B9-D52A-A1D6-D4A9-B1B50149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7313F-EB82-7363-0306-B2803B5A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6C6E5-CBFB-1222-0CBA-60493CE88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D7E01-9BD2-A9B4-1AEB-F71123F16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1E190-4351-799C-AA52-9E8C14601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82632-6297-92DC-B1A8-58C90C35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5EC-8A31-4972-8DA5-88917144638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E9AF8-7EDC-BE27-9D16-18B421C3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9E3FF-B184-301A-B8B3-7AA8A3D2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7D68-5032-46C6-9F0E-1E85ECED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87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43F-7123-12F1-03AD-4C736DF1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93C6F-D2F9-A05B-8FD8-A39EE72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5EC-8A31-4972-8DA5-88917144638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FD316-BF81-6992-3AFA-C85D3B4B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7559F-03D2-589F-24A3-B7DAE392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7D68-5032-46C6-9F0E-1E85ECED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81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20B6E-80A5-89BB-D30D-F61FEEED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5EC-8A31-4972-8DA5-88917144638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62CA3-DC52-980C-16D7-8EE36B2A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172C9-549F-FE81-C366-8E772DF7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7D68-5032-46C6-9F0E-1E85ECED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21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4E71-93D6-9DDB-FFEF-575C4C05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8865-B497-44D7-32BF-6DAFEAB0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A575F-B393-34B7-6A15-7FF5F5561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479C9-C01C-2EDF-1F43-B3D818C5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5EC-8A31-4972-8DA5-88917144638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292CC-88C9-C841-EAEE-46C3E8F6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B61A5-4C3F-7277-CF02-31D5638A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7D68-5032-46C6-9F0E-1E85ECED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89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C95E-B025-A8F6-77EB-AC67CD6B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860AF-F10F-8239-82C1-6230047CC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7A911-7158-3FA0-F8F7-17A722F5C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B1DF7-9537-9C5A-2615-1FAC28EB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5EC-8A31-4972-8DA5-88917144638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529D-9619-3A2C-92D1-FDE53461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DB0FA-7451-9CC9-8137-70D9A17D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7D68-5032-46C6-9F0E-1E85ECED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4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C8132-EBE7-7D1B-8AA6-A444EF00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84CB1-277C-C413-A1D0-06313A2BC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7F7D-FADF-CDC3-B41E-B66B80D2B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75EC-8A31-4972-8DA5-88917144638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EE4C0-A3BA-0434-B00E-D779BB46D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A731A-2BED-2BDF-4892-B1BDDB237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A7D68-5032-46C6-9F0E-1E85ECED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37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D2ED-9BFB-D3B9-BEB5-C7C153DD9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206" y="-12586"/>
            <a:ext cx="8347587" cy="21953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Numerical QM of QHO with soft coulomb and other effective Multi-Particle interaction</a:t>
            </a:r>
            <a:endParaRPr lang="en-IN" sz="4000" b="1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B0D7A-557C-FDAA-90A8-DE23CA690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63" y="3964583"/>
            <a:ext cx="3814916" cy="2433482"/>
          </a:xfrm>
          <a:prstGeom prst="rect">
            <a:avLst/>
          </a:prstGeom>
        </p:spPr>
      </p:pic>
      <p:sp>
        <p:nvSpPr>
          <p:cNvPr id="3" name="Subtitle 2" descr="Black pattern background">
            <a:extLst>
              <a:ext uri="{FF2B5EF4-FFF2-40B4-BE49-F238E27FC236}">
                <a16:creationId xmlns:a16="http://schemas.microsoft.com/office/drawing/2014/main" id="{439A13C7-338A-0543-3200-254A6844A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7041" y="2360148"/>
            <a:ext cx="4773560" cy="1991036"/>
          </a:xfrm>
          <a:solidFill>
            <a:srgbClr val="FFFFFF"/>
          </a:solidFill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By </a:t>
            </a:r>
          </a:p>
          <a:p>
            <a:r>
              <a:rPr lang="en-US" sz="1800" b="1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Anantha Padmanabhan M Nair</a:t>
            </a:r>
          </a:p>
          <a:p>
            <a:r>
              <a:rPr lang="en-US" sz="1800" i="1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Under the Guidance of :</a:t>
            </a:r>
          </a:p>
          <a:p>
            <a:r>
              <a:rPr lang="en-US" sz="1800" b="1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Dr. Prasanjit Samal</a:t>
            </a:r>
          </a:p>
          <a:p>
            <a:r>
              <a:rPr lang="en-US" sz="1800" i="1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Course Instructor: </a:t>
            </a:r>
          </a:p>
          <a:p>
            <a:r>
              <a:rPr lang="en-US" sz="1800" b="1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Dr. Subhasish Basak</a:t>
            </a:r>
            <a:endParaRPr lang="en-IN" b="1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10607D-4101-261D-5143-60542FEB38A1}"/>
              </a:ext>
            </a:extLst>
          </p:cNvPr>
          <p:cNvSpPr/>
          <p:nvPr/>
        </p:nvSpPr>
        <p:spPr>
          <a:xfrm>
            <a:off x="142568" y="147484"/>
            <a:ext cx="11862619" cy="6459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656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010607D-4101-261D-5143-60542FEB38A1}"/>
              </a:ext>
            </a:extLst>
          </p:cNvPr>
          <p:cNvSpPr/>
          <p:nvPr/>
        </p:nvSpPr>
        <p:spPr>
          <a:xfrm>
            <a:off x="142568" y="147484"/>
            <a:ext cx="11862619" cy="6459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3B60DA-69A8-4CA6-3CF2-668436721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20" y="418792"/>
            <a:ext cx="9038559" cy="60204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E943A9-5930-6D4C-43EA-16C7D0410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2" y="6032089"/>
            <a:ext cx="1702895" cy="5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010607D-4101-261D-5143-60542FEB38A1}"/>
              </a:ext>
            </a:extLst>
          </p:cNvPr>
          <p:cNvSpPr/>
          <p:nvPr/>
        </p:nvSpPr>
        <p:spPr>
          <a:xfrm>
            <a:off x="142568" y="147484"/>
            <a:ext cx="11862619" cy="6459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17AFCBB6-ED9C-4EEC-AC0E-7F8B2B70084D}"/>
              </a:ext>
            </a:extLst>
          </p:cNvPr>
          <p:cNvSpPr txBox="1">
            <a:spLocks/>
          </p:cNvSpPr>
          <p:nvPr/>
        </p:nvSpPr>
        <p:spPr>
          <a:xfrm>
            <a:off x="503903" y="5166730"/>
            <a:ext cx="11139948" cy="1104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IN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E283E-3DB1-D36C-4210-346BE81E7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808" y="417098"/>
            <a:ext cx="9252383" cy="60238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86F5CE-6C93-7F4A-B328-D5A524BAF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2" y="6032090"/>
            <a:ext cx="1702895" cy="5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1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010607D-4101-261D-5143-60542FEB38A1}"/>
              </a:ext>
            </a:extLst>
          </p:cNvPr>
          <p:cNvSpPr/>
          <p:nvPr/>
        </p:nvSpPr>
        <p:spPr>
          <a:xfrm>
            <a:off x="142568" y="147484"/>
            <a:ext cx="11862619" cy="6459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A4B4AC9-E3D9-DE32-834F-D977CD02F7D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64690" y="840658"/>
                <a:ext cx="11862619" cy="5869858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Here we solve the Schrodinger equation in 2 Dimension which is given by:</a:t>
                </a:r>
              </a:p>
              <a:p>
                <a:pPr algn="just"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Ψ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Ψ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d</m:t>
                              </m:r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Ψ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        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𝑤h𝑒𝑟𝑒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 </m:t>
                      </m:r>
                      <m:r>
                        <a:rPr lang="en-US" sz="20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Ψ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Ψ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By a little rearrangement and using the separation of variable, and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𝑌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we get:</a:t>
                </a:r>
              </a:p>
              <a:p>
                <a:pPr algn="just"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𝑋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𝑋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𝑘</m:t>
                      </m:r>
                    </m:oMath>
                  </m:oMathPara>
                </a14:m>
                <a:endParaRPr lang="en-US" sz="2000" b="0" dirty="0">
                  <a:solidFill>
                    <a:srgbClr val="FF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𝑌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𝑘</m:t>
                      </m:r>
                    </m:oMath>
                  </m:oMathPara>
                </a14:m>
                <a:endParaRPr lang="en-US" sz="2000" b="0" dirty="0">
                  <a:solidFill>
                    <a:srgbClr val="FF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These equations again we will split into 1</a:t>
                </a:r>
                <a:r>
                  <a:rPr lang="en-US" sz="2000" baseline="30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st</a:t>
                </a:r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order coupled equations so that we can use the RK4 Method. Since the harmonic oscillator has converging solution for only some allowed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and the only condition is that the wavefunction vanishes at infinity, we have to initialize this by providing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at some point. The step size of position used is 0.001. The obtained heatmaps of wavefunctions are shown Below.</a:t>
                </a:r>
              </a:p>
            </p:txBody>
          </p:sp>
        </mc:Choice>
        <mc:Fallback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A4B4AC9-E3D9-DE32-834F-D977CD02F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64690" y="840658"/>
                <a:ext cx="11862619" cy="5869858"/>
              </a:xfrm>
              <a:blipFill>
                <a:blip r:embed="rId2"/>
                <a:stretch>
                  <a:fillRect l="-514" t="-519" r="-565" b="-1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CF04B115-2556-5E21-9516-CE65AF034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8" y="250724"/>
            <a:ext cx="7885471" cy="589934"/>
          </a:xfrm>
        </p:spPr>
        <p:txBody>
          <a:bodyPr>
            <a:noAutofit/>
          </a:bodyPr>
          <a:lstStyle/>
          <a:p>
            <a:pPr algn="l"/>
            <a:r>
              <a:rPr lang="en-US" sz="35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Two Dimensional QHO</a:t>
            </a:r>
            <a:endParaRPr lang="en-IN" sz="35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17AFCBB6-ED9C-4EEC-AC0E-7F8B2B70084D}"/>
              </a:ext>
            </a:extLst>
          </p:cNvPr>
          <p:cNvSpPr txBox="1">
            <a:spLocks/>
          </p:cNvSpPr>
          <p:nvPr/>
        </p:nvSpPr>
        <p:spPr>
          <a:xfrm>
            <a:off x="503903" y="5166730"/>
            <a:ext cx="11139948" cy="1104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IN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8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010607D-4101-261D-5143-60542FEB38A1}"/>
              </a:ext>
            </a:extLst>
          </p:cNvPr>
          <p:cNvSpPr/>
          <p:nvPr/>
        </p:nvSpPr>
        <p:spPr>
          <a:xfrm>
            <a:off x="142568" y="147484"/>
            <a:ext cx="11862619" cy="6459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17AFCBB6-ED9C-4EEC-AC0E-7F8B2B70084D}"/>
              </a:ext>
            </a:extLst>
          </p:cNvPr>
          <p:cNvSpPr txBox="1">
            <a:spLocks/>
          </p:cNvSpPr>
          <p:nvPr/>
        </p:nvSpPr>
        <p:spPr>
          <a:xfrm>
            <a:off x="503903" y="5166730"/>
            <a:ext cx="11139948" cy="1104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IN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799265-8C07-1048-FD92-158D7910F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88" y="405909"/>
            <a:ext cx="8858624" cy="60461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84620A-9D3B-E2DE-DEB3-372E71B10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3" y="6032090"/>
            <a:ext cx="1702895" cy="5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7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010607D-4101-261D-5143-60542FEB38A1}"/>
              </a:ext>
            </a:extLst>
          </p:cNvPr>
          <p:cNvSpPr/>
          <p:nvPr/>
        </p:nvSpPr>
        <p:spPr>
          <a:xfrm>
            <a:off x="142568" y="147484"/>
            <a:ext cx="11862619" cy="6459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F04B115-2556-5E21-9516-CE65AF034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3264" y="1917290"/>
            <a:ext cx="7885471" cy="1806677"/>
          </a:xfrm>
        </p:spPr>
        <p:txBody>
          <a:bodyPr>
            <a:noAutofit/>
          </a:bodyPr>
          <a:lstStyle/>
          <a:p>
            <a:r>
              <a:rPr lang="en-US" sz="66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Thank You!</a:t>
            </a:r>
            <a:endParaRPr lang="en-IN" sz="66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6340D2-973F-3CED-8573-A5F4147C9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016" y="6053141"/>
            <a:ext cx="1640571" cy="5541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BBE377-7615-41B3-73AA-30A35FEE2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61" y="5997667"/>
            <a:ext cx="609610" cy="6096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460C4D-6772-7590-3A1F-F4E484D38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762" y="6094897"/>
            <a:ext cx="512380" cy="51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2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010607D-4101-261D-5143-60542FEB38A1}"/>
              </a:ext>
            </a:extLst>
          </p:cNvPr>
          <p:cNvSpPr/>
          <p:nvPr/>
        </p:nvSpPr>
        <p:spPr>
          <a:xfrm>
            <a:off x="142568" y="147484"/>
            <a:ext cx="11862619" cy="6459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4B4AC9-E3D9-DE32-834F-D977CD02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13" y="969953"/>
            <a:ext cx="10432026" cy="2672899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 will be solving: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Quantum Harmonic Oscillator (QHO)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QHO in Half Harmonic Potential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QHO + Soft Coulomb Potential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One Dimensional DFT Problem (Basically QHO with Hartree and Exchange Energy)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Two Dimensional  Quantum Harmonic Oscillator</a:t>
            </a: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IN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F04B115-2556-5E21-9516-CE65AF034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8" y="250724"/>
            <a:ext cx="7885471" cy="719230"/>
          </a:xfrm>
        </p:spPr>
        <p:txBody>
          <a:bodyPr>
            <a:noAutofit/>
          </a:bodyPr>
          <a:lstStyle/>
          <a:p>
            <a:pPr algn="l"/>
            <a:r>
              <a:rPr lang="en-US" sz="35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What's this about?</a:t>
            </a:r>
            <a:endParaRPr lang="en-IN" sz="35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2EAA3E51-406A-8240-7529-521DC1458AC8}"/>
              </a:ext>
            </a:extLst>
          </p:cNvPr>
          <p:cNvSpPr txBox="1">
            <a:spLocks/>
          </p:cNvSpPr>
          <p:nvPr/>
        </p:nvSpPr>
        <p:spPr>
          <a:xfrm>
            <a:off x="186813" y="3468085"/>
            <a:ext cx="7885471" cy="719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5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How?</a:t>
            </a:r>
            <a:endParaRPr lang="en-IN" sz="35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17AFCBB6-ED9C-4EEC-AC0E-7F8B2B70084D}"/>
              </a:ext>
            </a:extLst>
          </p:cNvPr>
          <p:cNvSpPr txBox="1">
            <a:spLocks/>
          </p:cNvSpPr>
          <p:nvPr/>
        </p:nvSpPr>
        <p:spPr>
          <a:xfrm>
            <a:off x="503903" y="5166730"/>
            <a:ext cx="11139948" cy="1104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IN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ubtitle 4">
                <a:extLst>
                  <a:ext uri="{FF2B5EF4-FFF2-40B4-BE49-F238E27FC236}">
                    <a16:creationId xmlns:a16="http://schemas.microsoft.com/office/drawing/2014/main" id="{07CB3AAA-D41C-5F54-D297-C07F59E601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567" y="4187315"/>
                <a:ext cx="11862619" cy="23427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We will be using numerical methods to solve the Schrodinger Equation to find out the Wavefunctions of the particles. In General, we will be solving the 2</a:t>
                </a:r>
                <a:r>
                  <a:rPr lang="en-US" sz="2000" baseline="30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nd</a:t>
                </a:r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order Equation given by: </a:t>
                </a:r>
              </a:p>
              <a:p>
                <a:pPr algn="l"/>
                <a:endParaRPr lang="en-US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 smtClean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eqArr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Ψ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)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Ψ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)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EΨ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)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b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l"/>
                <a:r>
                  <a:rPr lang="en-US" sz="2200" dirty="0">
                    <a:solidFill>
                      <a:srgbClr val="FF0000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We will consider the units where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ℏ=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𝑐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𝜔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𝑚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𝑒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=1</m:t>
                    </m:r>
                  </m:oMath>
                </a14:m>
                <a:endParaRPr lang="en-US" sz="2200" dirty="0">
                  <a:solidFill>
                    <a:srgbClr val="FF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l"/>
                <a:endPara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l"/>
                <a:endPara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l"/>
                <a:endPara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l"/>
                <a:endPara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l"/>
                <a:endParaRPr lang="en-IN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1" name="Subtitle 4">
                <a:extLst>
                  <a:ext uri="{FF2B5EF4-FFF2-40B4-BE49-F238E27FC236}">
                    <a16:creationId xmlns:a16="http://schemas.microsoft.com/office/drawing/2014/main" id="{07CB3AAA-D41C-5F54-D297-C07F59E60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67" y="4187315"/>
                <a:ext cx="11862619" cy="2342779"/>
              </a:xfrm>
              <a:prstGeom prst="rect">
                <a:avLst/>
              </a:prstGeom>
              <a:blipFill>
                <a:blip r:embed="rId2"/>
                <a:stretch>
                  <a:fillRect l="-668" t="-2344" r="-8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54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010607D-4101-261D-5143-60542FEB38A1}"/>
              </a:ext>
            </a:extLst>
          </p:cNvPr>
          <p:cNvSpPr/>
          <p:nvPr/>
        </p:nvSpPr>
        <p:spPr>
          <a:xfrm>
            <a:off x="142568" y="147484"/>
            <a:ext cx="11862619" cy="6459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4B4AC9-E3D9-DE32-834F-D977CD02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13" y="969953"/>
            <a:ext cx="10432026" cy="2672899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this project I have used the following algorithms: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Solving Eigenvalue equation using NumPy and Finite Difference Method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r>
              <a:rPr lang="en-US" sz="2000" baseline="30000" dirty="0">
                <a:solidFill>
                  <a:schemeClr val="accent5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Order Runge-Kutta Method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Kohn-Sham Algorithm</a:t>
            </a:r>
          </a:p>
          <a:p>
            <a:pPr algn="l"/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IN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F04B115-2556-5E21-9516-CE65AF034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8" y="250724"/>
            <a:ext cx="7885471" cy="719230"/>
          </a:xfrm>
        </p:spPr>
        <p:txBody>
          <a:bodyPr>
            <a:noAutofit/>
          </a:bodyPr>
          <a:lstStyle/>
          <a:p>
            <a:pPr algn="l"/>
            <a:r>
              <a:rPr lang="en-US" sz="35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Numerical Methods Used:</a:t>
            </a:r>
            <a:endParaRPr lang="en-IN" sz="35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2EAA3E51-406A-8240-7529-521DC1458AC8}"/>
              </a:ext>
            </a:extLst>
          </p:cNvPr>
          <p:cNvSpPr txBox="1">
            <a:spLocks/>
          </p:cNvSpPr>
          <p:nvPr/>
        </p:nvSpPr>
        <p:spPr>
          <a:xfrm>
            <a:off x="186813" y="2658150"/>
            <a:ext cx="7885471" cy="719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5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How it’s Implemented?</a:t>
            </a:r>
            <a:endParaRPr lang="en-IN" sz="35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17AFCBB6-ED9C-4EEC-AC0E-7F8B2B70084D}"/>
              </a:ext>
            </a:extLst>
          </p:cNvPr>
          <p:cNvSpPr txBox="1">
            <a:spLocks/>
          </p:cNvSpPr>
          <p:nvPr/>
        </p:nvSpPr>
        <p:spPr>
          <a:xfrm>
            <a:off x="503903" y="5166730"/>
            <a:ext cx="11139948" cy="1104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IN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07CB3AAA-D41C-5F54-D297-C07F59E601FD}"/>
              </a:ext>
            </a:extLst>
          </p:cNvPr>
          <p:cNvSpPr txBox="1">
            <a:spLocks/>
          </p:cNvSpPr>
          <p:nvPr/>
        </p:nvSpPr>
        <p:spPr>
          <a:xfrm>
            <a:off x="142567" y="3480621"/>
            <a:ext cx="11862619" cy="87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the numerical works are done in </a:t>
            </a:r>
            <a:r>
              <a:rPr lang="en-US" sz="2000" dirty="0">
                <a:solidFill>
                  <a:srgbClr val="FF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python-3.11.6</a:t>
            </a: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Also the open source libraries of python like </a:t>
            </a:r>
            <a:r>
              <a:rPr lang="en-US" sz="2000" dirty="0">
                <a:solidFill>
                  <a:srgbClr val="FF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NumPy, SciPy, Matplotlib, scienceplots </a:t>
            </a: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etc. is used in most of the plots. 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IN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06CDE8-1A6D-F78C-8B88-F01572E16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19" y="4454015"/>
            <a:ext cx="4699314" cy="158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5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010607D-4101-261D-5143-60542FEB38A1}"/>
              </a:ext>
            </a:extLst>
          </p:cNvPr>
          <p:cNvSpPr/>
          <p:nvPr/>
        </p:nvSpPr>
        <p:spPr>
          <a:xfrm>
            <a:off x="142568" y="147484"/>
            <a:ext cx="11862619" cy="6459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A4B4AC9-E3D9-DE32-834F-D977CD02F7D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6813" y="811162"/>
                <a:ext cx="11818374" cy="563732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We will reduce the Equation-(1) to one dimension Eigenvalue equation:</a:t>
                </a:r>
              </a:p>
              <a:p>
                <a:pPr algn="just"/>
                <a:endParaRPr lang="en-US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Ψ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Ψ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wher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𝐻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Ψ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just"/>
                <a:endParaRPr lang="en-US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l"/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The above equation is solved by converting it to a matrix form within the range of -5&lt;x&lt;5.</a:t>
                </a:r>
              </a:p>
              <a:p>
                <a:pPr algn="l"/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The construction of the 2</a:t>
                </a:r>
                <a:r>
                  <a:rPr lang="en-US" sz="2000" baseline="30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nd</a:t>
                </a:r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derivative matrix is done by the finite difference method.</a:t>
                </a:r>
              </a:p>
              <a:p>
                <a:pPr algn="l"/>
                <a:endParaRPr lang="en-US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h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𝑤h𝑖𝑐h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𝑐𝑎𝑛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𝑏𝑒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𝑤𝑟𝑖𝑡𝑡𝑒𝑛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𝑎𝑠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   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𝛿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+1,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h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l"/>
                <a:endParaRPr lang="en-IN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l"/>
                <a:r>
                  <a:rPr lang="en-IN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Similarly, the second order differential can be written as:</a:t>
                </a:r>
              </a:p>
              <a:p>
                <a:pPr algn="l"/>
                <a:endParaRPr lang="en-IN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+1,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−1,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IN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l"/>
                <a:r>
                  <a:rPr lang="en-IN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The potential matrix is the usual diagonal matrix with values of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𝑉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(</m:t>
                    </m:r>
                    <m:sSub>
                      <m:sSubPr>
                        <m:ctrlPr>
                          <a:rPr lang="en-IN" sz="2000" i="1" dirty="0" err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IN" sz="2000" i="1" dirty="0" err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en-IN" sz="2000" i="1" dirty="0" err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𝑖</m:t>
                        </m:r>
                      </m:sub>
                    </m:sSub>
                    <m:r>
                      <a:rPr lang="en-IN" sz="2000" i="1" dirty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. </a:t>
                </a:r>
              </a:p>
              <a:p>
                <a:pPr algn="l"/>
                <a:endParaRPr lang="en-IN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A4B4AC9-E3D9-DE32-834F-D977CD02F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6813" y="811162"/>
                <a:ext cx="11818374" cy="5637323"/>
              </a:xfrm>
              <a:blipFill>
                <a:blip r:embed="rId2"/>
                <a:stretch>
                  <a:fillRect l="-568" t="-865" b="-35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CF04B115-2556-5E21-9516-CE65AF034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8" y="250724"/>
            <a:ext cx="7885471" cy="589934"/>
          </a:xfrm>
        </p:spPr>
        <p:txBody>
          <a:bodyPr>
            <a:noAutofit/>
          </a:bodyPr>
          <a:lstStyle/>
          <a:p>
            <a:pPr algn="l"/>
            <a:r>
              <a:rPr lang="en-US" sz="35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Solving the One Dimensional QHO</a:t>
            </a:r>
            <a:endParaRPr lang="en-IN" sz="35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17AFCBB6-ED9C-4EEC-AC0E-7F8B2B70084D}"/>
              </a:ext>
            </a:extLst>
          </p:cNvPr>
          <p:cNvSpPr txBox="1">
            <a:spLocks/>
          </p:cNvSpPr>
          <p:nvPr/>
        </p:nvSpPr>
        <p:spPr>
          <a:xfrm>
            <a:off x="503903" y="5166730"/>
            <a:ext cx="11139948" cy="1104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IN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9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010607D-4101-261D-5143-60542FEB38A1}"/>
              </a:ext>
            </a:extLst>
          </p:cNvPr>
          <p:cNvSpPr/>
          <p:nvPr/>
        </p:nvSpPr>
        <p:spPr>
          <a:xfrm>
            <a:off x="142568" y="147484"/>
            <a:ext cx="11862619" cy="6459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D02212-F096-C33E-6386-C284597CF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23" y="335379"/>
            <a:ext cx="9450029" cy="6187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1A5F18-7BE8-ACFB-FD98-64EC6E38D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3" y="6032090"/>
            <a:ext cx="1702895" cy="5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010607D-4101-261D-5143-60542FEB38A1}"/>
              </a:ext>
            </a:extLst>
          </p:cNvPr>
          <p:cNvSpPr/>
          <p:nvPr/>
        </p:nvSpPr>
        <p:spPr>
          <a:xfrm>
            <a:off x="142568" y="147484"/>
            <a:ext cx="11862619" cy="6459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4B4AC9-E3D9-DE32-834F-D977CD02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13" y="811162"/>
            <a:ext cx="11818374" cy="5637323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Here the only change is with the potential matrix. </a:t>
            </a:r>
            <a:r>
              <a:rPr lang="en-US" sz="2000" dirty="0">
                <a:solidFill>
                  <a:srgbClr val="FF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Here the first half of the diagonal matrix will be 0</a:t>
            </a: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</a:t>
            </a:r>
          </a:p>
          <a:p>
            <a:pPr algn="l"/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2</a:t>
            </a:r>
            <a:r>
              <a:rPr lang="en-US" sz="2000" baseline="30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nd</a:t>
            </a: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derivative matrix and all other stuff are same. The Obtained Solutions are shown below:</a:t>
            </a:r>
          </a:p>
          <a:p>
            <a:pPr algn="l"/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IN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F04B115-2556-5E21-9516-CE65AF034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8" y="250724"/>
            <a:ext cx="7885471" cy="589934"/>
          </a:xfrm>
        </p:spPr>
        <p:txBody>
          <a:bodyPr>
            <a:noAutofit/>
          </a:bodyPr>
          <a:lstStyle/>
          <a:p>
            <a:pPr algn="l"/>
            <a:r>
              <a:rPr lang="en-US" sz="35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QHO with Half Harmonic Potential</a:t>
            </a:r>
            <a:endParaRPr lang="en-IN" sz="35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17AFCBB6-ED9C-4EEC-AC0E-7F8B2B70084D}"/>
              </a:ext>
            </a:extLst>
          </p:cNvPr>
          <p:cNvSpPr txBox="1">
            <a:spLocks/>
          </p:cNvSpPr>
          <p:nvPr/>
        </p:nvSpPr>
        <p:spPr>
          <a:xfrm>
            <a:off x="503903" y="5166730"/>
            <a:ext cx="11139948" cy="1104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IN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F98A2-622F-4F7A-94E1-85C5A80F3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528" y="1746084"/>
            <a:ext cx="7344697" cy="47817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62FD96A-439B-37E6-CF88-4657A9D1E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3" y="6032089"/>
            <a:ext cx="1702895" cy="5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2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010607D-4101-261D-5143-60542FEB38A1}"/>
              </a:ext>
            </a:extLst>
          </p:cNvPr>
          <p:cNvSpPr/>
          <p:nvPr/>
        </p:nvSpPr>
        <p:spPr>
          <a:xfrm>
            <a:off x="142568" y="147484"/>
            <a:ext cx="11862619" cy="6459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A4B4AC9-E3D9-DE32-834F-D977CD02F7D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6813" y="811162"/>
                <a:ext cx="11818374" cy="5637323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The diagonal elements of the potential matrix is calculated using the potential of the form: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l"/>
                <a:endParaRPr lang="en-IN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A4B4AC9-E3D9-DE32-834F-D977CD02F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6813" y="811162"/>
                <a:ext cx="11818374" cy="5637323"/>
              </a:xfrm>
              <a:blipFill>
                <a:blip r:embed="rId2"/>
                <a:stretch>
                  <a:fillRect l="-568" t="-8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CF04B115-2556-5E21-9516-CE65AF034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8" y="250724"/>
            <a:ext cx="7885471" cy="589934"/>
          </a:xfrm>
        </p:spPr>
        <p:txBody>
          <a:bodyPr>
            <a:noAutofit/>
          </a:bodyPr>
          <a:lstStyle/>
          <a:p>
            <a:pPr algn="l"/>
            <a:r>
              <a:rPr lang="en-US" sz="35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QHO with Soft Coulomb Potential</a:t>
            </a:r>
            <a:endParaRPr lang="en-IN" sz="35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17AFCBB6-ED9C-4EEC-AC0E-7F8B2B70084D}"/>
              </a:ext>
            </a:extLst>
          </p:cNvPr>
          <p:cNvSpPr txBox="1">
            <a:spLocks/>
          </p:cNvSpPr>
          <p:nvPr/>
        </p:nvSpPr>
        <p:spPr>
          <a:xfrm>
            <a:off x="503903" y="5166730"/>
            <a:ext cx="11139948" cy="1104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IN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84DBB-0440-49A7-2CB1-B3E264C77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811" y="1774048"/>
            <a:ext cx="7086378" cy="4674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7E8AFD-6FBF-B26E-A2FE-323DD7662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3" y="6032089"/>
            <a:ext cx="1702895" cy="5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6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010607D-4101-261D-5143-60542FEB38A1}"/>
              </a:ext>
            </a:extLst>
          </p:cNvPr>
          <p:cNvSpPr/>
          <p:nvPr/>
        </p:nvSpPr>
        <p:spPr>
          <a:xfrm>
            <a:off x="142568" y="147484"/>
            <a:ext cx="11862619" cy="6459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A4B4AC9-E3D9-DE32-834F-D977CD02F7D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2568" y="943898"/>
                <a:ext cx="11862619" cy="5637323"/>
              </a:xfrm>
            </p:spPr>
            <p:txBody>
              <a:bodyPr>
                <a:noAutofit/>
              </a:bodyPr>
              <a:lstStyle/>
              <a:p>
                <a:pPr algn="just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Here the matrix representation will be same as above. The Hamiltonian that we will be using is given by:</a:t>
                </a:r>
              </a:p>
              <a:p>
                <a:pPr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𝐻</m:t>
                          </m:r>
                        </m:e>
                      </m:acc>
                      <m:r>
                        <a:rPr lang="en-US" sz="20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𝑄𝐻𝑂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𝐿𝐷𝐴</m:t>
                          </m:r>
                        </m:sup>
                      </m:sSubSup>
                      <m:d>
                        <m:dPr>
                          <m:ctrlPr>
                            <a:rPr lang="en-US" sz="20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𝐻𝑎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𝑥</m:t>
                      </m:r>
                      <m:r>
                        <a:rPr lang="en-US" sz="20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 </m:t>
                      </m:r>
                    </m:oMath>
                  </m:oMathPara>
                </a14:m>
                <a:endParaRPr lang="en-US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just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𝑋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𝐿𝐷𝐴</m:t>
                        </m:r>
                      </m:sup>
                    </m:sSubSup>
                  </m:oMath>
                </a14:m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is the Exchange energy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𝐻𝑎</m:t>
                        </m:r>
                      </m:sub>
                    </m:sSub>
                  </m:oMath>
                </a14:m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is the Hartree potential. In order to find these potentials, we need to find the electron density n(x). The Density  is given by:</a:t>
                </a:r>
              </a:p>
              <a:p>
                <a:pPr algn="just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𝑛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0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MU Serif" panose="02000603000000000000" pitchFamily="2" charset="0"/>
                                          <a:cs typeface="CMU Serif" panose="02000603000000000000" pitchFamily="2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MU Serif" panose="02000603000000000000" pitchFamily="2" charset="0"/>
                                          <a:cs typeface="CMU Serif" panose="02000603000000000000" pitchFamily="2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MU Serif" panose="02000603000000000000" pitchFamily="2" charset="0"/>
                                          <a:cs typeface="CMU Serif" panose="02000603000000000000" pitchFamily="2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MU Serif" panose="02000603000000000000" pitchFamily="2" charset="0"/>
                                          <a:cs typeface="CMU Serif" panose="02000603000000000000" pitchFamily="2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MU Serif" panose="02000603000000000000" pitchFamily="2" charset="0"/>
                                          <a:cs typeface="CMU Serif" panose="02000603000000000000" pitchFamily="2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just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IN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are the normalised eigenfunctions of the Hamiltonian. The Exchange Potential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𝐿𝐷𝐴</m:t>
                        </m:r>
                      </m:sup>
                    </m:sSup>
                  </m:oMath>
                </a14:m>
                <a:r>
                  <a:rPr lang="en-IN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is:</a:t>
                </a:r>
              </a:p>
              <a:p>
                <a:pPr algn="just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𝐿𝐷𝐴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=−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just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IN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And the Hartree/Coulomb Potential is given by:</a:t>
                </a:r>
              </a:p>
              <a:p>
                <a:pPr algn="just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h𝑎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</m:t>
                      </m:r>
                      <m:nary>
                        <m:naryPr>
                          <m:subHide m:val="on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MU Serif" panose="02000603000000000000" pitchFamily="2" charset="0"/>
                                          <a:cs typeface="CMU Serif" panose="02000603000000000000" pitchFamily="2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MU Serif" panose="02000603000000000000" pitchFamily="2" charset="0"/>
                                          <a:cs typeface="CMU Serif" panose="02000603000000000000" pitchFamily="2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MU Serif" panose="02000603000000000000" pitchFamily="2" charset="0"/>
                                          <a:cs typeface="CMU Serif" panose="02000603000000000000" pitchFamily="2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MU Serif" panose="02000603000000000000" pitchFamily="2" charset="0"/>
                                          <a:cs typeface="CMU Serif" panose="02000603000000000000" pitchFamily="2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MU Serif" panose="02000603000000000000" pitchFamily="2" charset="0"/>
                                              <a:cs typeface="CMU Serif" panose="02000603000000000000" pitchFamily="2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MU Serif" panose="02000603000000000000" pitchFamily="2" charset="0"/>
                                              <a:cs typeface="CMU Serif" panose="02000603000000000000" pitchFamily="2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MU Serif" panose="02000603000000000000" pitchFamily="2" charset="0"/>
                                              <a:cs typeface="CMU Serif" panose="02000603000000000000" pitchFamily="2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MU Serif" panose="02000603000000000000" pitchFamily="2" charset="0"/>
                                                  <a:cs typeface="CMU Serif" panose="02000603000000000000" pitchFamily="2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MU Serif" panose="02000603000000000000" pitchFamily="2" charset="0"/>
                                                  <a:cs typeface="CMU Serif" panose="02000603000000000000" pitchFamily="2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MU Serif" panose="02000603000000000000" pitchFamily="2" charset="0"/>
                                                  <a:cs typeface="CMU Serif" panose="02000603000000000000" pitchFamily="2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MU Serif" panose="02000603000000000000" pitchFamily="2" charset="0"/>
                                          <a:cs typeface="CMU Serif" panose="02000603000000000000" pitchFamily="2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A4B4AC9-E3D9-DE32-834F-D977CD02F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2568" y="943898"/>
                <a:ext cx="11862619" cy="5637323"/>
              </a:xfrm>
              <a:blipFill>
                <a:blip r:embed="rId2"/>
                <a:stretch>
                  <a:fillRect l="-514" t="-973" r="-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CF04B115-2556-5E21-9516-CE65AF034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8" y="250724"/>
            <a:ext cx="7885471" cy="589934"/>
          </a:xfrm>
        </p:spPr>
        <p:txBody>
          <a:bodyPr>
            <a:noAutofit/>
          </a:bodyPr>
          <a:lstStyle/>
          <a:p>
            <a:pPr algn="l"/>
            <a:r>
              <a:rPr lang="en-US" sz="35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One Dimensional DFT Code</a:t>
            </a:r>
            <a:endParaRPr lang="en-IN" sz="35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17AFCBB6-ED9C-4EEC-AC0E-7F8B2B70084D}"/>
              </a:ext>
            </a:extLst>
          </p:cNvPr>
          <p:cNvSpPr txBox="1">
            <a:spLocks/>
          </p:cNvSpPr>
          <p:nvPr/>
        </p:nvSpPr>
        <p:spPr>
          <a:xfrm>
            <a:off x="503903" y="5166730"/>
            <a:ext cx="11139948" cy="1104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IN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15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010607D-4101-261D-5143-60542FEB38A1}"/>
              </a:ext>
            </a:extLst>
          </p:cNvPr>
          <p:cNvSpPr/>
          <p:nvPr/>
        </p:nvSpPr>
        <p:spPr>
          <a:xfrm>
            <a:off x="142568" y="147484"/>
            <a:ext cx="11862619" cy="6459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A4B4AC9-E3D9-DE32-834F-D977CD02F7D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64690" y="1073193"/>
                <a:ext cx="11862619" cy="5637323"/>
              </a:xfrm>
            </p:spPr>
            <p:txBody>
              <a:bodyPr>
                <a:noAutofit/>
              </a:bodyPr>
              <a:lstStyle/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0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The Self Consistency Loop in the KS-Method</a:t>
                </a:r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The following steps in loops are used to find the KS Wavefunctions. The following are calculated in each loop:</a:t>
                </a:r>
              </a:p>
              <a:p>
                <a:pPr marL="342900" indent="-342900" algn="just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Exchange Energy and Potential (We can start from 0)</a:t>
                </a:r>
              </a:p>
              <a:p>
                <a:pPr marL="342900" indent="-342900" algn="just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Coulomb energy and potential from the density</a:t>
                </a:r>
              </a:p>
              <a:p>
                <a:pPr marL="342900" indent="-342900" algn="just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Hamiltonian from kinetic operator and potentials</a:t>
                </a:r>
              </a:p>
              <a:p>
                <a:pPr marL="342900" indent="-342900" algn="just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Wavefunctions and their energies from the Hamiltonian</a:t>
                </a:r>
              </a:p>
              <a:p>
                <a:pPr marL="342900" indent="-342900" algn="just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Density from the normalized wavefunctions and occupations</a:t>
                </a:r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IN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These are done till the values of the energy falls within the tolerance. (In this I have set the tolerance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pPr>
                      <m:e>
                        <m:r>
                          <a:rPr lang="en-IN" sz="200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10</m:t>
                        </m:r>
                      </m:e>
                      <m:sup>
                        <m:r>
                          <a:rPr lang="en-IN" sz="200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IN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). The Obtained Solution of the QHO with the potentials and electron density are shown in the figure in next slide.</a:t>
                </a:r>
                <a:endParaRPr lang="en-US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A4B4AC9-E3D9-DE32-834F-D977CD02F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64690" y="1073193"/>
                <a:ext cx="11862619" cy="5637323"/>
              </a:xfrm>
              <a:blipFill>
                <a:blip r:embed="rId2"/>
                <a:stretch>
                  <a:fillRect l="-514" t="-973" r="-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CF04B115-2556-5E21-9516-CE65AF034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8" y="250724"/>
            <a:ext cx="7885471" cy="589934"/>
          </a:xfrm>
        </p:spPr>
        <p:txBody>
          <a:bodyPr>
            <a:noAutofit/>
          </a:bodyPr>
          <a:lstStyle/>
          <a:p>
            <a:pPr algn="l"/>
            <a:r>
              <a:rPr lang="en-US" sz="35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One Dimensional DFT Code</a:t>
            </a:r>
            <a:endParaRPr lang="en-IN" sz="35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17AFCBB6-ED9C-4EEC-AC0E-7F8B2B70084D}"/>
              </a:ext>
            </a:extLst>
          </p:cNvPr>
          <p:cNvSpPr txBox="1">
            <a:spLocks/>
          </p:cNvSpPr>
          <p:nvPr/>
        </p:nvSpPr>
        <p:spPr>
          <a:xfrm>
            <a:off x="503903" y="5166730"/>
            <a:ext cx="11139948" cy="1104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IN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0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783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CMU Concrete</vt:lpstr>
      <vt:lpstr>CMU Serif</vt:lpstr>
      <vt:lpstr>CMU Typewriter Text Variable Wi</vt:lpstr>
      <vt:lpstr>Wingdings</vt:lpstr>
      <vt:lpstr>Office Theme</vt:lpstr>
      <vt:lpstr>Numerical QM of QHO with soft coulomb and other effective Multi-Particle interaction</vt:lpstr>
      <vt:lpstr>What's this about?</vt:lpstr>
      <vt:lpstr>Numerical Methods Used:</vt:lpstr>
      <vt:lpstr>Solving the One Dimensional QHO</vt:lpstr>
      <vt:lpstr>PowerPoint Presentation</vt:lpstr>
      <vt:lpstr>QHO with Half Harmonic Potential</vt:lpstr>
      <vt:lpstr>QHO with Soft Coulomb Potential</vt:lpstr>
      <vt:lpstr>One Dimensional DFT Code</vt:lpstr>
      <vt:lpstr>One Dimensional DFT Code</vt:lpstr>
      <vt:lpstr>PowerPoint Presentation</vt:lpstr>
      <vt:lpstr>PowerPoint Presentation</vt:lpstr>
      <vt:lpstr>Two Dimensional QHO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QM of QHO with soft coulomb and other effective Multi-Particle interaction</dc:title>
  <dc:creator>Anantha Padmanabhan</dc:creator>
  <cp:lastModifiedBy>Anantha Padmanabhan</cp:lastModifiedBy>
  <cp:revision>37</cp:revision>
  <dcterms:created xsi:type="dcterms:W3CDTF">2024-04-21T12:50:09Z</dcterms:created>
  <dcterms:modified xsi:type="dcterms:W3CDTF">2024-04-21T17:36:10Z</dcterms:modified>
</cp:coreProperties>
</file>