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0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99" r:id="rId3"/>
    <p:sldId id="300" r:id="rId4"/>
    <p:sldId id="294" r:id="rId5"/>
    <p:sldId id="302" r:id="rId6"/>
    <p:sldId id="257" r:id="rId7"/>
    <p:sldId id="258" r:id="rId8"/>
    <p:sldId id="293" r:id="rId9"/>
    <p:sldId id="295" r:id="rId10"/>
    <p:sldId id="296" r:id="rId11"/>
    <p:sldId id="291" r:id="rId12"/>
    <p:sldId id="292" r:id="rId13"/>
    <p:sldId id="305" r:id="rId14"/>
    <p:sldId id="301" r:id="rId15"/>
    <p:sldId id="290" r:id="rId16"/>
    <p:sldId id="260" r:id="rId17"/>
    <p:sldId id="289" r:id="rId18"/>
    <p:sldId id="261" r:id="rId19"/>
    <p:sldId id="262" r:id="rId20"/>
    <p:sldId id="263" r:id="rId21"/>
    <p:sldId id="264" r:id="rId22"/>
    <p:sldId id="266" r:id="rId23"/>
    <p:sldId id="265" r:id="rId24"/>
    <p:sldId id="268" r:id="rId25"/>
    <p:sldId id="272" r:id="rId26"/>
    <p:sldId id="269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303" r:id="rId35"/>
    <p:sldId id="306" r:id="rId36"/>
    <p:sldId id="307" r:id="rId37"/>
    <p:sldId id="28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AD8872-940E-9E44-B123-A48CDAC3B788}">
          <p14:sldIdLst>
            <p14:sldId id="256"/>
            <p14:sldId id="299"/>
            <p14:sldId id="300"/>
            <p14:sldId id="294"/>
            <p14:sldId id="302"/>
            <p14:sldId id="257"/>
            <p14:sldId id="258"/>
            <p14:sldId id="293"/>
            <p14:sldId id="295"/>
            <p14:sldId id="296"/>
            <p14:sldId id="291"/>
            <p14:sldId id="292"/>
            <p14:sldId id="305"/>
            <p14:sldId id="301"/>
            <p14:sldId id="290"/>
            <p14:sldId id="260"/>
            <p14:sldId id="289"/>
            <p14:sldId id="261"/>
            <p14:sldId id="262"/>
            <p14:sldId id="263"/>
            <p14:sldId id="264"/>
            <p14:sldId id="266"/>
            <p14:sldId id="265"/>
            <p14:sldId id="268"/>
            <p14:sldId id="272"/>
            <p14:sldId id="269"/>
            <p14:sldId id="274"/>
            <p14:sldId id="275"/>
            <p14:sldId id="276"/>
            <p14:sldId id="277"/>
            <p14:sldId id="278"/>
            <p14:sldId id="279"/>
            <p14:sldId id="280"/>
            <p14:sldId id="303"/>
            <p14:sldId id="306"/>
            <p14:sldId id="307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FFBB-7613-5449-B53D-ED283083E7A7}" type="datetimeFigureOut">
              <a:rPr lang="en-US" smtClean="0"/>
              <a:t>4/29/16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4EE3D-6A8B-F043-BD01-E703F907B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4EE3D-6A8B-F043-BD01-E703F907BE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northeastern.jpe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41" y="107576"/>
            <a:ext cx="1316387" cy="13369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jpe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110" y="769158"/>
            <a:ext cx="7619476" cy="3734726"/>
          </a:xfrm>
        </p:spPr>
        <p:txBody>
          <a:bodyPr/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Live Streaming Weather and crunching Big Weather numbers 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588199" y="5337028"/>
            <a:ext cx="5281285" cy="91664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Anantha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Shankar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Arun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Kumar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Siddhartha Singh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45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80ca3fc249df74022413c0c6f0d94fc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56" r="-1357"/>
          <a:stretch/>
        </p:blipFill>
        <p:spPr>
          <a:xfrm>
            <a:off x="549275" y="328613"/>
            <a:ext cx="8042275" cy="5614987"/>
          </a:xfrm>
        </p:spPr>
      </p:pic>
      <p:sp>
        <p:nvSpPr>
          <p:cNvPr id="5" name="TextBox 4"/>
          <p:cNvSpPr txBox="1"/>
          <p:nvPr/>
        </p:nvSpPr>
        <p:spPr>
          <a:xfrm>
            <a:off x="3018118" y="6125882"/>
            <a:ext cx="309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Planning a vacation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938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762125"/>
            <a:ext cx="8042276" cy="4181476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Severe Weather Alerts </a:t>
            </a:r>
            <a:r>
              <a:rPr lang="en-US" dirty="0" smtClean="0"/>
              <a:t>which will notify you of impending adverse weather such as thunderstorms, hail, hurricanes, flooding, etc.</a:t>
            </a:r>
          </a:p>
          <a:p>
            <a:r>
              <a:rPr lang="en-US" dirty="0" smtClean="0"/>
              <a:t>We can </a:t>
            </a:r>
            <a:r>
              <a:rPr lang="en-US" b="1" dirty="0" smtClean="0">
                <a:solidFill>
                  <a:srgbClr val="FF0000"/>
                </a:solidFill>
              </a:rPr>
              <a:t>predict</a:t>
            </a:r>
            <a:r>
              <a:rPr lang="en-US" dirty="0" smtClean="0"/>
              <a:t> when it will rain or snow – </a:t>
            </a:r>
            <a:r>
              <a:rPr lang="en-US" b="1" dirty="0" smtClean="0">
                <a:solidFill>
                  <a:srgbClr val="FF0000"/>
                </a:solidFill>
              </a:rPr>
              <a:t>down to the minute</a:t>
            </a:r>
            <a:r>
              <a:rPr lang="en-US" dirty="0" smtClean="0"/>
              <a:t> – at your exact location anywhere we have radar coverage.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1875" y="714375"/>
            <a:ext cx="666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More Advantages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9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 flow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</a:t>
            </a:r>
            <a:r>
              <a:rPr lang="en-US" b="1" dirty="0" smtClean="0">
                <a:solidFill>
                  <a:srgbClr val="FF0000"/>
                </a:solidFill>
              </a:rPr>
              <a:t>Apache Kafka </a:t>
            </a:r>
            <a:r>
              <a:rPr lang="en-US" dirty="0" smtClean="0"/>
              <a:t>to produce events by calling </a:t>
            </a:r>
            <a:r>
              <a:rPr lang="en-US" b="1" dirty="0" err="1" smtClean="0">
                <a:solidFill>
                  <a:srgbClr val="FF0000"/>
                </a:solidFill>
              </a:rPr>
              <a:t>Forecast.io</a:t>
            </a:r>
            <a:r>
              <a:rPr lang="en-US" dirty="0" smtClean="0"/>
              <a:t> API, the data is then ingested and processed through </a:t>
            </a:r>
            <a:r>
              <a:rPr lang="en-US" b="1" dirty="0" smtClean="0">
                <a:solidFill>
                  <a:srgbClr val="FF0000"/>
                </a:solidFill>
              </a:rPr>
              <a:t>Apache Storm</a:t>
            </a:r>
            <a:r>
              <a:rPr lang="en-US" dirty="0" smtClean="0"/>
              <a:t> and then stored in multiple sources like </a:t>
            </a:r>
            <a:r>
              <a:rPr lang="en-US" b="1" dirty="0" err="1" smtClean="0">
                <a:solidFill>
                  <a:srgbClr val="FF0000"/>
                </a:solidFill>
              </a:rPr>
              <a:t>HBase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Hive</a:t>
            </a:r>
            <a:r>
              <a:rPr lang="en-US" dirty="0" smtClean="0"/>
              <a:t>. This data is finally produced through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ableau</a:t>
            </a:r>
            <a:r>
              <a:rPr lang="en-US" dirty="0" smtClean="0"/>
              <a:t> to show different projections and connection between the data.</a:t>
            </a:r>
          </a:p>
          <a:p>
            <a:r>
              <a:rPr lang="en-US" dirty="0" smtClean="0"/>
              <a:t>We ran </a:t>
            </a:r>
            <a:r>
              <a:rPr lang="en-US" b="1" dirty="0" smtClean="0">
                <a:solidFill>
                  <a:srgbClr val="FF0000"/>
                </a:solidFill>
              </a:rPr>
              <a:t>map reduce</a:t>
            </a:r>
            <a:r>
              <a:rPr lang="en-US" dirty="0" smtClean="0"/>
              <a:t> on the GSOD data of 27 years and then ran </a:t>
            </a:r>
            <a:r>
              <a:rPr lang="en-US" b="1" dirty="0" smtClean="0">
                <a:solidFill>
                  <a:srgbClr val="FF0000"/>
                </a:solidFill>
              </a:rPr>
              <a:t>linear regression</a:t>
            </a:r>
            <a:r>
              <a:rPr lang="en-US" dirty="0" smtClean="0"/>
              <a:t> which, </a:t>
            </a:r>
            <a:r>
              <a:rPr lang="en-US" dirty="0" smtClean="0"/>
              <a:t>predict </a:t>
            </a:r>
            <a:r>
              <a:rPr lang="en-US" dirty="0" smtClean="0"/>
              <a:t>the </a:t>
            </a:r>
            <a:r>
              <a:rPr lang="en-US" dirty="0" smtClean="0"/>
              <a:t>forecast for a day in the future.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8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Forecast.IO</a:t>
            </a:r>
            <a:r>
              <a:rPr lang="en-US" b="1" dirty="0" smtClean="0">
                <a:solidFill>
                  <a:srgbClr val="FF0000"/>
                </a:solidFill>
              </a:rPr>
              <a:t> API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Screen Shot 2016-04-29 at 4.59.3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"/>
          <a:stretch/>
        </p:blipFill>
        <p:spPr/>
      </p:pic>
    </p:spTree>
    <p:extLst>
      <p:ext uri="{BB962C8B-B14F-4D97-AF65-F5344CB8AC3E}">
        <p14:creationId xmlns:p14="http://schemas.microsoft.com/office/powerpoint/2010/main" val="106249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6966137" cy="1336956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Hortonworks</a:t>
            </a:r>
            <a:r>
              <a:rPr lang="en-US" b="1" dirty="0" smtClean="0">
                <a:solidFill>
                  <a:srgbClr val="FF0000"/>
                </a:solidFill>
              </a:rPr>
              <a:t> Sandbox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Hortonworks</a:t>
            </a:r>
            <a:r>
              <a:rPr lang="en-US" dirty="0" smtClean="0"/>
              <a:t> Sandbox is a personal, portable Apache </a:t>
            </a:r>
            <a:r>
              <a:rPr lang="en-US" dirty="0" err="1" smtClean="0"/>
              <a:t>Hadoop</a:t>
            </a:r>
            <a:r>
              <a:rPr lang="en-US" dirty="0" smtClean="0"/>
              <a:t> environment.</a:t>
            </a:r>
          </a:p>
          <a:p>
            <a:r>
              <a:rPr lang="en-US" dirty="0" err="1" smtClean="0"/>
              <a:t>Hortonworks</a:t>
            </a:r>
            <a:r>
              <a:rPr lang="en-US" dirty="0" smtClean="0"/>
              <a:t> was installed on azure and runs like a virtual machine. It comes installed with Apache </a:t>
            </a:r>
            <a:r>
              <a:rPr lang="en-US" dirty="0" err="1" smtClean="0"/>
              <a:t>Ambari</a:t>
            </a:r>
            <a:r>
              <a:rPr lang="en-US" dirty="0" smtClean="0"/>
              <a:t> which makes it easier to manage </a:t>
            </a:r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clusters.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images (1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0"/>
          <a:stretch/>
        </p:blipFill>
        <p:spPr>
          <a:xfrm>
            <a:off x="3320116" y="4020670"/>
            <a:ext cx="2163296" cy="192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1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Apache Storm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0929.sdt-apache-stor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7" b="117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464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What is Storm?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9378"/>
            <a:ext cx="8042276" cy="4343400"/>
          </a:xfrm>
        </p:spPr>
        <p:txBody>
          <a:bodyPr/>
          <a:lstStyle/>
          <a:p>
            <a:r>
              <a:rPr lang="en-US" dirty="0" smtClean="0"/>
              <a:t>Apache Storm is a free and open source </a:t>
            </a:r>
            <a:r>
              <a:rPr lang="en-US" dirty="0" smtClean="0">
                <a:solidFill>
                  <a:srgbClr val="FF0000"/>
                </a:solidFill>
              </a:rPr>
              <a:t>distributed real-time computation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Storm makes it easy to reliably process unbounded </a:t>
            </a:r>
            <a:r>
              <a:rPr lang="en-US" dirty="0" smtClean="0">
                <a:solidFill>
                  <a:srgbClr val="FF0000"/>
                </a:solidFill>
              </a:rPr>
              <a:t>streams of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Storm can be used with </a:t>
            </a:r>
            <a:r>
              <a:rPr lang="en-US" dirty="0" smtClean="0">
                <a:solidFill>
                  <a:srgbClr val="FF0000"/>
                </a:solidFill>
              </a:rPr>
              <a:t>any programming language.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439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orm-vs-hadoop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4480"/>
          <a:stretch/>
        </p:blipFill>
        <p:spPr>
          <a:xfrm>
            <a:off x="549275" y="458985"/>
            <a:ext cx="8042276" cy="5484616"/>
          </a:xfrm>
        </p:spPr>
      </p:pic>
    </p:spTree>
    <p:extLst>
      <p:ext uri="{BB962C8B-B14F-4D97-AF65-F5344CB8AC3E}">
        <p14:creationId xmlns:p14="http://schemas.microsoft.com/office/powerpoint/2010/main" val="3190196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687473"/>
              </p:ext>
            </p:extLst>
          </p:nvPr>
        </p:nvGraphicFramePr>
        <p:xfrm>
          <a:off x="549275" y="147681"/>
          <a:ext cx="8042276" cy="560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138"/>
                <a:gridCol w="4021138"/>
              </a:tblGrid>
              <a:tr h="104854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rgbClr val="FF0000"/>
                          </a:solidFill>
                        </a:rPr>
                        <a:t>Storm</a:t>
                      </a:r>
                      <a:endParaRPr 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>
                          <a:solidFill>
                            <a:srgbClr val="FF0000"/>
                          </a:solidFill>
                        </a:rPr>
                        <a:t>Hadoop</a:t>
                      </a:r>
                      <a:endParaRPr 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14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Real-time stream processing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Stateless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smtClean="0"/>
                        <a:t>Master-slave </a:t>
                      </a:r>
                      <a:r>
                        <a:rPr lang="en-US" dirty="0" err="1" smtClean="0"/>
                        <a:t>architechture</a:t>
                      </a:r>
                      <a:r>
                        <a:rPr lang="en-US" dirty="0" smtClean="0"/>
                        <a:t>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Zookeeper based coordination. Master node is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nimbus</a:t>
                      </a:r>
                      <a:r>
                        <a:rPr lang="en-US" baseline="0" dirty="0" smtClean="0"/>
                        <a:t> and slave node is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supervisors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aseline="0" dirty="0" smtClean="0"/>
                        <a:t>Storm topology runs until shutdown by the user or an unexpected unrecoverable failure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Batch processing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Stateful</a:t>
                      </a:r>
                      <a:endParaRPr lang="en-US" dirty="0" smtClean="0"/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smtClean="0"/>
                        <a:t>Master-slave </a:t>
                      </a:r>
                      <a:r>
                        <a:rPr lang="en-US" dirty="0" err="1" smtClean="0"/>
                        <a:t>architechture</a:t>
                      </a:r>
                      <a:r>
                        <a:rPr lang="en-US" dirty="0" smtClean="0"/>
                        <a:t> with/without Zookeeper based coordination. Master node is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job tracker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slave node</a:t>
                      </a:r>
                      <a:r>
                        <a:rPr lang="en-US" baseline="0" dirty="0" smtClean="0"/>
                        <a:t> is task tracker.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aseline="0" dirty="0" err="1" smtClean="0"/>
                        <a:t>Mapreduce</a:t>
                      </a:r>
                      <a:r>
                        <a:rPr lang="en-US" baseline="0" dirty="0" smtClean="0"/>
                        <a:t> jobs are executed in a sequential order and completed eventually.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560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Benefits of storm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real time processing</a:t>
            </a:r>
          </a:p>
          <a:p>
            <a:r>
              <a:rPr lang="en-US" dirty="0" smtClean="0"/>
              <a:t>Storm is </a:t>
            </a:r>
            <a:r>
              <a:rPr lang="en-US" dirty="0" smtClean="0">
                <a:solidFill>
                  <a:srgbClr val="FF0000"/>
                </a:solidFill>
              </a:rPr>
              <a:t>unbelievably fast </a:t>
            </a:r>
            <a:r>
              <a:rPr lang="en-US" dirty="0" smtClean="0"/>
              <a:t>because it has enormous power of processing the data.</a:t>
            </a:r>
          </a:p>
          <a:p>
            <a:r>
              <a:rPr lang="en-US" dirty="0" smtClean="0"/>
              <a:t>Storm performs data refresh and end to end delivery in seconds . It has </a:t>
            </a:r>
            <a:r>
              <a:rPr lang="en-US" dirty="0" smtClean="0">
                <a:solidFill>
                  <a:srgbClr val="FF0000"/>
                </a:solidFill>
              </a:rPr>
              <a:t>very low latency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Storm provides </a:t>
            </a:r>
            <a:r>
              <a:rPr lang="en-US" dirty="0" smtClean="0">
                <a:solidFill>
                  <a:srgbClr val="FF0000"/>
                </a:solidFill>
              </a:rPr>
              <a:t>guaranteed data processing</a:t>
            </a:r>
            <a:r>
              <a:rPr lang="en-US" dirty="0" smtClean="0"/>
              <a:t> even if any of the connected nodes in the cluster die or messages are lost.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5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Big Numbers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316" y="1797834"/>
            <a:ext cx="8042276" cy="4343400"/>
          </a:xfrm>
        </p:spPr>
        <p:txBody>
          <a:bodyPr/>
          <a:lstStyle/>
          <a:p>
            <a:r>
              <a:rPr lang="en-US" dirty="0" smtClean="0"/>
              <a:t>Data generated by “</a:t>
            </a:r>
            <a:r>
              <a:rPr lang="en-US" dirty="0" smtClean="0">
                <a:solidFill>
                  <a:srgbClr val="FF0000"/>
                </a:solidFill>
              </a:rPr>
              <a:t>The Weather Company</a:t>
            </a:r>
            <a:r>
              <a:rPr lang="en-US" dirty="0" smtClean="0"/>
              <a:t>” everyday?</a:t>
            </a:r>
          </a:p>
          <a:p>
            <a:r>
              <a:rPr lang="en-US" dirty="0" smtClean="0"/>
              <a:t>% of world GDP affected by the company “</a:t>
            </a:r>
            <a:r>
              <a:rPr lang="en-US" dirty="0" smtClean="0">
                <a:solidFill>
                  <a:srgbClr val="FF0000"/>
                </a:solidFill>
              </a:rPr>
              <a:t>Weather Analytics</a:t>
            </a:r>
            <a:r>
              <a:rPr lang="en-US" dirty="0" smtClean="0"/>
              <a:t>”?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2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52251"/>
            <a:ext cx="8042276" cy="569781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Tuple</a:t>
            </a:r>
            <a:r>
              <a:rPr lang="en-US" dirty="0" smtClean="0"/>
              <a:t> - Main data structure in Storm. It is a list of ordered elements.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Stream</a:t>
            </a:r>
            <a:r>
              <a:rPr lang="en-US" dirty="0" smtClean="0"/>
              <a:t> -  Stream is an unordered sequence of tuples.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Spouts</a:t>
            </a:r>
            <a:r>
              <a:rPr lang="en-US" dirty="0" smtClean="0"/>
              <a:t> - Source of stream. Storm accepts input data from data sources like Apache Kafka queue, Twitter Streaming API etc.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Bolts</a:t>
            </a:r>
            <a:r>
              <a:rPr lang="en-US" dirty="0" smtClean="0"/>
              <a:t> – Bolts are logical processing units. Spouts pass data to bolts and bolts process and produce a new output stream.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79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Core Concept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core_concept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48936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Storm Topology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Spouts and bolts are connected together and they form a </a:t>
            </a:r>
            <a:r>
              <a:rPr lang="en-US" dirty="0" smtClean="0">
                <a:solidFill>
                  <a:srgbClr val="FF0000"/>
                </a:solidFill>
              </a:rPr>
              <a:t>topology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Real-time application logic is specified inside Storm topology.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simple words, a </a:t>
            </a:r>
            <a:r>
              <a:rPr lang="en-US" dirty="0" smtClean="0">
                <a:solidFill>
                  <a:srgbClr val="FF0000"/>
                </a:solidFill>
              </a:rPr>
              <a:t>topology</a:t>
            </a:r>
            <a:r>
              <a:rPr lang="en-US" dirty="0" smtClean="0"/>
              <a:t> is a directed graph where vertices are computation and edges are stream 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1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ccenture-Storm-Topolog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" r="932"/>
          <a:stretch>
            <a:fillRect/>
          </a:stretch>
        </p:blipFill>
        <p:spPr>
          <a:xfrm>
            <a:off x="549275" y="640264"/>
            <a:ext cx="8042276" cy="5518091"/>
          </a:xfrm>
        </p:spPr>
      </p:pic>
    </p:spTree>
    <p:extLst>
      <p:ext uri="{BB962C8B-B14F-4D97-AF65-F5344CB8AC3E}">
        <p14:creationId xmlns:p14="http://schemas.microsoft.com/office/powerpoint/2010/main" val="92009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552824"/>
            <a:ext cx="8042276" cy="5390777"/>
          </a:xfrm>
        </p:spPr>
        <p:txBody>
          <a:bodyPr/>
          <a:lstStyle/>
          <a:p>
            <a:r>
              <a:rPr lang="en-US" dirty="0" smtClean="0"/>
              <a:t>Storm is not entirely </a:t>
            </a:r>
            <a:r>
              <a:rPr lang="en-US" dirty="0" smtClean="0"/>
              <a:t>stateless. </a:t>
            </a:r>
            <a:r>
              <a:rPr lang="en-US" dirty="0" smtClean="0"/>
              <a:t>It stores its state in </a:t>
            </a:r>
            <a:r>
              <a:rPr lang="en-US" b="1" dirty="0" smtClean="0">
                <a:solidFill>
                  <a:srgbClr val="FF0000"/>
                </a:solidFill>
              </a:rPr>
              <a:t>Apache Zookeeper</a:t>
            </a:r>
            <a:r>
              <a:rPr lang="en-US" dirty="0" smtClean="0"/>
              <a:t>, a failed nimbus can be restarted and made to work from where it left.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torm1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6" y="1955800"/>
            <a:ext cx="7082118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9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Apache Kafka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acfc3ac76c008ad0e93b20bbcac61df4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3785" r="-27479" b="2847"/>
          <a:stretch/>
        </p:blipFill>
        <p:spPr>
          <a:xfrm>
            <a:off x="1222500" y="1600201"/>
            <a:ext cx="8042276" cy="4343400"/>
          </a:xfrm>
        </p:spPr>
      </p:pic>
    </p:spTree>
    <p:extLst>
      <p:ext uri="{BB962C8B-B14F-4D97-AF65-F5344CB8AC3E}">
        <p14:creationId xmlns:p14="http://schemas.microsoft.com/office/powerpoint/2010/main" val="380465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Distributed Messaging System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based on the concept of </a:t>
            </a:r>
            <a:r>
              <a:rPr lang="en-US" dirty="0" smtClean="0">
                <a:solidFill>
                  <a:srgbClr val="FF0000"/>
                </a:solidFill>
              </a:rPr>
              <a:t>reliable message queuing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Messages are queued asynchronously between client applications and messaging systems.</a:t>
            </a:r>
          </a:p>
          <a:p>
            <a:r>
              <a:rPr lang="en-US" dirty="0" smtClean="0"/>
              <a:t>Most of the messaging patterns follow the </a:t>
            </a:r>
            <a:r>
              <a:rPr lang="en-US" dirty="0" smtClean="0">
                <a:solidFill>
                  <a:srgbClr val="FF0000"/>
                </a:solidFill>
              </a:rPr>
              <a:t>publish-subscribe model</a:t>
            </a:r>
            <a:r>
              <a:rPr lang="en-US" dirty="0" smtClean="0"/>
              <a:t> where senders of the messages are called </a:t>
            </a:r>
            <a:r>
              <a:rPr lang="en-US" dirty="0" smtClean="0">
                <a:solidFill>
                  <a:srgbClr val="FF0000"/>
                </a:solidFill>
              </a:rPr>
              <a:t>publishers</a:t>
            </a:r>
            <a:r>
              <a:rPr lang="en-US" dirty="0" smtClean="0"/>
              <a:t> and those who want to receive the messages are called </a:t>
            </a:r>
            <a:r>
              <a:rPr lang="en-US" dirty="0" smtClean="0">
                <a:solidFill>
                  <a:srgbClr val="FF0000"/>
                </a:solidFill>
              </a:rPr>
              <a:t>subscribers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5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549275" y="1075765"/>
            <a:ext cx="8042275" cy="4867835"/>
          </a:xfrm>
        </p:spPr>
        <p:txBody>
          <a:bodyPr/>
          <a:lstStyle/>
          <a:p>
            <a:r>
              <a:rPr lang="en-US" dirty="0" smtClean="0"/>
              <a:t>Kafka is a </a:t>
            </a:r>
            <a:r>
              <a:rPr lang="en-US" dirty="0" smtClean="0">
                <a:solidFill>
                  <a:srgbClr val="FF0000"/>
                </a:solidFill>
              </a:rPr>
              <a:t>distributed, partitioned, replicated commit log service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Kafka maintains feeds of messages in categories called </a:t>
            </a:r>
            <a:r>
              <a:rPr lang="en-US" dirty="0" smtClean="0">
                <a:solidFill>
                  <a:srgbClr val="FF0000"/>
                </a:solidFill>
              </a:rPr>
              <a:t>topics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Producers</a:t>
            </a:r>
            <a:r>
              <a:rPr lang="en-US" dirty="0" smtClean="0"/>
              <a:t> - Processes that publish messages to a </a:t>
            </a:r>
            <a:r>
              <a:rPr lang="en-US" dirty="0"/>
              <a:t>K</a:t>
            </a:r>
            <a:r>
              <a:rPr lang="en-US" dirty="0" smtClean="0"/>
              <a:t>afka </a:t>
            </a:r>
            <a:r>
              <a:rPr lang="en-US" dirty="0" smtClean="0"/>
              <a:t>topic.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Consumers</a:t>
            </a:r>
            <a:r>
              <a:rPr lang="en-US" dirty="0" smtClean="0"/>
              <a:t> – Processes that subscribe to topic and process the feed of published messages.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Broker</a:t>
            </a:r>
            <a:r>
              <a:rPr lang="en-US" dirty="0" smtClean="0"/>
              <a:t> – </a:t>
            </a:r>
            <a:r>
              <a:rPr lang="en-US" dirty="0"/>
              <a:t>K</a:t>
            </a:r>
            <a:r>
              <a:rPr lang="en-US" dirty="0" smtClean="0"/>
              <a:t>afka </a:t>
            </a:r>
            <a:r>
              <a:rPr lang="en-US" dirty="0" smtClean="0"/>
              <a:t>is run as a cluster comprised of one or more servers, each of which is called a broker.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30941" y="388471"/>
            <a:ext cx="64695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Apache Kafka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39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Kafka Layout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ApacheKafkaExampl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7746" r="-1844" b="-46590"/>
          <a:stretch/>
        </p:blipFill>
        <p:spPr/>
      </p:pic>
    </p:spTree>
    <p:extLst>
      <p:ext uri="{BB962C8B-B14F-4D97-AF65-F5344CB8AC3E}">
        <p14:creationId xmlns:p14="http://schemas.microsoft.com/office/powerpoint/2010/main" val="217147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afka-Broker-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1" b="2911"/>
          <a:stretch>
            <a:fillRect/>
          </a:stretch>
        </p:blipFill>
        <p:spPr>
          <a:xfrm>
            <a:off x="549275" y="749675"/>
            <a:ext cx="8042276" cy="5168557"/>
          </a:xfrm>
        </p:spPr>
      </p:pic>
    </p:spTree>
    <p:extLst>
      <p:ext uri="{BB962C8B-B14F-4D97-AF65-F5344CB8AC3E}">
        <p14:creationId xmlns:p14="http://schemas.microsoft.com/office/powerpoint/2010/main" val="8317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7264960" cy="1336956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Weather Company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Generates </a:t>
            </a:r>
            <a:r>
              <a:rPr lang="en-US" dirty="0" smtClean="0"/>
              <a:t>4GB </a:t>
            </a:r>
            <a:r>
              <a:rPr lang="en-US" dirty="0" smtClean="0"/>
              <a:t>of data each second.</a:t>
            </a:r>
          </a:p>
          <a:p>
            <a:r>
              <a:rPr lang="en-US" dirty="0" smtClean="0"/>
              <a:t>Analyzes data from 3 billion weather forecast reference points, over 40 million phones, 50,000 flights per day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More than ~300 Terabytes</a:t>
            </a:r>
            <a:endParaRPr lang="en-US" dirty="0" smtClean="0"/>
          </a:p>
          <a:p>
            <a:pPr algn="dist"/>
            <a:endParaRPr lang="en-US" dirty="0"/>
          </a:p>
          <a:p>
            <a:r>
              <a:rPr lang="en-US" dirty="0" smtClean="0"/>
              <a:t>~30-35% </a:t>
            </a:r>
            <a:r>
              <a:rPr lang="en-US" dirty="0" smtClean="0"/>
              <a:t>of world GDP is affected by the company </a:t>
            </a:r>
            <a:r>
              <a:rPr lang="en-US" b="1" dirty="0" smtClean="0">
                <a:solidFill>
                  <a:srgbClr val="FF0000"/>
                </a:solidFill>
              </a:rPr>
              <a:t>“Weather Analytics”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96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305990"/>
            <a:ext cx="8042276" cy="5637611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Topic</a:t>
            </a:r>
            <a:r>
              <a:rPr lang="en-US" dirty="0" smtClean="0"/>
              <a:t> – is a category or feed name to which messages are published.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Kafka retains all published messages- whether or not they have been consumed- for a configurable period of time.</a:t>
            </a:r>
          </a:p>
          <a:p>
            <a:endParaRPr lang="en-US" dirty="0"/>
          </a:p>
        </p:txBody>
      </p:sp>
      <p:pic>
        <p:nvPicPr>
          <p:cNvPr id="4" name="Picture 3" descr="log_anatom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47" y="1223960"/>
            <a:ext cx="6946456" cy="315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3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Apache Zookeeper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Zookeeper is a centralized service for maintaining configuration, naming, providing distributed synchronization etc.</a:t>
            </a:r>
          </a:p>
          <a:p>
            <a:r>
              <a:rPr lang="en-US" dirty="0" smtClean="0"/>
              <a:t>It helps in fixing the bugs while implementing distributed application (like race </a:t>
            </a:r>
            <a:r>
              <a:rPr lang="en-US" dirty="0" smtClean="0"/>
              <a:t>conditions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In our project, zookeeper helps in coordinating storm cluster.</a:t>
            </a:r>
          </a:p>
          <a:p>
            <a:r>
              <a:rPr lang="en-US" dirty="0" smtClean="0"/>
              <a:t>Storm is stateless so zookeeper helps in restarting nimbus node and maintains the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7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5"/>
            <a:ext cx="8042276" cy="1384675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HBase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698749"/>
            <a:ext cx="8042276" cy="324485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Provides real-time, random read and write access to tables storing billions of rows and millions of columns.</a:t>
            </a:r>
          </a:p>
          <a:p>
            <a:pPr marL="457200" indent="-457200">
              <a:buAutoNum type="arabicPeriod"/>
            </a:pPr>
            <a:r>
              <a:rPr lang="en-US" dirty="0" smtClean="0"/>
              <a:t>In </a:t>
            </a:r>
            <a:r>
              <a:rPr lang="en-US" dirty="0" smtClean="0"/>
              <a:t>this case, once we store this rapidly and continuously growing dataset, we will be able to perform a swift lookup for analytics regardless of the data size.</a:t>
            </a:r>
            <a:endParaRPr lang="en-US" dirty="0"/>
          </a:p>
        </p:txBody>
      </p:sp>
      <p:pic>
        <p:nvPicPr>
          <p:cNvPr id="4" name="Picture 3" descr="H_admin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" b="24728"/>
          <a:stretch/>
        </p:blipFill>
        <p:spPr>
          <a:xfrm>
            <a:off x="827368" y="107576"/>
            <a:ext cx="2635250" cy="22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0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Apache Hive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285999"/>
            <a:ext cx="8042276" cy="3657601"/>
          </a:xfrm>
        </p:spPr>
        <p:txBody>
          <a:bodyPr/>
          <a:lstStyle/>
          <a:p>
            <a:r>
              <a:rPr lang="en-US" dirty="0" smtClean="0"/>
              <a:t>Facilitates querying and managing large datasets residing in distributed storage.</a:t>
            </a:r>
          </a:p>
          <a:p>
            <a:r>
              <a:rPr lang="en-US" dirty="0" smtClean="0"/>
              <a:t>Hive provides mechanism to project structure onto this data and query the data using a SQL-like language called </a:t>
            </a:r>
            <a:r>
              <a:rPr lang="en-US" dirty="0" err="1" smtClean="0"/>
              <a:t>HiveQL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4092201"/>
            <a:ext cx="3467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1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04-29 at 4.53.17 PM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"/>
          <a:stretch/>
        </p:blipFill>
        <p:spPr>
          <a:xfrm>
            <a:off x="414805" y="1494118"/>
            <a:ext cx="8456623" cy="4449482"/>
          </a:xfrm>
        </p:spPr>
      </p:pic>
      <p:sp>
        <p:nvSpPr>
          <p:cNvPr id="5" name="TextBox 4"/>
          <p:cNvSpPr txBox="1"/>
          <p:nvPr/>
        </p:nvSpPr>
        <p:spPr>
          <a:xfrm>
            <a:off x="1568823" y="627529"/>
            <a:ext cx="5124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GSOD Data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06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61576"/>
            <a:ext cx="8042276" cy="77395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After 1</a:t>
            </a:r>
            <a:r>
              <a:rPr lang="en-US" b="1" baseline="30000" dirty="0" smtClean="0">
                <a:solidFill>
                  <a:srgbClr val="FF0000"/>
                </a:solidFill>
              </a:rPr>
              <a:t>st</a:t>
            </a:r>
            <a:r>
              <a:rPr lang="en-US" b="1" dirty="0" smtClean="0">
                <a:solidFill>
                  <a:srgbClr val="FF0000"/>
                </a:solidFill>
              </a:rPr>
              <a:t> MR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6-04-29 at 5.11.48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" r="1966"/>
          <a:stretch>
            <a:fillRect/>
          </a:stretch>
        </p:blipFill>
        <p:spPr>
          <a:xfrm>
            <a:off x="549275" y="1404471"/>
            <a:ext cx="8042276" cy="4539130"/>
          </a:xfrm>
        </p:spPr>
      </p:pic>
    </p:spTree>
    <p:extLst>
      <p:ext uri="{BB962C8B-B14F-4D97-AF65-F5344CB8AC3E}">
        <p14:creationId xmlns:p14="http://schemas.microsoft.com/office/powerpoint/2010/main" val="2904348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10" y="107576"/>
            <a:ext cx="7235078" cy="1336956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After Linear Regression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6-04-29 at 5.16.2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429"/>
          <a:stretch/>
        </p:blipFill>
        <p:spPr>
          <a:xfrm>
            <a:off x="549275" y="1600200"/>
            <a:ext cx="8042276" cy="4899211"/>
          </a:xfrm>
        </p:spPr>
      </p:pic>
    </p:spTree>
    <p:extLst>
      <p:ext uri="{BB962C8B-B14F-4D97-AF65-F5344CB8AC3E}">
        <p14:creationId xmlns:p14="http://schemas.microsoft.com/office/powerpoint/2010/main" val="1683745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Conclusion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seen how to store streaming data into multiple sources for persistence and showcased it using a business intelligence </a:t>
            </a:r>
            <a:r>
              <a:rPr lang="en-US" dirty="0" smtClean="0"/>
              <a:t>tools.</a:t>
            </a:r>
          </a:p>
          <a:p>
            <a:r>
              <a:rPr lang="en-US" dirty="0" smtClean="0"/>
              <a:t>We compared the forecast value we are getting from the API with the value we are getting by linear regression of historical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9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7384490" cy="1336956"/>
          </a:xfrm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What we have done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Live streamed weather data in real time in a fast, scalable and fault tolerant environment, stored it in persistence </a:t>
            </a:r>
            <a:r>
              <a:rPr lang="en-US" dirty="0" smtClean="0"/>
              <a:t>data sources </a:t>
            </a:r>
            <a:r>
              <a:rPr lang="en-US" dirty="0" smtClean="0"/>
              <a:t>and displayed it in a dashboard.</a:t>
            </a:r>
          </a:p>
          <a:p>
            <a:r>
              <a:rPr lang="en-US" dirty="0" smtClean="0"/>
              <a:t>2. Gathered data exchanged under the World Meteorological Organization(WMO) Weather </a:t>
            </a:r>
            <a:r>
              <a:rPr lang="en-US" dirty="0" smtClean="0"/>
              <a:t>Watch </a:t>
            </a:r>
            <a:r>
              <a:rPr lang="en-US" dirty="0" smtClean="0"/>
              <a:t>Program. The data is the Global surface summary of the </a:t>
            </a:r>
            <a:r>
              <a:rPr lang="en-US" dirty="0" smtClean="0"/>
              <a:t>day(GSOD) </a:t>
            </a:r>
            <a:r>
              <a:rPr lang="en-US" dirty="0" smtClean="0"/>
              <a:t>produced by the the National Climatic Data Center(NCDC). We collected 27 years of data(1990-2016) and analyzed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51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230094"/>
            <a:ext cx="8042276" cy="744071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20 Biggest Cities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9274" y="956235"/>
            <a:ext cx="3840480" cy="4987366"/>
          </a:xfrm>
        </p:spPr>
        <p:txBody>
          <a:bodyPr/>
          <a:lstStyle/>
          <a:p>
            <a:r>
              <a:rPr lang="en-US" dirty="0" smtClean="0"/>
              <a:t>London</a:t>
            </a:r>
          </a:p>
          <a:p>
            <a:r>
              <a:rPr lang="en-US" dirty="0" smtClean="0"/>
              <a:t>Paris</a:t>
            </a:r>
          </a:p>
          <a:p>
            <a:r>
              <a:rPr lang="en-US" dirty="0" smtClean="0"/>
              <a:t>Madrid</a:t>
            </a:r>
          </a:p>
          <a:p>
            <a:r>
              <a:rPr lang="en-US" dirty="0" smtClean="0"/>
              <a:t>Karachi</a:t>
            </a:r>
          </a:p>
          <a:p>
            <a:r>
              <a:rPr lang="en-US" dirty="0" smtClean="0"/>
              <a:t>New Delhi</a:t>
            </a:r>
          </a:p>
          <a:p>
            <a:r>
              <a:rPr lang="en-US" dirty="0" smtClean="0"/>
              <a:t>Seoul</a:t>
            </a:r>
          </a:p>
          <a:p>
            <a:r>
              <a:rPr lang="en-US" dirty="0" smtClean="0"/>
              <a:t>Tokyo</a:t>
            </a:r>
          </a:p>
          <a:p>
            <a:r>
              <a:rPr lang="en-US" dirty="0" smtClean="0"/>
              <a:t>Beijing</a:t>
            </a:r>
          </a:p>
          <a:p>
            <a:r>
              <a:rPr lang="en-US" dirty="0" smtClean="0"/>
              <a:t>Cairo</a:t>
            </a:r>
          </a:p>
          <a:p>
            <a:r>
              <a:rPr lang="en-US" dirty="0" smtClean="0"/>
              <a:t>Toronto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6718" y="971177"/>
            <a:ext cx="3840480" cy="4987365"/>
          </a:xfrm>
        </p:spPr>
        <p:txBody>
          <a:bodyPr/>
          <a:lstStyle/>
          <a:p>
            <a:r>
              <a:rPr lang="en-US" dirty="0" smtClean="0"/>
              <a:t>Los Angeles</a:t>
            </a:r>
          </a:p>
          <a:p>
            <a:r>
              <a:rPr lang="en-US" dirty="0" smtClean="0"/>
              <a:t>Las Vegas</a:t>
            </a:r>
          </a:p>
          <a:p>
            <a:r>
              <a:rPr lang="en-US" dirty="0" smtClean="0"/>
              <a:t>Boston</a:t>
            </a:r>
          </a:p>
          <a:p>
            <a:r>
              <a:rPr lang="en-US" dirty="0" smtClean="0"/>
              <a:t>New York City</a:t>
            </a:r>
          </a:p>
          <a:p>
            <a:r>
              <a:rPr lang="en-US" dirty="0" smtClean="0"/>
              <a:t>Chicago</a:t>
            </a:r>
          </a:p>
          <a:p>
            <a:r>
              <a:rPr lang="en-US" dirty="0" smtClean="0"/>
              <a:t>Washington DC</a:t>
            </a:r>
          </a:p>
          <a:p>
            <a:r>
              <a:rPr lang="en-US" dirty="0" smtClean="0"/>
              <a:t>Mexico City</a:t>
            </a:r>
          </a:p>
          <a:p>
            <a:r>
              <a:rPr lang="en-US" dirty="0" smtClean="0"/>
              <a:t>Rio De </a:t>
            </a:r>
            <a:r>
              <a:rPr lang="en-US" dirty="0" err="1" smtClean="0"/>
              <a:t>Janerio</a:t>
            </a:r>
            <a:endParaRPr lang="en-US" dirty="0" smtClean="0"/>
          </a:p>
          <a:p>
            <a:r>
              <a:rPr lang="en-US" dirty="0" smtClean="0"/>
              <a:t>Sydney</a:t>
            </a:r>
          </a:p>
          <a:p>
            <a:r>
              <a:rPr lang="en-US" dirty="0" smtClean="0"/>
              <a:t>Manila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5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6682255" cy="1336956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Technologies and frameworks used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az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" b="2823"/>
          <a:stretch>
            <a:fillRect/>
          </a:stretch>
        </p:blipFill>
        <p:spPr>
          <a:xfrm>
            <a:off x="549275" y="1600201"/>
            <a:ext cx="2187768" cy="1181550"/>
          </a:xfrm>
        </p:spPr>
      </p:pic>
      <p:pic>
        <p:nvPicPr>
          <p:cNvPr id="5" name="Picture 4" descr="hadoop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1600200"/>
            <a:ext cx="2414045" cy="1468797"/>
          </a:xfrm>
          <a:prstGeom prst="rect">
            <a:avLst/>
          </a:prstGeom>
        </p:spPr>
      </p:pic>
      <p:pic>
        <p:nvPicPr>
          <p:cNvPr id="6" name="Picture 5" descr="images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56" y="1600201"/>
            <a:ext cx="2679700" cy="1181550"/>
          </a:xfrm>
          <a:prstGeom prst="rect">
            <a:avLst/>
          </a:prstGeom>
        </p:spPr>
      </p:pic>
      <p:pic>
        <p:nvPicPr>
          <p:cNvPr id="7" name="Picture 6" descr="images 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3188255"/>
            <a:ext cx="2716709" cy="1589101"/>
          </a:xfrm>
          <a:prstGeom prst="rect">
            <a:avLst/>
          </a:prstGeom>
        </p:spPr>
      </p:pic>
      <p:pic>
        <p:nvPicPr>
          <p:cNvPr id="8" name="Picture 7" descr="imag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442" y="3308055"/>
            <a:ext cx="2590800" cy="1348356"/>
          </a:xfrm>
          <a:prstGeom prst="rect">
            <a:avLst/>
          </a:prstGeom>
        </p:spPr>
      </p:pic>
      <p:pic>
        <p:nvPicPr>
          <p:cNvPr id="9" name="Picture 8" descr="zookeep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242" y="3188255"/>
            <a:ext cx="2766384" cy="1333500"/>
          </a:xfrm>
          <a:prstGeom prst="rect">
            <a:avLst/>
          </a:prstGeom>
        </p:spPr>
      </p:pic>
      <p:pic>
        <p:nvPicPr>
          <p:cNvPr id="10" name="Picture 9" descr="images 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4946125"/>
            <a:ext cx="2187768" cy="1491400"/>
          </a:xfrm>
          <a:prstGeom prst="rect">
            <a:avLst/>
          </a:prstGeom>
        </p:spPr>
      </p:pic>
      <p:pic>
        <p:nvPicPr>
          <p:cNvPr id="11" name="Picture 10" descr="images4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4946125"/>
            <a:ext cx="2184400" cy="1434160"/>
          </a:xfrm>
          <a:prstGeom prst="rect">
            <a:avLst/>
          </a:prstGeom>
        </p:spPr>
      </p:pic>
      <p:pic>
        <p:nvPicPr>
          <p:cNvPr id="3" name="Picture 2" descr="tableau-logo-USE-THIS-ON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345" y="4777356"/>
            <a:ext cx="3173954" cy="16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84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16" y="263245"/>
            <a:ext cx="8042276" cy="887226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Advantages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82587"/>
            <a:ext cx="8042276" cy="4061013"/>
          </a:xfrm>
        </p:spPr>
        <p:txBody>
          <a:bodyPr/>
          <a:lstStyle/>
          <a:p>
            <a:r>
              <a:rPr lang="en-US" dirty="0" smtClean="0"/>
              <a:t>Increased revenue</a:t>
            </a:r>
          </a:p>
          <a:p>
            <a:r>
              <a:rPr lang="en-US" dirty="0" smtClean="0"/>
              <a:t>Essential for planning</a:t>
            </a:r>
          </a:p>
          <a:p>
            <a:r>
              <a:rPr lang="en-US" dirty="0" smtClean="0"/>
              <a:t>Wider audiences</a:t>
            </a:r>
          </a:p>
          <a:p>
            <a:r>
              <a:rPr lang="en-US" dirty="0" smtClean="0"/>
              <a:t>Cost effective</a:t>
            </a:r>
          </a:p>
          <a:p>
            <a:r>
              <a:rPr lang="en-US" dirty="0" smtClean="0"/>
              <a:t>Convenience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057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BUT WHY?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convertible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537" y="1621117"/>
            <a:ext cx="4116182" cy="1867648"/>
          </a:xfrm>
        </p:spPr>
      </p:pic>
      <p:sp>
        <p:nvSpPr>
          <p:cNvPr id="6" name="TextBox 5"/>
          <p:cNvSpPr txBox="1"/>
          <p:nvPr/>
        </p:nvSpPr>
        <p:spPr>
          <a:xfrm>
            <a:off x="1718235" y="4258236"/>
            <a:ext cx="2443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Intelligent cars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MjYwMTgzNw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719" y="3488765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5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nectedtcp-B00H4J4BUU-LCS3LD11-livingrm-lg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2898"/>
          <a:stretch/>
        </p:blipFill>
        <p:spPr>
          <a:xfrm>
            <a:off x="1150658" y="388938"/>
            <a:ext cx="7440892" cy="5512827"/>
          </a:xfrm>
        </p:spPr>
      </p:pic>
      <p:sp>
        <p:nvSpPr>
          <p:cNvPr id="5" name="TextBox 4"/>
          <p:cNvSpPr txBox="1"/>
          <p:nvPr/>
        </p:nvSpPr>
        <p:spPr>
          <a:xfrm>
            <a:off x="2868706" y="6155765"/>
            <a:ext cx="2837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Intelligent Homes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14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5188</TotalTime>
  <Words>1091</Words>
  <Application>Microsoft Macintosh PowerPoint</Application>
  <PresentationFormat>On-screen Show (4:3)</PresentationFormat>
  <Paragraphs>131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Breeze</vt:lpstr>
      <vt:lpstr>Live Streaming Weather and crunching Big Weather numbers </vt:lpstr>
      <vt:lpstr>Big Numbers</vt:lpstr>
      <vt:lpstr>Weather Company</vt:lpstr>
      <vt:lpstr>What we have done</vt:lpstr>
      <vt:lpstr>20 Biggest Cities</vt:lpstr>
      <vt:lpstr>Technologies and frameworks used</vt:lpstr>
      <vt:lpstr>Advantages</vt:lpstr>
      <vt:lpstr>BUT WHY?</vt:lpstr>
      <vt:lpstr>PowerPoint Presentation</vt:lpstr>
      <vt:lpstr>PowerPoint Presentation</vt:lpstr>
      <vt:lpstr>PowerPoint Presentation</vt:lpstr>
      <vt:lpstr>The flow</vt:lpstr>
      <vt:lpstr>Forecast.IO API</vt:lpstr>
      <vt:lpstr>Hortonworks Sandbox</vt:lpstr>
      <vt:lpstr>Apache Storm</vt:lpstr>
      <vt:lpstr>What is Storm?  </vt:lpstr>
      <vt:lpstr>PowerPoint Presentation</vt:lpstr>
      <vt:lpstr>PowerPoint Presentation</vt:lpstr>
      <vt:lpstr>Benefits of storm</vt:lpstr>
      <vt:lpstr>PowerPoint Presentation</vt:lpstr>
      <vt:lpstr>Core Concept</vt:lpstr>
      <vt:lpstr>Storm Topology </vt:lpstr>
      <vt:lpstr>PowerPoint Presentation</vt:lpstr>
      <vt:lpstr>PowerPoint Presentation</vt:lpstr>
      <vt:lpstr>Apache Kafka</vt:lpstr>
      <vt:lpstr>Distributed Messaging System</vt:lpstr>
      <vt:lpstr>PowerPoint Presentation</vt:lpstr>
      <vt:lpstr>Kafka Layout</vt:lpstr>
      <vt:lpstr>PowerPoint Presentation</vt:lpstr>
      <vt:lpstr>PowerPoint Presentation</vt:lpstr>
      <vt:lpstr>Apache Zookeeper</vt:lpstr>
      <vt:lpstr>HBase</vt:lpstr>
      <vt:lpstr>Apache Hive</vt:lpstr>
      <vt:lpstr>PowerPoint Presentation</vt:lpstr>
      <vt:lpstr>After 1st MR</vt:lpstr>
      <vt:lpstr>After Linear Regression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Streaming Weather and crunching Big Weather numbers </dc:title>
  <dc:creator>Siddhartha Singh</dc:creator>
  <cp:lastModifiedBy>Siddhartha Singh</cp:lastModifiedBy>
  <cp:revision>51</cp:revision>
  <dcterms:created xsi:type="dcterms:W3CDTF">2016-04-25T01:50:30Z</dcterms:created>
  <dcterms:modified xsi:type="dcterms:W3CDTF">2016-04-29T22:36:37Z</dcterms:modified>
</cp:coreProperties>
</file>