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2803763" cy="302752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5" d="100"/>
          <a:sy n="25" d="100"/>
        </p:scale>
        <p:origin x="14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34B9-A47A-4E32-9A64-CEF0E063336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169D-6EF4-441E-B342-13A36B0A4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34B9-A47A-4E32-9A64-CEF0E063336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169D-6EF4-441E-B342-13A36B0A4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2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34B9-A47A-4E32-9A64-CEF0E063336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169D-6EF4-441E-B342-13A36B0A4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5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34B9-A47A-4E32-9A64-CEF0E063336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169D-6EF4-441E-B342-13A36B0A4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8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34B9-A47A-4E32-9A64-CEF0E063336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169D-6EF4-441E-B342-13A36B0A4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7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34B9-A47A-4E32-9A64-CEF0E063336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169D-6EF4-441E-B342-13A36B0A4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6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34B9-A47A-4E32-9A64-CEF0E063336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169D-6EF4-441E-B342-13A36B0A4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34B9-A47A-4E32-9A64-CEF0E063336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169D-6EF4-441E-B342-13A36B0A4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34B9-A47A-4E32-9A64-CEF0E063336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169D-6EF4-441E-B342-13A36B0A4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8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34B9-A47A-4E32-9A64-CEF0E063336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169D-6EF4-441E-B342-13A36B0A4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2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34B9-A47A-4E32-9A64-CEF0E063336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169D-6EF4-441E-B342-13A36B0A4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2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34B9-A47A-4E32-9A64-CEF0E063336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3169D-6EF4-441E-B342-13A36B0A4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6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956D60-E884-4060-91AF-329A1AC7C122}"/>
              </a:ext>
            </a:extLst>
          </p:cNvPr>
          <p:cNvSpPr txBox="1"/>
          <p:nvPr/>
        </p:nvSpPr>
        <p:spPr>
          <a:xfrm>
            <a:off x="8305799" y="10882372"/>
            <a:ext cx="26192163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dirty="0"/>
              <a:t>SOURCES OF POWER</a:t>
            </a:r>
          </a:p>
          <a:p>
            <a:pPr algn="ctr"/>
            <a:r>
              <a:rPr lang="en-US" sz="23900" dirty="0"/>
              <a:t>by Gary Klein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C409B-0DA1-4D27-BE38-7A36CF42402D}"/>
              </a:ext>
            </a:extLst>
          </p:cNvPr>
          <p:cNvSpPr txBox="1"/>
          <p:nvPr/>
        </p:nvSpPr>
        <p:spPr>
          <a:xfrm>
            <a:off x="1143000" y="1142911"/>
            <a:ext cx="144780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RPD aka Naturalistic decision making 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b="1" dirty="0"/>
              <a:t>time pressure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b="1" dirty="0"/>
              <a:t>poorly defined goals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b="1" dirty="0"/>
              <a:t>high stakes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b="1" dirty="0"/>
              <a:t>inadequate information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b="1" dirty="0"/>
              <a:t>dynamic conditions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D0D915-8C3C-4C2C-B00C-2468034728F9}"/>
              </a:ext>
            </a:extLst>
          </p:cNvPr>
          <p:cNvSpPr/>
          <p:nvPr/>
        </p:nvSpPr>
        <p:spPr>
          <a:xfrm>
            <a:off x="609600" y="571500"/>
            <a:ext cx="14478000" cy="666750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1807C8-BF2C-4686-82BB-606730112263}"/>
              </a:ext>
            </a:extLst>
          </p:cNvPr>
          <p:cNvSpPr txBox="1"/>
          <p:nvPr/>
        </p:nvSpPr>
        <p:spPr>
          <a:xfrm>
            <a:off x="17106900" y="1257300"/>
            <a:ext cx="136779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Mental Simulation 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b="1" dirty="0"/>
              <a:t>requires significant experience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b="1" dirty="0"/>
              <a:t>watch out for de </a:t>
            </a:r>
            <a:r>
              <a:rPr lang="en-US" sz="6000" b="1" dirty="0" err="1"/>
              <a:t>minimus</a:t>
            </a:r>
            <a:r>
              <a:rPr lang="en-US" sz="6000" b="1" dirty="0"/>
              <a:t> - discounting contrary evidence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b="1" dirty="0"/>
              <a:t>use the crystal ball exercise to generate more possible explanations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b="1" dirty="0"/>
              <a:t>use scenario analysis to convince decision makers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BDABEF-4B8D-4067-A72E-B12C312AAE01}"/>
              </a:ext>
            </a:extLst>
          </p:cNvPr>
          <p:cNvSpPr/>
          <p:nvPr/>
        </p:nvSpPr>
        <p:spPr>
          <a:xfrm>
            <a:off x="16573500" y="571500"/>
            <a:ext cx="14478000" cy="876300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C6D60-5109-4EE9-9D03-78B4EFE9A448}"/>
              </a:ext>
            </a:extLst>
          </p:cNvPr>
          <p:cNvSpPr txBox="1"/>
          <p:nvPr/>
        </p:nvSpPr>
        <p:spPr>
          <a:xfrm>
            <a:off x="32537399" y="2199203"/>
            <a:ext cx="965676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Rational choice 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b="1" dirty="0"/>
              <a:t>Need to justify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b="1" dirty="0"/>
              <a:t>Resolve conflict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b="1" dirty="0"/>
              <a:t>Need to optimize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b="1" dirty="0"/>
              <a:t>More computational complexity involved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3BEFE9C-BBCD-435F-B824-BF63A05CF286}"/>
              </a:ext>
            </a:extLst>
          </p:cNvPr>
          <p:cNvSpPr/>
          <p:nvPr/>
        </p:nvSpPr>
        <p:spPr>
          <a:xfrm>
            <a:off x="32003999" y="1513403"/>
            <a:ext cx="9656763" cy="716280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E48C7-FDF6-4BDD-970A-1E5F96229000}"/>
              </a:ext>
            </a:extLst>
          </p:cNvPr>
          <p:cNvSpPr txBox="1"/>
          <p:nvPr/>
        </p:nvSpPr>
        <p:spPr>
          <a:xfrm>
            <a:off x="1676400" y="18549402"/>
            <a:ext cx="13411200" cy="1034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Experts 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b="1" dirty="0"/>
              <a:t>engage in deliberate practice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b="1" dirty="0"/>
              <a:t>compile an extensive experience bank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b="1" dirty="0"/>
              <a:t>obtain feedback that is accurate, diagnostic, timely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b="1" dirty="0"/>
              <a:t>can see something that’s missing (Mark Zuckerberg also listens to what you don’t say </a:t>
            </a:r>
            <a:r>
              <a:rPr lang="en-US" sz="6000" b="1" dirty="0">
                <a:sym typeface="Wingdings" panose="05000000000000000000" pitchFamily="2" charset="2"/>
              </a:rPr>
              <a:t> 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b="1" dirty="0">
                <a:sym typeface="Wingdings" panose="05000000000000000000" pitchFamily="2" charset="2"/>
              </a:rPr>
              <a:t>see the big picture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b="1" dirty="0">
                <a:sym typeface="Wingdings" panose="05000000000000000000" pitchFamily="2" charset="2"/>
              </a:rPr>
              <a:t>deliver quality under pressure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b="1" dirty="0">
                <a:sym typeface="Wingdings" panose="05000000000000000000" pitchFamily="2" charset="2"/>
              </a:rPr>
              <a:t>don’t trust data implicitly</a:t>
            </a:r>
            <a:endParaRPr lang="en-US" sz="60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54E713-0389-47A5-9FBD-44F969BA0FFB}"/>
              </a:ext>
            </a:extLst>
          </p:cNvPr>
          <p:cNvSpPr/>
          <p:nvPr/>
        </p:nvSpPr>
        <p:spPr>
          <a:xfrm>
            <a:off x="819150" y="18330565"/>
            <a:ext cx="14801850" cy="11239441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C6F30-FDE1-4E18-8976-82E7B2DE2167}"/>
              </a:ext>
            </a:extLst>
          </p:cNvPr>
          <p:cNvSpPr txBox="1"/>
          <p:nvPr/>
        </p:nvSpPr>
        <p:spPr>
          <a:xfrm>
            <a:off x="981075" y="8064043"/>
            <a:ext cx="6953249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Expertise in action 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/>
              <a:t>secretary recruitment problem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/>
              <a:t>expert executives know where someone is on the scale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/>
              <a:t>need to interview fewer candidates to find someone above average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44E5353-742C-45EA-BFB9-CD3B2A14B2F3}"/>
              </a:ext>
            </a:extLst>
          </p:cNvPr>
          <p:cNvSpPr/>
          <p:nvPr/>
        </p:nvSpPr>
        <p:spPr>
          <a:xfrm>
            <a:off x="609600" y="7810410"/>
            <a:ext cx="7696199" cy="984084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DD6AAB-14DE-45C1-9977-B76D5F2F0236}"/>
              </a:ext>
            </a:extLst>
          </p:cNvPr>
          <p:cNvSpPr txBox="1"/>
          <p:nvPr/>
        </p:nvSpPr>
        <p:spPr>
          <a:xfrm>
            <a:off x="17468848" y="21063911"/>
            <a:ext cx="1074420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Assessing team quality 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b="1" dirty="0"/>
              <a:t>can they read each other’s minds? How goals described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b="1" dirty="0"/>
              <a:t>Understand of situation shared effectively?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b="1" dirty="0"/>
              <a:t>Time horizon - act proactively?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b="1" dirty="0"/>
              <a:t>Embrace or abhor uncertainty?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21AD5C-1DC1-496A-8611-B06DDA31BF85}"/>
              </a:ext>
            </a:extLst>
          </p:cNvPr>
          <p:cNvSpPr/>
          <p:nvPr/>
        </p:nvSpPr>
        <p:spPr>
          <a:xfrm>
            <a:off x="16992599" y="20536734"/>
            <a:ext cx="11696701" cy="876216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B71B36-062D-4106-8C30-E33A70984E98}"/>
              </a:ext>
            </a:extLst>
          </p:cNvPr>
          <p:cNvSpPr txBox="1"/>
          <p:nvPr/>
        </p:nvSpPr>
        <p:spPr>
          <a:xfrm>
            <a:off x="32537399" y="17104965"/>
            <a:ext cx="81915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Your team might be too busy because it has too many people!</a:t>
            </a:r>
            <a:endParaRPr lang="en-US" sz="6600" b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54051D-413C-47FE-85BD-67ED1202B3E6}"/>
              </a:ext>
            </a:extLst>
          </p:cNvPr>
          <p:cNvSpPr/>
          <p:nvPr/>
        </p:nvSpPr>
        <p:spPr>
          <a:xfrm>
            <a:off x="31051499" y="15785723"/>
            <a:ext cx="11218863" cy="716280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6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1418</TotalTime>
  <Words>189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Chellappa, Ananth</dc:creator>
  <cp:lastModifiedBy>Chellappa, Ananth</cp:lastModifiedBy>
  <cp:revision>9</cp:revision>
  <dcterms:created xsi:type="dcterms:W3CDTF">2020-07-30T02:40:48Z</dcterms:created>
  <dcterms:modified xsi:type="dcterms:W3CDTF">2020-07-31T02:19:34Z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2ed062d-8486-4f50-a4f1-3cce0dd00d64_Enabled">
    <vt:lpwstr>true</vt:lpwstr>
  </property>
  <property fmtid="{D5CDD505-2E9C-101B-9397-08002B2CF9AE}" pid="3" name="MSIP_Label_f2ed062d-8486-4f50-a4f1-3cce0dd00d64_SetDate">
    <vt:lpwstr>2020-07-30T02:40:53Z</vt:lpwstr>
  </property>
  <property fmtid="{D5CDD505-2E9C-101B-9397-08002B2CF9AE}" pid="4" name="MSIP_Label_f2ed062d-8486-4f50-a4f1-3cce0dd00d64_Method">
    <vt:lpwstr>Privileged</vt:lpwstr>
  </property>
  <property fmtid="{D5CDD505-2E9C-101B-9397-08002B2CF9AE}" pid="5" name="MSIP_Label_f2ed062d-8486-4f50-a4f1-3cce0dd00d64_Name">
    <vt:lpwstr>Non-Business</vt:lpwstr>
  </property>
  <property fmtid="{D5CDD505-2E9C-101B-9397-08002B2CF9AE}" pid="6" name="MSIP_Label_f2ed062d-8486-4f50-a4f1-3cce0dd00d64_SiteId">
    <vt:lpwstr>3dd8961f-e488-4e60-8e11-a82d994e183d</vt:lpwstr>
  </property>
  <property fmtid="{D5CDD505-2E9C-101B-9397-08002B2CF9AE}" pid="7" name="MSIP_Label_f2ed062d-8486-4f50-a4f1-3cce0dd00d64_ActionId">
    <vt:lpwstr>91ee1ef6-88d2-43f7-a773-b709f55a2a3c</vt:lpwstr>
  </property>
  <property fmtid="{D5CDD505-2E9C-101B-9397-08002B2CF9AE}" pid="8" name="MSIP_Label_f2ed062d-8486-4f50-a4f1-3cce0dd00d64_ContentBits">
    <vt:lpwstr>0</vt:lpwstr>
  </property>
</Properties>
</file>