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0" r:id="rId22"/>
    <p:sldId id="277" r:id="rId23"/>
    <p:sldId id="281"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EC50-674E-4592-B6B9-13198FEB4B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B582C-3183-4A26-B3FE-E640A9D98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0D73DC-F1B5-4285-B3F2-0777B935940D}"/>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B3E15667-6C42-4304-B0F7-F66384D7C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6EE2A-E0C8-45BD-8634-7C322827BC71}"/>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284868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1544-B4AD-4A22-8F45-45529313BF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F78A6-88CB-4D8F-8798-86268AB66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01EAB-5693-47B7-BD44-105CABBEA39E}"/>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0A025CD1-0416-4A3F-A69C-F01A6DE2B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DDAE03-1ED5-437B-AA58-57B9D9150DD0}"/>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130019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CC5E0-3E1D-4CC7-A241-578DECB4C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C65C06-EBC3-42DD-B562-07F71A031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3D88B-3080-44FE-8F53-287E1F905E51}"/>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8D0EC4FF-3C2E-46CE-B182-6055AC0031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9974B-BBEE-45E9-B224-DFB9CDE8F598}"/>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293592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025D-1566-4A13-A55E-79D41FDB0A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08B5A-137B-424B-8D3E-8799B83205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41CF1-3F89-4D33-B716-449751DC6996}"/>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A8B12F71-3044-4054-AE65-8FB2C45FD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9C7E2-0224-46A0-A002-B65F3D97D80A}"/>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5055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EF5F-B5C8-4D1B-BBDA-6FFF37963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2325BD-05E0-4CA1-BBEB-98F2BC1BE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C385F-6BE6-4956-BBFE-485F33118246}"/>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72EA20E9-B829-4B90-813D-1BE49E15B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525CE-B66E-4E73-8958-1EE7A04EEF1C}"/>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275372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06C4-C264-4C46-9CC7-F1F65AAAE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FB2FF-A5D9-42F6-9F52-840745442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794C7-A0C6-4D98-9F75-59855DACE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9D5985-AC98-48E0-93B1-0D7C8B147789}"/>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6" name="Footer Placeholder 5">
            <a:extLst>
              <a:ext uri="{FF2B5EF4-FFF2-40B4-BE49-F238E27FC236}">
                <a16:creationId xmlns:a16="http://schemas.microsoft.com/office/drawing/2014/main" id="{79AFFC4A-1D7E-4631-83B2-F877FFBC6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33437-2A75-44CA-98DF-CD2E3DD9D937}"/>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204484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62E6-83E6-4FDB-832C-1F4D067F73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BFE0FD-ABB2-46EA-8BBC-0FEFA9508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FEBB71-1117-464D-B0F9-ED77B1D97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2D2151-A4E5-4774-A57D-E75C708D8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9DF28-4743-41F2-8FFF-2F8566602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0DA561-8AEF-454F-8E0B-F7A4C4258CD0}"/>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8" name="Footer Placeholder 7">
            <a:extLst>
              <a:ext uri="{FF2B5EF4-FFF2-40B4-BE49-F238E27FC236}">
                <a16:creationId xmlns:a16="http://schemas.microsoft.com/office/drawing/2014/main" id="{F91643E7-7EE0-4351-AA28-3BB89A0A0C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9396F1-E020-4FD8-BFEF-F37F4E498A29}"/>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393428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A709-3D9E-4086-BFFD-F838410DD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B97190-FA77-4650-ABA5-2F80C4BC2807}"/>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4" name="Footer Placeholder 3">
            <a:extLst>
              <a:ext uri="{FF2B5EF4-FFF2-40B4-BE49-F238E27FC236}">
                <a16:creationId xmlns:a16="http://schemas.microsoft.com/office/drawing/2014/main" id="{4F77E858-A7B0-42C0-8B5C-AD287A377A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9F526-4FCC-425F-98D6-8CFEDDDA601B}"/>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37986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006E6-6033-4B80-89E2-445F58221805}"/>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3" name="Footer Placeholder 2">
            <a:extLst>
              <a:ext uri="{FF2B5EF4-FFF2-40B4-BE49-F238E27FC236}">
                <a16:creationId xmlns:a16="http://schemas.microsoft.com/office/drawing/2014/main" id="{0C1A6E55-F9F3-468C-A9FD-D73EB1B9C6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54712A-38B5-476A-B2EC-56A25E6813AD}"/>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34085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9684-E32C-4647-AD09-467BBC0AF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DE313F-7125-4C90-A64E-357EFF3A1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37177A-7BB7-4C0A-A0E0-0C2CF249F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D6857-2846-4167-B2D7-4B5F23974188}"/>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6" name="Footer Placeholder 5">
            <a:extLst>
              <a:ext uri="{FF2B5EF4-FFF2-40B4-BE49-F238E27FC236}">
                <a16:creationId xmlns:a16="http://schemas.microsoft.com/office/drawing/2014/main" id="{9BB3CFD6-BE18-42EB-B870-8578ADD1A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43C30-9F6D-444F-82E4-104747E26EBB}"/>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38180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FD4-EAB8-4F03-A3E6-968408F7B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5C160D-1B14-4278-B3E6-904994966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8543EC-C733-4A26-BDFF-A86FDB426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02440-F66D-4CD9-8857-1BAADAE3E9DD}"/>
              </a:ext>
            </a:extLst>
          </p:cNvPr>
          <p:cNvSpPr>
            <a:spLocks noGrp="1"/>
          </p:cNvSpPr>
          <p:nvPr>
            <p:ph type="dt" sz="half" idx="10"/>
          </p:nvPr>
        </p:nvSpPr>
        <p:spPr/>
        <p:txBody>
          <a:bodyPr/>
          <a:lstStyle/>
          <a:p>
            <a:fld id="{30CE067A-1692-45E9-A6FA-7B504EC9AC18}" type="datetimeFigureOut">
              <a:rPr lang="en-IN" smtClean="0"/>
              <a:t>28-07-2021</a:t>
            </a:fld>
            <a:endParaRPr lang="en-IN"/>
          </a:p>
        </p:txBody>
      </p:sp>
      <p:sp>
        <p:nvSpPr>
          <p:cNvPr id="6" name="Footer Placeholder 5">
            <a:extLst>
              <a:ext uri="{FF2B5EF4-FFF2-40B4-BE49-F238E27FC236}">
                <a16:creationId xmlns:a16="http://schemas.microsoft.com/office/drawing/2014/main" id="{CB7924B1-8D22-4E0E-B8E4-0FE3BE1AB2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74722-9F23-4268-9E09-EF6D687E8FC1}"/>
              </a:ext>
            </a:extLst>
          </p:cNvPr>
          <p:cNvSpPr>
            <a:spLocks noGrp="1"/>
          </p:cNvSpPr>
          <p:nvPr>
            <p:ph type="sldNum" sz="quarter" idx="12"/>
          </p:nvPr>
        </p:nvSpPr>
        <p:spPr/>
        <p:txBody>
          <a:bodyPr/>
          <a:lstStyle/>
          <a:p>
            <a:fld id="{1A08233A-4C2B-4FC0-92AA-F5C0BEBEB323}" type="slidenum">
              <a:rPr lang="en-IN" smtClean="0"/>
              <a:t>‹#›</a:t>
            </a:fld>
            <a:endParaRPr lang="en-IN"/>
          </a:p>
        </p:txBody>
      </p:sp>
    </p:spTree>
    <p:extLst>
      <p:ext uri="{BB962C8B-B14F-4D97-AF65-F5344CB8AC3E}">
        <p14:creationId xmlns:p14="http://schemas.microsoft.com/office/powerpoint/2010/main" val="130018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EAC71-1342-4037-8266-AC46D32BE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027A70-B02A-4CCC-8A8E-28EFF9F43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63897-5AF5-4725-B4BB-80D6C5C71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E067A-1692-45E9-A6FA-7B504EC9AC18}" type="datetimeFigureOut">
              <a:rPr lang="en-IN" smtClean="0"/>
              <a:t>28-07-2021</a:t>
            </a:fld>
            <a:endParaRPr lang="en-IN"/>
          </a:p>
        </p:txBody>
      </p:sp>
      <p:sp>
        <p:nvSpPr>
          <p:cNvPr id="5" name="Footer Placeholder 4">
            <a:extLst>
              <a:ext uri="{FF2B5EF4-FFF2-40B4-BE49-F238E27FC236}">
                <a16:creationId xmlns:a16="http://schemas.microsoft.com/office/drawing/2014/main" id="{61422D5E-7775-442C-8FA6-9B8A0689A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F4C832-BCED-4E28-AC72-56D88806D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8233A-4C2B-4FC0-92AA-F5C0BEBEB323}" type="slidenum">
              <a:rPr lang="en-IN" smtClean="0"/>
              <a:t>‹#›</a:t>
            </a:fld>
            <a:endParaRPr lang="en-IN"/>
          </a:p>
        </p:txBody>
      </p:sp>
    </p:spTree>
    <p:extLst>
      <p:ext uri="{BB962C8B-B14F-4D97-AF65-F5344CB8AC3E}">
        <p14:creationId xmlns:p14="http://schemas.microsoft.com/office/powerpoint/2010/main" val="251498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FBE5-528E-40D3-9BA9-7573A85B52D0}"/>
              </a:ext>
            </a:extLst>
          </p:cNvPr>
          <p:cNvSpPr>
            <a:spLocks noGrp="1"/>
          </p:cNvSpPr>
          <p:nvPr>
            <p:ph type="ctrTitle"/>
          </p:nvPr>
        </p:nvSpPr>
        <p:spPr>
          <a:xfrm>
            <a:off x="0" y="-48272"/>
            <a:ext cx="3296575" cy="372862"/>
          </a:xfrm>
        </p:spPr>
        <p:txBody>
          <a:bodyPr>
            <a:normAutofit/>
          </a:bodyPr>
          <a:lstStyle/>
          <a:p>
            <a:r>
              <a:rPr lang="en-US" sz="1800" b="1" u="sng" dirty="0">
                <a:solidFill>
                  <a:srgbClr val="0070C0"/>
                </a:solidFill>
                <a:latin typeface="+mn-lt"/>
              </a:rPr>
              <a:t>Executive Summary of the data:</a:t>
            </a:r>
            <a:endParaRPr lang="en-IN" sz="1800" b="1" u="sng" dirty="0">
              <a:solidFill>
                <a:srgbClr val="0070C0"/>
              </a:solidFill>
              <a:latin typeface="+mn-lt"/>
            </a:endParaRPr>
          </a:p>
        </p:txBody>
      </p:sp>
      <p:sp>
        <p:nvSpPr>
          <p:cNvPr id="3" name="Subtitle 2">
            <a:extLst>
              <a:ext uri="{FF2B5EF4-FFF2-40B4-BE49-F238E27FC236}">
                <a16:creationId xmlns:a16="http://schemas.microsoft.com/office/drawing/2014/main" id="{6FA783BF-C5DF-4AF2-82A1-937F3C5EDB28}"/>
              </a:ext>
            </a:extLst>
          </p:cNvPr>
          <p:cNvSpPr>
            <a:spLocks noGrp="1"/>
          </p:cNvSpPr>
          <p:nvPr>
            <p:ph type="subTitle" idx="1"/>
          </p:nvPr>
        </p:nvSpPr>
        <p:spPr>
          <a:xfrm>
            <a:off x="72913" y="346229"/>
            <a:ext cx="9144000" cy="1171853"/>
          </a:xfrm>
        </p:spPr>
        <p:txBody>
          <a:bodyPr>
            <a:normAutofit lnSpcReduction="10000"/>
          </a:bodyPr>
          <a:lstStyle/>
          <a:p>
            <a:pPr algn="l"/>
            <a:r>
              <a:rPr lang="en-US" sz="1800" b="1" u="sng" dirty="0">
                <a:solidFill>
                  <a:srgbClr val="0070C0"/>
                </a:solidFill>
              </a:rPr>
              <a:t>Problem statement: </a:t>
            </a:r>
          </a:p>
          <a:p>
            <a:pPr algn="l"/>
            <a:r>
              <a:rPr lang="en-US" sz="1600" dirty="0"/>
              <a:t>3 years transaction data of an automobile parts manufacturing company. We need to analyze their data and provide suitable insights and recommend customized marketing strategies for different segments of customers.</a:t>
            </a:r>
            <a:r>
              <a:rPr lang="en-US" dirty="0"/>
              <a:t>	</a:t>
            </a:r>
            <a:endParaRPr lang="en-IN" dirty="0"/>
          </a:p>
        </p:txBody>
      </p:sp>
      <p:sp>
        <p:nvSpPr>
          <p:cNvPr id="4" name="TextBox 3">
            <a:extLst>
              <a:ext uri="{FF2B5EF4-FFF2-40B4-BE49-F238E27FC236}">
                <a16:creationId xmlns:a16="http://schemas.microsoft.com/office/drawing/2014/main" id="{2BC8DD2D-A816-4496-9B08-4F4E1E75FB97}"/>
              </a:ext>
            </a:extLst>
          </p:cNvPr>
          <p:cNvSpPr txBox="1"/>
          <p:nvPr/>
        </p:nvSpPr>
        <p:spPr>
          <a:xfrm>
            <a:off x="72913" y="1518082"/>
            <a:ext cx="11144249" cy="1138773"/>
          </a:xfrm>
          <a:prstGeom prst="rect">
            <a:avLst/>
          </a:prstGeom>
          <a:noFill/>
        </p:spPr>
        <p:txBody>
          <a:bodyPr wrap="square" rtlCol="0">
            <a:spAutoFit/>
          </a:bodyPr>
          <a:lstStyle/>
          <a:p>
            <a:r>
              <a:rPr lang="en-US" b="1" u="sng" dirty="0">
                <a:solidFill>
                  <a:srgbClr val="0070C0"/>
                </a:solidFill>
              </a:rPr>
              <a:t>Data Summary:</a:t>
            </a:r>
          </a:p>
          <a:p>
            <a:pPr marL="285750" indent="-285750">
              <a:buFont typeface="Arial" panose="020B0604020202020204" pitchFamily="34" charset="0"/>
              <a:buChar char="•"/>
            </a:pPr>
            <a:r>
              <a:rPr lang="en-IN" sz="1600" dirty="0"/>
              <a:t>We are given 20 parameters for each transaction and a total of 2747 transactions are given.</a:t>
            </a:r>
          </a:p>
          <a:p>
            <a:pPr marL="285750" indent="-285750">
              <a:buFont typeface="Arial" panose="020B0604020202020204" pitchFamily="34" charset="0"/>
              <a:buChar char="•"/>
            </a:pPr>
            <a:r>
              <a:rPr lang="en-IN" sz="1600" dirty="0"/>
              <a:t>We first </a:t>
            </a:r>
            <a:r>
              <a:rPr lang="en-IN" sz="1600" dirty="0" err="1"/>
              <a:t>analyze</a:t>
            </a:r>
            <a:r>
              <a:rPr lang="en-IN" sz="1600" dirty="0"/>
              <a:t> the data in Anaconda using python and the head of the data with the first few rows and columns looks like this:</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5BA5E2AA-1088-43AF-8914-714DCA7C088A}"/>
              </a:ext>
            </a:extLst>
          </p:cNvPr>
          <p:cNvPicPr>
            <a:picLocks noChangeAspect="1"/>
          </p:cNvPicPr>
          <p:nvPr/>
        </p:nvPicPr>
        <p:blipFill>
          <a:blip r:embed="rId2"/>
          <a:stretch>
            <a:fillRect/>
          </a:stretch>
        </p:blipFill>
        <p:spPr>
          <a:xfrm>
            <a:off x="72913" y="2805344"/>
            <a:ext cx="10886983" cy="2686050"/>
          </a:xfrm>
          <a:prstGeom prst="rect">
            <a:avLst/>
          </a:prstGeom>
        </p:spPr>
      </p:pic>
      <p:sp>
        <p:nvSpPr>
          <p:cNvPr id="9" name="TextBox 8">
            <a:extLst>
              <a:ext uri="{FF2B5EF4-FFF2-40B4-BE49-F238E27FC236}">
                <a16:creationId xmlns:a16="http://schemas.microsoft.com/office/drawing/2014/main" id="{B8F7405E-922D-41C0-B39B-D10AF512CDC3}"/>
              </a:ext>
            </a:extLst>
          </p:cNvPr>
          <p:cNvSpPr txBox="1"/>
          <p:nvPr/>
        </p:nvSpPr>
        <p:spPr>
          <a:xfrm>
            <a:off x="0" y="5699464"/>
            <a:ext cx="7687938"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t>We then use the describe function to have a look at the summary statistics of the data:</a:t>
            </a:r>
            <a:endParaRPr lang="en-IN" sz="1600" dirty="0"/>
          </a:p>
        </p:txBody>
      </p:sp>
    </p:spTree>
    <p:extLst>
      <p:ext uri="{BB962C8B-B14F-4D97-AF65-F5344CB8AC3E}">
        <p14:creationId xmlns:p14="http://schemas.microsoft.com/office/powerpoint/2010/main" val="120060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7AE046-8F70-4FEF-9018-F8C83FA8BDD3}"/>
              </a:ext>
            </a:extLst>
          </p:cNvPr>
          <p:cNvPicPr>
            <a:picLocks noChangeAspect="1"/>
          </p:cNvPicPr>
          <p:nvPr/>
        </p:nvPicPr>
        <p:blipFill>
          <a:blip r:embed="rId2"/>
          <a:stretch>
            <a:fillRect/>
          </a:stretch>
        </p:blipFill>
        <p:spPr>
          <a:xfrm>
            <a:off x="119849" y="1787287"/>
            <a:ext cx="11952302" cy="5070713"/>
          </a:xfrm>
          <a:prstGeom prst="rect">
            <a:avLst/>
          </a:prstGeom>
        </p:spPr>
      </p:pic>
      <p:sp>
        <p:nvSpPr>
          <p:cNvPr id="6" name="TextBox 5">
            <a:extLst>
              <a:ext uri="{FF2B5EF4-FFF2-40B4-BE49-F238E27FC236}">
                <a16:creationId xmlns:a16="http://schemas.microsoft.com/office/drawing/2014/main" id="{9B02A49B-A460-4962-8231-1DEC44C353C4}"/>
              </a:ext>
            </a:extLst>
          </p:cNvPr>
          <p:cNvSpPr txBox="1"/>
          <p:nvPr/>
        </p:nvSpPr>
        <p:spPr>
          <a:xfrm>
            <a:off x="0" y="523783"/>
            <a:ext cx="1164602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Here we see the products that have a low </a:t>
            </a:r>
            <a:r>
              <a:rPr lang="en-US" sz="1600" dirty="0" err="1"/>
              <a:t>DaysSinceLastorder</a:t>
            </a:r>
            <a:r>
              <a:rPr lang="en-US" sz="1600" dirty="0"/>
              <a:t>. It is interesting to note that the product codes: S10-1949 and S12_1108 also have a very high sum of sales. These are our top selling products in terms of sum of sales.</a:t>
            </a:r>
            <a:endParaRPr lang="en-IN" sz="1600" dirty="0"/>
          </a:p>
        </p:txBody>
      </p:sp>
    </p:spTree>
    <p:extLst>
      <p:ext uri="{BB962C8B-B14F-4D97-AF65-F5344CB8AC3E}">
        <p14:creationId xmlns:p14="http://schemas.microsoft.com/office/powerpoint/2010/main" val="346292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4542-C4A8-4088-8896-31AF2DD62A27}"/>
              </a:ext>
            </a:extLst>
          </p:cNvPr>
          <p:cNvSpPr>
            <a:spLocks noGrp="1"/>
          </p:cNvSpPr>
          <p:nvPr>
            <p:ph type="title"/>
          </p:nvPr>
        </p:nvSpPr>
        <p:spPr>
          <a:xfrm>
            <a:off x="92476" y="125428"/>
            <a:ext cx="10515600" cy="593663"/>
          </a:xfrm>
        </p:spPr>
        <p:txBody>
          <a:bodyPr>
            <a:normAutofit/>
          </a:bodyPr>
          <a:lstStyle/>
          <a:p>
            <a:r>
              <a:rPr lang="en-US" sz="1800" b="1" u="sng" dirty="0">
                <a:solidFill>
                  <a:srgbClr val="0070C0"/>
                </a:solidFill>
                <a:effectLst/>
                <a:latin typeface="Tableau Light"/>
              </a:rPr>
              <a:t>Bar chart of Sum of Sales and Sum of Quantity Ordered on </a:t>
            </a:r>
            <a:r>
              <a:rPr lang="en-US" sz="1800" b="1" u="sng" dirty="0" err="1">
                <a:solidFill>
                  <a:srgbClr val="0070C0"/>
                </a:solidFill>
                <a:effectLst/>
                <a:latin typeface="Tableau Light"/>
              </a:rPr>
              <a:t>Customername</a:t>
            </a:r>
            <a:endParaRPr lang="en-IN" sz="1800" b="1" u="sng" dirty="0">
              <a:solidFill>
                <a:srgbClr val="0070C0"/>
              </a:solidFill>
              <a:latin typeface="+mn-lt"/>
            </a:endParaRPr>
          </a:p>
        </p:txBody>
      </p:sp>
      <p:pic>
        <p:nvPicPr>
          <p:cNvPr id="5" name="Picture 4">
            <a:extLst>
              <a:ext uri="{FF2B5EF4-FFF2-40B4-BE49-F238E27FC236}">
                <a16:creationId xmlns:a16="http://schemas.microsoft.com/office/drawing/2014/main" id="{CB38FBD5-4BA9-4CD7-B822-15E744D1FF35}"/>
              </a:ext>
            </a:extLst>
          </p:cNvPr>
          <p:cNvPicPr>
            <a:picLocks noChangeAspect="1"/>
          </p:cNvPicPr>
          <p:nvPr/>
        </p:nvPicPr>
        <p:blipFill>
          <a:blip r:embed="rId2"/>
          <a:stretch>
            <a:fillRect/>
          </a:stretch>
        </p:blipFill>
        <p:spPr>
          <a:xfrm>
            <a:off x="87667" y="2207005"/>
            <a:ext cx="12016666" cy="4650995"/>
          </a:xfrm>
          <a:prstGeom prst="rect">
            <a:avLst/>
          </a:prstGeom>
        </p:spPr>
      </p:pic>
      <p:sp>
        <p:nvSpPr>
          <p:cNvPr id="6" name="TextBox 5">
            <a:extLst>
              <a:ext uri="{FF2B5EF4-FFF2-40B4-BE49-F238E27FC236}">
                <a16:creationId xmlns:a16="http://schemas.microsoft.com/office/drawing/2014/main" id="{9C09D2E0-7AC2-41BF-AE86-4844C12FF44C}"/>
              </a:ext>
            </a:extLst>
          </p:cNvPr>
          <p:cNvSpPr txBox="1"/>
          <p:nvPr/>
        </p:nvSpPr>
        <p:spPr>
          <a:xfrm>
            <a:off x="170156" y="719091"/>
            <a:ext cx="1036024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Euro Shopping Channel and Mini Gifts Distributors Ltd. are the top two customers with a very high sum of sales.</a:t>
            </a:r>
          </a:p>
          <a:p>
            <a:pPr marL="285750" indent="-285750">
              <a:buFont typeface="Arial" panose="020B0604020202020204" pitchFamily="34" charset="0"/>
              <a:buChar char="•"/>
            </a:pPr>
            <a:r>
              <a:rPr lang="en-US" dirty="0"/>
              <a:t>It is to also note that Euro Shopping Channel is the </a:t>
            </a:r>
            <a:r>
              <a:rPr lang="en-US" dirty="0" err="1"/>
              <a:t>Customername</a:t>
            </a:r>
            <a:r>
              <a:rPr lang="en-US" dirty="0"/>
              <a:t> that has a very high sum of </a:t>
            </a:r>
            <a:r>
              <a:rPr lang="en-US" dirty="0" err="1"/>
              <a:t>Quantityordered</a:t>
            </a:r>
            <a:r>
              <a:rPr lang="en-US" dirty="0"/>
              <a:t>.</a:t>
            </a:r>
            <a:endParaRPr lang="en-IN" dirty="0"/>
          </a:p>
        </p:txBody>
      </p:sp>
    </p:spTree>
    <p:extLst>
      <p:ext uri="{BB962C8B-B14F-4D97-AF65-F5344CB8AC3E}">
        <p14:creationId xmlns:p14="http://schemas.microsoft.com/office/powerpoint/2010/main" val="2420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25C43-FEAB-4C57-AA70-EBC97AC42E81}"/>
              </a:ext>
            </a:extLst>
          </p:cNvPr>
          <p:cNvPicPr>
            <a:picLocks noChangeAspect="1"/>
          </p:cNvPicPr>
          <p:nvPr/>
        </p:nvPicPr>
        <p:blipFill>
          <a:blip r:embed="rId2"/>
          <a:stretch>
            <a:fillRect/>
          </a:stretch>
        </p:blipFill>
        <p:spPr>
          <a:xfrm>
            <a:off x="75460" y="1429305"/>
            <a:ext cx="12041080" cy="5306129"/>
          </a:xfrm>
          <a:prstGeom prst="rect">
            <a:avLst/>
          </a:prstGeom>
        </p:spPr>
      </p:pic>
      <p:sp>
        <p:nvSpPr>
          <p:cNvPr id="4" name="TextBox 3">
            <a:extLst>
              <a:ext uri="{FF2B5EF4-FFF2-40B4-BE49-F238E27FC236}">
                <a16:creationId xmlns:a16="http://schemas.microsoft.com/office/drawing/2014/main" id="{9F5716B8-B1FD-4BDD-9BF1-5C82B7386531}"/>
              </a:ext>
            </a:extLst>
          </p:cNvPr>
          <p:cNvSpPr txBox="1"/>
          <p:nvPr/>
        </p:nvSpPr>
        <p:spPr>
          <a:xfrm>
            <a:off x="75460" y="122566"/>
            <a:ext cx="5100051" cy="369332"/>
          </a:xfrm>
          <a:prstGeom prst="rect">
            <a:avLst/>
          </a:prstGeom>
          <a:noFill/>
        </p:spPr>
        <p:txBody>
          <a:bodyPr wrap="none" rtlCol="0">
            <a:spAutoFit/>
          </a:bodyPr>
          <a:lstStyle/>
          <a:p>
            <a:r>
              <a:rPr lang="en-US" sz="1800" b="1" u="sng" dirty="0">
                <a:solidFill>
                  <a:srgbClr val="0070C0"/>
                </a:solidFill>
                <a:effectLst/>
                <a:latin typeface="Calibri" panose="020F0502020204030204" pitchFamily="34" charset="0"/>
                <a:cs typeface="Calibri" panose="020F0502020204030204" pitchFamily="34" charset="0"/>
              </a:rPr>
              <a:t>Sum of </a:t>
            </a:r>
            <a:r>
              <a:rPr lang="en-US" sz="1800" b="1" u="sng" dirty="0" err="1">
                <a:solidFill>
                  <a:srgbClr val="0070C0"/>
                </a:solidFill>
                <a:effectLst/>
                <a:latin typeface="Calibri" panose="020F0502020204030204" pitchFamily="34" charset="0"/>
                <a:cs typeface="Calibri" panose="020F0502020204030204" pitchFamily="34" charset="0"/>
              </a:rPr>
              <a:t>Quantityordered</a:t>
            </a:r>
            <a:r>
              <a:rPr lang="en-US" sz="1800" b="1" u="sng" dirty="0">
                <a:solidFill>
                  <a:srgbClr val="0070C0"/>
                </a:solidFill>
                <a:effectLst/>
                <a:latin typeface="Calibri" panose="020F0502020204030204" pitchFamily="34" charset="0"/>
                <a:cs typeface="Calibri" panose="020F0502020204030204" pitchFamily="34" charset="0"/>
              </a:rPr>
              <a:t> by Cities on the </a:t>
            </a:r>
            <a:r>
              <a:rPr lang="en-US" sz="1800" b="1" u="sng" dirty="0" err="1">
                <a:solidFill>
                  <a:srgbClr val="0070C0"/>
                </a:solidFill>
                <a:effectLst/>
                <a:latin typeface="Calibri" panose="020F0502020204030204" pitchFamily="34" charset="0"/>
                <a:cs typeface="Calibri" panose="020F0502020204030204" pitchFamily="34" charset="0"/>
              </a:rPr>
              <a:t>Worldmap</a:t>
            </a:r>
            <a:endParaRPr lang="en-IN" b="1" u="sng" dirty="0">
              <a:solidFill>
                <a:srgbClr val="0070C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8261FEE-CE7F-4FEF-A1EC-C5BDFD62C304}"/>
              </a:ext>
            </a:extLst>
          </p:cNvPr>
          <p:cNvSpPr txBox="1"/>
          <p:nvPr/>
        </p:nvSpPr>
        <p:spPr>
          <a:xfrm>
            <a:off x="150920" y="637436"/>
            <a:ext cx="11448262" cy="646331"/>
          </a:xfrm>
          <a:prstGeom prst="rect">
            <a:avLst/>
          </a:prstGeom>
          <a:noFill/>
        </p:spPr>
        <p:txBody>
          <a:bodyPr wrap="none" rtlCol="0">
            <a:spAutoFit/>
          </a:bodyPr>
          <a:lstStyle/>
          <a:p>
            <a:pPr marL="285750" indent="-285750">
              <a:buFont typeface="Arial" panose="020B0604020202020204" pitchFamily="34" charset="0"/>
              <a:buChar char="•"/>
            </a:pPr>
            <a:r>
              <a:rPr lang="en-US" dirty="0"/>
              <a:t>Based on the sum of </a:t>
            </a:r>
            <a:r>
              <a:rPr lang="en-US" dirty="0" err="1"/>
              <a:t>Quantityordered</a:t>
            </a:r>
            <a:r>
              <a:rPr lang="en-US" dirty="0"/>
              <a:t>, the highest is from the City: Madrid  with an order quantity of close to 11,000.</a:t>
            </a:r>
          </a:p>
          <a:p>
            <a:pPr marL="285750" indent="-285750">
              <a:buFont typeface="Arial" panose="020B0604020202020204" pitchFamily="34" charset="0"/>
              <a:buChar char="•"/>
            </a:pPr>
            <a:r>
              <a:rPr lang="en-US" dirty="0"/>
              <a:t>San Rafael from USA is the city with the second highest sum of </a:t>
            </a:r>
            <a:r>
              <a:rPr lang="en-US" dirty="0" err="1"/>
              <a:t>Quantityordered</a:t>
            </a:r>
            <a:r>
              <a:rPr lang="en-US" dirty="0"/>
              <a:t> with 6366 order quantity.</a:t>
            </a:r>
            <a:endParaRPr lang="en-IN" dirty="0"/>
          </a:p>
        </p:txBody>
      </p:sp>
    </p:spTree>
    <p:extLst>
      <p:ext uri="{BB962C8B-B14F-4D97-AF65-F5344CB8AC3E}">
        <p14:creationId xmlns:p14="http://schemas.microsoft.com/office/powerpoint/2010/main" val="376494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8EDA8-91FF-4240-9336-755F66943215}"/>
              </a:ext>
            </a:extLst>
          </p:cNvPr>
          <p:cNvSpPr txBox="1"/>
          <p:nvPr/>
        </p:nvSpPr>
        <p:spPr>
          <a:xfrm>
            <a:off x="126506" y="102066"/>
            <a:ext cx="9834240" cy="646331"/>
          </a:xfrm>
          <a:prstGeom prst="rect">
            <a:avLst/>
          </a:prstGeom>
          <a:noFill/>
        </p:spPr>
        <p:txBody>
          <a:bodyPr wrap="square">
            <a:spAutoFit/>
          </a:bodyPr>
          <a:lstStyle/>
          <a:p>
            <a:r>
              <a:rPr lang="en-US" sz="1800" b="1" u="sng" dirty="0">
                <a:solidFill>
                  <a:srgbClr val="0070C0"/>
                </a:solidFill>
                <a:effectLst/>
                <a:latin typeface="Tableau Light"/>
              </a:rPr>
              <a:t>Horizontal Bar Chart for </a:t>
            </a:r>
            <a:r>
              <a:rPr lang="en-US" sz="1800" b="1" u="sng" dirty="0" err="1">
                <a:solidFill>
                  <a:srgbClr val="0070C0"/>
                </a:solidFill>
                <a:effectLst/>
                <a:latin typeface="Tableau Light"/>
              </a:rPr>
              <a:t>Customername</a:t>
            </a:r>
            <a:r>
              <a:rPr lang="en-US" sz="1800" b="1" u="sng" dirty="0">
                <a:solidFill>
                  <a:srgbClr val="0070C0"/>
                </a:solidFill>
                <a:effectLst/>
                <a:latin typeface="Tableau Light"/>
              </a:rPr>
              <a:t>, </a:t>
            </a:r>
            <a:r>
              <a:rPr lang="en-US" sz="1800" b="1" u="sng" dirty="0" err="1">
                <a:solidFill>
                  <a:srgbClr val="0070C0"/>
                </a:solidFill>
                <a:effectLst/>
                <a:latin typeface="Tableau Light"/>
              </a:rPr>
              <a:t>ordernumbers</a:t>
            </a:r>
            <a:r>
              <a:rPr lang="en-US" sz="1800" b="1" u="sng" dirty="0">
                <a:solidFill>
                  <a:srgbClr val="0070C0"/>
                </a:solidFill>
                <a:effectLst/>
                <a:latin typeface="Tableau Light"/>
              </a:rPr>
              <a:t> for each customer and the Sum of Monetary value for the orders of that customer</a:t>
            </a:r>
            <a:endParaRPr lang="en-IN" b="1" u="sng" dirty="0">
              <a:solidFill>
                <a:srgbClr val="0070C0"/>
              </a:solidFill>
            </a:endParaRPr>
          </a:p>
        </p:txBody>
      </p:sp>
      <p:pic>
        <p:nvPicPr>
          <p:cNvPr id="5" name="Picture 4">
            <a:extLst>
              <a:ext uri="{FF2B5EF4-FFF2-40B4-BE49-F238E27FC236}">
                <a16:creationId xmlns:a16="http://schemas.microsoft.com/office/drawing/2014/main" id="{FAF59136-17BE-4EAB-9A0C-9079038289AC}"/>
              </a:ext>
            </a:extLst>
          </p:cNvPr>
          <p:cNvPicPr>
            <a:picLocks noChangeAspect="1"/>
          </p:cNvPicPr>
          <p:nvPr/>
        </p:nvPicPr>
        <p:blipFill>
          <a:blip r:embed="rId2"/>
          <a:stretch>
            <a:fillRect/>
          </a:stretch>
        </p:blipFill>
        <p:spPr>
          <a:xfrm>
            <a:off x="72501" y="1826197"/>
            <a:ext cx="12046998" cy="4929737"/>
          </a:xfrm>
          <a:prstGeom prst="rect">
            <a:avLst/>
          </a:prstGeom>
        </p:spPr>
      </p:pic>
      <p:sp>
        <p:nvSpPr>
          <p:cNvPr id="6" name="TextBox 5">
            <a:extLst>
              <a:ext uri="{FF2B5EF4-FFF2-40B4-BE49-F238E27FC236}">
                <a16:creationId xmlns:a16="http://schemas.microsoft.com/office/drawing/2014/main" id="{112006D9-F4BA-4051-A7E1-BDDB0FBAECEE}"/>
              </a:ext>
            </a:extLst>
          </p:cNvPr>
          <p:cNvSpPr txBox="1"/>
          <p:nvPr/>
        </p:nvSpPr>
        <p:spPr>
          <a:xfrm>
            <a:off x="585926" y="958788"/>
            <a:ext cx="115335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monetary value is computed as the product of the quantity ordered and the price each. This is computed for each order placed by the customer.</a:t>
            </a:r>
          </a:p>
          <a:p>
            <a:pPr marL="285750" indent="-285750">
              <a:buFont typeface="Arial" panose="020B0604020202020204" pitchFamily="34" charset="0"/>
              <a:buChar char="•"/>
            </a:pPr>
            <a:r>
              <a:rPr lang="en-US" dirty="0"/>
              <a:t>The data is sorted in the descending order of the monetary value for each customer.</a:t>
            </a:r>
            <a:endParaRPr lang="en-IN" dirty="0"/>
          </a:p>
        </p:txBody>
      </p:sp>
    </p:spTree>
    <p:extLst>
      <p:ext uri="{BB962C8B-B14F-4D97-AF65-F5344CB8AC3E}">
        <p14:creationId xmlns:p14="http://schemas.microsoft.com/office/powerpoint/2010/main" val="426356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9107C8-CFFA-4216-A8C8-E7A562083528}"/>
              </a:ext>
            </a:extLst>
          </p:cNvPr>
          <p:cNvSpPr txBox="1"/>
          <p:nvPr/>
        </p:nvSpPr>
        <p:spPr>
          <a:xfrm>
            <a:off x="1479" y="71022"/>
            <a:ext cx="7596105" cy="646331"/>
          </a:xfrm>
          <a:prstGeom prst="rect">
            <a:avLst/>
          </a:prstGeom>
          <a:noFill/>
        </p:spPr>
        <p:txBody>
          <a:bodyPr wrap="square">
            <a:spAutoFit/>
          </a:bodyPr>
          <a:lstStyle/>
          <a:p>
            <a:r>
              <a:rPr lang="en-US" sz="1800" b="1" u="sng" dirty="0">
                <a:solidFill>
                  <a:srgbClr val="0070C0"/>
                </a:solidFill>
                <a:effectLst/>
              </a:rPr>
              <a:t>Horizontal bar chart for Sum of </a:t>
            </a:r>
            <a:r>
              <a:rPr lang="en-US" sz="1800" b="1" u="sng" dirty="0" err="1">
                <a:solidFill>
                  <a:srgbClr val="0070C0"/>
                </a:solidFill>
                <a:effectLst/>
              </a:rPr>
              <a:t>Quantityordered</a:t>
            </a:r>
            <a:r>
              <a:rPr lang="en-US" sz="1800" b="1" u="sng" dirty="0">
                <a:solidFill>
                  <a:srgbClr val="0070C0"/>
                </a:solidFill>
                <a:effectLst/>
              </a:rPr>
              <a:t> and sum of </a:t>
            </a:r>
            <a:r>
              <a:rPr lang="en-US" sz="1800" b="1" u="sng" dirty="0" err="1">
                <a:solidFill>
                  <a:srgbClr val="0070C0"/>
                </a:solidFill>
                <a:effectLst/>
              </a:rPr>
              <a:t>Priceeach</a:t>
            </a:r>
            <a:r>
              <a:rPr lang="en-US" sz="1800" b="1" u="sng" dirty="0">
                <a:solidFill>
                  <a:srgbClr val="0070C0"/>
                </a:solidFill>
                <a:effectLst/>
              </a:rPr>
              <a:t> across </a:t>
            </a:r>
            <a:r>
              <a:rPr lang="en-US" sz="1800" b="1" u="sng" dirty="0" err="1">
                <a:solidFill>
                  <a:srgbClr val="0070C0"/>
                </a:solidFill>
                <a:effectLst/>
              </a:rPr>
              <a:t>Productcode</a:t>
            </a:r>
            <a:r>
              <a:rPr lang="en-US" sz="1800" b="1" u="sng" dirty="0">
                <a:solidFill>
                  <a:srgbClr val="0070C0"/>
                </a:solidFill>
                <a:effectLst/>
              </a:rPr>
              <a:t> and </a:t>
            </a:r>
            <a:r>
              <a:rPr lang="en-US" sz="1800" b="1" u="sng" dirty="0" err="1">
                <a:solidFill>
                  <a:srgbClr val="0070C0"/>
                </a:solidFill>
                <a:effectLst/>
              </a:rPr>
              <a:t>Productline</a:t>
            </a:r>
            <a:endParaRPr lang="en-IN" b="1" u="sng" dirty="0">
              <a:solidFill>
                <a:srgbClr val="0070C0"/>
              </a:solidFill>
            </a:endParaRPr>
          </a:p>
        </p:txBody>
      </p:sp>
      <p:sp>
        <p:nvSpPr>
          <p:cNvPr id="7" name="TextBox 6">
            <a:extLst>
              <a:ext uri="{FF2B5EF4-FFF2-40B4-BE49-F238E27FC236}">
                <a16:creationId xmlns:a16="http://schemas.microsoft.com/office/drawing/2014/main" id="{EB4EDE27-0F62-4077-84EC-9FEA798CAC7A}"/>
              </a:ext>
            </a:extLst>
          </p:cNvPr>
          <p:cNvSpPr txBox="1"/>
          <p:nvPr/>
        </p:nvSpPr>
        <p:spPr>
          <a:xfrm>
            <a:off x="-79899" y="634753"/>
            <a:ext cx="117451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Product line: Classic Cars and the product code S18_3232 have the highest order quantity and have the highest </a:t>
            </a:r>
            <a:r>
              <a:rPr lang="en-US" dirty="0" err="1"/>
              <a:t>Priceeach</a:t>
            </a:r>
            <a:r>
              <a:rPr lang="en-US" dirty="0"/>
              <a:t>.</a:t>
            </a:r>
          </a:p>
          <a:p>
            <a:pPr marL="285750" indent="-285750">
              <a:buFont typeface="Arial" panose="020B0604020202020204" pitchFamily="34" charset="0"/>
              <a:buChar char="•"/>
            </a:pPr>
            <a:r>
              <a:rPr lang="en-US" dirty="0"/>
              <a:t>Although Vintage Cars with the </a:t>
            </a:r>
            <a:r>
              <a:rPr lang="en-US" dirty="0" err="1"/>
              <a:t>productcode</a:t>
            </a:r>
            <a:r>
              <a:rPr lang="en-US" dirty="0"/>
              <a:t>: S24_3969 have the orders with the lowest </a:t>
            </a:r>
            <a:r>
              <a:rPr lang="en-US" dirty="0" err="1"/>
              <a:t>priceeach</a:t>
            </a:r>
            <a:r>
              <a:rPr lang="en-US" dirty="0"/>
              <a:t>, they sure have a considerable </a:t>
            </a:r>
            <a:r>
              <a:rPr lang="en-US" dirty="0" err="1"/>
              <a:t>Quantityordered</a:t>
            </a:r>
            <a:r>
              <a:rPr lang="en-US" dirty="0"/>
              <a:t>.</a:t>
            </a:r>
            <a:endParaRPr lang="en-IN" dirty="0"/>
          </a:p>
        </p:txBody>
      </p:sp>
      <p:pic>
        <p:nvPicPr>
          <p:cNvPr id="9" name="Picture 8">
            <a:extLst>
              <a:ext uri="{FF2B5EF4-FFF2-40B4-BE49-F238E27FC236}">
                <a16:creationId xmlns:a16="http://schemas.microsoft.com/office/drawing/2014/main" id="{E3E4E557-4D3D-4928-A83F-44261114F6F7}"/>
              </a:ext>
            </a:extLst>
          </p:cNvPr>
          <p:cNvPicPr>
            <a:picLocks noChangeAspect="1"/>
          </p:cNvPicPr>
          <p:nvPr/>
        </p:nvPicPr>
        <p:blipFill>
          <a:blip r:embed="rId2"/>
          <a:stretch>
            <a:fillRect/>
          </a:stretch>
        </p:blipFill>
        <p:spPr>
          <a:xfrm>
            <a:off x="54745" y="1902901"/>
            <a:ext cx="12082509" cy="4884077"/>
          </a:xfrm>
          <a:prstGeom prst="rect">
            <a:avLst/>
          </a:prstGeom>
        </p:spPr>
      </p:pic>
    </p:spTree>
    <p:extLst>
      <p:ext uri="{BB962C8B-B14F-4D97-AF65-F5344CB8AC3E}">
        <p14:creationId xmlns:p14="http://schemas.microsoft.com/office/powerpoint/2010/main" val="46813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29195-7907-4EF8-8A4B-F9F570232C69}"/>
              </a:ext>
            </a:extLst>
          </p:cNvPr>
          <p:cNvSpPr txBox="1"/>
          <p:nvPr/>
        </p:nvSpPr>
        <p:spPr>
          <a:xfrm>
            <a:off x="90995" y="80768"/>
            <a:ext cx="9621175" cy="369332"/>
          </a:xfrm>
          <a:prstGeom prst="rect">
            <a:avLst/>
          </a:prstGeom>
          <a:noFill/>
        </p:spPr>
        <p:txBody>
          <a:bodyPr wrap="square">
            <a:spAutoFit/>
          </a:bodyPr>
          <a:lstStyle/>
          <a:p>
            <a:r>
              <a:rPr lang="en-US" sz="1800" b="1" u="sng" dirty="0">
                <a:solidFill>
                  <a:srgbClr val="0070C0"/>
                </a:solidFill>
                <a:effectLst/>
                <a:latin typeface="Tableau Light"/>
              </a:rPr>
              <a:t>Horizontal Bar Chart for Sum of MSRP for data sorted based on Status, </a:t>
            </a:r>
            <a:r>
              <a:rPr lang="en-US" sz="1800" b="1" u="sng" dirty="0" err="1">
                <a:solidFill>
                  <a:srgbClr val="0070C0"/>
                </a:solidFill>
                <a:effectLst/>
                <a:latin typeface="Tableau Light"/>
              </a:rPr>
              <a:t>Dealsize</a:t>
            </a:r>
            <a:r>
              <a:rPr lang="en-US" sz="1800" b="1" u="sng" dirty="0">
                <a:solidFill>
                  <a:srgbClr val="0070C0"/>
                </a:solidFill>
                <a:effectLst/>
                <a:latin typeface="Tableau Light"/>
              </a:rPr>
              <a:t>, Order number</a:t>
            </a:r>
            <a:endParaRPr lang="en-IN" b="1" u="sng" dirty="0">
              <a:solidFill>
                <a:srgbClr val="0070C0"/>
              </a:solidFill>
            </a:endParaRPr>
          </a:p>
        </p:txBody>
      </p:sp>
      <p:pic>
        <p:nvPicPr>
          <p:cNvPr id="5" name="Picture 4">
            <a:extLst>
              <a:ext uri="{FF2B5EF4-FFF2-40B4-BE49-F238E27FC236}">
                <a16:creationId xmlns:a16="http://schemas.microsoft.com/office/drawing/2014/main" id="{ED04F807-C429-4E9D-AD5F-BB539CAA7086}"/>
              </a:ext>
            </a:extLst>
          </p:cNvPr>
          <p:cNvPicPr>
            <a:picLocks noChangeAspect="1"/>
          </p:cNvPicPr>
          <p:nvPr/>
        </p:nvPicPr>
        <p:blipFill>
          <a:blip r:embed="rId2"/>
          <a:stretch>
            <a:fillRect/>
          </a:stretch>
        </p:blipFill>
        <p:spPr>
          <a:xfrm>
            <a:off x="478337" y="716430"/>
            <a:ext cx="3138890" cy="5853046"/>
          </a:xfrm>
          <a:prstGeom prst="rect">
            <a:avLst/>
          </a:prstGeom>
        </p:spPr>
      </p:pic>
      <p:sp>
        <p:nvSpPr>
          <p:cNvPr id="6" name="TextBox 5">
            <a:extLst>
              <a:ext uri="{FF2B5EF4-FFF2-40B4-BE49-F238E27FC236}">
                <a16:creationId xmlns:a16="http://schemas.microsoft.com/office/drawing/2014/main" id="{86402891-D1E5-4D76-877F-9E859CB10E1A}"/>
              </a:ext>
            </a:extLst>
          </p:cNvPr>
          <p:cNvSpPr txBox="1"/>
          <p:nvPr/>
        </p:nvSpPr>
        <p:spPr>
          <a:xfrm>
            <a:off x="4261282" y="902861"/>
            <a:ext cx="759928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orders have been sorted based on the Status of the orders. </a:t>
            </a:r>
          </a:p>
          <a:p>
            <a:pPr marL="285750" indent="-285750">
              <a:buFont typeface="Arial" panose="020B0604020202020204" pitchFamily="34" charset="0"/>
              <a:buChar char="•"/>
            </a:pPr>
            <a:r>
              <a:rPr lang="en-US" dirty="0"/>
              <a:t>The orders with the status cancelled do not bring revenue to the Automobile parts manufacturer.</a:t>
            </a:r>
          </a:p>
          <a:p>
            <a:pPr marL="285750" indent="-285750">
              <a:buFont typeface="Arial" panose="020B0604020202020204" pitchFamily="34" charset="0"/>
              <a:buChar char="•"/>
            </a:pPr>
            <a:r>
              <a:rPr lang="en-US" dirty="0"/>
              <a:t>The orders in the status: Disputed and On Hold are orders that are on the line. We do not know if these orders will progress. Income to the company from orders of these statuses also have a question mark. </a:t>
            </a:r>
          </a:p>
          <a:p>
            <a:pPr marL="285750" indent="-285750">
              <a:buFont typeface="Arial" panose="020B0604020202020204" pitchFamily="34" charset="0"/>
              <a:buChar char="•"/>
            </a:pPr>
            <a:r>
              <a:rPr lang="en-US" dirty="0"/>
              <a:t>It is a bit relieving for the Automobile parts manufacturer to know that no orders with the </a:t>
            </a:r>
            <a:r>
              <a:rPr lang="en-US" dirty="0" err="1"/>
              <a:t>Dealsize</a:t>
            </a:r>
            <a:r>
              <a:rPr lang="en-US" dirty="0"/>
              <a:t> as Large have been cancelled.</a:t>
            </a:r>
            <a:endParaRPr lang="en-IN" dirty="0"/>
          </a:p>
        </p:txBody>
      </p:sp>
    </p:spTree>
    <p:extLst>
      <p:ext uri="{BB962C8B-B14F-4D97-AF65-F5344CB8AC3E}">
        <p14:creationId xmlns:p14="http://schemas.microsoft.com/office/powerpoint/2010/main" val="208694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527EF-72EB-4EC5-9FDC-F1903CACA932}"/>
              </a:ext>
            </a:extLst>
          </p:cNvPr>
          <p:cNvSpPr txBox="1"/>
          <p:nvPr/>
        </p:nvSpPr>
        <p:spPr>
          <a:xfrm>
            <a:off x="0" y="0"/>
            <a:ext cx="8981983" cy="369332"/>
          </a:xfrm>
          <a:prstGeom prst="rect">
            <a:avLst/>
          </a:prstGeom>
          <a:noFill/>
        </p:spPr>
        <p:txBody>
          <a:bodyPr wrap="square">
            <a:spAutoFit/>
          </a:bodyPr>
          <a:lstStyle/>
          <a:p>
            <a:r>
              <a:rPr lang="en-US" sz="1800" b="1" u="sng" dirty="0">
                <a:solidFill>
                  <a:srgbClr val="0070C0"/>
                </a:solidFill>
                <a:effectLst/>
              </a:rPr>
              <a:t>Horizontal Bar chart for City, </a:t>
            </a:r>
            <a:r>
              <a:rPr lang="en-US" sz="1800" b="1" u="sng" dirty="0" err="1">
                <a:solidFill>
                  <a:srgbClr val="0070C0"/>
                </a:solidFill>
                <a:effectLst/>
              </a:rPr>
              <a:t>Customername</a:t>
            </a:r>
            <a:r>
              <a:rPr lang="en-US" sz="1800" b="1" u="sng" dirty="0">
                <a:solidFill>
                  <a:srgbClr val="0070C0"/>
                </a:solidFill>
                <a:effectLst/>
              </a:rPr>
              <a:t>, Frequency, Monetary and </a:t>
            </a:r>
            <a:r>
              <a:rPr lang="en-US" sz="1800" b="1" u="sng" dirty="0" err="1">
                <a:solidFill>
                  <a:srgbClr val="0070C0"/>
                </a:solidFill>
                <a:effectLst/>
              </a:rPr>
              <a:t>Quantityordered</a:t>
            </a:r>
            <a:endParaRPr lang="en-IN" b="1" u="sng" dirty="0">
              <a:solidFill>
                <a:srgbClr val="0070C0"/>
              </a:solidFill>
            </a:endParaRPr>
          </a:p>
        </p:txBody>
      </p:sp>
      <p:pic>
        <p:nvPicPr>
          <p:cNvPr id="5" name="Picture 4">
            <a:extLst>
              <a:ext uri="{FF2B5EF4-FFF2-40B4-BE49-F238E27FC236}">
                <a16:creationId xmlns:a16="http://schemas.microsoft.com/office/drawing/2014/main" id="{5D305F21-691A-4452-A29F-4C0CDC8675FE}"/>
              </a:ext>
            </a:extLst>
          </p:cNvPr>
          <p:cNvPicPr>
            <a:picLocks noChangeAspect="1"/>
          </p:cNvPicPr>
          <p:nvPr/>
        </p:nvPicPr>
        <p:blipFill>
          <a:blip r:embed="rId2"/>
          <a:stretch>
            <a:fillRect/>
          </a:stretch>
        </p:blipFill>
        <p:spPr>
          <a:xfrm>
            <a:off x="113560" y="1370613"/>
            <a:ext cx="11964880" cy="5487387"/>
          </a:xfrm>
          <a:prstGeom prst="rect">
            <a:avLst/>
          </a:prstGeom>
        </p:spPr>
      </p:pic>
      <p:sp>
        <p:nvSpPr>
          <p:cNvPr id="6" name="TextBox 5">
            <a:extLst>
              <a:ext uri="{FF2B5EF4-FFF2-40B4-BE49-F238E27FC236}">
                <a16:creationId xmlns:a16="http://schemas.microsoft.com/office/drawing/2014/main" id="{00E0AB64-04E8-43FB-AA8D-A6AB1230C9C8}"/>
              </a:ext>
            </a:extLst>
          </p:cNvPr>
          <p:cNvSpPr txBox="1"/>
          <p:nvPr/>
        </p:nvSpPr>
        <p:spPr>
          <a:xfrm>
            <a:off x="-71021" y="456239"/>
            <a:ext cx="1214946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Almost all the customers except a few have a low Monetary value, a low Frequency and a low </a:t>
            </a:r>
            <a:r>
              <a:rPr lang="en-US" sz="1600" dirty="0" err="1"/>
              <a:t>Quantityordered</a:t>
            </a:r>
            <a:r>
              <a:rPr lang="en-US" sz="1600" dirty="0"/>
              <a:t>.</a:t>
            </a:r>
          </a:p>
          <a:p>
            <a:pPr marL="285750" indent="-285750">
              <a:buFont typeface="Arial" panose="020B0604020202020204" pitchFamily="34" charset="0"/>
              <a:buChar char="•"/>
            </a:pPr>
            <a:r>
              <a:rPr lang="en-US" sz="1600" dirty="0"/>
              <a:t>Popular Cities like NYC have a high number of customers as compared to the less popular ones like Bergen.</a:t>
            </a:r>
          </a:p>
          <a:p>
            <a:pPr marL="285750" indent="-285750">
              <a:buFont typeface="Arial" panose="020B0604020202020204" pitchFamily="34" charset="0"/>
              <a:buChar char="•"/>
            </a:pPr>
            <a:r>
              <a:rPr lang="en-US" sz="1600" dirty="0"/>
              <a:t>The </a:t>
            </a:r>
            <a:r>
              <a:rPr lang="en-US" sz="1600" dirty="0" err="1"/>
              <a:t>Quantityordered</a:t>
            </a:r>
            <a:r>
              <a:rPr lang="en-US" sz="1600" dirty="0"/>
              <a:t>, Frequency and Monetary are high for the customers: Mini Gifts Distribution Ltd. &amp; Euro Shopping Channel.</a:t>
            </a:r>
            <a:endParaRPr lang="en-IN" sz="1600" dirty="0"/>
          </a:p>
        </p:txBody>
      </p:sp>
    </p:spTree>
    <p:extLst>
      <p:ext uri="{BB962C8B-B14F-4D97-AF65-F5344CB8AC3E}">
        <p14:creationId xmlns:p14="http://schemas.microsoft.com/office/powerpoint/2010/main" val="52966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C83DC-C575-40B3-93D9-CEDD67F91AC4}"/>
              </a:ext>
            </a:extLst>
          </p:cNvPr>
          <p:cNvSpPr txBox="1"/>
          <p:nvPr/>
        </p:nvSpPr>
        <p:spPr>
          <a:xfrm>
            <a:off x="0" y="0"/>
            <a:ext cx="2781659" cy="369332"/>
          </a:xfrm>
          <a:prstGeom prst="rect">
            <a:avLst/>
          </a:prstGeom>
          <a:noFill/>
        </p:spPr>
        <p:txBody>
          <a:bodyPr wrap="none" rtlCol="0">
            <a:spAutoFit/>
          </a:bodyPr>
          <a:lstStyle/>
          <a:p>
            <a:r>
              <a:rPr lang="en-US" b="1" u="sng" dirty="0">
                <a:solidFill>
                  <a:srgbClr val="0070C0"/>
                </a:solidFill>
                <a:latin typeface="Calibri" panose="020F0502020204030204" pitchFamily="34" charset="0"/>
                <a:cs typeface="Calibri" panose="020F0502020204030204" pitchFamily="34" charset="0"/>
              </a:rPr>
              <a:t>RFM Analysis using KNIME:</a:t>
            </a:r>
            <a:endParaRPr lang="en-IN" b="1" u="sng" dirty="0">
              <a:solidFill>
                <a:srgbClr val="0070C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93547BA-D1C1-4AF8-AA94-EB8C35AC5504}"/>
              </a:ext>
            </a:extLst>
          </p:cNvPr>
          <p:cNvSpPr txBox="1"/>
          <p:nvPr/>
        </p:nvSpPr>
        <p:spPr>
          <a:xfrm>
            <a:off x="329953" y="577049"/>
            <a:ext cx="1153209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RFM – Recency, Frequency and Monetary have been computed with the following formulae:</a:t>
            </a:r>
          </a:p>
          <a:p>
            <a:r>
              <a:rPr lang="en-US" dirty="0"/>
              <a:t>Recency : </a:t>
            </a:r>
            <a:r>
              <a:rPr lang="en-US" dirty="0" err="1"/>
              <a:t>Orderdate</a:t>
            </a:r>
            <a:r>
              <a:rPr lang="en-US" dirty="0"/>
              <a:t> – 25.7.2021 in days.</a:t>
            </a:r>
          </a:p>
          <a:p>
            <a:r>
              <a:rPr lang="en-US" dirty="0"/>
              <a:t>Frequency : Count of </a:t>
            </a:r>
            <a:r>
              <a:rPr lang="en-US" dirty="0" err="1"/>
              <a:t>Ordernumber</a:t>
            </a:r>
            <a:r>
              <a:rPr lang="en-US" dirty="0"/>
              <a:t>.</a:t>
            </a:r>
          </a:p>
          <a:p>
            <a:r>
              <a:rPr lang="en-US" dirty="0"/>
              <a:t>Monetary : Product of </a:t>
            </a:r>
            <a:r>
              <a:rPr lang="en-US" dirty="0" err="1"/>
              <a:t>Priceeach</a:t>
            </a:r>
            <a:r>
              <a:rPr lang="en-US" dirty="0"/>
              <a:t> and </a:t>
            </a:r>
            <a:r>
              <a:rPr lang="en-US" dirty="0" err="1"/>
              <a:t>Quantityordered</a:t>
            </a:r>
            <a:r>
              <a:rPr lang="en-US" dirty="0"/>
              <a:t>. Note: The MSRP has not been taken here as it is observed to be less than the </a:t>
            </a:r>
            <a:r>
              <a:rPr lang="en-US" dirty="0" err="1"/>
              <a:t>Priceeach</a:t>
            </a:r>
            <a:r>
              <a:rPr lang="en-US" dirty="0"/>
              <a:t> and hence we assumed the MSRP to not have factored the company profits. </a:t>
            </a:r>
          </a:p>
          <a:p>
            <a:pPr marL="285750" indent="-285750">
              <a:buFont typeface="Arial" panose="020B0604020202020204" pitchFamily="34" charset="0"/>
              <a:buChar char="•"/>
            </a:pPr>
            <a:r>
              <a:rPr lang="en-US" dirty="0"/>
              <a:t>The data is then grouped by the </a:t>
            </a:r>
            <a:r>
              <a:rPr lang="en-US" dirty="0" err="1"/>
              <a:t>Customername</a:t>
            </a:r>
            <a:r>
              <a:rPr lang="en-US" dirty="0"/>
              <a:t> field and the values are aggregated as follows:</a:t>
            </a:r>
          </a:p>
          <a:p>
            <a:r>
              <a:rPr lang="en-US" dirty="0" err="1"/>
              <a:t>Ordernumber</a:t>
            </a:r>
            <a:r>
              <a:rPr lang="en-US" dirty="0"/>
              <a:t> and </a:t>
            </a:r>
            <a:r>
              <a:rPr lang="en-US" dirty="0" err="1"/>
              <a:t>Orderlinenumber</a:t>
            </a:r>
            <a:r>
              <a:rPr lang="en-US" dirty="0"/>
              <a:t> as Unique count, </a:t>
            </a:r>
            <a:r>
              <a:rPr lang="en-US" dirty="0" err="1"/>
              <a:t>Quantityordered</a:t>
            </a:r>
            <a:r>
              <a:rPr lang="en-US" dirty="0"/>
              <a:t>, Sales and </a:t>
            </a:r>
            <a:r>
              <a:rPr lang="en-US" dirty="0" err="1"/>
              <a:t>Priceeach</a:t>
            </a:r>
            <a:r>
              <a:rPr lang="en-US" dirty="0"/>
              <a:t> as Mean, </a:t>
            </a:r>
            <a:r>
              <a:rPr lang="en-US" dirty="0" err="1"/>
              <a:t>Orderdate</a:t>
            </a:r>
            <a:r>
              <a:rPr lang="en-US" dirty="0"/>
              <a:t> as count, Status, </a:t>
            </a:r>
            <a:r>
              <a:rPr lang="en-US" dirty="0" err="1"/>
              <a:t>Productline</a:t>
            </a:r>
            <a:r>
              <a:rPr lang="en-US" dirty="0"/>
              <a:t>, </a:t>
            </a:r>
            <a:r>
              <a:rPr lang="en-US" dirty="0" err="1"/>
              <a:t>Productcode</a:t>
            </a:r>
            <a:r>
              <a:rPr lang="en-US" dirty="0"/>
              <a:t>, City, Country, </a:t>
            </a:r>
            <a:r>
              <a:rPr lang="en-US" dirty="0" err="1"/>
              <a:t>Dealsize</a:t>
            </a:r>
            <a:r>
              <a:rPr lang="en-US" dirty="0"/>
              <a:t> as First, Monetary as Sum and Recency as Minimum.</a:t>
            </a:r>
          </a:p>
          <a:p>
            <a:pPr marL="285750" indent="-285750">
              <a:buFont typeface="Arial" panose="020B0604020202020204" pitchFamily="34" charset="0"/>
              <a:buChar char="•"/>
            </a:pPr>
            <a:r>
              <a:rPr lang="en-IN" dirty="0"/>
              <a:t>For the variables: Monetary and Frequency we have used the </a:t>
            </a:r>
            <a:r>
              <a:rPr lang="en-IN" dirty="0" err="1"/>
              <a:t>Autobinner</a:t>
            </a:r>
            <a:r>
              <a:rPr lang="en-IN" dirty="0"/>
              <a:t> node in KNIME to bin the customers into Bin 1, Bin 2 and Bin 3 with each representing the respective quantiles 0 – 0.25, 0.25 – 0.75, 0.75 – 1.</a:t>
            </a:r>
          </a:p>
          <a:p>
            <a:pPr marL="285750" indent="-285750">
              <a:buFont typeface="Arial" panose="020B0604020202020204" pitchFamily="34" charset="0"/>
              <a:buChar char="•"/>
            </a:pPr>
            <a:r>
              <a:rPr lang="en-IN" dirty="0"/>
              <a:t>For the variable: Recency, we have considered the bins in the reverse order as the most recent customers (Customers with a low Recency number) are regarded as Highly valuable.</a:t>
            </a:r>
          </a:p>
          <a:p>
            <a:pPr marL="285750" indent="-285750">
              <a:buFont typeface="Arial" panose="020B0604020202020204" pitchFamily="34" charset="0"/>
              <a:buChar char="•"/>
            </a:pPr>
            <a:r>
              <a:rPr lang="en-IN" dirty="0"/>
              <a:t>We have then used the table creator node to introduce the three segments High, Medium and Low.</a:t>
            </a:r>
          </a:p>
          <a:p>
            <a:pPr marL="285750" indent="-285750">
              <a:buFont typeface="Arial" panose="020B0604020202020204" pitchFamily="34" charset="0"/>
              <a:buChar char="•"/>
            </a:pPr>
            <a:r>
              <a:rPr lang="en-IN" dirty="0"/>
              <a:t>The Cell replacer replaces the Monetary and Frequency Bin 1, Bin 2 and the Bin 3 with the bins Low, Medium and High respectively.</a:t>
            </a:r>
          </a:p>
          <a:p>
            <a:pPr marL="285750" indent="-285750">
              <a:buFont typeface="Arial" panose="020B0604020202020204" pitchFamily="34" charset="0"/>
              <a:buChar char="•"/>
            </a:pPr>
            <a:r>
              <a:rPr lang="en-IN" dirty="0"/>
              <a:t>Then the final data is then exported into an Excel file: </a:t>
            </a:r>
            <a:r>
              <a:rPr lang="en-IN" dirty="0" err="1"/>
              <a:t>RFM_output</a:t>
            </a:r>
            <a:r>
              <a:rPr lang="en-IN" dirty="0"/>
              <a:t> using the Excel Writer node for further analysis.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3447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7CE7CE-0B8A-4F8B-A992-7096CA188F4A}"/>
              </a:ext>
            </a:extLst>
          </p:cNvPr>
          <p:cNvSpPr txBox="1"/>
          <p:nvPr/>
        </p:nvSpPr>
        <p:spPr>
          <a:xfrm>
            <a:off x="0" y="71021"/>
            <a:ext cx="2730106" cy="369332"/>
          </a:xfrm>
          <a:prstGeom prst="rect">
            <a:avLst/>
          </a:prstGeom>
          <a:noFill/>
        </p:spPr>
        <p:txBody>
          <a:bodyPr wrap="none" rtlCol="0">
            <a:spAutoFit/>
          </a:bodyPr>
          <a:lstStyle/>
          <a:p>
            <a:r>
              <a:rPr lang="en-US" b="1" u="sng" dirty="0">
                <a:solidFill>
                  <a:srgbClr val="0070C0"/>
                </a:solidFill>
              </a:rPr>
              <a:t>KNIME Workflow diagram:</a:t>
            </a:r>
            <a:endParaRPr lang="en-IN" b="1" u="sng" dirty="0">
              <a:solidFill>
                <a:srgbClr val="0070C0"/>
              </a:solidFill>
            </a:endParaRPr>
          </a:p>
        </p:txBody>
      </p:sp>
      <p:pic>
        <p:nvPicPr>
          <p:cNvPr id="4" name="Picture 3">
            <a:extLst>
              <a:ext uri="{FF2B5EF4-FFF2-40B4-BE49-F238E27FC236}">
                <a16:creationId xmlns:a16="http://schemas.microsoft.com/office/drawing/2014/main" id="{58D0A82B-8578-4D38-B480-496D22C7D4E9}"/>
              </a:ext>
            </a:extLst>
          </p:cNvPr>
          <p:cNvPicPr>
            <a:picLocks noChangeAspect="1"/>
          </p:cNvPicPr>
          <p:nvPr/>
        </p:nvPicPr>
        <p:blipFill>
          <a:blip r:embed="rId2"/>
          <a:stretch>
            <a:fillRect/>
          </a:stretch>
        </p:blipFill>
        <p:spPr>
          <a:xfrm>
            <a:off x="743513" y="552636"/>
            <a:ext cx="10566639" cy="6174419"/>
          </a:xfrm>
          <a:prstGeom prst="rect">
            <a:avLst/>
          </a:prstGeom>
        </p:spPr>
      </p:pic>
    </p:spTree>
    <p:extLst>
      <p:ext uri="{BB962C8B-B14F-4D97-AF65-F5344CB8AC3E}">
        <p14:creationId xmlns:p14="http://schemas.microsoft.com/office/powerpoint/2010/main" val="3388607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E516E-A03B-4B9C-85C3-3DCE3D99CB91}"/>
              </a:ext>
            </a:extLst>
          </p:cNvPr>
          <p:cNvSpPr txBox="1"/>
          <p:nvPr/>
        </p:nvSpPr>
        <p:spPr>
          <a:xfrm>
            <a:off x="71021" y="97654"/>
            <a:ext cx="4103175" cy="369332"/>
          </a:xfrm>
          <a:prstGeom prst="rect">
            <a:avLst/>
          </a:prstGeom>
          <a:noFill/>
        </p:spPr>
        <p:txBody>
          <a:bodyPr wrap="none" rtlCol="0">
            <a:spAutoFit/>
          </a:bodyPr>
          <a:lstStyle/>
          <a:p>
            <a:r>
              <a:rPr lang="en-US" b="1" u="sng" dirty="0">
                <a:solidFill>
                  <a:srgbClr val="0070C0"/>
                </a:solidFill>
                <a:latin typeface="Calibri" panose="020F0502020204030204" pitchFamily="34" charset="0"/>
                <a:cs typeface="Calibri" panose="020F0502020204030204" pitchFamily="34" charset="0"/>
              </a:rPr>
              <a:t>RFM Inferences and Identified Segments:</a:t>
            </a:r>
            <a:endParaRPr lang="en-IN" b="1" u="sng" dirty="0">
              <a:solidFill>
                <a:srgbClr val="0070C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9CCF19C-320E-4DDC-8393-F5591FF3AB80}"/>
              </a:ext>
            </a:extLst>
          </p:cNvPr>
          <p:cNvSpPr txBox="1"/>
          <p:nvPr/>
        </p:nvSpPr>
        <p:spPr>
          <a:xfrm>
            <a:off x="71021" y="3061719"/>
            <a:ext cx="12055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Tier – 1 customers: Customers who have a high Recency, high Frequency and a high Monetary value.</a:t>
            </a:r>
          </a:p>
          <a:p>
            <a:pPr marL="285750" indent="-285750">
              <a:buFont typeface="Arial" panose="020B0604020202020204" pitchFamily="34" charset="0"/>
              <a:buChar char="•"/>
            </a:pPr>
            <a:r>
              <a:rPr lang="en-US" dirty="0"/>
              <a:t>We have 9 customers as listed below who are the top of the customers for the automobile parts manufacturing company.</a:t>
            </a:r>
          </a:p>
          <a:p>
            <a:pPr marL="285750" indent="-285750">
              <a:buFont typeface="Arial" panose="020B0604020202020204" pitchFamily="34" charset="0"/>
              <a:buChar char="•"/>
            </a:pPr>
            <a:r>
              <a:rPr lang="en-US" dirty="0"/>
              <a:t>The Product code: S10_1678 is the product that most of these customers have ordered.</a:t>
            </a:r>
          </a:p>
          <a:p>
            <a:pPr marL="285750" indent="-285750">
              <a:buFont typeface="Arial" panose="020B0604020202020204" pitchFamily="34" charset="0"/>
              <a:buChar char="•"/>
            </a:pPr>
            <a:r>
              <a:rPr lang="en-US" dirty="0"/>
              <a:t>The average sum of monetary value that these customers have brought to the automobile parts manufacturer is 292371. </a:t>
            </a:r>
          </a:p>
          <a:p>
            <a:pPr marL="285750" indent="-285750">
              <a:buFont typeface="Arial" panose="020B0604020202020204" pitchFamily="34" charset="0"/>
              <a:buChar char="•"/>
            </a:pPr>
            <a:r>
              <a:rPr lang="en-US" dirty="0"/>
              <a:t>The last time these customers came was around 440 days ago on an average.</a:t>
            </a:r>
          </a:p>
          <a:p>
            <a:pPr marL="285750" indent="-285750">
              <a:buFont typeface="Arial" panose="020B0604020202020204" pitchFamily="34" charset="0"/>
              <a:buChar char="•"/>
            </a:pPr>
            <a:r>
              <a:rPr lang="en-US" dirty="0"/>
              <a:t>The average quantity ordered among these customers is 35.83 and the average sale that these customers give me each time they come is 3619.82.</a:t>
            </a:r>
          </a:p>
          <a:p>
            <a:pPr marL="285750" indent="-285750">
              <a:buFont typeface="Arial" panose="020B0604020202020204" pitchFamily="34" charset="0"/>
              <a:buChar char="•"/>
            </a:pPr>
            <a:r>
              <a:rPr lang="en-US" dirty="0"/>
              <a:t>The product line of these customers are Classic Cars and Motorcycles.</a:t>
            </a:r>
          </a:p>
          <a:p>
            <a:pPr marL="285750" indent="-285750">
              <a:buFont typeface="Arial" panose="020B0604020202020204" pitchFamily="34" charset="0"/>
              <a:buChar char="•"/>
            </a:pPr>
            <a:r>
              <a:rPr lang="en-US" dirty="0"/>
              <a:t>Mini Gifts Distributors Ltd. &amp; Euro Shopping Channel are the exceptionally profitable customers to the automobile parts manufacturing company. We need to cater to these customers in a special way as these are the customer because of which the Automobile company is making profits.</a:t>
            </a:r>
          </a:p>
          <a:p>
            <a:endParaRPr lang="en-IN" dirty="0"/>
          </a:p>
        </p:txBody>
      </p:sp>
      <p:pic>
        <p:nvPicPr>
          <p:cNvPr id="8" name="Picture 7">
            <a:extLst>
              <a:ext uri="{FF2B5EF4-FFF2-40B4-BE49-F238E27FC236}">
                <a16:creationId xmlns:a16="http://schemas.microsoft.com/office/drawing/2014/main" id="{75703B2A-4027-4AB7-803A-6EB4CB5382B1}"/>
              </a:ext>
            </a:extLst>
          </p:cNvPr>
          <p:cNvPicPr>
            <a:picLocks noChangeAspect="1"/>
          </p:cNvPicPr>
          <p:nvPr/>
        </p:nvPicPr>
        <p:blipFill>
          <a:blip r:embed="rId2"/>
          <a:stretch>
            <a:fillRect/>
          </a:stretch>
        </p:blipFill>
        <p:spPr>
          <a:xfrm>
            <a:off x="68062" y="542363"/>
            <a:ext cx="12055875" cy="2519355"/>
          </a:xfrm>
          <a:prstGeom prst="rect">
            <a:avLst/>
          </a:prstGeom>
        </p:spPr>
      </p:pic>
    </p:spTree>
    <p:extLst>
      <p:ext uri="{BB962C8B-B14F-4D97-AF65-F5344CB8AC3E}">
        <p14:creationId xmlns:p14="http://schemas.microsoft.com/office/powerpoint/2010/main" val="223731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6C923-CCCD-4542-B1EA-69404A1D4B18}"/>
              </a:ext>
            </a:extLst>
          </p:cNvPr>
          <p:cNvSpPr>
            <a:spLocks noGrp="1"/>
          </p:cNvSpPr>
          <p:nvPr>
            <p:ph idx="1"/>
          </p:nvPr>
        </p:nvSpPr>
        <p:spPr>
          <a:xfrm>
            <a:off x="207886" y="3178203"/>
            <a:ext cx="10515600" cy="3364639"/>
          </a:xfrm>
        </p:spPr>
        <p:txBody>
          <a:bodyPr>
            <a:noAutofit/>
          </a:bodyPr>
          <a:lstStyle/>
          <a:p>
            <a:r>
              <a:rPr lang="en-US" sz="1600" dirty="0"/>
              <a:t>The average quantity ordered per order is 35. The data for this is symmetric on both sides.</a:t>
            </a:r>
          </a:p>
          <a:p>
            <a:r>
              <a:rPr lang="en-US" sz="1600" dirty="0"/>
              <a:t>The average price of each item is 101. Even here the data is symmetric on its mean.</a:t>
            </a:r>
          </a:p>
          <a:p>
            <a:r>
              <a:rPr lang="en-US" sz="1600" dirty="0"/>
              <a:t>The average sale that the customer receives is 3553. We observe a lot of left skewness in the distribution of this variable.</a:t>
            </a:r>
          </a:p>
          <a:p>
            <a:r>
              <a:rPr lang="en-US" sz="1600" dirty="0"/>
              <a:t>The average number of days since the last order of the customer is 1757.</a:t>
            </a:r>
          </a:p>
          <a:p>
            <a:r>
              <a:rPr lang="en-US" sz="1600" dirty="0"/>
              <a:t>The variables: </a:t>
            </a:r>
            <a:r>
              <a:rPr lang="en-US" sz="1600" dirty="0" err="1"/>
              <a:t>Ordernumber</a:t>
            </a:r>
            <a:r>
              <a:rPr lang="en-US" sz="1600" dirty="0"/>
              <a:t>, </a:t>
            </a:r>
            <a:r>
              <a:rPr lang="en-US" sz="1600" dirty="0" err="1"/>
              <a:t>Quantityordered</a:t>
            </a:r>
            <a:r>
              <a:rPr lang="en-US" sz="1600" dirty="0"/>
              <a:t>, </a:t>
            </a:r>
            <a:r>
              <a:rPr lang="en-US" sz="1600" dirty="0" err="1"/>
              <a:t>Priceeach</a:t>
            </a:r>
            <a:r>
              <a:rPr lang="en-US" sz="1600" dirty="0"/>
              <a:t>, Sales, </a:t>
            </a:r>
            <a:r>
              <a:rPr lang="en-US" sz="1600" dirty="0" err="1"/>
              <a:t>Orderdate</a:t>
            </a:r>
            <a:r>
              <a:rPr lang="en-US" sz="1600" dirty="0"/>
              <a:t>, </a:t>
            </a:r>
            <a:r>
              <a:rPr lang="en-US" sz="1600" dirty="0" err="1"/>
              <a:t>Productline</a:t>
            </a:r>
            <a:r>
              <a:rPr lang="en-US" sz="1600" dirty="0"/>
              <a:t>, Status, </a:t>
            </a:r>
            <a:r>
              <a:rPr lang="en-US" sz="1600" dirty="0" err="1"/>
              <a:t>Productode</a:t>
            </a:r>
            <a:r>
              <a:rPr lang="en-US" sz="1600" dirty="0"/>
              <a:t>, </a:t>
            </a:r>
            <a:r>
              <a:rPr lang="en-US" sz="1600" dirty="0" err="1"/>
              <a:t>Customername</a:t>
            </a:r>
            <a:r>
              <a:rPr lang="en-US" sz="1600" dirty="0"/>
              <a:t>, City, Country, </a:t>
            </a:r>
            <a:r>
              <a:rPr lang="en-US" sz="1600" dirty="0" err="1"/>
              <a:t>Dealsize</a:t>
            </a:r>
            <a:r>
              <a:rPr lang="en-US" sz="1600" dirty="0"/>
              <a:t> is most important for our analysis. </a:t>
            </a:r>
          </a:p>
          <a:p>
            <a:r>
              <a:rPr lang="en-US" sz="1600" dirty="0"/>
              <a:t>The variables: Phone, Addressline1, </a:t>
            </a:r>
            <a:r>
              <a:rPr lang="en-US" sz="1600" dirty="0" err="1"/>
              <a:t>Postalcode</a:t>
            </a:r>
            <a:r>
              <a:rPr lang="en-US" sz="1600" dirty="0"/>
              <a:t>, </a:t>
            </a:r>
            <a:r>
              <a:rPr lang="en-US" sz="1600" dirty="0" err="1"/>
              <a:t>Contactlastname</a:t>
            </a:r>
            <a:r>
              <a:rPr lang="en-US" sz="1600" dirty="0"/>
              <a:t>, </a:t>
            </a:r>
            <a:r>
              <a:rPr lang="en-US" sz="1600" dirty="0" err="1"/>
              <a:t>Contactfirstname</a:t>
            </a:r>
            <a:r>
              <a:rPr lang="en-US" sz="1600" dirty="0"/>
              <a:t> are supposed to be useful after the initial analysis is done and the particular customer needs to be contacted for maximizing revenue to the automobile parts manufacturer. </a:t>
            </a:r>
          </a:p>
          <a:p>
            <a:r>
              <a:rPr lang="en-US" sz="1600" dirty="0"/>
              <a:t>We also check for missing or null values in the data using the </a:t>
            </a:r>
            <a:r>
              <a:rPr lang="en-US" sz="1600" dirty="0" err="1"/>
              <a:t>isnull</a:t>
            </a:r>
            <a:r>
              <a:rPr lang="en-US" sz="1600" dirty="0"/>
              <a:t> function in python and see that there are none available:</a:t>
            </a:r>
          </a:p>
        </p:txBody>
      </p:sp>
      <p:pic>
        <p:nvPicPr>
          <p:cNvPr id="5" name="Picture 4">
            <a:extLst>
              <a:ext uri="{FF2B5EF4-FFF2-40B4-BE49-F238E27FC236}">
                <a16:creationId xmlns:a16="http://schemas.microsoft.com/office/drawing/2014/main" id="{6864FCF5-B8DC-4112-86CE-B6ED418613B9}"/>
              </a:ext>
            </a:extLst>
          </p:cNvPr>
          <p:cNvPicPr>
            <a:picLocks noChangeAspect="1"/>
          </p:cNvPicPr>
          <p:nvPr/>
        </p:nvPicPr>
        <p:blipFill>
          <a:blip r:embed="rId2"/>
          <a:stretch>
            <a:fillRect/>
          </a:stretch>
        </p:blipFill>
        <p:spPr>
          <a:xfrm>
            <a:off x="302673" y="111896"/>
            <a:ext cx="10077450" cy="2781300"/>
          </a:xfrm>
          <a:prstGeom prst="rect">
            <a:avLst/>
          </a:prstGeom>
        </p:spPr>
      </p:pic>
    </p:spTree>
    <p:extLst>
      <p:ext uri="{BB962C8B-B14F-4D97-AF65-F5344CB8AC3E}">
        <p14:creationId xmlns:p14="http://schemas.microsoft.com/office/powerpoint/2010/main" val="2691487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A884D1-EA6E-4272-9718-DD543E20F508}"/>
              </a:ext>
            </a:extLst>
          </p:cNvPr>
          <p:cNvSpPr txBox="1"/>
          <p:nvPr/>
        </p:nvSpPr>
        <p:spPr>
          <a:xfrm>
            <a:off x="59184" y="131959"/>
            <a:ext cx="1847365" cy="369332"/>
          </a:xfrm>
          <a:prstGeom prst="rect">
            <a:avLst/>
          </a:prstGeom>
          <a:noFill/>
        </p:spPr>
        <p:txBody>
          <a:bodyPr wrap="none" rtlCol="0">
            <a:spAutoFit/>
          </a:bodyPr>
          <a:lstStyle/>
          <a:p>
            <a:r>
              <a:rPr lang="en-US" b="1" u="sng" dirty="0">
                <a:solidFill>
                  <a:srgbClr val="0070C0"/>
                </a:solidFill>
                <a:latin typeface="Calibri" panose="020F0502020204030204" pitchFamily="34" charset="0"/>
                <a:cs typeface="Calibri" panose="020F0502020204030204" pitchFamily="34" charset="0"/>
              </a:rPr>
              <a:t>Tier 2 Customers:</a:t>
            </a:r>
            <a:endParaRPr lang="en-IN" b="1" u="sng" dirty="0">
              <a:solidFill>
                <a:srgbClr val="0070C0"/>
              </a:solidFill>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B1C2AE1B-A2EE-4DFE-BFAD-CB538507AC42}"/>
              </a:ext>
            </a:extLst>
          </p:cNvPr>
          <p:cNvPicPr>
            <a:picLocks noChangeAspect="1"/>
          </p:cNvPicPr>
          <p:nvPr/>
        </p:nvPicPr>
        <p:blipFill>
          <a:blip r:embed="rId2"/>
          <a:stretch>
            <a:fillRect/>
          </a:stretch>
        </p:blipFill>
        <p:spPr>
          <a:xfrm>
            <a:off x="59184" y="583950"/>
            <a:ext cx="12073632" cy="4902450"/>
          </a:xfrm>
          <a:prstGeom prst="rect">
            <a:avLst/>
          </a:prstGeom>
        </p:spPr>
      </p:pic>
      <p:pic>
        <p:nvPicPr>
          <p:cNvPr id="16" name="Picture 15">
            <a:extLst>
              <a:ext uri="{FF2B5EF4-FFF2-40B4-BE49-F238E27FC236}">
                <a16:creationId xmlns:a16="http://schemas.microsoft.com/office/drawing/2014/main" id="{F5E804E6-B42A-4706-AE06-9C1884E9314F}"/>
              </a:ext>
            </a:extLst>
          </p:cNvPr>
          <p:cNvPicPr>
            <a:picLocks noChangeAspect="1"/>
          </p:cNvPicPr>
          <p:nvPr/>
        </p:nvPicPr>
        <p:blipFill>
          <a:blip r:embed="rId3"/>
          <a:stretch>
            <a:fillRect/>
          </a:stretch>
        </p:blipFill>
        <p:spPr>
          <a:xfrm>
            <a:off x="59184" y="5486399"/>
            <a:ext cx="12073632" cy="1239641"/>
          </a:xfrm>
          <a:prstGeom prst="rect">
            <a:avLst/>
          </a:prstGeom>
        </p:spPr>
      </p:pic>
    </p:spTree>
    <p:extLst>
      <p:ext uri="{BB962C8B-B14F-4D97-AF65-F5344CB8AC3E}">
        <p14:creationId xmlns:p14="http://schemas.microsoft.com/office/powerpoint/2010/main" val="74523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EED17-DB06-45B9-B7A3-E2F642C35149}"/>
              </a:ext>
            </a:extLst>
          </p:cNvPr>
          <p:cNvSpPr txBox="1"/>
          <p:nvPr/>
        </p:nvSpPr>
        <p:spPr>
          <a:xfrm>
            <a:off x="136123" y="243604"/>
            <a:ext cx="1167866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are customers with a Medium Recency, High or Medium Frequency, High or Medium Monetary value.</a:t>
            </a:r>
          </a:p>
          <a:p>
            <a:pPr marL="285750" indent="-285750">
              <a:buFont typeface="Arial" panose="020B0604020202020204" pitchFamily="34" charset="0"/>
              <a:buChar char="•"/>
            </a:pPr>
            <a:r>
              <a:rPr lang="en-IN" dirty="0"/>
              <a:t>These customers have come to the automobile parts manufacturer about 31.57 times on an average, the average </a:t>
            </a:r>
            <a:r>
              <a:rPr lang="en-IN" dirty="0" err="1"/>
              <a:t>Quantityordered</a:t>
            </a:r>
            <a:r>
              <a:rPr lang="en-IN" dirty="0"/>
              <a:t> is 34.62.</a:t>
            </a:r>
          </a:p>
          <a:p>
            <a:pPr marL="285750" indent="-285750">
              <a:buFont typeface="Arial" panose="020B0604020202020204" pitchFamily="34" charset="0"/>
              <a:buChar char="•"/>
            </a:pPr>
            <a:r>
              <a:rPr lang="en-IN" dirty="0"/>
              <a:t>These customers give me an average sale of 3546, the average sum of Monetary value that these customers have given the automobile parts manufacturer is 111417.</a:t>
            </a:r>
          </a:p>
          <a:p>
            <a:pPr marL="285750" indent="-285750">
              <a:buFont typeface="Arial" panose="020B0604020202020204" pitchFamily="34" charset="0"/>
              <a:buChar char="•"/>
            </a:pPr>
            <a:r>
              <a:rPr lang="en-IN" dirty="0"/>
              <a:t>These are second in list of top customers. </a:t>
            </a:r>
          </a:p>
          <a:p>
            <a:pPr marL="285750" indent="-285750">
              <a:buFont typeface="Arial" panose="020B0604020202020204" pitchFamily="34" charset="0"/>
              <a:buChar char="•"/>
            </a:pPr>
            <a:r>
              <a:rPr lang="en-IN" dirty="0"/>
              <a:t>The last time these customers came to the automobile company was on an average 592 days ago. </a:t>
            </a:r>
          </a:p>
          <a:p>
            <a:pPr marL="285750" indent="-285750">
              <a:buFont typeface="Arial" panose="020B0604020202020204" pitchFamily="34" charset="0"/>
              <a:buChar char="•"/>
            </a:pPr>
            <a:r>
              <a:rPr lang="en-IN" dirty="0"/>
              <a:t>These customers need to be motivated to have a business transaction with the Automobile parts manufacturer ASAP.</a:t>
            </a:r>
          </a:p>
        </p:txBody>
      </p:sp>
    </p:spTree>
    <p:extLst>
      <p:ext uri="{BB962C8B-B14F-4D97-AF65-F5344CB8AC3E}">
        <p14:creationId xmlns:p14="http://schemas.microsoft.com/office/powerpoint/2010/main" val="62261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B672F-7DED-4A79-9899-E17860E872BE}"/>
              </a:ext>
            </a:extLst>
          </p:cNvPr>
          <p:cNvSpPr txBox="1"/>
          <p:nvPr/>
        </p:nvSpPr>
        <p:spPr>
          <a:xfrm>
            <a:off x="71022" y="142043"/>
            <a:ext cx="1847365" cy="369332"/>
          </a:xfrm>
          <a:prstGeom prst="rect">
            <a:avLst/>
          </a:prstGeom>
          <a:noFill/>
        </p:spPr>
        <p:txBody>
          <a:bodyPr wrap="none" rtlCol="0">
            <a:spAutoFit/>
          </a:bodyPr>
          <a:lstStyle/>
          <a:p>
            <a:r>
              <a:rPr lang="en-US" b="1" u="sng" dirty="0">
                <a:solidFill>
                  <a:srgbClr val="0070C0"/>
                </a:solidFill>
              </a:rPr>
              <a:t>Tier 3 Customers:</a:t>
            </a:r>
            <a:endParaRPr lang="en-IN" b="1" u="sng" dirty="0">
              <a:solidFill>
                <a:srgbClr val="0070C0"/>
              </a:solidFill>
            </a:endParaRPr>
          </a:p>
        </p:txBody>
      </p:sp>
      <p:pic>
        <p:nvPicPr>
          <p:cNvPr id="7" name="Picture 6">
            <a:extLst>
              <a:ext uri="{FF2B5EF4-FFF2-40B4-BE49-F238E27FC236}">
                <a16:creationId xmlns:a16="http://schemas.microsoft.com/office/drawing/2014/main" id="{7BD1EC8E-3D26-49F3-97E1-031F15F1651E}"/>
              </a:ext>
            </a:extLst>
          </p:cNvPr>
          <p:cNvPicPr>
            <a:picLocks noChangeAspect="1"/>
          </p:cNvPicPr>
          <p:nvPr/>
        </p:nvPicPr>
        <p:blipFill>
          <a:blip r:embed="rId2"/>
          <a:stretch>
            <a:fillRect/>
          </a:stretch>
        </p:blipFill>
        <p:spPr>
          <a:xfrm>
            <a:off x="71022" y="593038"/>
            <a:ext cx="12049956" cy="5212957"/>
          </a:xfrm>
          <a:prstGeom prst="rect">
            <a:avLst/>
          </a:prstGeom>
        </p:spPr>
      </p:pic>
      <p:pic>
        <p:nvPicPr>
          <p:cNvPr id="9" name="Picture 8">
            <a:extLst>
              <a:ext uri="{FF2B5EF4-FFF2-40B4-BE49-F238E27FC236}">
                <a16:creationId xmlns:a16="http://schemas.microsoft.com/office/drawing/2014/main" id="{60B83F37-7D35-4228-924E-F1B1565FD578}"/>
              </a:ext>
            </a:extLst>
          </p:cNvPr>
          <p:cNvPicPr>
            <a:picLocks noChangeAspect="1"/>
          </p:cNvPicPr>
          <p:nvPr/>
        </p:nvPicPr>
        <p:blipFill>
          <a:blip r:embed="rId3"/>
          <a:stretch>
            <a:fillRect/>
          </a:stretch>
        </p:blipFill>
        <p:spPr>
          <a:xfrm>
            <a:off x="71022" y="5805996"/>
            <a:ext cx="12049956" cy="710214"/>
          </a:xfrm>
          <a:prstGeom prst="rect">
            <a:avLst/>
          </a:prstGeom>
        </p:spPr>
      </p:pic>
    </p:spTree>
    <p:extLst>
      <p:ext uri="{BB962C8B-B14F-4D97-AF65-F5344CB8AC3E}">
        <p14:creationId xmlns:p14="http://schemas.microsoft.com/office/powerpoint/2010/main" val="10203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EE1B0-EF59-476F-960D-2C26BD6B1939}"/>
              </a:ext>
            </a:extLst>
          </p:cNvPr>
          <p:cNvSpPr txBox="1"/>
          <p:nvPr/>
        </p:nvSpPr>
        <p:spPr>
          <a:xfrm>
            <a:off x="71022" y="124287"/>
            <a:ext cx="1171852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are the customers with a medium or low Recency. They have a medium or low Frequency and they have a medium Monetary value.</a:t>
            </a:r>
          </a:p>
          <a:p>
            <a:pPr marL="285750" indent="-285750">
              <a:buFont typeface="Arial" panose="020B0604020202020204" pitchFamily="34" charset="0"/>
              <a:buChar char="•"/>
            </a:pPr>
            <a:r>
              <a:rPr lang="en-US" dirty="0"/>
              <a:t>These customers have transacted with me just about 2.68 times on an average, have an order quantity of 34.72 on an average and each time they come they give me an average sale of 3599.95.</a:t>
            </a:r>
          </a:p>
          <a:p>
            <a:pPr marL="285750" indent="-285750">
              <a:buFont typeface="Arial" panose="020B0604020202020204" pitchFamily="34" charset="0"/>
              <a:buChar char="•"/>
            </a:pPr>
            <a:r>
              <a:rPr lang="en-US" dirty="0"/>
              <a:t>The sum of Monetary value on an average by a customer in this category is 91124.44.</a:t>
            </a:r>
          </a:p>
          <a:p>
            <a:pPr marL="285750" indent="-285750">
              <a:buFont typeface="Arial" panose="020B0604020202020204" pitchFamily="34" charset="0"/>
              <a:buChar char="•"/>
            </a:pPr>
            <a:r>
              <a:rPr lang="en-US" dirty="0"/>
              <a:t>These customers have approximately transacted with the automobile parts manufacturer about 639 days ago on an average.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62596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0A756-7584-4AC6-9E53-540B7AF9339E}"/>
              </a:ext>
            </a:extLst>
          </p:cNvPr>
          <p:cNvSpPr txBox="1"/>
          <p:nvPr/>
        </p:nvSpPr>
        <p:spPr>
          <a:xfrm>
            <a:off x="133165" y="186431"/>
            <a:ext cx="1847365" cy="369332"/>
          </a:xfrm>
          <a:prstGeom prst="rect">
            <a:avLst/>
          </a:prstGeom>
          <a:noFill/>
        </p:spPr>
        <p:txBody>
          <a:bodyPr wrap="none" rtlCol="0">
            <a:spAutoFit/>
          </a:bodyPr>
          <a:lstStyle/>
          <a:p>
            <a:r>
              <a:rPr lang="en-US" b="1" u="sng" dirty="0">
                <a:solidFill>
                  <a:srgbClr val="0070C0"/>
                </a:solidFill>
                <a:latin typeface="Calibri" panose="020F0502020204030204" pitchFamily="34" charset="0"/>
                <a:cs typeface="Calibri" panose="020F0502020204030204" pitchFamily="34" charset="0"/>
              </a:rPr>
              <a:t>Tier 4 Customers:</a:t>
            </a:r>
            <a:endParaRPr lang="en-IN" b="1" u="sng" dirty="0">
              <a:solidFill>
                <a:srgbClr val="0070C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28470E7-840D-49E9-A68D-43E335FA6E22}"/>
              </a:ext>
            </a:extLst>
          </p:cNvPr>
          <p:cNvSpPr txBox="1"/>
          <p:nvPr/>
        </p:nvSpPr>
        <p:spPr>
          <a:xfrm>
            <a:off x="71021" y="3540080"/>
            <a:ext cx="1168449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These are the customers that have a low Recency, Low Frequency and a Low Monetary value.</a:t>
            </a:r>
          </a:p>
          <a:p>
            <a:pPr marL="285750" indent="-285750">
              <a:buFont typeface="Arial" panose="020B0604020202020204" pitchFamily="34" charset="0"/>
              <a:buChar char="•"/>
            </a:pPr>
            <a:r>
              <a:rPr lang="en-US" dirty="0"/>
              <a:t>These customers are not as profitable to the company as the previous group owing to their respective categories.</a:t>
            </a:r>
          </a:p>
          <a:p>
            <a:pPr marL="285750" indent="-285750">
              <a:buFont typeface="Arial" panose="020B0604020202020204" pitchFamily="34" charset="0"/>
              <a:buChar char="•"/>
            </a:pPr>
            <a:r>
              <a:rPr lang="en-US" dirty="0"/>
              <a:t>These customers can be let go off by the </a:t>
            </a:r>
            <a:r>
              <a:rPr lang="en-US" dirty="0" err="1"/>
              <a:t>Autmobile</a:t>
            </a:r>
            <a:r>
              <a:rPr lang="en-US" dirty="0"/>
              <a:t> parts manufacturer.</a:t>
            </a:r>
          </a:p>
          <a:p>
            <a:pPr marL="285750" indent="-285750">
              <a:buFont typeface="Arial" panose="020B0604020202020204" pitchFamily="34" charset="0"/>
              <a:buChar char="•"/>
            </a:pPr>
            <a:r>
              <a:rPr lang="en-US" dirty="0"/>
              <a:t>The funds allocated to entice the customers should never be spent on these customers.</a:t>
            </a:r>
          </a:p>
          <a:p>
            <a:pPr marL="285750" indent="-285750">
              <a:buFont typeface="Arial" panose="020B0604020202020204" pitchFamily="34" charset="0"/>
              <a:buChar char="•"/>
            </a:pPr>
            <a:r>
              <a:rPr lang="en-US" dirty="0"/>
              <a:t>The average sum of monetary value that these customers have given to the Automobile parts manufacturer is 52024.</a:t>
            </a:r>
          </a:p>
          <a:p>
            <a:pPr marL="285750" indent="-285750">
              <a:buFont typeface="Arial" panose="020B0604020202020204" pitchFamily="34" charset="0"/>
              <a:buChar char="•"/>
            </a:pPr>
            <a:r>
              <a:rPr lang="en-US" dirty="0"/>
              <a:t>These customers have transacted with the Automobile parts manufacturer only 15 times on an average.</a:t>
            </a:r>
          </a:p>
          <a:p>
            <a:pPr marL="285750" indent="-285750">
              <a:buFont typeface="Arial" panose="020B0604020202020204" pitchFamily="34" charset="0"/>
              <a:buChar char="•"/>
            </a:pPr>
            <a:r>
              <a:rPr lang="en-US" dirty="0"/>
              <a:t>The previous time these customers came to me was about 788 days ago on an average.</a:t>
            </a:r>
          </a:p>
          <a:p>
            <a:pPr marL="285750" indent="-285750">
              <a:buFont typeface="Arial" panose="020B0604020202020204" pitchFamily="34" charset="0"/>
              <a:buChar char="•"/>
            </a:pPr>
            <a:r>
              <a:rPr lang="en-US" dirty="0"/>
              <a:t>The average sale given by these customers each time they come to the Automobile parts manufacturer is 3417.18</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8B1EF15-53AE-4DBC-8F20-BC90F3401A3D}"/>
              </a:ext>
            </a:extLst>
          </p:cNvPr>
          <p:cNvPicPr>
            <a:picLocks noChangeAspect="1"/>
          </p:cNvPicPr>
          <p:nvPr/>
        </p:nvPicPr>
        <p:blipFill>
          <a:blip r:embed="rId2"/>
          <a:stretch>
            <a:fillRect/>
          </a:stretch>
        </p:blipFill>
        <p:spPr>
          <a:xfrm>
            <a:off x="71021" y="621563"/>
            <a:ext cx="12021844" cy="2521132"/>
          </a:xfrm>
          <a:prstGeom prst="rect">
            <a:avLst/>
          </a:prstGeom>
        </p:spPr>
      </p:pic>
    </p:spTree>
    <p:extLst>
      <p:ext uri="{BB962C8B-B14F-4D97-AF65-F5344CB8AC3E}">
        <p14:creationId xmlns:p14="http://schemas.microsoft.com/office/powerpoint/2010/main" val="86974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EA6D76-F34B-4C9F-B3EE-9E66B097BE69}"/>
              </a:ext>
            </a:extLst>
          </p:cNvPr>
          <p:cNvSpPr txBox="1"/>
          <p:nvPr/>
        </p:nvSpPr>
        <p:spPr>
          <a:xfrm>
            <a:off x="408373" y="266330"/>
            <a:ext cx="1810624" cy="369332"/>
          </a:xfrm>
          <a:prstGeom prst="rect">
            <a:avLst/>
          </a:prstGeom>
          <a:noFill/>
        </p:spPr>
        <p:txBody>
          <a:bodyPr wrap="none" rtlCol="0">
            <a:spAutoFit/>
          </a:bodyPr>
          <a:lstStyle/>
          <a:p>
            <a:r>
              <a:rPr lang="en-US" b="1" u="sng" dirty="0">
                <a:solidFill>
                  <a:srgbClr val="0070C0"/>
                </a:solidFill>
              </a:rPr>
              <a:t>Summary points:</a:t>
            </a:r>
            <a:endParaRPr lang="en-IN" b="1" u="sng" dirty="0">
              <a:solidFill>
                <a:srgbClr val="0070C0"/>
              </a:solidFill>
            </a:endParaRPr>
          </a:p>
        </p:txBody>
      </p:sp>
      <p:sp>
        <p:nvSpPr>
          <p:cNvPr id="10" name="TextBox 9">
            <a:extLst>
              <a:ext uri="{FF2B5EF4-FFF2-40B4-BE49-F238E27FC236}">
                <a16:creationId xmlns:a16="http://schemas.microsoft.com/office/drawing/2014/main" id="{D4CF2271-64AC-47B7-9621-A33DFA7F7D92}"/>
              </a:ext>
            </a:extLst>
          </p:cNvPr>
          <p:cNvSpPr txBox="1"/>
          <p:nvPr/>
        </p:nvSpPr>
        <p:spPr>
          <a:xfrm>
            <a:off x="408373" y="962025"/>
            <a:ext cx="117074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period between October and November of each year is the highest sales period. </a:t>
            </a:r>
            <a:r>
              <a:rPr lang="en-US" dirty="0" err="1"/>
              <a:t>Adequete</a:t>
            </a:r>
            <a:r>
              <a:rPr lang="en-US" dirty="0"/>
              <a:t> staffing, hike of price of each part sold and increased delivery speed can be some of the measures adopted during this period to cater to the high demand. </a:t>
            </a:r>
          </a:p>
          <a:p>
            <a:pPr marL="285750" indent="-285750">
              <a:buFont typeface="Arial" panose="020B0604020202020204" pitchFamily="34" charset="0"/>
              <a:buChar char="•"/>
            </a:pPr>
            <a:r>
              <a:rPr lang="en-IN" dirty="0"/>
              <a:t>Best customers for the Automobile parts manufacturer are the customers listed in Tier – 1.</a:t>
            </a:r>
          </a:p>
          <a:p>
            <a:pPr marL="285750" indent="-285750">
              <a:buFont typeface="Arial" panose="020B0604020202020204" pitchFamily="34" charset="0"/>
              <a:buChar char="•"/>
            </a:pPr>
            <a:r>
              <a:rPr lang="en-IN" dirty="0"/>
              <a:t>Customers listed on the Tier- 2 list are the customers that are on the verge of churning as aggressive promotional strategies are to be employed to lure them ASAP into placing an order.</a:t>
            </a:r>
          </a:p>
          <a:p>
            <a:pPr marL="285750" indent="-285750">
              <a:buFont typeface="Arial" panose="020B0604020202020204" pitchFamily="34" charset="0"/>
              <a:buChar char="•"/>
            </a:pPr>
            <a:r>
              <a:rPr lang="en-IN" dirty="0"/>
              <a:t>Lost customers are the ones listed as the Tier – 4 customers.</a:t>
            </a:r>
          </a:p>
          <a:p>
            <a:pPr marL="285750" indent="-285750">
              <a:buFont typeface="Arial" panose="020B0604020202020204" pitchFamily="34" charset="0"/>
              <a:buChar char="•"/>
            </a:pPr>
            <a:r>
              <a:rPr lang="en-IN" dirty="0"/>
              <a:t>Loyal customers are the ones listed in the Tier – 1 and 2 and 3 in the order of preference.</a:t>
            </a:r>
          </a:p>
        </p:txBody>
      </p:sp>
    </p:spTree>
    <p:extLst>
      <p:ext uri="{BB962C8B-B14F-4D97-AF65-F5344CB8AC3E}">
        <p14:creationId xmlns:p14="http://schemas.microsoft.com/office/powerpoint/2010/main" val="424013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0EF10-1314-44C9-A56F-6C5007C42E7A}"/>
              </a:ext>
            </a:extLst>
          </p:cNvPr>
          <p:cNvSpPr>
            <a:spLocks noGrp="1"/>
          </p:cNvSpPr>
          <p:nvPr>
            <p:ph idx="1"/>
          </p:nvPr>
        </p:nvSpPr>
        <p:spPr>
          <a:xfrm>
            <a:off x="163497" y="2679761"/>
            <a:ext cx="6184037" cy="1847850"/>
          </a:xfrm>
        </p:spPr>
        <p:txBody>
          <a:bodyPr>
            <a:noAutofit/>
          </a:bodyPr>
          <a:lstStyle/>
          <a:p>
            <a:r>
              <a:rPr lang="en-US" sz="1600" dirty="0"/>
              <a:t>We also look at the info of the data to see if the data types have been imported correctly.</a:t>
            </a:r>
          </a:p>
          <a:p>
            <a:r>
              <a:rPr lang="en-US" sz="1600" dirty="0"/>
              <a:t>The </a:t>
            </a:r>
            <a:r>
              <a:rPr lang="en-US" sz="1600" dirty="0" err="1"/>
              <a:t>orderdate</a:t>
            </a:r>
            <a:r>
              <a:rPr lang="en-US" sz="1600" dirty="0"/>
              <a:t> has been imported as a datetime data type.</a:t>
            </a:r>
          </a:p>
          <a:p>
            <a:r>
              <a:rPr lang="en-US" sz="1600" dirty="0"/>
              <a:t>We also check the individual value counts of the columns in python and see that there aren’t any data anomaly.</a:t>
            </a:r>
            <a:r>
              <a:rPr lang="en-IN" sz="1600" dirty="0"/>
              <a:t> The results of the value count will be shared in the python file for you to review if required and will be presented along with the contents of this presentation.</a:t>
            </a:r>
            <a:endParaRPr lang="en-US" sz="1600" dirty="0"/>
          </a:p>
        </p:txBody>
      </p:sp>
      <p:pic>
        <p:nvPicPr>
          <p:cNvPr id="5" name="Picture 4">
            <a:extLst>
              <a:ext uri="{FF2B5EF4-FFF2-40B4-BE49-F238E27FC236}">
                <a16:creationId xmlns:a16="http://schemas.microsoft.com/office/drawing/2014/main" id="{D6D283BD-7764-4338-85F1-66108AC91572}"/>
              </a:ext>
            </a:extLst>
          </p:cNvPr>
          <p:cNvPicPr>
            <a:picLocks noChangeAspect="1"/>
          </p:cNvPicPr>
          <p:nvPr/>
        </p:nvPicPr>
        <p:blipFill>
          <a:blip r:embed="rId2"/>
          <a:stretch>
            <a:fillRect/>
          </a:stretch>
        </p:blipFill>
        <p:spPr>
          <a:xfrm>
            <a:off x="248066" y="164467"/>
            <a:ext cx="2409825" cy="2409825"/>
          </a:xfrm>
          <a:prstGeom prst="rect">
            <a:avLst/>
          </a:prstGeom>
        </p:spPr>
      </p:pic>
      <p:pic>
        <p:nvPicPr>
          <p:cNvPr id="7" name="Picture 6">
            <a:extLst>
              <a:ext uri="{FF2B5EF4-FFF2-40B4-BE49-F238E27FC236}">
                <a16:creationId xmlns:a16="http://schemas.microsoft.com/office/drawing/2014/main" id="{2F400F23-2018-4222-B401-699E16DBBC83}"/>
              </a:ext>
            </a:extLst>
          </p:cNvPr>
          <p:cNvPicPr>
            <a:picLocks noChangeAspect="1"/>
          </p:cNvPicPr>
          <p:nvPr/>
        </p:nvPicPr>
        <p:blipFill>
          <a:blip r:embed="rId3"/>
          <a:stretch>
            <a:fillRect/>
          </a:stretch>
        </p:blipFill>
        <p:spPr>
          <a:xfrm>
            <a:off x="3702358" y="164467"/>
            <a:ext cx="2514600" cy="1847850"/>
          </a:xfrm>
          <a:prstGeom prst="rect">
            <a:avLst/>
          </a:prstGeom>
        </p:spPr>
      </p:pic>
      <p:pic>
        <p:nvPicPr>
          <p:cNvPr id="9" name="Picture 8">
            <a:extLst>
              <a:ext uri="{FF2B5EF4-FFF2-40B4-BE49-F238E27FC236}">
                <a16:creationId xmlns:a16="http://schemas.microsoft.com/office/drawing/2014/main" id="{C61E0B17-5292-496A-9522-8AE5E5C4F3BF}"/>
              </a:ext>
            </a:extLst>
          </p:cNvPr>
          <p:cNvPicPr>
            <a:picLocks noChangeAspect="1"/>
          </p:cNvPicPr>
          <p:nvPr/>
        </p:nvPicPr>
        <p:blipFill>
          <a:blip r:embed="rId4"/>
          <a:stretch>
            <a:fillRect/>
          </a:stretch>
        </p:blipFill>
        <p:spPr>
          <a:xfrm>
            <a:off x="6617332" y="2574292"/>
            <a:ext cx="5486400" cy="4270437"/>
          </a:xfrm>
          <a:prstGeom prst="rect">
            <a:avLst/>
          </a:prstGeom>
        </p:spPr>
      </p:pic>
      <p:sp>
        <p:nvSpPr>
          <p:cNvPr id="10" name="Arrow: Right 9">
            <a:extLst>
              <a:ext uri="{FF2B5EF4-FFF2-40B4-BE49-F238E27FC236}">
                <a16:creationId xmlns:a16="http://schemas.microsoft.com/office/drawing/2014/main" id="{D3D041DD-5DFA-417A-8F8E-DB4E946143C1}"/>
              </a:ext>
            </a:extLst>
          </p:cNvPr>
          <p:cNvSpPr/>
          <p:nvPr/>
        </p:nvSpPr>
        <p:spPr>
          <a:xfrm>
            <a:off x="5836096" y="2970112"/>
            <a:ext cx="665826" cy="33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92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8497-C1FE-4167-B472-F45B1BCC1BEA}"/>
              </a:ext>
            </a:extLst>
          </p:cNvPr>
          <p:cNvSpPr>
            <a:spLocks noGrp="1"/>
          </p:cNvSpPr>
          <p:nvPr>
            <p:ph type="title"/>
          </p:nvPr>
        </p:nvSpPr>
        <p:spPr>
          <a:xfrm>
            <a:off x="0" y="0"/>
            <a:ext cx="10973447" cy="426128"/>
          </a:xfrm>
        </p:spPr>
        <p:txBody>
          <a:bodyPr>
            <a:normAutofit/>
          </a:bodyPr>
          <a:lstStyle/>
          <a:p>
            <a:r>
              <a:rPr lang="en-US" sz="1800" b="1" u="sng" dirty="0">
                <a:solidFill>
                  <a:srgbClr val="0070C0"/>
                </a:solidFill>
                <a:latin typeface="+mn-lt"/>
              </a:rPr>
              <a:t>Exploratory Data Analysis using Tableau:</a:t>
            </a:r>
            <a:r>
              <a:rPr lang="en-US" sz="1800" dirty="0">
                <a:solidFill>
                  <a:srgbClr val="0070C0"/>
                </a:solidFill>
                <a:latin typeface="+mn-lt"/>
              </a:rPr>
              <a:t>  </a:t>
            </a:r>
            <a:r>
              <a:rPr lang="en-US" sz="1800" dirty="0">
                <a:latin typeface="+mn-lt"/>
              </a:rPr>
              <a:t>We use Tableau for performing Exploratory Data Analysis.</a:t>
            </a:r>
            <a:endParaRPr lang="en-IN" sz="1800" b="1" u="sng" dirty="0">
              <a:solidFill>
                <a:srgbClr val="0070C0"/>
              </a:solidFill>
              <a:latin typeface="+mn-lt"/>
            </a:endParaRPr>
          </a:p>
        </p:txBody>
      </p:sp>
      <p:sp>
        <p:nvSpPr>
          <p:cNvPr id="3" name="Content Placeholder 2">
            <a:extLst>
              <a:ext uri="{FF2B5EF4-FFF2-40B4-BE49-F238E27FC236}">
                <a16:creationId xmlns:a16="http://schemas.microsoft.com/office/drawing/2014/main" id="{BBCE0194-8323-4911-BF86-27B61C5F6787}"/>
              </a:ext>
            </a:extLst>
          </p:cNvPr>
          <p:cNvSpPr>
            <a:spLocks noGrp="1"/>
          </p:cNvSpPr>
          <p:nvPr>
            <p:ph idx="1"/>
          </p:nvPr>
        </p:nvSpPr>
        <p:spPr>
          <a:xfrm>
            <a:off x="110231" y="520609"/>
            <a:ext cx="11768091" cy="1059616"/>
          </a:xfrm>
        </p:spPr>
        <p:txBody>
          <a:bodyPr>
            <a:noAutofit/>
          </a:bodyPr>
          <a:lstStyle/>
          <a:p>
            <a:r>
              <a:rPr lang="en-US" sz="1600" dirty="0"/>
              <a:t>Univariate Analysis: Sales</a:t>
            </a:r>
          </a:p>
          <a:p>
            <a:pPr marL="0" indent="0">
              <a:buNone/>
            </a:pPr>
            <a:r>
              <a:rPr lang="en-US" sz="1600" dirty="0"/>
              <a:t>Right skewed distribution, Highest sale frequency in the range of 2500, many outliers present with a very high sale value but with a low sale frequency.</a:t>
            </a:r>
            <a:endParaRPr lang="en-IN" sz="1600" dirty="0"/>
          </a:p>
        </p:txBody>
      </p:sp>
      <p:pic>
        <p:nvPicPr>
          <p:cNvPr id="5" name="Picture 4">
            <a:extLst>
              <a:ext uri="{FF2B5EF4-FFF2-40B4-BE49-F238E27FC236}">
                <a16:creationId xmlns:a16="http://schemas.microsoft.com/office/drawing/2014/main" id="{0162E9EE-2464-4220-9BCA-A48CEF2D2938}"/>
              </a:ext>
            </a:extLst>
          </p:cNvPr>
          <p:cNvPicPr>
            <a:picLocks noChangeAspect="1"/>
          </p:cNvPicPr>
          <p:nvPr/>
        </p:nvPicPr>
        <p:blipFill>
          <a:blip r:embed="rId2"/>
          <a:stretch>
            <a:fillRect/>
          </a:stretch>
        </p:blipFill>
        <p:spPr>
          <a:xfrm>
            <a:off x="186431" y="1580225"/>
            <a:ext cx="10111666" cy="5164637"/>
          </a:xfrm>
          <a:prstGeom prst="rect">
            <a:avLst/>
          </a:prstGeom>
        </p:spPr>
      </p:pic>
    </p:spTree>
    <p:extLst>
      <p:ext uri="{BB962C8B-B14F-4D97-AF65-F5344CB8AC3E}">
        <p14:creationId xmlns:p14="http://schemas.microsoft.com/office/powerpoint/2010/main" val="421837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FC2A-7C1D-4FC9-908C-B968181A9811}"/>
              </a:ext>
            </a:extLst>
          </p:cNvPr>
          <p:cNvSpPr>
            <a:spLocks noGrp="1"/>
          </p:cNvSpPr>
          <p:nvPr>
            <p:ph type="title"/>
          </p:nvPr>
        </p:nvSpPr>
        <p:spPr>
          <a:xfrm>
            <a:off x="0" y="0"/>
            <a:ext cx="10515600" cy="442743"/>
          </a:xfrm>
        </p:spPr>
        <p:txBody>
          <a:bodyPr>
            <a:normAutofit/>
          </a:bodyPr>
          <a:lstStyle/>
          <a:p>
            <a:r>
              <a:rPr lang="en-US" sz="1800" b="1" u="sng" dirty="0">
                <a:solidFill>
                  <a:srgbClr val="0070C0"/>
                </a:solidFill>
                <a:latin typeface="+mn-lt"/>
              </a:rPr>
              <a:t>Univariate Analysis: </a:t>
            </a:r>
            <a:r>
              <a:rPr lang="en-US" sz="1800" b="1" u="sng" dirty="0">
                <a:latin typeface="+mn-lt"/>
              </a:rPr>
              <a:t>Quantity Ordered</a:t>
            </a:r>
            <a:endParaRPr lang="en-IN" sz="1800" b="1" u="sng" dirty="0">
              <a:latin typeface="+mn-lt"/>
            </a:endParaRPr>
          </a:p>
        </p:txBody>
      </p:sp>
      <p:pic>
        <p:nvPicPr>
          <p:cNvPr id="9" name="Picture 8">
            <a:extLst>
              <a:ext uri="{FF2B5EF4-FFF2-40B4-BE49-F238E27FC236}">
                <a16:creationId xmlns:a16="http://schemas.microsoft.com/office/drawing/2014/main" id="{4C435753-BF96-48A3-910F-EEF471CA3DE4}"/>
              </a:ext>
            </a:extLst>
          </p:cNvPr>
          <p:cNvPicPr>
            <a:picLocks noChangeAspect="1"/>
          </p:cNvPicPr>
          <p:nvPr/>
        </p:nvPicPr>
        <p:blipFill>
          <a:blip r:embed="rId2"/>
          <a:stretch>
            <a:fillRect/>
          </a:stretch>
        </p:blipFill>
        <p:spPr>
          <a:xfrm>
            <a:off x="245615" y="1717027"/>
            <a:ext cx="11256885" cy="4963420"/>
          </a:xfrm>
          <a:prstGeom prst="rect">
            <a:avLst/>
          </a:prstGeom>
        </p:spPr>
      </p:pic>
      <p:sp>
        <p:nvSpPr>
          <p:cNvPr id="10" name="TextBox 9">
            <a:extLst>
              <a:ext uri="{FF2B5EF4-FFF2-40B4-BE49-F238E27FC236}">
                <a16:creationId xmlns:a16="http://schemas.microsoft.com/office/drawing/2014/main" id="{DD66DA5E-3394-45E2-BD6D-AD49F37C74DC}"/>
              </a:ext>
            </a:extLst>
          </p:cNvPr>
          <p:cNvSpPr txBox="1"/>
          <p:nvPr/>
        </p:nvSpPr>
        <p:spPr>
          <a:xfrm>
            <a:off x="381740" y="710214"/>
            <a:ext cx="9772034"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t>The sum of quantity ordered is mainly comprised of high frequency quantities between the range 20 – 50 units. </a:t>
            </a:r>
          </a:p>
          <a:p>
            <a:pPr marL="285750" indent="-285750">
              <a:buFont typeface="Arial" panose="020B0604020202020204" pitchFamily="34" charset="0"/>
              <a:buChar char="•"/>
            </a:pPr>
            <a:r>
              <a:rPr lang="en-US" sz="1600" dirty="0"/>
              <a:t>Higher order quantities are present but with a low order frequency.</a:t>
            </a:r>
            <a:endParaRPr lang="en-IN" sz="1600" dirty="0"/>
          </a:p>
        </p:txBody>
      </p:sp>
    </p:spTree>
    <p:extLst>
      <p:ext uri="{BB962C8B-B14F-4D97-AF65-F5344CB8AC3E}">
        <p14:creationId xmlns:p14="http://schemas.microsoft.com/office/powerpoint/2010/main" val="188949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0739-3DB2-4D2A-BF6A-05E4DAB35CAF}"/>
              </a:ext>
            </a:extLst>
          </p:cNvPr>
          <p:cNvSpPr>
            <a:spLocks noGrp="1"/>
          </p:cNvSpPr>
          <p:nvPr>
            <p:ph type="title"/>
          </p:nvPr>
        </p:nvSpPr>
        <p:spPr>
          <a:xfrm>
            <a:off x="0" y="0"/>
            <a:ext cx="3973497" cy="762339"/>
          </a:xfrm>
        </p:spPr>
        <p:txBody>
          <a:bodyPr>
            <a:normAutofit/>
          </a:bodyPr>
          <a:lstStyle/>
          <a:p>
            <a:r>
              <a:rPr lang="en-US" sz="1800" b="1" u="sng" dirty="0">
                <a:solidFill>
                  <a:srgbClr val="0070C0"/>
                </a:solidFill>
                <a:latin typeface="+mn-lt"/>
              </a:rPr>
              <a:t>Bivariate Analysis: </a:t>
            </a:r>
            <a:r>
              <a:rPr lang="en-US" sz="1800" b="1" u="sng" dirty="0">
                <a:latin typeface="+mn-lt"/>
              </a:rPr>
              <a:t>Order date split into quarterly data with Sum of Sales</a:t>
            </a:r>
            <a:endParaRPr lang="en-IN" sz="1800" b="1" u="sng" dirty="0">
              <a:latin typeface="+mn-lt"/>
            </a:endParaRPr>
          </a:p>
        </p:txBody>
      </p:sp>
      <p:pic>
        <p:nvPicPr>
          <p:cNvPr id="5" name="Picture 4">
            <a:extLst>
              <a:ext uri="{FF2B5EF4-FFF2-40B4-BE49-F238E27FC236}">
                <a16:creationId xmlns:a16="http://schemas.microsoft.com/office/drawing/2014/main" id="{66FA2E46-20A4-4FBD-B1F2-C30D54D7C5A9}"/>
              </a:ext>
            </a:extLst>
          </p:cNvPr>
          <p:cNvPicPr>
            <a:picLocks noChangeAspect="1"/>
          </p:cNvPicPr>
          <p:nvPr/>
        </p:nvPicPr>
        <p:blipFill>
          <a:blip r:embed="rId2"/>
          <a:stretch>
            <a:fillRect/>
          </a:stretch>
        </p:blipFill>
        <p:spPr>
          <a:xfrm>
            <a:off x="284086" y="2049602"/>
            <a:ext cx="10839634" cy="4715183"/>
          </a:xfrm>
          <a:prstGeom prst="rect">
            <a:avLst/>
          </a:prstGeom>
        </p:spPr>
      </p:pic>
      <p:sp>
        <p:nvSpPr>
          <p:cNvPr id="7" name="TextBox 6">
            <a:extLst>
              <a:ext uri="{FF2B5EF4-FFF2-40B4-BE49-F238E27FC236}">
                <a16:creationId xmlns:a16="http://schemas.microsoft.com/office/drawing/2014/main" id="{8D0054D1-D032-4CA9-B566-726248E0896C}"/>
              </a:ext>
            </a:extLst>
          </p:cNvPr>
          <p:cNvSpPr txBox="1"/>
          <p:nvPr/>
        </p:nvSpPr>
        <p:spPr>
          <a:xfrm>
            <a:off x="0" y="648070"/>
            <a:ext cx="1170964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We see a strong sales trend in the fourth quarter of each year. There is a steep increase in sales from October and peaks in November, post which we see a steep downfall by December. This seasonal component needs to be closely analyzed to spot contributing factors.</a:t>
            </a:r>
          </a:p>
          <a:p>
            <a:pPr marL="285750" indent="-285750">
              <a:buFont typeface="Arial" panose="020B0604020202020204" pitchFamily="34" charset="0"/>
              <a:buChar char="•"/>
            </a:pPr>
            <a:r>
              <a:rPr lang="en-US" sz="1600" dirty="0"/>
              <a:t>We also notice an overall increase of sales for the Automobile parts manufacturer over the years. We see that the average sum of sales for the year 2018 was 3518, for the year 2019  it was 3513 and for the first one and a half quarters of 2020 it was 3736. </a:t>
            </a:r>
            <a:endParaRPr lang="en-IN" sz="1600" dirty="0"/>
          </a:p>
        </p:txBody>
      </p:sp>
    </p:spTree>
    <p:extLst>
      <p:ext uri="{BB962C8B-B14F-4D97-AF65-F5344CB8AC3E}">
        <p14:creationId xmlns:p14="http://schemas.microsoft.com/office/powerpoint/2010/main" val="212088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877F-2C29-42DC-B4CC-A288892A97A6}"/>
              </a:ext>
            </a:extLst>
          </p:cNvPr>
          <p:cNvSpPr>
            <a:spLocks noGrp="1"/>
          </p:cNvSpPr>
          <p:nvPr>
            <p:ph type="title"/>
          </p:nvPr>
        </p:nvSpPr>
        <p:spPr>
          <a:xfrm>
            <a:off x="0" y="-87636"/>
            <a:ext cx="11066755" cy="726828"/>
          </a:xfrm>
        </p:spPr>
        <p:txBody>
          <a:bodyPr>
            <a:normAutofit/>
          </a:bodyPr>
          <a:lstStyle/>
          <a:p>
            <a:r>
              <a:rPr lang="en-US" sz="1800" b="1" u="sng" dirty="0">
                <a:solidFill>
                  <a:srgbClr val="0070C0"/>
                </a:solidFill>
                <a:latin typeface="+mn-lt"/>
              </a:rPr>
              <a:t>Multivariate Analysis: </a:t>
            </a:r>
            <a:r>
              <a:rPr lang="en-US" sz="1800" b="1" u="sng" dirty="0">
                <a:solidFill>
                  <a:srgbClr val="333333"/>
                </a:solidFill>
                <a:effectLst/>
                <a:latin typeface="+mn-lt"/>
              </a:rPr>
              <a:t>Bubble chart of sum of sales across each </a:t>
            </a:r>
            <a:r>
              <a:rPr lang="en-US" sz="1800" b="1" u="sng" dirty="0" err="1">
                <a:solidFill>
                  <a:srgbClr val="333333"/>
                </a:solidFill>
                <a:effectLst/>
                <a:latin typeface="+mn-lt"/>
              </a:rPr>
              <a:t>Productline</a:t>
            </a:r>
            <a:r>
              <a:rPr lang="en-US" sz="1800" b="1" u="sng" dirty="0">
                <a:solidFill>
                  <a:srgbClr val="333333"/>
                </a:solidFill>
                <a:effectLst/>
                <a:latin typeface="+mn-lt"/>
              </a:rPr>
              <a:t> with a filter to choose the deal size</a:t>
            </a:r>
            <a:endParaRPr lang="en-IN" sz="1800" b="1" u="sng" dirty="0">
              <a:latin typeface="+mn-lt"/>
            </a:endParaRPr>
          </a:p>
        </p:txBody>
      </p:sp>
      <p:pic>
        <p:nvPicPr>
          <p:cNvPr id="7" name="Picture 6">
            <a:extLst>
              <a:ext uri="{FF2B5EF4-FFF2-40B4-BE49-F238E27FC236}">
                <a16:creationId xmlns:a16="http://schemas.microsoft.com/office/drawing/2014/main" id="{A4D8D80B-3B43-4BBD-90DC-36DC9055DDC7}"/>
              </a:ext>
            </a:extLst>
          </p:cNvPr>
          <p:cNvPicPr>
            <a:picLocks noChangeAspect="1"/>
          </p:cNvPicPr>
          <p:nvPr/>
        </p:nvPicPr>
        <p:blipFill>
          <a:blip r:embed="rId2"/>
          <a:stretch>
            <a:fillRect/>
          </a:stretch>
        </p:blipFill>
        <p:spPr>
          <a:xfrm>
            <a:off x="491970" y="2059618"/>
            <a:ext cx="11306453" cy="4694349"/>
          </a:xfrm>
          <a:prstGeom prst="rect">
            <a:avLst/>
          </a:prstGeom>
        </p:spPr>
      </p:pic>
      <p:sp>
        <p:nvSpPr>
          <p:cNvPr id="8" name="TextBox 7">
            <a:extLst>
              <a:ext uri="{FF2B5EF4-FFF2-40B4-BE49-F238E27FC236}">
                <a16:creationId xmlns:a16="http://schemas.microsoft.com/office/drawing/2014/main" id="{A2947AFF-D2F0-450B-9062-29AE377E9CAF}"/>
              </a:ext>
            </a:extLst>
          </p:cNvPr>
          <p:cNvSpPr txBox="1"/>
          <p:nvPr/>
        </p:nvSpPr>
        <p:spPr>
          <a:xfrm>
            <a:off x="213064" y="639192"/>
            <a:ext cx="11913833"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see that the </a:t>
            </a:r>
            <a:r>
              <a:rPr lang="en-US" dirty="0" err="1"/>
              <a:t>Productline</a:t>
            </a:r>
            <a:r>
              <a:rPr lang="en-US" dirty="0"/>
              <a:t> with the Classic Cars have the highest sum of sales as compared to any other </a:t>
            </a:r>
            <a:r>
              <a:rPr lang="en-US" dirty="0" err="1"/>
              <a:t>Productline</a:t>
            </a:r>
            <a:r>
              <a:rPr lang="en-US" dirty="0"/>
              <a:t>.</a:t>
            </a:r>
          </a:p>
          <a:p>
            <a:pPr marL="285750" indent="-285750">
              <a:buFont typeface="Arial" panose="020B0604020202020204" pitchFamily="34" charset="0"/>
              <a:buChar char="•"/>
            </a:pPr>
            <a:r>
              <a:rPr lang="en-US" dirty="0"/>
              <a:t>Vintage cars are the next category in the </a:t>
            </a:r>
            <a:r>
              <a:rPr lang="en-US" dirty="0" err="1"/>
              <a:t>Productline</a:t>
            </a:r>
            <a:r>
              <a:rPr lang="en-US" dirty="0"/>
              <a:t> which claim the second highest sum of sales. Trucks and Buses and Motorcycles are next in line with an almost equal portion of sum of sales.</a:t>
            </a:r>
            <a:endParaRPr lang="en-IN" dirty="0"/>
          </a:p>
        </p:txBody>
      </p:sp>
    </p:spTree>
    <p:extLst>
      <p:ext uri="{BB962C8B-B14F-4D97-AF65-F5344CB8AC3E}">
        <p14:creationId xmlns:p14="http://schemas.microsoft.com/office/powerpoint/2010/main" val="426006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ADD65-BE85-4C9C-94F6-03CAAB824A14}"/>
              </a:ext>
            </a:extLst>
          </p:cNvPr>
          <p:cNvPicPr>
            <a:picLocks noChangeAspect="1"/>
          </p:cNvPicPr>
          <p:nvPr/>
        </p:nvPicPr>
        <p:blipFill>
          <a:blip r:embed="rId2"/>
          <a:stretch>
            <a:fillRect/>
          </a:stretch>
        </p:blipFill>
        <p:spPr>
          <a:xfrm>
            <a:off x="139084" y="2038970"/>
            <a:ext cx="11913832" cy="4819030"/>
          </a:xfrm>
          <a:prstGeom prst="rect">
            <a:avLst/>
          </a:prstGeom>
        </p:spPr>
      </p:pic>
      <p:sp>
        <p:nvSpPr>
          <p:cNvPr id="6" name="TextBox 5">
            <a:extLst>
              <a:ext uri="{FF2B5EF4-FFF2-40B4-BE49-F238E27FC236}">
                <a16:creationId xmlns:a16="http://schemas.microsoft.com/office/drawing/2014/main" id="{ABABE018-E8FD-4799-88E6-162952577A8C}"/>
              </a:ext>
            </a:extLst>
          </p:cNvPr>
          <p:cNvSpPr txBox="1"/>
          <p:nvPr/>
        </p:nvSpPr>
        <p:spPr>
          <a:xfrm>
            <a:off x="139084" y="648071"/>
            <a:ext cx="1162974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Here we have a filter to choose the deal size as Small. In the deal size of small, we are able to see that the sum of sales for the Vintage cars is almost same or slightly bigger than that of the Classic cars. The contribution of Plans, Motorcycles, Trucks and Buses, Ships and Trains have also increased noticeably.</a:t>
            </a:r>
            <a:endParaRPr lang="en-IN" sz="1600" dirty="0"/>
          </a:p>
        </p:txBody>
      </p:sp>
    </p:spTree>
    <p:extLst>
      <p:ext uri="{BB962C8B-B14F-4D97-AF65-F5344CB8AC3E}">
        <p14:creationId xmlns:p14="http://schemas.microsoft.com/office/powerpoint/2010/main" val="266044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A248-4D72-4662-90B4-99773F0E4B12}"/>
              </a:ext>
            </a:extLst>
          </p:cNvPr>
          <p:cNvSpPr>
            <a:spLocks noGrp="1"/>
          </p:cNvSpPr>
          <p:nvPr>
            <p:ph type="title"/>
          </p:nvPr>
        </p:nvSpPr>
        <p:spPr>
          <a:xfrm>
            <a:off x="0" y="1"/>
            <a:ext cx="6787718" cy="585926"/>
          </a:xfrm>
        </p:spPr>
        <p:txBody>
          <a:bodyPr/>
          <a:lstStyle/>
          <a:p>
            <a:r>
              <a:rPr lang="en-US" sz="1800" b="1" u="sng" dirty="0">
                <a:solidFill>
                  <a:srgbClr val="0070C0"/>
                </a:solidFill>
                <a:effectLst/>
                <a:latin typeface="+mn-lt"/>
              </a:rPr>
              <a:t>Bar chart of </a:t>
            </a:r>
            <a:r>
              <a:rPr lang="en-US" sz="1800" b="1" u="sng" dirty="0" err="1">
                <a:solidFill>
                  <a:srgbClr val="0070C0"/>
                </a:solidFill>
                <a:effectLst/>
                <a:latin typeface="+mn-lt"/>
              </a:rPr>
              <a:t>DaysSinceLastorder</a:t>
            </a:r>
            <a:r>
              <a:rPr lang="en-US" sz="1800" b="1" u="sng" dirty="0">
                <a:solidFill>
                  <a:srgbClr val="0070C0"/>
                </a:solidFill>
                <a:effectLst/>
                <a:latin typeface="+mn-lt"/>
              </a:rPr>
              <a:t> and Sum of Sales across </a:t>
            </a:r>
            <a:r>
              <a:rPr lang="en-US" sz="1800" b="1" u="sng" dirty="0" err="1">
                <a:solidFill>
                  <a:srgbClr val="0070C0"/>
                </a:solidFill>
                <a:effectLst/>
                <a:latin typeface="+mn-lt"/>
              </a:rPr>
              <a:t>Productcode</a:t>
            </a:r>
            <a:endParaRPr lang="en-IN" b="1" u="sng" dirty="0">
              <a:solidFill>
                <a:srgbClr val="0070C0"/>
              </a:solidFill>
              <a:latin typeface="+mn-lt"/>
            </a:endParaRPr>
          </a:p>
        </p:txBody>
      </p:sp>
      <p:sp>
        <p:nvSpPr>
          <p:cNvPr id="3" name="Content Placeholder 2">
            <a:extLst>
              <a:ext uri="{FF2B5EF4-FFF2-40B4-BE49-F238E27FC236}">
                <a16:creationId xmlns:a16="http://schemas.microsoft.com/office/drawing/2014/main" id="{4DCED0E6-973D-4354-891A-770F1114B32F}"/>
              </a:ext>
            </a:extLst>
          </p:cNvPr>
          <p:cNvSpPr>
            <a:spLocks noGrp="1"/>
          </p:cNvSpPr>
          <p:nvPr>
            <p:ph idx="1"/>
          </p:nvPr>
        </p:nvSpPr>
        <p:spPr>
          <a:xfrm>
            <a:off x="101353" y="585927"/>
            <a:ext cx="10515600" cy="1157272"/>
          </a:xfrm>
        </p:spPr>
        <p:txBody>
          <a:bodyPr>
            <a:normAutofit/>
          </a:bodyPr>
          <a:lstStyle/>
          <a:p>
            <a:r>
              <a:rPr lang="en-US" sz="1600" dirty="0"/>
              <a:t>Here we see that the product code: S18_3232 is the one with the highest sum of sales. </a:t>
            </a:r>
          </a:p>
          <a:p>
            <a:r>
              <a:rPr lang="en-US" sz="1600" dirty="0"/>
              <a:t>The product code: S700_4002 is the one that has the highest number of days since its last order.</a:t>
            </a:r>
            <a:endParaRPr lang="en-IN" sz="1600" dirty="0"/>
          </a:p>
        </p:txBody>
      </p:sp>
      <p:pic>
        <p:nvPicPr>
          <p:cNvPr id="5" name="Picture 4">
            <a:extLst>
              <a:ext uri="{FF2B5EF4-FFF2-40B4-BE49-F238E27FC236}">
                <a16:creationId xmlns:a16="http://schemas.microsoft.com/office/drawing/2014/main" id="{FD46D80B-1908-46C3-8EF3-491A0755CBE4}"/>
              </a:ext>
            </a:extLst>
          </p:cNvPr>
          <p:cNvPicPr>
            <a:picLocks noChangeAspect="1"/>
          </p:cNvPicPr>
          <p:nvPr/>
        </p:nvPicPr>
        <p:blipFill>
          <a:blip r:embed="rId2"/>
          <a:stretch>
            <a:fillRect/>
          </a:stretch>
        </p:blipFill>
        <p:spPr>
          <a:xfrm>
            <a:off x="0" y="1873189"/>
            <a:ext cx="12192000" cy="4915886"/>
          </a:xfrm>
          <a:prstGeom prst="rect">
            <a:avLst/>
          </a:prstGeom>
        </p:spPr>
      </p:pic>
    </p:spTree>
    <p:extLst>
      <p:ext uri="{BB962C8B-B14F-4D97-AF65-F5344CB8AC3E}">
        <p14:creationId xmlns:p14="http://schemas.microsoft.com/office/powerpoint/2010/main" val="200819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2191</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Tableau Light</vt:lpstr>
      <vt:lpstr>Office Theme</vt:lpstr>
      <vt:lpstr>Executive Summary of the data:</vt:lpstr>
      <vt:lpstr>PowerPoint Presentation</vt:lpstr>
      <vt:lpstr>PowerPoint Presentation</vt:lpstr>
      <vt:lpstr>Exploratory Data Analysis using Tableau:  We use Tableau for performing Exploratory Data Analysis.</vt:lpstr>
      <vt:lpstr>Univariate Analysis: Quantity Ordered</vt:lpstr>
      <vt:lpstr>Bivariate Analysis: Order date split into quarterly data with Sum of Sales</vt:lpstr>
      <vt:lpstr>Multivariate Analysis: Bubble chart of sum of sales across each Productline with a filter to choose the deal size</vt:lpstr>
      <vt:lpstr>PowerPoint Presentation</vt:lpstr>
      <vt:lpstr>Bar chart of DaysSinceLastorder and Sum of Sales across Productcode</vt:lpstr>
      <vt:lpstr>PowerPoint Presentation</vt:lpstr>
      <vt:lpstr>Bar chart of Sum of Sales and Sum of Quantity Ordered on Customername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of the data:</dc:title>
  <dc:creator>Ananth</dc:creator>
  <cp:lastModifiedBy>Ananth</cp:lastModifiedBy>
  <cp:revision>46</cp:revision>
  <dcterms:created xsi:type="dcterms:W3CDTF">2021-07-25T12:53:50Z</dcterms:created>
  <dcterms:modified xsi:type="dcterms:W3CDTF">2021-07-28T16:57:27Z</dcterms:modified>
</cp:coreProperties>
</file>