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8" r:id="rId4"/>
    <p:sldId id="259" r:id="rId5"/>
    <p:sldId id="260" r:id="rId6"/>
    <p:sldId id="262" r:id="rId7"/>
    <p:sldId id="263" r:id="rId8"/>
    <p:sldId id="264" r:id="rId9"/>
    <p:sldId id="265" r:id="rId10"/>
    <p:sldId id="266" r:id="rId11"/>
    <p:sldId id="268"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2B815-AA28-45B2-96A1-B732E4CB87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33AA4D8-3D80-4B3F-B0F9-5EAE2ADC25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D4CD02-DD2F-489A-8B70-7D509B99484D}"/>
              </a:ext>
            </a:extLst>
          </p:cNvPr>
          <p:cNvSpPr>
            <a:spLocks noGrp="1"/>
          </p:cNvSpPr>
          <p:nvPr>
            <p:ph type="dt" sz="half" idx="10"/>
          </p:nvPr>
        </p:nvSpPr>
        <p:spPr/>
        <p:txBody>
          <a:bodyPr/>
          <a:lstStyle/>
          <a:p>
            <a:fld id="{AAF6016C-0F5B-4844-BA2C-222FE31DC3F2}" type="datetimeFigureOut">
              <a:rPr lang="en-IN" smtClean="0"/>
              <a:t>01-08-2021</a:t>
            </a:fld>
            <a:endParaRPr lang="en-IN"/>
          </a:p>
        </p:txBody>
      </p:sp>
      <p:sp>
        <p:nvSpPr>
          <p:cNvPr id="5" name="Footer Placeholder 4">
            <a:extLst>
              <a:ext uri="{FF2B5EF4-FFF2-40B4-BE49-F238E27FC236}">
                <a16:creationId xmlns:a16="http://schemas.microsoft.com/office/drawing/2014/main" id="{C0BD4791-2C4F-4E49-A22F-4EC703EA20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E603FA-BC63-4CD1-AADD-97756B1BBCC3}"/>
              </a:ext>
            </a:extLst>
          </p:cNvPr>
          <p:cNvSpPr>
            <a:spLocks noGrp="1"/>
          </p:cNvSpPr>
          <p:nvPr>
            <p:ph type="sldNum" sz="quarter" idx="12"/>
          </p:nvPr>
        </p:nvSpPr>
        <p:spPr/>
        <p:txBody>
          <a:bodyPr/>
          <a:lstStyle/>
          <a:p>
            <a:fld id="{04399774-42CD-45E4-916B-433450BCB010}" type="slidenum">
              <a:rPr lang="en-IN" smtClean="0"/>
              <a:t>‹#›</a:t>
            </a:fld>
            <a:endParaRPr lang="en-IN"/>
          </a:p>
        </p:txBody>
      </p:sp>
    </p:spTree>
    <p:extLst>
      <p:ext uri="{BB962C8B-B14F-4D97-AF65-F5344CB8AC3E}">
        <p14:creationId xmlns:p14="http://schemas.microsoft.com/office/powerpoint/2010/main" val="2477176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6C068-F519-47AD-ABD0-6CECF9105BA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51F3F0-BF63-4A96-BA8D-0CF634A1D8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0A0E2F-B7AB-491D-B51B-73C26A30D098}"/>
              </a:ext>
            </a:extLst>
          </p:cNvPr>
          <p:cNvSpPr>
            <a:spLocks noGrp="1"/>
          </p:cNvSpPr>
          <p:nvPr>
            <p:ph type="dt" sz="half" idx="10"/>
          </p:nvPr>
        </p:nvSpPr>
        <p:spPr/>
        <p:txBody>
          <a:bodyPr/>
          <a:lstStyle/>
          <a:p>
            <a:fld id="{AAF6016C-0F5B-4844-BA2C-222FE31DC3F2}" type="datetimeFigureOut">
              <a:rPr lang="en-IN" smtClean="0"/>
              <a:t>01-08-2021</a:t>
            </a:fld>
            <a:endParaRPr lang="en-IN"/>
          </a:p>
        </p:txBody>
      </p:sp>
      <p:sp>
        <p:nvSpPr>
          <p:cNvPr id="5" name="Footer Placeholder 4">
            <a:extLst>
              <a:ext uri="{FF2B5EF4-FFF2-40B4-BE49-F238E27FC236}">
                <a16:creationId xmlns:a16="http://schemas.microsoft.com/office/drawing/2014/main" id="{8A4E9B97-B136-4BF3-8D59-D4F1A63E2A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38BBF5-EFA4-49B6-BE56-19CF18CCD40D}"/>
              </a:ext>
            </a:extLst>
          </p:cNvPr>
          <p:cNvSpPr>
            <a:spLocks noGrp="1"/>
          </p:cNvSpPr>
          <p:nvPr>
            <p:ph type="sldNum" sz="quarter" idx="12"/>
          </p:nvPr>
        </p:nvSpPr>
        <p:spPr/>
        <p:txBody>
          <a:bodyPr/>
          <a:lstStyle/>
          <a:p>
            <a:fld id="{04399774-42CD-45E4-916B-433450BCB010}" type="slidenum">
              <a:rPr lang="en-IN" smtClean="0"/>
              <a:t>‹#›</a:t>
            </a:fld>
            <a:endParaRPr lang="en-IN"/>
          </a:p>
        </p:txBody>
      </p:sp>
    </p:spTree>
    <p:extLst>
      <p:ext uri="{BB962C8B-B14F-4D97-AF65-F5344CB8AC3E}">
        <p14:creationId xmlns:p14="http://schemas.microsoft.com/office/powerpoint/2010/main" val="4034371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22C20C-AE0E-4C15-B855-D19F5EAD84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7F8C26-0C0D-44D3-9876-E10163737E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97097E-5241-4908-A317-A407633E325C}"/>
              </a:ext>
            </a:extLst>
          </p:cNvPr>
          <p:cNvSpPr>
            <a:spLocks noGrp="1"/>
          </p:cNvSpPr>
          <p:nvPr>
            <p:ph type="dt" sz="half" idx="10"/>
          </p:nvPr>
        </p:nvSpPr>
        <p:spPr/>
        <p:txBody>
          <a:bodyPr/>
          <a:lstStyle/>
          <a:p>
            <a:fld id="{AAF6016C-0F5B-4844-BA2C-222FE31DC3F2}" type="datetimeFigureOut">
              <a:rPr lang="en-IN" smtClean="0"/>
              <a:t>01-08-2021</a:t>
            </a:fld>
            <a:endParaRPr lang="en-IN"/>
          </a:p>
        </p:txBody>
      </p:sp>
      <p:sp>
        <p:nvSpPr>
          <p:cNvPr id="5" name="Footer Placeholder 4">
            <a:extLst>
              <a:ext uri="{FF2B5EF4-FFF2-40B4-BE49-F238E27FC236}">
                <a16:creationId xmlns:a16="http://schemas.microsoft.com/office/drawing/2014/main" id="{024ADBC9-627A-448F-94E4-5BF64C1672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5A92C6-F5D1-4A81-977B-3E9D60E18EEC}"/>
              </a:ext>
            </a:extLst>
          </p:cNvPr>
          <p:cNvSpPr>
            <a:spLocks noGrp="1"/>
          </p:cNvSpPr>
          <p:nvPr>
            <p:ph type="sldNum" sz="quarter" idx="12"/>
          </p:nvPr>
        </p:nvSpPr>
        <p:spPr/>
        <p:txBody>
          <a:bodyPr/>
          <a:lstStyle/>
          <a:p>
            <a:fld id="{04399774-42CD-45E4-916B-433450BCB010}" type="slidenum">
              <a:rPr lang="en-IN" smtClean="0"/>
              <a:t>‹#›</a:t>
            </a:fld>
            <a:endParaRPr lang="en-IN"/>
          </a:p>
        </p:txBody>
      </p:sp>
    </p:spTree>
    <p:extLst>
      <p:ext uri="{BB962C8B-B14F-4D97-AF65-F5344CB8AC3E}">
        <p14:creationId xmlns:p14="http://schemas.microsoft.com/office/powerpoint/2010/main" val="1781274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51733-794F-4277-8FBD-AF1D4B031F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351E3D-4BFF-4E1B-8601-B27DB5267E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F70B1E-59A1-4AC6-8D49-127A1AFAE4E0}"/>
              </a:ext>
            </a:extLst>
          </p:cNvPr>
          <p:cNvSpPr>
            <a:spLocks noGrp="1"/>
          </p:cNvSpPr>
          <p:nvPr>
            <p:ph type="dt" sz="half" idx="10"/>
          </p:nvPr>
        </p:nvSpPr>
        <p:spPr/>
        <p:txBody>
          <a:bodyPr/>
          <a:lstStyle/>
          <a:p>
            <a:fld id="{AAF6016C-0F5B-4844-BA2C-222FE31DC3F2}" type="datetimeFigureOut">
              <a:rPr lang="en-IN" smtClean="0"/>
              <a:t>01-08-2021</a:t>
            </a:fld>
            <a:endParaRPr lang="en-IN"/>
          </a:p>
        </p:txBody>
      </p:sp>
      <p:sp>
        <p:nvSpPr>
          <p:cNvPr id="5" name="Footer Placeholder 4">
            <a:extLst>
              <a:ext uri="{FF2B5EF4-FFF2-40B4-BE49-F238E27FC236}">
                <a16:creationId xmlns:a16="http://schemas.microsoft.com/office/drawing/2014/main" id="{35F6D5B9-D984-407C-91B2-F9FA4FFFFE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1A7C4D-5C8A-494F-A1A8-F5FCA7CDA384}"/>
              </a:ext>
            </a:extLst>
          </p:cNvPr>
          <p:cNvSpPr>
            <a:spLocks noGrp="1"/>
          </p:cNvSpPr>
          <p:nvPr>
            <p:ph type="sldNum" sz="quarter" idx="12"/>
          </p:nvPr>
        </p:nvSpPr>
        <p:spPr/>
        <p:txBody>
          <a:bodyPr/>
          <a:lstStyle/>
          <a:p>
            <a:fld id="{04399774-42CD-45E4-916B-433450BCB010}" type="slidenum">
              <a:rPr lang="en-IN" smtClean="0"/>
              <a:t>‹#›</a:t>
            </a:fld>
            <a:endParaRPr lang="en-IN"/>
          </a:p>
        </p:txBody>
      </p:sp>
    </p:spTree>
    <p:extLst>
      <p:ext uri="{BB962C8B-B14F-4D97-AF65-F5344CB8AC3E}">
        <p14:creationId xmlns:p14="http://schemas.microsoft.com/office/powerpoint/2010/main" val="1547249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AB3F5-0873-4DDF-ABDB-BD49FC19F4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B9FE1D-9EBC-4B11-B91A-A525FF8B73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869196-0937-4297-AC13-808F47FF35D7}"/>
              </a:ext>
            </a:extLst>
          </p:cNvPr>
          <p:cNvSpPr>
            <a:spLocks noGrp="1"/>
          </p:cNvSpPr>
          <p:nvPr>
            <p:ph type="dt" sz="half" idx="10"/>
          </p:nvPr>
        </p:nvSpPr>
        <p:spPr/>
        <p:txBody>
          <a:bodyPr/>
          <a:lstStyle/>
          <a:p>
            <a:fld id="{AAF6016C-0F5B-4844-BA2C-222FE31DC3F2}" type="datetimeFigureOut">
              <a:rPr lang="en-IN" smtClean="0"/>
              <a:t>01-08-2021</a:t>
            </a:fld>
            <a:endParaRPr lang="en-IN"/>
          </a:p>
        </p:txBody>
      </p:sp>
      <p:sp>
        <p:nvSpPr>
          <p:cNvPr id="5" name="Footer Placeholder 4">
            <a:extLst>
              <a:ext uri="{FF2B5EF4-FFF2-40B4-BE49-F238E27FC236}">
                <a16:creationId xmlns:a16="http://schemas.microsoft.com/office/drawing/2014/main" id="{4A3765F4-8005-4432-99E8-07D6B37E73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BA9453-F49A-4A79-AA12-3D750A2AF7F7}"/>
              </a:ext>
            </a:extLst>
          </p:cNvPr>
          <p:cNvSpPr>
            <a:spLocks noGrp="1"/>
          </p:cNvSpPr>
          <p:nvPr>
            <p:ph type="sldNum" sz="quarter" idx="12"/>
          </p:nvPr>
        </p:nvSpPr>
        <p:spPr/>
        <p:txBody>
          <a:bodyPr/>
          <a:lstStyle/>
          <a:p>
            <a:fld id="{04399774-42CD-45E4-916B-433450BCB010}" type="slidenum">
              <a:rPr lang="en-IN" smtClean="0"/>
              <a:t>‹#›</a:t>
            </a:fld>
            <a:endParaRPr lang="en-IN"/>
          </a:p>
        </p:txBody>
      </p:sp>
    </p:spTree>
    <p:extLst>
      <p:ext uri="{BB962C8B-B14F-4D97-AF65-F5344CB8AC3E}">
        <p14:creationId xmlns:p14="http://schemas.microsoft.com/office/powerpoint/2010/main" val="2447476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37F2-B562-425C-BE1E-BD5E4DD18F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6DD06A-7BA0-4E9F-B4BB-E0A5CC83D3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69A47E-37C9-42D3-98C8-610B93E713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F4B5C9E-599F-4DE1-A8A3-C49D4C9B284F}"/>
              </a:ext>
            </a:extLst>
          </p:cNvPr>
          <p:cNvSpPr>
            <a:spLocks noGrp="1"/>
          </p:cNvSpPr>
          <p:nvPr>
            <p:ph type="dt" sz="half" idx="10"/>
          </p:nvPr>
        </p:nvSpPr>
        <p:spPr/>
        <p:txBody>
          <a:bodyPr/>
          <a:lstStyle/>
          <a:p>
            <a:fld id="{AAF6016C-0F5B-4844-BA2C-222FE31DC3F2}" type="datetimeFigureOut">
              <a:rPr lang="en-IN" smtClean="0"/>
              <a:t>01-08-2021</a:t>
            </a:fld>
            <a:endParaRPr lang="en-IN"/>
          </a:p>
        </p:txBody>
      </p:sp>
      <p:sp>
        <p:nvSpPr>
          <p:cNvPr id="6" name="Footer Placeholder 5">
            <a:extLst>
              <a:ext uri="{FF2B5EF4-FFF2-40B4-BE49-F238E27FC236}">
                <a16:creationId xmlns:a16="http://schemas.microsoft.com/office/drawing/2014/main" id="{32B93F2B-E209-446D-AA48-544C07E3BB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E93A3E-06CC-40B6-992C-946E2F74F1EF}"/>
              </a:ext>
            </a:extLst>
          </p:cNvPr>
          <p:cNvSpPr>
            <a:spLocks noGrp="1"/>
          </p:cNvSpPr>
          <p:nvPr>
            <p:ph type="sldNum" sz="quarter" idx="12"/>
          </p:nvPr>
        </p:nvSpPr>
        <p:spPr/>
        <p:txBody>
          <a:bodyPr/>
          <a:lstStyle/>
          <a:p>
            <a:fld id="{04399774-42CD-45E4-916B-433450BCB010}" type="slidenum">
              <a:rPr lang="en-IN" smtClean="0"/>
              <a:t>‹#›</a:t>
            </a:fld>
            <a:endParaRPr lang="en-IN"/>
          </a:p>
        </p:txBody>
      </p:sp>
    </p:spTree>
    <p:extLst>
      <p:ext uri="{BB962C8B-B14F-4D97-AF65-F5344CB8AC3E}">
        <p14:creationId xmlns:p14="http://schemas.microsoft.com/office/powerpoint/2010/main" val="2203626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79678-E78F-438D-9044-61D036DF21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29A1A4-9EA7-484E-8EA2-6ABD6B81F3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E8DF0C-8966-4EC5-A8E5-C2AE173D6D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7E74A02-00F2-441D-AB05-9AFA104F48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931C76-55DC-4813-A5CA-E4C9D9B8A0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1ABA07-AD32-4E5B-B9A7-8FB168C7CCA3}"/>
              </a:ext>
            </a:extLst>
          </p:cNvPr>
          <p:cNvSpPr>
            <a:spLocks noGrp="1"/>
          </p:cNvSpPr>
          <p:nvPr>
            <p:ph type="dt" sz="half" idx="10"/>
          </p:nvPr>
        </p:nvSpPr>
        <p:spPr/>
        <p:txBody>
          <a:bodyPr/>
          <a:lstStyle/>
          <a:p>
            <a:fld id="{AAF6016C-0F5B-4844-BA2C-222FE31DC3F2}" type="datetimeFigureOut">
              <a:rPr lang="en-IN" smtClean="0"/>
              <a:t>01-08-2021</a:t>
            </a:fld>
            <a:endParaRPr lang="en-IN"/>
          </a:p>
        </p:txBody>
      </p:sp>
      <p:sp>
        <p:nvSpPr>
          <p:cNvPr id="8" name="Footer Placeholder 7">
            <a:extLst>
              <a:ext uri="{FF2B5EF4-FFF2-40B4-BE49-F238E27FC236}">
                <a16:creationId xmlns:a16="http://schemas.microsoft.com/office/drawing/2014/main" id="{CD7DBE5E-73B7-4107-804E-3F1D943567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9E7402-CAA1-4C60-AA33-73B694FBC53E}"/>
              </a:ext>
            </a:extLst>
          </p:cNvPr>
          <p:cNvSpPr>
            <a:spLocks noGrp="1"/>
          </p:cNvSpPr>
          <p:nvPr>
            <p:ph type="sldNum" sz="quarter" idx="12"/>
          </p:nvPr>
        </p:nvSpPr>
        <p:spPr/>
        <p:txBody>
          <a:bodyPr/>
          <a:lstStyle/>
          <a:p>
            <a:fld id="{04399774-42CD-45E4-916B-433450BCB010}" type="slidenum">
              <a:rPr lang="en-IN" smtClean="0"/>
              <a:t>‹#›</a:t>
            </a:fld>
            <a:endParaRPr lang="en-IN"/>
          </a:p>
        </p:txBody>
      </p:sp>
    </p:spTree>
    <p:extLst>
      <p:ext uri="{BB962C8B-B14F-4D97-AF65-F5344CB8AC3E}">
        <p14:creationId xmlns:p14="http://schemas.microsoft.com/office/powerpoint/2010/main" val="4248225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B1136-70DD-4E5F-9D4A-1FD6B29504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85EBB91-79F5-4195-BB0B-516A80EBFA8E}"/>
              </a:ext>
            </a:extLst>
          </p:cNvPr>
          <p:cNvSpPr>
            <a:spLocks noGrp="1"/>
          </p:cNvSpPr>
          <p:nvPr>
            <p:ph type="dt" sz="half" idx="10"/>
          </p:nvPr>
        </p:nvSpPr>
        <p:spPr/>
        <p:txBody>
          <a:bodyPr/>
          <a:lstStyle/>
          <a:p>
            <a:fld id="{AAF6016C-0F5B-4844-BA2C-222FE31DC3F2}" type="datetimeFigureOut">
              <a:rPr lang="en-IN" smtClean="0"/>
              <a:t>01-08-2021</a:t>
            </a:fld>
            <a:endParaRPr lang="en-IN"/>
          </a:p>
        </p:txBody>
      </p:sp>
      <p:sp>
        <p:nvSpPr>
          <p:cNvPr id="4" name="Footer Placeholder 3">
            <a:extLst>
              <a:ext uri="{FF2B5EF4-FFF2-40B4-BE49-F238E27FC236}">
                <a16:creationId xmlns:a16="http://schemas.microsoft.com/office/drawing/2014/main" id="{258A0F85-2983-46FC-8612-F2D28BE055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8E12542-5B0D-4684-AA2E-F6EC1E4203C5}"/>
              </a:ext>
            </a:extLst>
          </p:cNvPr>
          <p:cNvSpPr>
            <a:spLocks noGrp="1"/>
          </p:cNvSpPr>
          <p:nvPr>
            <p:ph type="sldNum" sz="quarter" idx="12"/>
          </p:nvPr>
        </p:nvSpPr>
        <p:spPr/>
        <p:txBody>
          <a:bodyPr/>
          <a:lstStyle/>
          <a:p>
            <a:fld id="{04399774-42CD-45E4-916B-433450BCB010}" type="slidenum">
              <a:rPr lang="en-IN" smtClean="0"/>
              <a:t>‹#›</a:t>
            </a:fld>
            <a:endParaRPr lang="en-IN"/>
          </a:p>
        </p:txBody>
      </p:sp>
    </p:spTree>
    <p:extLst>
      <p:ext uri="{BB962C8B-B14F-4D97-AF65-F5344CB8AC3E}">
        <p14:creationId xmlns:p14="http://schemas.microsoft.com/office/powerpoint/2010/main" val="1192250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81F6FE-86F9-438E-856B-72E6479BC494}"/>
              </a:ext>
            </a:extLst>
          </p:cNvPr>
          <p:cNvSpPr>
            <a:spLocks noGrp="1"/>
          </p:cNvSpPr>
          <p:nvPr>
            <p:ph type="dt" sz="half" idx="10"/>
          </p:nvPr>
        </p:nvSpPr>
        <p:spPr/>
        <p:txBody>
          <a:bodyPr/>
          <a:lstStyle/>
          <a:p>
            <a:fld id="{AAF6016C-0F5B-4844-BA2C-222FE31DC3F2}" type="datetimeFigureOut">
              <a:rPr lang="en-IN" smtClean="0"/>
              <a:t>01-08-2021</a:t>
            </a:fld>
            <a:endParaRPr lang="en-IN"/>
          </a:p>
        </p:txBody>
      </p:sp>
      <p:sp>
        <p:nvSpPr>
          <p:cNvPr id="3" name="Footer Placeholder 2">
            <a:extLst>
              <a:ext uri="{FF2B5EF4-FFF2-40B4-BE49-F238E27FC236}">
                <a16:creationId xmlns:a16="http://schemas.microsoft.com/office/drawing/2014/main" id="{831339FC-0B6E-4CBB-A4C8-2D2E41021BD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3FCE97E-AB6F-4E8C-85AE-EC3D030BD615}"/>
              </a:ext>
            </a:extLst>
          </p:cNvPr>
          <p:cNvSpPr>
            <a:spLocks noGrp="1"/>
          </p:cNvSpPr>
          <p:nvPr>
            <p:ph type="sldNum" sz="quarter" idx="12"/>
          </p:nvPr>
        </p:nvSpPr>
        <p:spPr/>
        <p:txBody>
          <a:bodyPr/>
          <a:lstStyle/>
          <a:p>
            <a:fld id="{04399774-42CD-45E4-916B-433450BCB010}" type="slidenum">
              <a:rPr lang="en-IN" smtClean="0"/>
              <a:t>‹#›</a:t>
            </a:fld>
            <a:endParaRPr lang="en-IN"/>
          </a:p>
        </p:txBody>
      </p:sp>
    </p:spTree>
    <p:extLst>
      <p:ext uri="{BB962C8B-B14F-4D97-AF65-F5344CB8AC3E}">
        <p14:creationId xmlns:p14="http://schemas.microsoft.com/office/powerpoint/2010/main" val="4252918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7654C-9556-464F-BADF-9E1116C09C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707857A-4B60-4FA4-AB76-49A43AFA5E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B1C494-A757-416E-9DA2-D1979AF299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8DF03A-D836-4FC5-B9BE-CAB159817B0B}"/>
              </a:ext>
            </a:extLst>
          </p:cNvPr>
          <p:cNvSpPr>
            <a:spLocks noGrp="1"/>
          </p:cNvSpPr>
          <p:nvPr>
            <p:ph type="dt" sz="half" idx="10"/>
          </p:nvPr>
        </p:nvSpPr>
        <p:spPr/>
        <p:txBody>
          <a:bodyPr/>
          <a:lstStyle/>
          <a:p>
            <a:fld id="{AAF6016C-0F5B-4844-BA2C-222FE31DC3F2}" type="datetimeFigureOut">
              <a:rPr lang="en-IN" smtClean="0"/>
              <a:t>01-08-2021</a:t>
            </a:fld>
            <a:endParaRPr lang="en-IN"/>
          </a:p>
        </p:txBody>
      </p:sp>
      <p:sp>
        <p:nvSpPr>
          <p:cNvPr id="6" name="Footer Placeholder 5">
            <a:extLst>
              <a:ext uri="{FF2B5EF4-FFF2-40B4-BE49-F238E27FC236}">
                <a16:creationId xmlns:a16="http://schemas.microsoft.com/office/drawing/2014/main" id="{1008EEE5-2F06-4712-90E2-7D7A665602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3A84DE-5EBC-4EA4-8AB1-7A5C2799737D}"/>
              </a:ext>
            </a:extLst>
          </p:cNvPr>
          <p:cNvSpPr>
            <a:spLocks noGrp="1"/>
          </p:cNvSpPr>
          <p:nvPr>
            <p:ph type="sldNum" sz="quarter" idx="12"/>
          </p:nvPr>
        </p:nvSpPr>
        <p:spPr/>
        <p:txBody>
          <a:bodyPr/>
          <a:lstStyle/>
          <a:p>
            <a:fld id="{04399774-42CD-45E4-916B-433450BCB010}" type="slidenum">
              <a:rPr lang="en-IN" smtClean="0"/>
              <a:t>‹#›</a:t>
            </a:fld>
            <a:endParaRPr lang="en-IN"/>
          </a:p>
        </p:txBody>
      </p:sp>
    </p:spTree>
    <p:extLst>
      <p:ext uri="{BB962C8B-B14F-4D97-AF65-F5344CB8AC3E}">
        <p14:creationId xmlns:p14="http://schemas.microsoft.com/office/powerpoint/2010/main" val="1605858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D8E4C-3CDF-4761-90B0-E0E3C0ED0D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AF8D68-F05C-4807-9940-35FF1F8565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AEC676-5F29-4180-9598-5AA647E2D6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EB77D8-AD6D-4730-B0BA-B4491080C335}"/>
              </a:ext>
            </a:extLst>
          </p:cNvPr>
          <p:cNvSpPr>
            <a:spLocks noGrp="1"/>
          </p:cNvSpPr>
          <p:nvPr>
            <p:ph type="dt" sz="half" idx="10"/>
          </p:nvPr>
        </p:nvSpPr>
        <p:spPr/>
        <p:txBody>
          <a:bodyPr/>
          <a:lstStyle/>
          <a:p>
            <a:fld id="{AAF6016C-0F5B-4844-BA2C-222FE31DC3F2}" type="datetimeFigureOut">
              <a:rPr lang="en-IN" smtClean="0"/>
              <a:t>01-08-2021</a:t>
            </a:fld>
            <a:endParaRPr lang="en-IN"/>
          </a:p>
        </p:txBody>
      </p:sp>
      <p:sp>
        <p:nvSpPr>
          <p:cNvPr id="6" name="Footer Placeholder 5">
            <a:extLst>
              <a:ext uri="{FF2B5EF4-FFF2-40B4-BE49-F238E27FC236}">
                <a16:creationId xmlns:a16="http://schemas.microsoft.com/office/drawing/2014/main" id="{1B188320-8FE2-497B-AF99-0FAC349D4D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FB5456-A602-4FBD-B2FC-D33121FD1292}"/>
              </a:ext>
            </a:extLst>
          </p:cNvPr>
          <p:cNvSpPr>
            <a:spLocks noGrp="1"/>
          </p:cNvSpPr>
          <p:nvPr>
            <p:ph type="sldNum" sz="quarter" idx="12"/>
          </p:nvPr>
        </p:nvSpPr>
        <p:spPr/>
        <p:txBody>
          <a:bodyPr/>
          <a:lstStyle/>
          <a:p>
            <a:fld id="{04399774-42CD-45E4-916B-433450BCB010}" type="slidenum">
              <a:rPr lang="en-IN" smtClean="0"/>
              <a:t>‹#›</a:t>
            </a:fld>
            <a:endParaRPr lang="en-IN"/>
          </a:p>
        </p:txBody>
      </p:sp>
    </p:spTree>
    <p:extLst>
      <p:ext uri="{BB962C8B-B14F-4D97-AF65-F5344CB8AC3E}">
        <p14:creationId xmlns:p14="http://schemas.microsoft.com/office/powerpoint/2010/main" val="666135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EB29AE-64A7-4A03-975D-63403D9330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922597-5E8E-43FF-A3AD-5CF97C1DB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A71275-F46E-4AAA-AD16-126D85F678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F6016C-0F5B-4844-BA2C-222FE31DC3F2}" type="datetimeFigureOut">
              <a:rPr lang="en-IN" smtClean="0"/>
              <a:t>01-08-2021</a:t>
            </a:fld>
            <a:endParaRPr lang="en-IN"/>
          </a:p>
        </p:txBody>
      </p:sp>
      <p:sp>
        <p:nvSpPr>
          <p:cNvPr id="5" name="Footer Placeholder 4">
            <a:extLst>
              <a:ext uri="{FF2B5EF4-FFF2-40B4-BE49-F238E27FC236}">
                <a16:creationId xmlns:a16="http://schemas.microsoft.com/office/drawing/2014/main" id="{9007B76E-7D5D-4D8C-828E-848413C761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5769E4-9729-4D2B-A8A7-CA22633FB4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399774-42CD-45E4-916B-433450BCB010}" type="slidenum">
              <a:rPr lang="en-IN" smtClean="0"/>
              <a:t>‹#›</a:t>
            </a:fld>
            <a:endParaRPr lang="en-IN"/>
          </a:p>
        </p:txBody>
      </p:sp>
    </p:spTree>
    <p:extLst>
      <p:ext uri="{BB962C8B-B14F-4D97-AF65-F5344CB8AC3E}">
        <p14:creationId xmlns:p14="http://schemas.microsoft.com/office/powerpoint/2010/main" val="2148145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10B-4485-4CC8-858A-37BD7D87941A}"/>
              </a:ext>
            </a:extLst>
          </p:cNvPr>
          <p:cNvSpPr>
            <a:spLocks noGrp="1"/>
          </p:cNvSpPr>
          <p:nvPr>
            <p:ph type="ctrTitle"/>
          </p:nvPr>
        </p:nvSpPr>
        <p:spPr>
          <a:xfrm>
            <a:off x="0" y="0"/>
            <a:ext cx="3225553" cy="392837"/>
          </a:xfrm>
        </p:spPr>
        <p:txBody>
          <a:bodyPr>
            <a:normAutofit/>
          </a:bodyPr>
          <a:lstStyle/>
          <a:p>
            <a:r>
              <a:rPr lang="en-US" sz="1800" b="1" u="sng" dirty="0">
                <a:solidFill>
                  <a:srgbClr val="0070C0"/>
                </a:solidFill>
                <a:latin typeface="+mn-lt"/>
              </a:rPr>
              <a:t>Executive summary and EDA:</a:t>
            </a:r>
            <a:endParaRPr lang="en-IN" sz="1800" b="1" u="sng" dirty="0">
              <a:solidFill>
                <a:srgbClr val="0070C0"/>
              </a:solidFill>
              <a:latin typeface="+mn-lt"/>
            </a:endParaRPr>
          </a:p>
        </p:txBody>
      </p:sp>
      <p:sp>
        <p:nvSpPr>
          <p:cNvPr id="3" name="Subtitle 2">
            <a:extLst>
              <a:ext uri="{FF2B5EF4-FFF2-40B4-BE49-F238E27FC236}">
                <a16:creationId xmlns:a16="http://schemas.microsoft.com/office/drawing/2014/main" id="{811AA5D7-1D8F-4A04-995E-5A2F26A1DFBE}"/>
              </a:ext>
            </a:extLst>
          </p:cNvPr>
          <p:cNvSpPr>
            <a:spLocks noGrp="1"/>
          </p:cNvSpPr>
          <p:nvPr>
            <p:ph type="subTitle" idx="1"/>
          </p:nvPr>
        </p:nvSpPr>
        <p:spPr>
          <a:xfrm>
            <a:off x="201227" y="539242"/>
            <a:ext cx="9144000" cy="1360579"/>
          </a:xfrm>
        </p:spPr>
        <p:txBody>
          <a:bodyPr>
            <a:normAutofit/>
          </a:bodyPr>
          <a:lstStyle/>
          <a:p>
            <a:pPr marL="342900" indent="-342900" algn="l">
              <a:buFont typeface="Arial" panose="020B0604020202020204" pitchFamily="34" charset="0"/>
              <a:buChar char="•"/>
            </a:pPr>
            <a:r>
              <a:rPr lang="en-US" sz="1600" dirty="0"/>
              <a:t>We are given the transactional data of a store with Products purchased in a </a:t>
            </a:r>
            <a:r>
              <a:rPr lang="en-US" sz="1600" dirty="0" err="1"/>
              <a:t>Order_id</a:t>
            </a:r>
            <a:r>
              <a:rPr lang="en-US" sz="1600" dirty="0"/>
              <a:t> and Order date as Date. We are expected to identify the most popular combos and suggest best combos.</a:t>
            </a:r>
          </a:p>
          <a:p>
            <a:pPr marL="342900" indent="-342900" algn="l">
              <a:buFont typeface="Arial" panose="020B0604020202020204" pitchFamily="34" charset="0"/>
              <a:buChar char="•"/>
            </a:pPr>
            <a:r>
              <a:rPr lang="en-US" sz="1600" dirty="0"/>
              <a:t>Exploratory data analysis: We perform EDA in Python and in Tableau. </a:t>
            </a:r>
          </a:p>
          <a:p>
            <a:pPr marL="342900" indent="-342900" algn="l">
              <a:buFont typeface="Arial" panose="020B0604020202020204" pitchFamily="34" charset="0"/>
              <a:buChar char="•"/>
            </a:pPr>
            <a:r>
              <a:rPr lang="en-US" sz="1600" dirty="0"/>
              <a:t>We check for the missing data in Python and also look at the data types and information on the data:</a:t>
            </a:r>
          </a:p>
        </p:txBody>
      </p:sp>
      <p:pic>
        <p:nvPicPr>
          <p:cNvPr id="7" name="Picture 6">
            <a:extLst>
              <a:ext uri="{FF2B5EF4-FFF2-40B4-BE49-F238E27FC236}">
                <a16:creationId xmlns:a16="http://schemas.microsoft.com/office/drawing/2014/main" id="{0A09764C-E480-4B4B-ACB1-E40226CE9963}"/>
              </a:ext>
            </a:extLst>
          </p:cNvPr>
          <p:cNvPicPr>
            <a:picLocks noChangeAspect="1"/>
          </p:cNvPicPr>
          <p:nvPr/>
        </p:nvPicPr>
        <p:blipFill>
          <a:blip r:embed="rId2"/>
          <a:stretch>
            <a:fillRect/>
          </a:stretch>
        </p:blipFill>
        <p:spPr>
          <a:xfrm>
            <a:off x="667398" y="1899821"/>
            <a:ext cx="3524250" cy="2019300"/>
          </a:xfrm>
          <a:prstGeom prst="rect">
            <a:avLst/>
          </a:prstGeom>
        </p:spPr>
      </p:pic>
      <p:sp>
        <p:nvSpPr>
          <p:cNvPr id="8" name="TextBox 7">
            <a:extLst>
              <a:ext uri="{FF2B5EF4-FFF2-40B4-BE49-F238E27FC236}">
                <a16:creationId xmlns:a16="http://schemas.microsoft.com/office/drawing/2014/main" id="{9F27A2C8-223A-43D5-88B0-600B6553937B}"/>
              </a:ext>
            </a:extLst>
          </p:cNvPr>
          <p:cNvSpPr txBox="1"/>
          <p:nvPr/>
        </p:nvSpPr>
        <p:spPr>
          <a:xfrm>
            <a:off x="201227" y="4127673"/>
            <a:ext cx="11668217"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Date column is identified using an object and not as date and time. This is the same case with Tableau and we need to  specify the same as to be considered as a date and time object.</a:t>
            </a:r>
          </a:p>
          <a:p>
            <a:pPr marL="285750" indent="-285750">
              <a:buFont typeface="Arial" panose="020B0604020202020204" pitchFamily="34" charset="0"/>
              <a:buChar char="•"/>
            </a:pPr>
            <a:r>
              <a:rPr lang="en-US" sz="1600" dirty="0"/>
              <a:t>There is no missing data.</a:t>
            </a:r>
          </a:p>
        </p:txBody>
      </p:sp>
    </p:spTree>
    <p:extLst>
      <p:ext uri="{BB962C8B-B14F-4D97-AF65-F5344CB8AC3E}">
        <p14:creationId xmlns:p14="http://schemas.microsoft.com/office/powerpoint/2010/main" val="2297012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7D3B46-422A-404B-BAD6-0893C5CE339B}"/>
              </a:ext>
            </a:extLst>
          </p:cNvPr>
          <p:cNvSpPr txBox="1"/>
          <p:nvPr/>
        </p:nvSpPr>
        <p:spPr>
          <a:xfrm>
            <a:off x="62144" y="106532"/>
            <a:ext cx="2462918" cy="369332"/>
          </a:xfrm>
          <a:prstGeom prst="rect">
            <a:avLst/>
          </a:prstGeom>
          <a:noFill/>
        </p:spPr>
        <p:txBody>
          <a:bodyPr wrap="none" rtlCol="0">
            <a:spAutoFit/>
          </a:bodyPr>
          <a:lstStyle/>
          <a:p>
            <a:r>
              <a:rPr lang="en-US" b="1" u="sng" dirty="0">
                <a:solidFill>
                  <a:srgbClr val="0070C0"/>
                </a:solidFill>
              </a:rPr>
              <a:t>Market Basket Analysis:</a:t>
            </a:r>
            <a:endParaRPr lang="en-IN" b="1" u="sng" dirty="0">
              <a:solidFill>
                <a:srgbClr val="0070C0"/>
              </a:solidFill>
            </a:endParaRPr>
          </a:p>
        </p:txBody>
      </p:sp>
      <p:sp>
        <p:nvSpPr>
          <p:cNvPr id="5" name="TextBox 4">
            <a:extLst>
              <a:ext uri="{FF2B5EF4-FFF2-40B4-BE49-F238E27FC236}">
                <a16:creationId xmlns:a16="http://schemas.microsoft.com/office/drawing/2014/main" id="{A56DF136-ECE0-4AF2-99DD-9B8423725814}"/>
              </a:ext>
            </a:extLst>
          </p:cNvPr>
          <p:cNvSpPr txBox="1"/>
          <p:nvPr/>
        </p:nvSpPr>
        <p:spPr>
          <a:xfrm>
            <a:off x="161601" y="2107876"/>
            <a:ext cx="8212185" cy="369332"/>
          </a:xfrm>
          <a:prstGeom prst="rect">
            <a:avLst/>
          </a:prstGeom>
          <a:noFill/>
        </p:spPr>
        <p:txBody>
          <a:bodyPr wrap="none" rtlCol="0">
            <a:spAutoFit/>
          </a:bodyPr>
          <a:lstStyle/>
          <a:p>
            <a:pPr marL="285750" indent="-285750">
              <a:buFont typeface="Arial" panose="020B0604020202020204" pitchFamily="34" charset="0"/>
              <a:buChar char="•"/>
            </a:pPr>
            <a:r>
              <a:rPr lang="en-US" dirty="0"/>
              <a:t>We have used KNIME software to perform the Market Basket analysis on the data. </a:t>
            </a:r>
            <a:endParaRPr lang="en-IN" dirty="0"/>
          </a:p>
        </p:txBody>
      </p:sp>
      <p:pic>
        <p:nvPicPr>
          <p:cNvPr id="7" name="Picture 6">
            <a:extLst>
              <a:ext uri="{FF2B5EF4-FFF2-40B4-BE49-F238E27FC236}">
                <a16:creationId xmlns:a16="http://schemas.microsoft.com/office/drawing/2014/main" id="{97E7FFC5-D375-4BE9-9A4A-1315879F866D}"/>
              </a:ext>
            </a:extLst>
          </p:cNvPr>
          <p:cNvPicPr>
            <a:picLocks noChangeAspect="1"/>
          </p:cNvPicPr>
          <p:nvPr/>
        </p:nvPicPr>
        <p:blipFill>
          <a:blip r:embed="rId2"/>
          <a:stretch>
            <a:fillRect/>
          </a:stretch>
        </p:blipFill>
        <p:spPr>
          <a:xfrm>
            <a:off x="161601" y="529870"/>
            <a:ext cx="10963275" cy="1524000"/>
          </a:xfrm>
          <a:prstGeom prst="rect">
            <a:avLst/>
          </a:prstGeom>
        </p:spPr>
      </p:pic>
      <p:pic>
        <p:nvPicPr>
          <p:cNvPr id="9" name="Picture 8">
            <a:extLst>
              <a:ext uri="{FF2B5EF4-FFF2-40B4-BE49-F238E27FC236}">
                <a16:creationId xmlns:a16="http://schemas.microsoft.com/office/drawing/2014/main" id="{971EF55E-BBC9-4A1C-AA6C-32BC3DE7D7DE}"/>
              </a:ext>
            </a:extLst>
          </p:cNvPr>
          <p:cNvPicPr>
            <a:picLocks noChangeAspect="1"/>
          </p:cNvPicPr>
          <p:nvPr/>
        </p:nvPicPr>
        <p:blipFill>
          <a:blip r:embed="rId3"/>
          <a:stretch>
            <a:fillRect/>
          </a:stretch>
        </p:blipFill>
        <p:spPr>
          <a:xfrm>
            <a:off x="161601" y="2531214"/>
            <a:ext cx="9880940" cy="4220254"/>
          </a:xfrm>
          <a:prstGeom prst="rect">
            <a:avLst/>
          </a:prstGeom>
        </p:spPr>
      </p:pic>
    </p:spTree>
    <p:extLst>
      <p:ext uri="{BB962C8B-B14F-4D97-AF65-F5344CB8AC3E}">
        <p14:creationId xmlns:p14="http://schemas.microsoft.com/office/powerpoint/2010/main" val="3035793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CB9886-C15F-4F4F-B6CE-76E73C3381C8}"/>
              </a:ext>
            </a:extLst>
          </p:cNvPr>
          <p:cNvPicPr>
            <a:picLocks noChangeAspect="1"/>
          </p:cNvPicPr>
          <p:nvPr/>
        </p:nvPicPr>
        <p:blipFill>
          <a:blip r:embed="rId2"/>
          <a:stretch>
            <a:fillRect/>
          </a:stretch>
        </p:blipFill>
        <p:spPr>
          <a:xfrm>
            <a:off x="646683" y="892621"/>
            <a:ext cx="9620250" cy="314325"/>
          </a:xfrm>
          <a:prstGeom prst="rect">
            <a:avLst/>
          </a:prstGeom>
        </p:spPr>
      </p:pic>
      <p:pic>
        <p:nvPicPr>
          <p:cNvPr id="5" name="Picture 4">
            <a:extLst>
              <a:ext uri="{FF2B5EF4-FFF2-40B4-BE49-F238E27FC236}">
                <a16:creationId xmlns:a16="http://schemas.microsoft.com/office/drawing/2014/main" id="{1EA3B304-F564-4D46-8DC5-D251AACE1D6E}"/>
              </a:ext>
            </a:extLst>
          </p:cNvPr>
          <p:cNvPicPr>
            <a:picLocks noChangeAspect="1"/>
          </p:cNvPicPr>
          <p:nvPr/>
        </p:nvPicPr>
        <p:blipFill>
          <a:blip r:embed="rId3"/>
          <a:stretch>
            <a:fillRect/>
          </a:stretch>
        </p:blipFill>
        <p:spPr>
          <a:xfrm>
            <a:off x="646683" y="1206946"/>
            <a:ext cx="9620250" cy="3857625"/>
          </a:xfrm>
          <a:prstGeom prst="rect">
            <a:avLst/>
          </a:prstGeom>
        </p:spPr>
      </p:pic>
    </p:spTree>
    <p:extLst>
      <p:ext uri="{BB962C8B-B14F-4D97-AF65-F5344CB8AC3E}">
        <p14:creationId xmlns:p14="http://schemas.microsoft.com/office/powerpoint/2010/main" val="2452460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B185B2-3FFB-4A8B-B95A-3FF22C79C2F2}"/>
              </a:ext>
            </a:extLst>
          </p:cNvPr>
          <p:cNvSpPr txBox="1"/>
          <p:nvPr/>
        </p:nvSpPr>
        <p:spPr>
          <a:xfrm>
            <a:off x="250054" y="233102"/>
            <a:ext cx="11691891" cy="6740307"/>
          </a:xfrm>
          <a:prstGeom prst="rect">
            <a:avLst/>
          </a:prstGeom>
          <a:noFill/>
        </p:spPr>
        <p:txBody>
          <a:bodyPr wrap="square" rtlCol="0">
            <a:spAutoFit/>
          </a:bodyPr>
          <a:lstStyle/>
          <a:p>
            <a:pPr marL="285750" indent="-285750">
              <a:buFont typeface="Arial" panose="020B0604020202020204" pitchFamily="34" charset="0"/>
              <a:buChar char="•"/>
            </a:pPr>
            <a:r>
              <a:rPr lang="en-US" dirty="0"/>
              <a:t>We have set the minimum support as 0.04 i.e. 4% and minimum confidence has been set to 0.65 in the Association rule learner node. It is to note that higher support and confidence values have been tried and it has been found that the association rule learner gives us good rules with the ones stated earlier.</a:t>
            </a:r>
          </a:p>
          <a:p>
            <a:pPr marL="285750" indent="-285750">
              <a:buFont typeface="Arial" panose="020B0604020202020204" pitchFamily="34" charset="0"/>
              <a:buChar char="•"/>
            </a:pPr>
            <a:r>
              <a:rPr lang="en-US" dirty="0"/>
              <a:t>The resulting rules have been organized in order of decreasing Lift.</a:t>
            </a:r>
          </a:p>
          <a:p>
            <a:pPr marL="285750" indent="-285750">
              <a:buFont typeface="Arial" panose="020B0604020202020204" pitchFamily="34" charset="0"/>
              <a:buChar char="•"/>
            </a:pPr>
            <a:r>
              <a:rPr lang="en-US" dirty="0"/>
              <a:t>The column Consequent has been renamed to Recommended Product name with the Column Rename node.</a:t>
            </a:r>
          </a:p>
          <a:p>
            <a:pPr marL="285750" indent="-285750">
              <a:buFont typeface="Arial" panose="020B0604020202020204" pitchFamily="34" charset="0"/>
              <a:buChar char="•"/>
            </a:pPr>
            <a:r>
              <a:rPr lang="en-US" dirty="0"/>
              <a:t>Each of those 47 rules is important because of the high lift and confidence values exhibited by each rule.</a:t>
            </a:r>
          </a:p>
          <a:p>
            <a:pPr marL="285750" indent="-285750">
              <a:buFont typeface="Arial" panose="020B0604020202020204" pitchFamily="34" charset="0"/>
              <a:buChar char="•"/>
            </a:pPr>
            <a:r>
              <a:rPr lang="en-US" dirty="0"/>
              <a:t>The Rule 1 with the highest Lift needs to interpreted as the following:</a:t>
            </a:r>
          </a:p>
          <a:p>
            <a:r>
              <a:rPr lang="en-US" dirty="0"/>
              <a:t>	When a customer has basket items as: all-purpose, individual meals, toilet paper we recommend that the 	customer buys paper towels with a confident that when the customer buys the basket items he has also 	purchased paper towels as the confidence is 0.69 and we are sure of this recommendation as the Lift is 1.922. </a:t>
            </a:r>
          </a:p>
          <a:p>
            <a:pPr marL="285750" indent="-285750">
              <a:buFont typeface="Arial" panose="020B0604020202020204" pitchFamily="34" charset="0"/>
              <a:buChar char="•"/>
            </a:pPr>
            <a:r>
              <a:rPr lang="en-US" dirty="0"/>
              <a:t>It is to note that when the data is sorted on the decreasing Lift then from Rule 36 to Rule 10, the recommended product is Poultry for all the rules in the above said range.</a:t>
            </a:r>
          </a:p>
          <a:p>
            <a:pPr marL="285750" indent="-285750">
              <a:buFont typeface="Arial" panose="020B0604020202020204" pitchFamily="34" charset="0"/>
              <a:buChar char="•"/>
            </a:pPr>
            <a:r>
              <a:rPr lang="en-US" dirty="0"/>
              <a:t>Based on the rules 0 and 16, we can offer a combo/bundle at a discounted price for the following items: All purpose, Ketchup and Soap.</a:t>
            </a:r>
          </a:p>
          <a:p>
            <a:pPr marL="285750" indent="-285750">
              <a:buFont typeface="Arial" panose="020B0604020202020204" pitchFamily="34" charset="0"/>
              <a:buChar char="•"/>
            </a:pPr>
            <a:r>
              <a:rPr lang="en-US" dirty="0"/>
              <a:t>Based on rules 38, 40, 43, 35, 46, we can bundle the products: Dinner rolls and Spaghetti Sauce at a discounted price as they are commonly present among all these rules.</a:t>
            </a:r>
          </a:p>
          <a:p>
            <a:pPr marL="285750" indent="-285750">
              <a:buFont typeface="Arial" panose="020B0604020202020204" pitchFamily="34" charset="0"/>
              <a:buChar char="•"/>
            </a:pPr>
            <a:r>
              <a:rPr lang="en-US" dirty="0"/>
              <a:t>Poultry and meat products can be bundled at a discounted price with the cost effectiveness being shown in the quantity of each.</a:t>
            </a:r>
          </a:p>
          <a:p>
            <a:pPr marL="285750" indent="-285750">
              <a:buFont typeface="Arial" panose="020B0604020202020204" pitchFamily="34" charset="0"/>
              <a:buChar char="•"/>
            </a:pPr>
            <a:r>
              <a:rPr lang="en-US" dirty="0"/>
              <a:t>As a result, marketing and sales teams can develop more effective pricing, product placement, cross-sell and up-sell strategies.</a:t>
            </a:r>
          </a:p>
          <a:p>
            <a:pPr marL="285750" indent="-285750">
              <a:buFont typeface="Arial" panose="020B0604020202020204" pitchFamily="34" charset="0"/>
              <a:buChar char="•"/>
            </a:pPr>
            <a:r>
              <a:rPr lang="en-US" dirty="0"/>
              <a:t>MBA can be done on items and on customers. This means that grouping the customers based on their purchasing behavior. Age, Socio-economic status and number of children are important parameters based on which customers can be broadly segmented for their purchasing pattern.</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5513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760D374-70B8-48C7-8F2B-32018BAC3CFE}"/>
              </a:ext>
            </a:extLst>
          </p:cNvPr>
          <p:cNvPicPr>
            <a:picLocks noChangeAspect="1"/>
          </p:cNvPicPr>
          <p:nvPr/>
        </p:nvPicPr>
        <p:blipFill>
          <a:blip r:embed="rId2"/>
          <a:stretch>
            <a:fillRect/>
          </a:stretch>
        </p:blipFill>
        <p:spPr>
          <a:xfrm>
            <a:off x="2669220" y="1411549"/>
            <a:ext cx="3937743" cy="5277775"/>
          </a:xfrm>
          <a:prstGeom prst="rect">
            <a:avLst/>
          </a:prstGeom>
        </p:spPr>
      </p:pic>
      <p:sp>
        <p:nvSpPr>
          <p:cNvPr id="4" name="TextBox 3">
            <a:extLst>
              <a:ext uri="{FF2B5EF4-FFF2-40B4-BE49-F238E27FC236}">
                <a16:creationId xmlns:a16="http://schemas.microsoft.com/office/drawing/2014/main" id="{A80A12E0-52D8-4582-962E-BD7EC68FA1CB}"/>
              </a:ext>
            </a:extLst>
          </p:cNvPr>
          <p:cNvSpPr txBox="1"/>
          <p:nvPr/>
        </p:nvSpPr>
        <p:spPr>
          <a:xfrm>
            <a:off x="1480" y="71891"/>
            <a:ext cx="6094520" cy="646331"/>
          </a:xfrm>
          <a:prstGeom prst="rect">
            <a:avLst/>
          </a:prstGeom>
          <a:noFill/>
        </p:spPr>
        <p:txBody>
          <a:bodyPr wrap="square">
            <a:spAutoFit/>
          </a:bodyPr>
          <a:lstStyle/>
          <a:p>
            <a:pPr marL="342900" indent="-342900" algn="l">
              <a:buFont typeface="Arial" panose="020B0604020202020204" pitchFamily="34" charset="0"/>
              <a:buChar char="•"/>
            </a:pPr>
            <a:r>
              <a:rPr lang="en-US" sz="1800" dirty="0"/>
              <a:t>Univariate Analysis: We have a little over 20,000 list of transactions as </a:t>
            </a:r>
            <a:r>
              <a:rPr lang="en-US" sz="1800" dirty="0" err="1"/>
              <a:t>Order_id</a:t>
            </a:r>
            <a:r>
              <a:rPr lang="en-US" sz="1800" dirty="0"/>
              <a:t>.</a:t>
            </a:r>
            <a:endParaRPr lang="en-IN" sz="1800" dirty="0"/>
          </a:p>
        </p:txBody>
      </p:sp>
    </p:spTree>
    <p:extLst>
      <p:ext uri="{BB962C8B-B14F-4D97-AF65-F5344CB8AC3E}">
        <p14:creationId xmlns:p14="http://schemas.microsoft.com/office/powerpoint/2010/main" val="1156743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C64A42-8D37-4D62-9777-40D70EE0BDCD}"/>
              </a:ext>
            </a:extLst>
          </p:cNvPr>
          <p:cNvSpPr txBox="1"/>
          <p:nvPr/>
        </p:nvSpPr>
        <p:spPr>
          <a:xfrm>
            <a:off x="0" y="0"/>
            <a:ext cx="5766771" cy="369332"/>
          </a:xfrm>
          <a:prstGeom prst="rect">
            <a:avLst/>
          </a:prstGeom>
          <a:noFill/>
        </p:spPr>
        <p:txBody>
          <a:bodyPr wrap="none" rtlCol="0">
            <a:spAutoFit/>
          </a:bodyPr>
          <a:lstStyle/>
          <a:p>
            <a:r>
              <a:rPr lang="en-US" b="1" u="sng" dirty="0">
                <a:solidFill>
                  <a:srgbClr val="0070C0"/>
                </a:solidFill>
              </a:rPr>
              <a:t>Line Chart : Year and Month of Date and count of </a:t>
            </a:r>
            <a:r>
              <a:rPr lang="en-US" b="1" u="sng" dirty="0" err="1">
                <a:solidFill>
                  <a:srgbClr val="0070C0"/>
                </a:solidFill>
              </a:rPr>
              <a:t>Order_id</a:t>
            </a:r>
            <a:endParaRPr lang="en-IN" b="1" u="sng" dirty="0">
              <a:solidFill>
                <a:srgbClr val="0070C0"/>
              </a:solidFill>
            </a:endParaRPr>
          </a:p>
        </p:txBody>
      </p:sp>
      <p:pic>
        <p:nvPicPr>
          <p:cNvPr id="4" name="Picture 3">
            <a:extLst>
              <a:ext uri="{FF2B5EF4-FFF2-40B4-BE49-F238E27FC236}">
                <a16:creationId xmlns:a16="http://schemas.microsoft.com/office/drawing/2014/main" id="{8D14DFDB-0E24-4F8D-A8DA-49B9D1C1FB45}"/>
              </a:ext>
            </a:extLst>
          </p:cNvPr>
          <p:cNvPicPr>
            <a:picLocks noChangeAspect="1"/>
          </p:cNvPicPr>
          <p:nvPr/>
        </p:nvPicPr>
        <p:blipFill>
          <a:blip r:embed="rId2"/>
          <a:stretch>
            <a:fillRect/>
          </a:stretch>
        </p:blipFill>
        <p:spPr>
          <a:xfrm>
            <a:off x="99134" y="1451498"/>
            <a:ext cx="11993732" cy="5406502"/>
          </a:xfrm>
          <a:prstGeom prst="rect">
            <a:avLst/>
          </a:prstGeom>
        </p:spPr>
      </p:pic>
      <p:sp>
        <p:nvSpPr>
          <p:cNvPr id="5" name="TextBox 4">
            <a:extLst>
              <a:ext uri="{FF2B5EF4-FFF2-40B4-BE49-F238E27FC236}">
                <a16:creationId xmlns:a16="http://schemas.microsoft.com/office/drawing/2014/main" id="{77029D0A-099B-406C-9F24-4562EAD58362}"/>
              </a:ext>
            </a:extLst>
          </p:cNvPr>
          <p:cNvSpPr txBox="1"/>
          <p:nvPr/>
        </p:nvSpPr>
        <p:spPr>
          <a:xfrm>
            <a:off x="0" y="369332"/>
            <a:ext cx="11897557"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It can be observed that the sales (count of </a:t>
            </a:r>
            <a:r>
              <a:rPr lang="en-US" sz="1600" dirty="0" err="1"/>
              <a:t>Order_id</a:t>
            </a:r>
            <a:r>
              <a:rPr lang="en-US" sz="1600" dirty="0"/>
              <a:t>) increases every year between April to May and then decrease between May to June. From then the sales have again increased. It is to observe that we are given the data only between Jan – Sep of each year.</a:t>
            </a:r>
          </a:p>
          <a:p>
            <a:pPr marL="285750" indent="-285750">
              <a:buFont typeface="Arial" panose="020B0604020202020204" pitchFamily="34" charset="0"/>
              <a:buChar char="•"/>
            </a:pPr>
            <a:r>
              <a:rPr lang="en-US" sz="1600" dirty="0"/>
              <a:t>The downward sales trend between Jan and Feb of the years 2018 and 2020 is to note.</a:t>
            </a:r>
            <a:endParaRPr lang="en-IN" sz="1600" dirty="0"/>
          </a:p>
        </p:txBody>
      </p:sp>
    </p:spTree>
    <p:extLst>
      <p:ext uri="{BB962C8B-B14F-4D97-AF65-F5344CB8AC3E}">
        <p14:creationId xmlns:p14="http://schemas.microsoft.com/office/powerpoint/2010/main" val="704307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EE0AB3-C4F8-451A-AA2F-B255CC864EC8}"/>
              </a:ext>
            </a:extLst>
          </p:cNvPr>
          <p:cNvSpPr txBox="1"/>
          <p:nvPr/>
        </p:nvSpPr>
        <p:spPr>
          <a:xfrm>
            <a:off x="0" y="0"/>
            <a:ext cx="5769977" cy="369332"/>
          </a:xfrm>
          <a:prstGeom prst="rect">
            <a:avLst/>
          </a:prstGeom>
          <a:noFill/>
        </p:spPr>
        <p:txBody>
          <a:bodyPr wrap="none" rtlCol="0">
            <a:spAutoFit/>
          </a:bodyPr>
          <a:lstStyle/>
          <a:p>
            <a:r>
              <a:rPr lang="en-US" b="1" u="sng" dirty="0">
                <a:solidFill>
                  <a:srgbClr val="0070C0"/>
                </a:solidFill>
              </a:rPr>
              <a:t>Bar Chart : Year and Month of Date with count of </a:t>
            </a:r>
            <a:r>
              <a:rPr lang="en-US" b="1" u="sng" dirty="0" err="1">
                <a:solidFill>
                  <a:srgbClr val="0070C0"/>
                </a:solidFill>
              </a:rPr>
              <a:t>Order_id</a:t>
            </a:r>
            <a:endParaRPr lang="en-IN" b="1" u="sng" dirty="0">
              <a:solidFill>
                <a:srgbClr val="0070C0"/>
              </a:solidFill>
            </a:endParaRPr>
          </a:p>
        </p:txBody>
      </p:sp>
      <p:sp>
        <p:nvSpPr>
          <p:cNvPr id="5" name="TextBox 4">
            <a:extLst>
              <a:ext uri="{FF2B5EF4-FFF2-40B4-BE49-F238E27FC236}">
                <a16:creationId xmlns:a16="http://schemas.microsoft.com/office/drawing/2014/main" id="{2908AC87-EFC2-46CD-918B-B0CC52DA6CE5}"/>
              </a:ext>
            </a:extLst>
          </p:cNvPr>
          <p:cNvSpPr txBox="1"/>
          <p:nvPr/>
        </p:nvSpPr>
        <p:spPr>
          <a:xfrm>
            <a:off x="248575" y="479394"/>
            <a:ext cx="11869445"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It is to note that the highest number of sales ever was recorded in the months March and April of the year 2019.</a:t>
            </a:r>
          </a:p>
          <a:p>
            <a:pPr marL="285750" indent="-285750">
              <a:buFont typeface="Arial" panose="020B0604020202020204" pitchFamily="34" charset="0"/>
              <a:buChar char="•"/>
            </a:pPr>
            <a:r>
              <a:rPr lang="en-US" sz="1600" dirty="0"/>
              <a:t>The mean of the number of sales of the years 2018 and 2019 are almost the same. The average number of sales has to increase 122.5 for the year 2020  so that it can reach the previous year’s average sales count.</a:t>
            </a:r>
          </a:p>
          <a:p>
            <a:pPr marL="285750" indent="-285750">
              <a:buFont typeface="Arial" panose="020B0604020202020204" pitchFamily="34" charset="0"/>
              <a:buChar char="•"/>
            </a:pPr>
            <a:endParaRPr lang="en-IN" sz="1600" dirty="0"/>
          </a:p>
        </p:txBody>
      </p:sp>
      <p:pic>
        <p:nvPicPr>
          <p:cNvPr id="7" name="Picture 6">
            <a:extLst>
              <a:ext uri="{FF2B5EF4-FFF2-40B4-BE49-F238E27FC236}">
                <a16:creationId xmlns:a16="http://schemas.microsoft.com/office/drawing/2014/main" id="{21BC076C-5BAC-4D78-9DE3-352F0E6B21E8}"/>
              </a:ext>
            </a:extLst>
          </p:cNvPr>
          <p:cNvPicPr>
            <a:picLocks noChangeAspect="1"/>
          </p:cNvPicPr>
          <p:nvPr/>
        </p:nvPicPr>
        <p:blipFill>
          <a:blip r:embed="rId2"/>
          <a:stretch>
            <a:fillRect/>
          </a:stretch>
        </p:blipFill>
        <p:spPr>
          <a:xfrm>
            <a:off x="133166" y="1642368"/>
            <a:ext cx="11984854" cy="5215631"/>
          </a:xfrm>
          <a:prstGeom prst="rect">
            <a:avLst/>
          </a:prstGeom>
        </p:spPr>
      </p:pic>
    </p:spTree>
    <p:extLst>
      <p:ext uri="{BB962C8B-B14F-4D97-AF65-F5344CB8AC3E}">
        <p14:creationId xmlns:p14="http://schemas.microsoft.com/office/powerpoint/2010/main" val="1967510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6C38E-8A33-4ABF-B9F4-E8335E89798C}"/>
              </a:ext>
            </a:extLst>
          </p:cNvPr>
          <p:cNvSpPr txBox="1"/>
          <p:nvPr/>
        </p:nvSpPr>
        <p:spPr>
          <a:xfrm>
            <a:off x="0" y="0"/>
            <a:ext cx="8779711" cy="369332"/>
          </a:xfrm>
          <a:prstGeom prst="rect">
            <a:avLst/>
          </a:prstGeom>
          <a:noFill/>
        </p:spPr>
        <p:txBody>
          <a:bodyPr wrap="none" rtlCol="0">
            <a:spAutoFit/>
          </a:bodyPr>
          <a:lstStyle/>
          <a:p>
            <a:r>
              <a:rPr lang="en-US" sz="1800" b="1" u="sng" dirty="0">
                <a:solidFill>
                  <a:srgbClr val="0070C0"/>
                </a:solidFill>
                <a:effectLst/>
              </a:rPr>
              <a:t>Text Table with Clusters: Year and Month of Date &amp; Product with sum of count of </a:t>
            </a:r>
            <a:r>
              <a:rPr lang="en-US" sz="1800" b="1" u="sng" dirty="0" err="1">
                <a:solidFill>
                  <a:srgbClr val="0070C0"/>
                </a:solidFill>
                <a:effectLst/>
              </a:rPr>
              <a:t>Order_id</a:t>
            </a:r>
            <a:endParaRPr lang="en-IN" b="1" u="sng" dirty="0">
              <a:solidFill>
                <a:srgbClr val="0070C0"/>
              </a:solidFill>
            </a:endParaRPr>
          </a:p>
        </p:txBody>
      </p:sp>
      <p:sp>
        <p:nvSpPr>
          <p:cNvPr id="5" name="TextBox 4">
            <a:extLst>
              <a:ext uri="{FF2B5EF4-FFF2-40B4-BE49-F238E27FC236}">
                <a16:creationId xmlns:a16="http://schemas.microsoft.com/office/drawing/2014/main" id="{21A45CC1-43E1-4736-984C-37D0A0FB3EB0}"/>
              </a:ext>
            </a:extLst>
          </p:cNvPr>
          <p:cNvSpPr txBox="1"/>
          <p:nvPr/>
        </p:nvSpPr>
        <p:spPr>
          <a:xfrm>
            <a:off x="319596" y="369332"/>
            <a:ext cx="11762913"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Product name: all-purpose has had the maximum sales in Jan 2018, </a:t>
            </a:r>
            <a:r>
              <a:rPr lang="en-US" sz="1600" dirty="0" err="1"/>
              <a:t>aluminium</a:t>
            </a:r>
            <a:r>
              <a:rPr lang="en-US" sz="1600" dirty="0"/>
              <a:t> foil has had the maximum sales in April 2019.</a:t>
            </a:r>
          </a:p>
          <a:p>
            <a:pPr marL="285750" indent="-285750">
              <a:buFont typeface="Arial" panose="020B0604020202020204" pitchFamily="34" charset="0"/>
              <a:buChar char="•"/>
            </a:pPr>
            <a:r>
              <a:rPr lang="en-US" sz="1600" dirty="0"/>
              <a:t>We also have clusters created based on the items in the </a:t>
            </a:r>
            <a:r>
              <a:rPr lang="en-US" sz="1600" dirty="0" err="1"/>
              <a:t>order_id</a:t>
            </a:r>
            <a:r>
              <a:rPr lang="en-US" sz="1600" dirty="0"/>
              <a:t> and they are shown in the color coding as shown. </a:t>
            </a:r>
          </a:p>
          <a:p>
            <a:pPr marL="285750" indent="-285750">
              <a:buFont typeface="Arial" panose="020B0604020202020204" pitchFamily="34" charset="0"/>
              <a:buChar char="•"/>
            </a:pPr>
            <a:r>
              <a:rPr lang="en-US" sz="1600" dirty="0"/>
              <a:t>Cluster 3 has occurred very frequently in the month of Feb 2020.</a:t>
            </a:r>
          </a:p>
          <a:p>
            <a:pPr marL="285750" indent="-285750">
              <a:buFont typeface="Arial" panose="020B0604020202020204" pitchFamily="34" charset="0"/>
              <a:buChar char="•"/>
            </a:pPr>
            <a:r>
              <a:rPr lang="en-US" sz="1600" dirty="0"/>
              <a:t>Cluster 1 and 2 have occurred 12 times in Jan 2018.</a:t>
            </a:r>
          </a:p>
          <a:p>
            <a:pPr marL="285750" indent="-285750">
              <a:buFont typeface="Arial" panose="020B0604020202020204" pitchFamily="34" charset="0"/>
              <a:buChar char="•"/>
            </a:pPr>
            <a:r>
              <a:rPr lang="en-US" sz="1600" dirty="0"/>
              <a:t>Maximum count of clusters are observed in Cluster 1 and 5.</a:t>
            </a:r>
            <a:endParaRPr lang="en-IN" sz="1600" dirty="0"/>
          </a:p>
        </p:txBody>
      </p:sp>
      <p:pic>
        <p:nvPicPr>
          <p:cNvPr id="7" name="Picture 6">
            <a:extLst>
              <a:ext uri="{FF2B5EF4-FFF2-40B4-BE49-F238E27FC236}">
                <a16:creationId xmlns:a16="http://schemas.microsoft.com/office/drawing/2014/main" id="{2FA2E791-9A79-4566-AE6F-CDCF12154C45}"/>
              </a:ext>
            </a:extLst>
          </p:cNvPr>
          <p:cNvPicPr>
            <a:picLocks noChangeAspect="1"/>
          </p:cNvPicPr>
          <p:nvPr/>
        </p:nvPicPr>
        <p:blipFill>
          <a:blip r:embed="rId2"/>
          <a:stretch>
            <a:fillRect/>
          </a:stretch>
        </p:blipFill>
        <p:spPr>
          <a:xfrm>
            <a:off x="71021" y="1677880"/>
            <a:ext cx="12011488" cy="5180120"/>
          </a:xfrm>
          <a:prstGeom prst="rect">
            <a:avLst/>
          </a:prstGeom>
        </p:spPr>
      </p:pic>
    </p:spTree>
    <p:extLst>
      <p:ext uri="{BB962C8B-B14F-4D97-AF65-F5344CB8AC3E}">
        <p14:creationId xmlns:p14="http://schemas.microsoft.com/office/powerpoint/2010/main" val="4085252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F7A54D-F979-40A4-914B-855A638209B7}"/>
              </a:ext>
            </a:extLst>
          </p:cNvPr>
          <p:cNvSpPr txBox="1"/>
          <p:nvPr/>
        </p:nvSpPr>
        <p:spPr>
          <a:xfrm>
            <a:off x="0" y="0"/>
            <a:ext cx="5180008" cy="369332"/>
          </a:xfrm>
          <a:prstGeom prst="rect">
            <a:avLst/>
          </a:prstGeom>
          <a:noFill/>
        </p:spPr>
        <p:txBody>
          <a:bodyPr wrap="none" rtlCol="0">
            <a:spAutoFit/>
          </a:bodyPr>
          <a:lstStyle/>
          <a:p>
            <a:r>
              <a:rPr lang="en-US" sz="1800" b="1" u="sng" dirty="0">
                <a:solidFill>
                  <a:srgbClr val="0070C0"/>
                </a:solidFill>
                <a:effectLst/>
              </a:rPr>
              <a:t>Horizontal Bar chart : Product and count of </a:t>
            </a:r>
            <a:r>
              <a:rPr lang="en-US" sz="1800" b="1" u="sng" dirty="0" err="1">
                <a:solidFill>
                  <a:srgbClr val="0070C0"/>
                </a:solidFill>
                <a:effectLst/>
              </a:rPr>
              <a:t>Order_id</a:t>
            </a:r>
            <a:endParaRPr lang="en-IN" b="1" u="sng" dirty="0">
              <a:solidFill>
                <a:srgbClr val="0070C0"/>
              </a:solidFill>
            </a:endParaRPr>
          </a:p>
        </p:txBody>
      </p:sp>
      <p:pic>
        <p:nvPicPr>
          <p:cNvPr id="4" name="Picture 3">
            <a:extLst>
              <a:ext uri="{FF2B5EF4-FFF2-40B4-BE49-F238E27FC236}">
                <a16:creationId xmlns:a16="http://schemas.microsoft.com/office/drawing/2014/main" id="{C60D4C95-960D-4C74-A886-CE7F604CD2BB}"/>
              </a:ext>
            </a:extLst>
          </p:cNvPr>
          <p:cNvPicPr>
            <a:picLocks noChangeAspect="1"/>
          </p:cNvPicPr>
          <p:nvPr/>
        </p:nvPicPr>
        <p:blipFill>
          <a:blip r:embed="rId2"/>
          <a:stretch>
            <a:fillRect/>
          </a:stretch>
        </p:blipFill>
        <p:spPr>
          <a:xfrm>
            <a:off x="99134" y="1118586"/>
            <a:ext cx="11993732" cy="5632882"/>
          </a:xfrm>
          <a:prstGeom prst="rect">
            <a:avLst/>
          </a:prstGeom>
        </p:spPr>
      </p:pic>
      <p:sp>
        <p:nvSpPr>
          <p:cNvPr id="5" name="TextBox 4">
            <a:extLst>
              <a:ext uri="{FF2B5EF4-FFF2-40B4-BE49-F238E27FC236}">
                <a16:creationId xmlns:a16="http://schemas.microsoft.com/office/drawing/2014/main" id="{4B97CF78-3F24-4048-9CFE-3E60A1EDA250}"/>
              </a:ext>
            </a:extLst>
          </p:cNvPr>
          <p:cNvSpPr txBox="1"/>
          <p:nvPr/>
        </p:nvSpPr>
        <p:spPr>
          <a:xfrm>
            <a:off x="213064" y="405405"/>
            <a:ext cx="5642763" cy="584775"/>
          </a:xfrm>
          <a:prstGeom prst="rect">
            <a:avLst/>
          </a:prstGeom>
          <a:noFill/>
        </p:spPr>
        <p:txBody>
          <a:bodyPr wrap="none" rtlCol="0">
            <a:spAutoFit/>
          </a:bodyPr>
          <a:lstStyle/>
          <a:p>
            <a:pPr marL="285750" indent="-285750">
              <a:buFont typeface="Arial" panose="020B0604020202020204" pitchFamily="34" charset="0"/>
              <a:buChar char="•"/>
            </a:pPr>
            <a:r>
              <a:rPr lang="en-US" sz="1600" dirty="0"/>
              <a:t>Poultry is the most sold product followed by Soda and cereals.</a:t>
            </a:r>
          </a:p>
          <a:p>
            <a:pPr marL="285750" indent="-285750">
              <a:buFont typeface="Arial" panose="020B0604020202020204" pitchFamily="34" charset="0"/>
              <a:buChar char="•"/>
            </a:pPr>
            <a:r>
              <a:rPr lang="en-US" sz="1600" dirty="0"/>
              <a:t>The least sold product is hand soap.</a:t>
            </a:r>
            <a:endParaRPr lang="en-IN" sz="1600" dirty="0"/>
          </a:p>
        </p:txBody>
      </p:sp>
    </p:spTree>
    <p:extLst>
      <p:ext uri="{BB962C8B-B14F-4D97-AF65-F5344CB8AC3E}">
        <p14:creationId xmlns:p14="http://schemas.microsoft.com/office/powerpoint/2010/main" val="1324391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6B8A94-120F-4007-8617-BC2C00859E34}"/>
              </a:ext>
            </a:extLst>
          </p:cNvPr>
          <p:cNvSpPr txBox="1"/>
          <p:nvPr/>
        </p:nvSpPr>
        <p:spPr>
          <a:xfrm>
            <a:off x="0" y="71021"/>
            <a:ext cx="5238165" cy="369332"/>
          </a:xfrm>
          <a:prstGeom prst="rect">
            <a:avLst/>
          </a:prstGeom>
          <a:noFill/>
        </p:spPr>
        <p:txBody>
          <a:bodyPr wrap="none" rtlCol="0">
            <a:spAutoFit/>
          </a:bodyPr>
          <a:lstStyle/>
          <a:p>
            <a:r>
              <a:rPr lang="en-US" sz="1800" b="1" u="sng" dirty="0">
                <a:solidFill>
                  <a:srgbClr val="0070C0"/>
                </a:solidFill>
                <a:effectLst/>
              </a:rPr>
              <a:t>Line chart: Product sale count across year and month</a:t>
            </a:r>
            <a:endParaRPr lang="en-IN" b="1" u="sng" dirty="0">
              <a:solidFill>
                <a:srgbClr val="0070C0"/>
              </a:solidFill>
            </a:endParaRPr>
          </a:p>
        </p:txBody>
      </p:sp>
      <p:sp>
        <p:nvSpPr>
          <p:cNvPr id="5" name="TextBox 4">
            <a:extLst>
              <a:ext uri="{FF2B5EF4-FFF2-40B4-BE49-F238E27FC236}">
                <a16:creationId xmlns:a16="http://schemas.microsoft.com/office/drawing/2014/main" id="{011227F4-EA61-4678-A9C2-C4A77F3A9495}"/>
              </a:ext>
            </a:extLst>
          </p:cNvPr>
          <p:cNvSpPr txBox="1"/>
          <p:nvPr/>
        </p:nvSpPr>
        <p:spPr>
          <a:xfrm>
            <a:off x="88776" y="440353"/>
            <a:ext cx="8504316"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t>The product all-purpose has seen a decline in count of sales between May and June of each year.</a:t>
            </a:r>
          </a:p>
          <a:p>
            <a:pPr marL="285750" indent="-285750">
              <a:buFont typeface="Arial" panose="020B0604020202020204" pitchFamily="34" charset="0"/>
              <a:buChar char="•"/>
            </a:pPr>
            <a:r>
              <a:rPr lang="en-US" sz="1600" dirty="0"/>
              <a:t>The product </a:t>
            </a:r>
            <a:r>
              <a:rPr lang="en-US" sz="1600" dirty="0" err="1"/>
              <a:t>aluminium</a:t>
            </a:r>
            <a:r>
              <a:rPr lang="en-US" sz="1600" dirty="0"/>
              <a:t> foil has seen an increase in count of sales post August each year.</a:t>
            </a:r>
          </a:p>
          <a:p>
            <a:pPr marL="285750" indent="-285750">
              <a:buFont typeface="Arial" panose="020B0604020202020204" pitchFamily="34" charset="0"/>
              <a:buChar char="•"/>
            </a:pPr>
            <a:r>
              <a:rPr lang="en-US" sz="1600" dirty="0"/>
              <a:t>The product bagels has seen a decrease in the count of sales between June and July each year.</a:t>
            </a:r>
            <a:endParaRPr lang="en-IN" sz="1600" dirty="0"/>
          </a:p>
        </p:txBody>
      </p:sp>
      <p:pic>
        <p:nvPicPr>
          <p:cNvPr id="6" name="Picture 5">
            <a:extLst>
              <a:ext uri="{FF2B5EF4-FFF2-40B4-BE49-F238E27FC236}">
                <a16:creationId xmlns:a16="http://schemas.microsoft.com/office/drawing/2014/main" id="{E98A8DEB-1F53-4FDB-95F1-786707B8656D}"/>
              </a:ext>
            </a:extLst>
          </p:cNvPr>
          <p:cNvPicPr>
            <a:picLocks noChangeAspect="1"/>
          </p:cNvPicPr>
          <p:nvPr/>
        </p:nvPicPr>
        <p:blipFill>
          <a:blip r:embed="rId2"/>
          <a:stretch>
            <a:fillRect/>
          </a:stretch>
        </p:blipFill>
        <p:spPr>
          <a:xfrm>
            <a:off x="63623" y="1464815"/>
            <a:ext cx="12064753" cy="5322164"/>
          </a:xfrm>
          <a:prstGeom prst="rect">
            <a:avLst/>
          </a:prstGeom>
        </p:spPr>
      </p:pic>
    </p:spTree>
    <p:extLst>
      <p:ext uri="{BB962C8B-B14F-4D97-AF65-F5344CB8AC3E}">
        <p14:creationId xmlns:p14="http://schemas.microsoft.com/office/powerpoint/2010/main" val="1272034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108466-4742-47E4-B320-7FD436DAC629}"/>
              </a:ext>
            </a:extLst>
          </p:cNvPr>
          <p:cNvSpPr txBox="1"/>
          <p:nvPr/>
        </p:nvSpPr>
        <p:spPr>
          <a:xfrm>
            <a:off x="266331" y="195309"/>
            <a:ext cx="11822038"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t>For the product butter, post July and August of each year, the sale count is supposedly to rise.</a:t>
            </a:r>
          </a:p>
          <a:p>
            <a:pPr marL="285750" indent="-285750">
              <a:buFont typeface="Arial" panose="020B0604020202020204" pitchFamily="34" charset="0"/>
              <a:buChar char="•"/>
            </a:pPr>
            <a:r>
              <a:rPr lang="en-US" sz="1600" dirty="0"/>
              <a:t>Between July and August of each year, the count of cereal sales increases.</a:t>
            </a:r>
          </a:p>
          <a:p>
            <a:pPr marL="285750" indent="-285750">
              <a:buFont typeface="Arial" panose="020B0604020202020204" pitchFamily="34" charset="0"/>
              <a:buChar char="•"/>
            </a:pPr>
            <a:r>
              <a:rPr lang="en-US" sz="1600" dirty="0"/>
              <a:t>The sale count of the product cheeses has remained the same between Jan and Feb 2020.</a:t>
            </a:r>
          </a:p>
          <a:p>
            <a:pPr marL="285750" indent="-285750">
              <a:buFont typeface="Arial" panose="020B0604020202020204" pitchFamily="34" charset="0"/>
              <a:buChar char="•"/>
            </a:pPr>
            <a:r>
              <a:rPr lang="en-US" sz="1600" dirty="0"/>
              <a:t>The sale count of the product coffee/tea is to go down between Jan to Feb of each year and then rise from Feb to March. The sale count decreases from July to July of each year.</a:t>
            </a:r>
          </a:p>
          <a:p>
            <a:pPr marL="285750" indent="-285750">
              <a:buFont typeface="Arial" panose="020B0604020202020204" pitchFamily="34" charset="0"/>
              <a:buChar char="•"/>
            </a:pPr>
            <a:r>
              <a:rPr lang="en-US" sz="1600" dirty="0"/>
              <a:t>The product Dinner rolls sees a decrease in the count of sales between April and June each year and sees a rise between June and July every year.</a:t>
            </a:r>
          </a:p>
          <a:p>
            <a:pPr marL="285750" indent="-285750">
              <a:buFont typeface="Arial" panose="020B0604020202020204" pitchFamily="34" charset="0"/>
              <a:buChar char="•"/>
            </a:pPr>
            <a:r>
              <a:rPr lang="en-US" sz="1600" dirty="0"/>
              <a:t>The product eggs sees a rise in the count of sales between Feb and March each year, then declines between March and April only to see a slight rise between April and May. The maximum count of sales is done in March every year.</a:t>
            </a:r>
          </a:p>
          <a:p>
            <a:pPr marL="285750" indent="-285750">
              <a:buFont typeface="Arial" panose="020B0604020202020204" pitchFamily="34" charset="0"/>
              <a:buChar char="•"/>
            </a:pPr>
            <a:r>
              <a:rPr lang="en-US" sz="1600" dirty="0"/>
              <a:t>Sandwich bags has seen a rise in the count of sales in the first quarter of the years 2018 and 2019 but has shown to be the opposite in the year 2020.</a:t>
            </a:r>
          </a:p>
          <a:p>
            <a:pPr marL="285750" indent="-285750">
              <a:buFont typeface="Arial" panose="020B0604020202020204" pitchFamily="34" charset="0"/>
              <a:buChar char="•"/>
            </a:pPr>
            <a:r>
              <a:rPr lang="en-US" sz="1600" dirty="0"/>
              <a:t>Spaghetti Sauce sees a rise in the count of sales between Feb and March each year.</a:t>
            </a:r>
          </a:p>
          <a:p>
            <a:pPr marL="285750" indent="-285750">
              <a:buFont typeface="Arial" panose="020B0604020202020204" pitchFamily="34" charset="0"/>
              <a:buChar char="•"/>
            </a:pPr>
            <a:r>
              <a:rPr lang="en-US" sz="1600" dirty="0"/>
              <a:t>Toilet paper and tortillas have seen a drastic increase in the count of sales between April and May of each year.</a:t>
            </a:r>
          </a:p>
          <a:p>
            <a:pPr marL="285750" indent="-285750">
              <a:buFont typeface="Arial" panose="020B0604020202020204" pitchFamily="34" charset="0"/>
              <a:buChar char="•"/>
            </a:pPr>
            <a:r>
              <a:rPr lang="en-US" sz="1600" dirty="0"/>
              <a:t>The count of Yoghurt sales is highest in the month of May and then decreases drastically between May and June of each year.</a:t>
            </a:r>
          </a:p>
          <a:p>
            <a:pPr marL="285750" indent="-285750">
              <a:buFont typeface="Arial" panose="020B0604020202020204" pitchFamily="34" charset="0"/>
              <a:buChar char="•"/>
            </a:pPr>
            <a:r>
              <a:rPr lang="en-US" sz="1600" dirty="0"/>
              <a:t>The count of Waffles sales is expected to increase between the months April and May of each year.</a:t>
            </a:r>
          </a:p>
        </p:txBody>
      </p:sp>
    </p:spTree>
    <p:extLst>
      <p:ext uri="{BB962C8B-B14F-4D97-AF65-F5344CB8AC3E}">
        <p14:creationId xmlns:p14="http://schemas.microsoft.com/office/powerpoint/2010/main" val="469695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E5E4CA-6105-4080-8924-FBAB6AE9A99C}"/>
              </a:ext>
            </a:extLst>
          </p:cNvPr>
          <p:cNvPicPr>
            <a:picLocks noChangeAspect="1"/>
          </p:cNvPicPr>
          <p:nvPr/>
        </p:nvPicPr>
        <p:blipFill>
          <a:blip r:embed="rId2"/>
          <a:stretch>
            <a:fillRect/>
          </a:stretch>
        </p:blipFill>
        <p:spPr>
          <a:xfrm>
            <a:off x="81378" y="763479"/>
            <a:ext cx="12029243" cy="5965794"/>
          </a:xfrm>
          <a:prstGeom prst="rect">
            <a:avLst/>
          </a:prstGeom>
        </p:spPr>
      </p:pic>
    </p:spTree>
    <p:extLst>
      <p:ext uri="{BB962C8B-B14F-4D97-AF65-F5344CB8AC3E}">
        <p14:creationId xmlns:p14="http://schemas.microsoft.com/office/powerpoint/2010/main" val="4270274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672</TotalTime>
  <Words>1195</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Executive summary and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and EDA:</dc:title>
  <dc:creator>Ananth</dc:creator>
  <cp:lastModifiedBy>Ananth</cp:lastModifiedBy>
  <cp:revision>32</cp:revision>
  <dcterms:created xsi:type="dcterms:W3CDTF">2021-07-31T10:22:07Z</dcterms:created>
  <dcterms:modified xsi:type="dcterms:W3CDTF">2021-08-01T11:25:45Z</dcterms:modified>
</cp:coreProperties>
</file>