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4"/>
  </p:sldMasterIdLst>
  <p:notesMasterIdLst>
    <p:notesMasterId r:id="rId30"/>
  </p:notesMasterIdLst>
  <p:sldIdLst>
    <p:sldId id="256" r:id="rId5"/>
    <p:sldId id="258" r:id="rId6"/>
    <p:sldId id="329" r:id="rId7"/>
    <p:sldId id="325" r:id="rId8"/>
    <p:sldId id="326" r:id="rId9"/>
    <p:sldId id="327" r:id="rId10"/>
    <p:sldId id="347" r:id="rId11"/>
    <p:sldId id="348" r:id="rId12"/>
    <p:sldId id="353" r:id="rId13"/>
    <p:sldId id="331" r:id="rId14"/>
    <p:sldId id="332" r:id="rId15"/>
    <p:sldId id="333" r:id="rId16"/>
    <p:sldId id="334" r:id="rId17"/>
    <p:sldId id="335" r:id="rId18"/>
    <p:sldId id="349" r:id="rId19"/>
    <p:sldId id="350" r:id="rId20"/>
    <p:sldId id="351" r:id="rId21"/>
    <p:sldId id="352" r:id="rId22"/>
    <p:sldId id="340" r:id="rId23"/>
    <p:sldId id="341" r:id="rId24"/>
    <p:sldId id="344" r:id="rId25"/>
    <p:sldId id="343" r:id="rId26"/>
    <p:sldId id="345" r:id="rId27"/>
    <p:sldId id="346"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19D2B3-D235-7567-C863-6A1E8CD9523A}" v="34" dt="2021-01-28T06:29:47.692"/>
    <p1510:client id="{E276490B-F775-881A-B208-A4D54ECB30E6}" v="34" dt="2021-01-28T06:33:15.257"/>
    <p1510:client id="{FB5EDD47-9132-415D-B826-92728EFF19C7}" v="200" dt="2021-01-27T04:54:05.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4" autoAdjust="0"/>
    <p:restoredTop sz="94590" autoAdjust="0"/>
  </p:normalViewPr>
  <p:slideViewPr>
    <p:cSldViewPr snapToGrid="0">
      <p:cViewPr varScale="1">
        <p:scale>
          <a:sx n="72" d="100"/>
          <a:sy n="72" d="100"/>
        </p:scale>
        <p:origin x="630"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6A96C-D5C1-4CEF-B6D8-DFA994A6BC14}" type="datetimeFigureOut">
              <a:rPr lang="en-IN" smtClean="0"/>
              <a:t>28-07-2021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03D1B-5757-44BB-B8E4-2C140A43D238}" type="slidenum">
              <a:rPr lang="en-IN" smtClean="0"/>
              <a:t>‹#›</a:t>
            </a:fld>
            <a:endParaRPr lang="en-IN"/>
          </a:p>
        </p:txBody>
      </p:sp>
    </p:spTree>
    <p:extLst>
      <p:ext uri="{BB962C8B-B14F-4D97-AF65-F5344CB8AC3E}">
        <p14:creationId xmlns:p14="http://schemas.microsoft.com/office/powerpoint/2010/main" val="1897665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7A03D1B-5757-44BB-B8E4-2C140A43D238}" type="slidenum">
              <a:rPr lang="en-IN" smtClean="0"/>
              <a:t>1</a:t>
            </a:fld>
            <a:endParaRPr lang="en-IN"/>
          </a:p>
        </p:txBody>
      </p:sp>
    </p:spTree>
    <p:extLst>
      <p:ext uri="{BB962C8B-B14F-4D97-AF65-F5344CB8AC3E}">
        <p14:creationId xmlns:p14="http://schemas.microsoft.com/office/powerpoint/2010/main" val="33817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BFE062-0E81-43AD-9BE8-3A2F47108507}" type="slidenum">
              <a:rPr lang="en-US" smtClean="0"/>
              <a:t>25</a:t>
            </a:fld>
            <a:endParaRPr lang="en-US"/>
          </a:p>
        </p:txBody>
      </p:sp>
    </p:spTree>
    <p:extLst>
      <p:ext uri="{BB962C8B-B14F-4D97-AF65-F5344CB8AC3E}">
        <p14:creationId xmlns:p14="http://schemas.microsoft.com/office/powerpoint/2010/main" val="411173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242FDF-4F3C-471E-AA49-C167AA0928FC}"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56B93-2AE9-4C86-BB62-4388119DA3B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90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242FDF-4F3C-471E-AA49-C167AA0928FC}"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2523051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242FDF-4F3C-471E-AA49-C167AA0928FC}"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246339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242FDF-4F3C-471E-AA49-C167AA0928FC}"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2690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242FDF-4F3C-471E-AA49-C167AA0928FC}"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56B93-2AE9-4C86-BB62-4388119DA3B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59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242FDF-4F3C-471E-AA49-C167AA0928FC}" type="datetimeFigureOut">
              <a:rPr lang="en-IN" smtClean="0"/>
              <a:t>28-07-2021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40568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242FDF-4F3C-471E-AA49-C167AA0928FC}" type="datetimeFigureOut">
              <a:rPr lang="en-IN" smtClean="0"/>
              <a:t>28-07-2021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520334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242FDF-4F3C-471E-AA49-C167AA0928FC}" type="datetimeFigureOut">
              <a:rPr lang="en-IN" smtClean="0"/>
              <a:t>28-07-2021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1977437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242FDF-4F3C-471E-AA49-C167AA0928FC}" type="datetimeFigureOut">
              <a:rPr lang="en-IN" smtClean="0"/>
              <a:t>28-07-2021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63276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242FDF-4F3C-471E-AA49-C167AA0928FC}" type="datetimeFigureOut">
              <a:rPr lang="en-IN" smtClean="0"/>
              <a:t>28-07-2021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9B56B93-2AE9-4C86-BB62-4388119DA3B4}" type="slidenum">
              <a:rPr lang="en-IN" smtClean="0"/>
              <a:t>‹#›</a:t>
            </a:fld>
            <a:endParaRPr lang="en-IN"/>
          </a:p>
        </p:txBody>
      </p:sp>
    </p:spTree>
    <p:extLst>
      <p:ext uri="{BB962C8B-B14F-4D97-AF65-F5344CB8AC3E}">
        <p14:creationId xmlns:p14="http://schemas.microsoft.com/office/powerpoint/2010/main" val="3513045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242FDF-4F3C-471E-AA49-C167AA0928FC}" type="datetimeFigureOut">
              <a:rPr lang="en-IN" smtClean="0"/>
              <a:t>28-07-2021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326504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4000">
              <a:schemeClr val="bg1"/>
            </a:gs>
            <a:gs pos="75000">
              <a:schemeClr val="bg1"/>
            </a:gs>
            <a:gs pos="100000">
              <a:schemeClr val="accent6">
                <a:lumMod val="45000"/>
                <a:lumOff val="55000"/>
              </a:schemeClr>
            </a:gs>
          </a:gsLst>
          <a:lin ang="162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242FDF-4F3C-471E-AA49-C167AA0928FC}" type="datetimeFigureOut">
              <a:rPr lang="en-IN" smtClean="0"/>
              <a:t>28-07-2021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9B56B93-2AE9-4C86-BB62-4388119DA3B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44441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0385" y="2657175"/>
            <a:ext cx="7385933" cy="1709123"/>
          </a:xfrm>
        </p:spPr>
        <p:txBody>
          <a:bodyPr>
            <a:normAutofit/>
          </a:bodyPr>
          <a:lstStyle/>
          <a:p>
            <a:pPr algn="r"/>
            <a:r>
              <a:rPr lang="en-IN" sz="4400" b="1" dirty="0">
                <a:latin typeface="+mn-lt"/>
              </a:rPr>
              <a:t>RDBMS Basics – Session 4</a:t>
            </a:r>
          </a:p>
        </p:txBody>
      </p:sp>
      <p:sp>
        <p:nvSpPr>
          <p:cNvPr id="3" name="Subtitle 2"/>
          <p:cNvSpPr>
            <a:spLocks noGrp="1"/>
          </p:cNvSpPr>
          <p:nvPr>
            <p:ph type="body" idx="1"/>
          </p:nvPr>
        </p:nvSpPr>
        <p:spPr>
          <a:xfrm>
            <a:off x="984250" y="1873978"/>
            <a:ext cx="10515600" cy="523728"/>
          </a:xfrm>
        </p:spPr>
        <p:txBody>
          <a:bodyPr>
            <a:normAutofit/>
          </a:bodyPr>
          <a:lstStyle/>
          <a:p>
            <a:r>
              <a:rPr lang="en-IN" sz="2000" i="1" dirty="0"/>
              <a:t>Enabling Solutions for Success</a:t>
            </a:r>
          </a:p>
        </p:txBody>
      </p:sp>
      <p:sp>
        <p:nvSpPr>
          <p:cNvPr id="5" name="Title 1"/>
          <p:cNvSpPr txBox="1">
            <a:spLocks/>
          </p:cNvSpPr>
          <p:nvPr/>
        </p:nvSpPr>
        <p:spPr>
          <a:xfrm>
            <a:off x="984250" y="112953"/>
            <a:ext cx="10515600" cy="17091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latin typeface="+mn-lt"/>
              </a:rPr>
              <a:t>Think n Solutions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8" name="TextBox 7"/>
          <p:cNvSpPr txBox="1"/>
          <p:nvPr/>
        </p:nvSpPr>
        <p:spPr>
          <a:xfrm>
            <a:off x="9173299" y="4508209"/>
            <a:ext cx="1893019" cy="369332"/>
          </a:xfrm>
          <a:prstGeom prst="rect">
            <a:avLst/>
          </a:prstGeom>
          <a:noFill/>
        </p:spPr>
        <p:txBody>
          <a:bodyPr wrap="none" rtlCol="0">
            <a:spAutoFit/>
          </a:bodyPr>
          <a:lstStyle/>
          <a:p>
            <a:r>
              <a:rPr lang="en-IN" dirty="0"/>
              <a:t>By Database Team</a:t>
            </a:r>
          </a:p>
        </p:txBody>
      </p:sp>
    </p:spTree>
    <p:extLst>
      <p:ext uri="{BB962C8B-B14F-4D97-AF65-F5344CB8AC3E}">
        <p14:creationId xmlns:p14="http://schemas.microsoft.com/office/powerpoint/2010/main" val="3043306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338A7-6B03-41A4-AB8B-3AA03AEC45F0}"/>
              </a:ext>
            </a:extLst>
          </p:cNvPr>
          <p:cNvSpPr>
            <a:spLocks noGrp="1"/>
          </p:cNvSpPr>
          <p:nvPr>
            <p:ph type="title"/>
          </p:nvPr>
        </p:nvSpPr>
        <p:spPr/>
        <p:txBody>
          <a:bodyPr/>
          <a:lstStyle/>
          <a:p>
            <a:r>
              <a:rPr lang="en-US" b="1" dirty="0"/>
              <a:t>SUB QUERY</a:t>
            </a:r>
          </a:p>
        </p:txBody>
      </p:sp>
      <p:sp>
        <p:nvSpPr>
          <p:cNvPr id="3" name="TextBox 2">
            <a:extLst>
              <a:ext uri="{FF2B5EF4-FFF2-40B4-BE49-F238E27FC236}">
                <a16:creationId xmlns:a16="http://schemas.microsoft.com/office/drawing/2014/main" id="{2602B180-91FC-47EA-8828-FBAC5F7A32CD}"/>
              </a:ext>
            </a:extLst>
          </p:cNvPr>
          <p:cNvSpPr txBox="1"/>
          <p:nvPr/>
        </p:nvSpPr>
        <p:spPr>
          <a:xfrm>
            <a:off x="1127760" y="1737360"/>
            <a:ext cx="10613666" cy="3416320"/>
          </a:xfrm>
          <a:prstGeom prst="rect">
            <a:avLst/>
          </a:prstGeom>
          <a:noFill/>
        </p:spPr>
        <p:txBody>
          <a:bodyPr wrap="square" rtlCol="0">
            <a:spAutoFit/>
          </a:bodyPr>
          <a:lstStyle/>
          <a:p>
            <a:pPr algn="l"/>
            <a:r>
              <a:rPr lang="en-US" b="1" i="0" dirty="0">
                <a:effectLst/>
              </a:rPr>
              <a:t>Sub Query: </a:t>
            </a:r>
            <a:r>
              <a:rPr lang="en-US" b="0" i="0" dirty="0">
                <a:effectLst/>
              </a:rPr>
              <a:t>A subquery is a SQL query nested inside a larger query</a:t>
            </a:r>
          </a:p>
          <a:p>
            <a:pPr algn="l"/>
            <a:r>
              <a:rPr lang="en-US" b="0" i="0" dirty="0">
                <a:effectLst/>
              </a:rPr>
              <a:t>Few pointers: </a:t>
            </a:r>
          </a:p>
          <a:p>
            <a:pPr marL="285750" indent="-285750" algn="l">
              <a:buFont typeface="Courier New" panose="02070309020205020404" pitchFamily="49" charset="0"/>
              <a:buChar char="o"/>
            </a:pPr>
            <a:r>
              <a:rPr lang="en-US" b="0" i="0" dirty="0">
                <a:effectLst/>
              </a:rPr>
              <a:t>It can be nested inside a SELECT, INSERT, UPDATE, or DELETE statement or inside another subquery</a:t>
            </a:r>
          </a:p>
          <a:p>
            <a:pPr marL="285750" indent="-285750" algn="l">
              <a:buFont typeface="Courier New" panose="02070309020205020404" pitchFamily="49" charset="0"/>
              <a:buChar char="o"/>
            </a:pPr>
            <a:r>
              <a:rPr lang="en-US" b="0" i="0" dirty="0">
                <a:effectLst/>
              </a:rPr>
              <a:t>It is usually added within the WHERE Clause of another SQL SELECT statement</a:t>
            </a:r>
          </a:p>
          <a:p>
            <a:pPr marL="285750" indent="-285750" algn="l">
              <a:buFont typeface="Courier New" panose="02070309020205020404" pitchFamily="49" charset="0"/>
              <a:buChar char="o"/>
            </a:pPr>
            <a:r>
              <a:rPr lang="en-US" b="0" i="0" dirty="0">
                <a:effectLst/>
              </a:rPr>
              <a:t>A subquery is also called an inner query or inner select, while the statement containing a subquery is also called an outer query or outer select</a:t>
            </a:r>
          </a:p>
          <a:p>
            <a:pPr marL="285750" indent="-285750" algn="l">
              <a:buFont typeface="Courier New" panose="02070309020205020404" pitchFamily="49" charset="0"/>
              <a:buChar char="o"/>
            </a:pPr>
            <a:r>
              <a:rPr lang="en-US" b="0" i="0" dirty="0">
                <a:effectLst/>
              </a:rPr>
              <a:t>The inner query executes first before its parent query so that the results of an inner query can be passed to the outer query </a:t>
            </a:r>
            <a:endParaRPr lang="en-US" dirty="0"/>
          </a:p>
          <a:p>
            <a:pPr algn="l"/>
            <a:r>
              <a:rPr lang="en-US" b="1" i="0" dirty="0">
                <a:effectLst/>
              </a:rPr>
              <a:t>Syntax: </a:t>
            </a:r>
          </a:p>
          <a:p>
            <a:pPr algn="l"/>
            <a:endParaRPr lang="en-US" b="1" i="0" dirty="0">
              <a:effectLst/>
            </a:endParaRPr>
          </a:p>
          <a:p>
            <a:endParaRPr lang="en-US" dirty="0"/>
          </a:p>
          <a:p>
            <a:endParaRPr lang="en-US" dirty="0"/>
          </a:p>
        </p:txBody>
      </p:sp>
      <p:pic>
        <p:nvPicPr>
          <p:cNvPr id="5" name="Picture 4">
            <a:extLst>
              <a:ext uri="{FF2B5EF4-FFF2-40B4-BE49-F238E27FC236}">
                <a16:creationId xmlns:a16="http://schemas.microsoft.com/office/drawing/2014/main" id="{5FE04553-4CFE-444A-89F6-F2AC116247D8}"/>
              </a:ext>
            </a:extLst>
          </p:cNvPr>
          <p:cNvPicPr>
            <a:picLocks noChangeAspect="1"/>
          </p:cNvPicPr>
          <p:nvPr/>
        </p:nvPicPr>
        <p:blipFill>
          <a:blip r:embed="rId2"/>
          <a:stretch>
            <a:fillRect/>
          </a:stretch>
        </p:blipFill>
        <p:spPr>
          <a:xfrm>
            <a:off x="3280306" y="3968610"/>
            <a:ext cx="7134577" cy="1358153"/>
          </a:xfrm>
          <a:prstGeom prst="rect">
            <a:avLst/>
          </a:prstGeom>
        </p:spPr>
      </p:pic>
      <p:pic>
        <p:nvPicPr>
          <p:cNvPr id="6" name="Picture 5">
            <a:extLst>
              <a:ext uri="{FF2B5EF4-FFF2-40B4-BE49-F238E27FC236}">
                <a16:creationId xmlns:a16="http://schemas.microsoft.com/office/drawing/2014/main" id="{6DA149B5-6EAF-4F69-AF6A-6126F2B5E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99847"/>
            <a:ext cx="12214393" cy="1358153"/>
          </a:xfrm>
          <a:prstGeom prst="rect">
            <a:avLst/>
          </a:prstGeom>
        </p:spPr>
      </p:pic>
    </p:spTree>
    <p:extLst>
      <p:ext uri="{BB962C8B-B14F-4D97-AF65-F5344CB8AC3E}">
        <p14:creationId xmlns:p14="http://schemas.microsoft.com/office/powerpoint/2010/main" val="1402147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9D1E-572C-40FA-820F-D82C0AFE4C96}"/>
              </a:ext>
            </a:extLst>
          </p:cNvPr>
          <p:cNvSpPr>
            <a:spLocks noGrp="1"/>
          </p:cNvSpPr>
          <p:nvPr>
            <p:ph type="title"/>
          </p:nvPr>
        </p:nvSpPr>
        <p:spPr/>
        <p:txBody>
          <a:bodyPr/>
          <a:lstStyle/>
          <a:p>
            <a:r>
              <a:rPr lang="en-US" b="1" dirty="0"/>
              <a:t>SUB QUERY</a:t>
            </a:r>
          </a:p>
        </p:txBody>
      </p:sp>
      <p:sp>
        <p:nvSpPr>
          <p:cNvPr id="3" name="TextBox 2">
            <a:extLst>
              <a:ext uri="{FF2B5EF4-FFF2-40B4-BE49-F238E27FC236}">
                <a16:creationId xmlns:a16="http://schemas.microsoft.com/office/drawing/2014/main" id="{C5928B7B-54F8-42D8-82D0-6C560AACFCDB}"/>
              </a:ext>
            </a:extLst>
          </p:cNvPr>
          <p:cNvSpPr txBox="1"/>
          <p:nvPr/>
        </p:nvSpPr>
        <p:spPr>
          <a:xfrm>
            <a:off x="1192696" y="1807206"/>
            <a:ext cx="9936480" cy="3754874"/>
          </a:xfrm>
          <a:prstGeom prst="rect">
            <a:avLst/>
          </a:prstGeom>
          <a:noFill/>
        </p:spPr>
        <p:txBody>
          <a:bodyPr wrap="square" rtlCol="0">
            <a:spAutoFit/>
          </a:bodyPr>
          <a:lstStyle/>
          <a:p>
            <a:r>
              <a:rPr lang="en-US" sz="2000" b="1" dirty="0"/>
              <a:t>Types of Sub Queries:</a:t>
            </a:r>
          </a:p>
          <a:p>
            <a:endParaRPr lang="en-US" sz="2000" b="1" dirty="0"/>
          </a:p>
          <a:p>
            <a:pPr marL="285750" indent="-285750" algn="l">
              <a:buFont typeface="Wingdings" panose="05000000000000000000" pitchFamily="2" charset="2"/>
              <a:buChar char="Ø"/>
            </a:pPr>
            <a:r>
              <a:rPr lang="en-US" b="1" dirty="0">
                <a:solidFill>
                  <a:srgbClr val="000000"/>
                </a:solidFill>
              </a:rPr>
              <a:t>S</a:t>
            </a:r>
            <a:r>
              <a:rPr lang="en-US" b="1" i="0" dirty="0">
                <a:solidFill>
                  <a:srgbClr val="000000"/>
                </a:solidFill>
                <a:effectLst/>
              </a:rPr>
              <a:t>ingle-row </a:t>
            </a:r>
            <a:r>
              <a:rPr lang="en-US" b="1" dirty="0">
                <a:solidFill>
                  <a:srgbClr val="000000"/>
                </a:solidFill>
              </a:rPr>
              <a:t>S</a:t>
            </a:r>
            <a:r>
              <a:rPr lang="en-US" b="1" i="0" dirty="0">
                <a:solidFill>
                  <a:srgbClr val="000000"/>
                </a:solidFill>
                <a:effectLst/>
              </a:rPr>
              <a:t>ubquery:</a:t>
            </a:r>
            <a:r>
              <a:rPr lang="en-US" b="0" i="0" dirty="0">
                <a:solidFill>
                  <a:srgbClr val="000000"/>
                </a:solidFill>
                <a:effectLst/>
              </a:rPr>
              <a:t>  </a:t>
            </a:r>
          </a:p>
          <a:p>
            <a:pPr algn="l"/>
            <a:r>
              <a:rPr lang="en-US" dirty="0">
                <a:solidFill>
                  <a:srgbClr val="000000"/>
                </a:solidFill>
              </a:rPr>
              <a:t>T</a:t>
            </a:r>
            <a:r>
              <a:rPr lang="en-US" b="0" i="0" dirty="0">
                <a:solidFill>
                  <a:srgbClr val="000000"/>
                </a:solidFill>
                <a:effectLst/>
              </a:rPr>
              <a:t>he subquery returns only one or Zero row.</a:t>
            </a:r>
          </a:p>
          <a:p>
            <a:pPr marL="285750" indent="-285750" algn="l">
              <a:buFont typeface="Arial" panose="020B0604020202020204" pitchFamily="34" charset="0"/>
              <a:buChar char="•"/>
            </a:pPr>
            <a:r>
              <a:rPr lang="en-US" b="0" i="0" dirty="0">
                <a:solidFill>
                  <a:srgbClr val="000000"/>
                </a:solidFill>
                <a:effectLst/>
              </a:rPr>
              <a:t>The operators that can be used with single-row subqueries are =, &gt;, &gt;=, &lt;, &lt;=, and &lt;&gt;.</a:t>
            </a:r>
            <a:endParaRPr lang="en-US" dirty="0">
              <a:solidFill>
                <a:srgbClr val="000000"/>
              </a:solidFill>
            </a:endParaRPr>
          </a:p>
          <a:p>
            <a:pPr marL="285750" indent="-285750" algn="l">
              <a:buFont typeface="Arial" panose="020B0604020202020204" pitchFamily="34" charset="0"/>
              <a:buChar char="•"/>
            </a:pPr>
            <a:r>
              <a:rPr lang="en-US" b="0" i="0" dirty="0">
                <a:solidFill>
                  <a:srgbClr val="000000"/>
                </a:solidFill>
                <a:effectLst/>
              </a:rPr>
              <a:t>Group functions can be used in the subquery</a:t>
            </a:r>
          </a:p>
          <a:p>
            <a:pPr algn="l"/>
            <a:endParaRPr lang="en-US" b="0" i="0" dirty="0">
              <a:solidFill>
                <a:srgbClr val="000000"/>
              </a:solidFill>
              <a:effectLst/>
            </a:endParaRPr>
          </a:p>
          <a:p>
            <a:pPr algn="l"/>
            <a:r>
              <a:rPr lang="en-US" b="1" dirty="0">
                <a:solidFill>
                  <a:srgbClr val="000000"/>
                </a:solidFill>
              </a:rPr>
              <a:t>Example:</a:t>
            </a:r>
            <a:endParaRPr lang="en-US" b="1" i="0" dirty="0">
              <a:solidFill>
                <a:srgbClr val="000000"/>
              </a:solidFill>
              <a:effectLst/>
            </a:endParaRPr>
          </a:p>
          <a:p>
            <a:pPr algn="l"/>
            <a:r>
              <a:rPr lang="en-US" dirty="0">
                <a:solidFill>
                  <a:srgbClr val="000000"/>
                </a:solidFill>
              </a:rPr>
              <a:t>T</a:t>
            </a:r>
            <a:r>
              <a:rPr lang="en-US" b="0" i="0" dirty="0">
                <a:solidFill>
                  <a:srgbClr val="000000"/>
                </a:solidFill>
                <a:effectLst/>
              </a:rPr>
              <a:t>he following statement retrieve the details of the employee(s) holding the highest salary</a:t>
            </a:r>
          </a:p>
          <a:p>
            <a:pPr algn="l"/>
            <a:endParaRPr lang="en-US" b="0" i="0" dirty="0">
              <a:solidFill>
                <a:srgbClr val="000000"/>
              </a:solidFill>
              <a:effectLst/>
            </a:endParaRPr>
          </a:p>
          <a:p>
            <a:pPr algn="l"/>
            <a:r>
              <a:rPr lang="en-US" b="0" i="0" dirty="0">
                <a:solidFill>
                  <a:srgbClr val="000000"/>
                </a:solidFill>
                <a:effectLst/>
              </a:rPr>
              <a:t>SELECT * FROM employee</a:t>
            </a:r>
          </a:p>
          <a:p>
            <a:pPr algn="l"/>
            <a:r>
              <a:rPr lang="en-US" b="0" i="0" dirty="0">
                <a:solidFill>
                  <a:srgbClr val="000000"/>
                </a:solidFill>
                <a:effectLst/>
              </a:rPr>
              <a:t>WHERE </a:t>
            </a:r>
            <a:r>
              <a:rPr lang="en-US" b="0" i="0" dirty="0" err="1">
                <a:solidFill>
                  <a:srgbClr val="000000"/>
                </a:solidFill>
                <a:effectLst/>
              </a:rPr>
              <a:t>sal</a:t>
            </a:r>
            <a:r>
              <a:rPr lang="en-US" b="0" i="0" dirty="0">
                <a:solidFill>
                  <a:srgbClr val="000000"/>
                </a:solidFill>
                <a:effectLst/>
              </a:rPr>
              <a:t> = (SELECT MAX(</a:t>
            </a:r>
            <a:r>
              <a:rPr lang="en-US" b="0" i="0" dirty="0" err="1">
                <a:solidFill>
                  <a:srgbClr val="000000"/>
                </a:solidFill>
                <a:effectLst/>
              </a:rPr>
              <a:t>sal</a:t>
            </a:r>
            <a:r>
              <a:rPr lang="en-US" b="0" i="0" dirty="0">
                <a:solidFill>
                  <a:srgbClr val="000000"/>
                </a:solidFill>
                <a:effectLst/>
              </a:rPr>
              <a:t>) FROM employee);</a:t>
            </a:r>
          </a:p>
          <a:p>
            <a:pPr algn="l"/>
            <a:endParaRPr lang="en-US" b="0" i="0" dirty="0">
              <a:solidFill>
                <a:srgbClr val="000000"/>
              </a:solidFill>
              <a:effectLst/>
              <a:latin typeface="Times New Roman" panose="02020603050405020304" pitchFamily="18" charset="0"/>
            </a:endParaRPr>
          </a:p>
        </p:txBody>
      </p:sp>
      <p:pic>
        <p:nvPicPr>
          <p:cNvPr id="4" name="Picture 3">
            <a:extLst>
              <a:ext uri="{FF2B5EF4-FFF2-40B4-BE49-F238E27FC236}">
                <a16:creationId xmlns:a16="http://schemas.microsoft.com/office/drawing/2014/main" id="{D8B965EC-AE99-4DB9-8BD7-817FDC8F0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9847"/>
            <a:ext cx="12214393" cy="1358153"/>
          </a:xfrm>
          <a:prstGeom prst="rect">
            <a:avLst/>
          </a:prstGeom>
        </p:spPr>
      </p:pic>
    </p:spTree>
    <p:extLst>
      <p:ext uri="{BB962C8B-B14F-4D97-AF65-F5344CB8AC3E}">
        <p14:creationId xmlns:p14="http://schemas.microsoft.com/office/powerpoint/2010/main" val="259456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0A99-C412-40A7-881D-B58D49568B13}"/>
              </a:ext>
            </a:extLst>
          </p:cNvPr>
          <p:cNvSpPr>
            <a:spLocks noGrp="1"/>
          </p:cNvSpPr>
          <p:nvPr>
            <p:ph type="title"/>
          </p:nvPr>
        </p:nvSpPr>
        <p:spPr/>
        <p:txBody>
          <a:bodyPr/>
          <a:lstStyle/>
          <a:p>
            <a:r>
              <a:rPr lang="en-US" b="1" dirty="0"/>
              <a:t>SUB QUERY</a:t>
            </a:r>
            <a:endParaRPr lang="en-US" dirty="0"/>
          </a:p>
        </p:txBody>
      </p:sp>
      <p:sp>
        <p:nvSpPr>
          <p:cNvPr id="3" name="TextBox 2">
            <a:extLst>
              <a:ext uri="{FF2B5EF4-FFF2-40B4-BE49-F238E27FC236}">
                <a16:creationId xmlns:a16="http://schemas.microsoft.com/office/drawing/2014/main" id="{A15D4DEC-17A1-4360-A706-26966820A57F}"/>
              </a:ext>
            </a:extLst>
          </p:cNvPr>
          <p:cNvSpPr txBox="1"/>
          <p:nvPr/>
        </p:nvSpPr>
        <p:spPr>
          <a:xfrm>
            <a:off x="1203985" y="1970755"/>
            <a:ext cx="10058400"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rgbClr val="000000"/>
                </a:solidFill>
              </a:rPr>
              <a:t>M</a:t>
            </a:r>
            <a:r>
              <a:rPr lang="en-US" b="1" i="0" dirty="0">
                <a:solidFill>
                  <a:srgbClr val="000000"/>
                </a:solidFill>
                <a:effectLst/>
              </a:rPr>
              <a:t>ultiple-row </a:t>
            </a:r>
            <a:r>
              <a:rPr lang="en-US" b="1" dirty="0">
                <a:solidFill>
                  <a:srgbClr val="000000"/>
                </a:solidFill>
              </a:rPr>
              <a:t>S</a:t>
            </a:r>
            <a:r>
              <a:rPr lang="en-US" b="1" i="0" dirty="0">
                <a:solidFill>
                  <a:srgbClr val="000000"/>
                </a:solidFill>
                <a:effectLst/>
              </a:rPr>
              <a:t>ubquery:</a:t>
            </a:r>
            <a:r>
              <a:rPr lang="en-US" dirty="0">
                <a:solidFill>
                  <a:srgbClr val="000000"/>
                </a:solidFill>
              </a:rPr>
              <a:t> </a:t>
            </a:r>
          </a:p>
          <a:p>
            <a:r>
              <a:rPr lang="en-US" dirty="0">
                <a:solidFill>
                  <a:srgbClr val="000000"/>
                </a:solidFill>
              </a:rPr>
              <a:t>T</a:t>
            </a:r>
            <a:r>
              <a:rPr lang="en-US" b="0" i="0" dirty="0">
                <a:solidFill>
                  <a:srgbClr val="000000"/>
                </a:solidFill>
                <a:effectLst/>
              </a:rPr>
              <a:t>he subquery returns multiple rows.</a:t>
            </a:r>
          </a:p>
          <a:p>
            <a:r>
              <a:rPr lang="en-US" b="0" i="0" dirty="0">
                <a:solidFill>
                  <a:srgbClr val="000000"/>
                </a:solidFill>
                <a:effectLst/>
              </a:rPr>
              <a:t>The operators that can be used with multiple-row subqueries are IN, NOT IN, ANY.</a:t>
            </a:r>
          </a:p>
          <a:p>
            <a:endParaRPr lang="en-US" dirty="0">
              <a:solidFill>
                <a:srgbClr val="000000"/>
              </a:solidFill>
            </a:endParaRPr>
          </a:p>
          <a:p>
            <a:r>
              <a:rPr lang="en-US" b="1" dirty="0">
                <a:solidFill>
                  <a:srgbClr val="000000"/>
                </a:solidFill>
              </a:rPr>
              <a:t>Example:</a:t>
            </a:r>
          </a:p>
          <a:p>
            <a:r>
              <a:rPr lang="en-US" dirty="0">
                <a:solidFill>
                  <a:srgbClr val="000000"/>
                </a:solidFill>
              </a:rPr>
              <a:t>T</a:t>
            </a:r>
            <a:r>
              <a:rPr lang="en-US" b="0" i="0" dirty="0">
                <a:solidFill>
                  <a:srgbClr val="000000"/>
                </a:solidFill>
                <a:effectLst/>
              </a:rPr>
              <a:t>he following statement retrieves employees whose salary is the same as the minimum salary of the employees in </a:t>
            </a:r>
            <a:r>
              <a:rPr lang="en-US" b="0" i="1" dirty="0">
                <a:solidFill>
                  <a:srgbClr val="000000"/>
                </a:solidFill>
                <a:effectLst/>
              </a:rPr>
              <a:t>some</a:t>
            </a:r>
            <a:r>
              <a:rPr lang="en-US" b="0" i="0" dirty="0">
                <a:solidFill>
                  <a:srgbClr val="000000"/>
                </a:solidFill>
                <a:effectLst/>
              </a:rPr>
              <a:t> department.</a:t>
            </a:r>
          </a:p>
          <a:p>
            <a:endParaRPr lang="en-US" dirty="0">
              <a:solidFill>
                <a:srgbClr val="000000"/>
              </a:solidFill>
            </a:endParaRPr>
          </a:p>
          <a:p>
            <a:pPr algn="l"/>
            <a:r>
              <a:rPr lang="en-US" b="0" i="0" dirty="0">
                <a:solidFill>
                  <a:srgbClr val="000000"/>
                </a:solidFill>
                <a:effectLst/>
              </a:rPr>
              <a:t>SELECT NAME, </a:t>
            </a:r>
            <a:r>
              <a:rPr lang="en-US" b="0" i="0" dirty="0" err="1">
                <a:solidFill>
                  <a:srgbClr val="000000"/>
                </a:solidFill>
                <a:effectLst/>
              </a:rPr>
              <a:t>sal</a:t>
            </a:r>
            <a:r>
              <a:rPr lang="en-US" b="0" i="0" dirty="0">
                <a:solidFill>
                  <a:srgbClr val="000000"/>
                </a:solidFill>
                <a:effectLst/>
              </a:rPr>
              <a:t> FROM employee</a:t>
            </a:r>
          </a:p>
          <a:p>
            <a:pPr algn="l"/>
            <a:r>
              <a:rPr lang="en-US" b="0" i="0" dirty="0">
                <a:solidFill>
                  <a:srgbClr val="000000"/>
                </a:solidFill>
                <a:effectLst/>
              </a:rPr>
              <a:t>WHERE </a:t>
            </a:r>
            <a:r>
              <a:rPr lang="en-US" b="0" i="0" dirty="0" err="1">
                <a:solidFill>
                  <a:srgbClr val="000000"/>
                </a:solidFill>
                <a:effectLst/>
              </a:rPr>
              <a:t>sal</a:t>
            </a:r>
            <a:r>
              <a:rPr lang="en-US" b="0" i="0" dirty="0">
                <a:solidFill>
                  <a:srgbClr val="000000"/>
                </a:solidFill>
                <a:effectLst/>
              </a:rPr>
              <a:t> IN (SELECT MIN(</a:t>
            </a:r>
            <a:r>
              <a:rPr lang="en-US" b="0" i="0" dirty="0" err="1">
                <a:solidFill>
                  <a:srgbClr val="000000"/>
                </a:solidFill>
                <a:effectLst/>
              </a:rPr>
              <a:t>sal</a:t>
            </a:r>
            <a:r>
              <a:rPr lang="en-US" b="0" i="0" dirty="0">
                <a:solidFill>
                  <a:srgbClr val="000000"/>
                </a:solidFill>
                <a:effectLst/>
              </a:rPr>
              <a:t>) FROM employee </a:t>
            </a:r>
            <a:r>
              <a:rPr lang="en-US" dirty="0">
                <a:solidFill>
                  <a:srgbClr val="000000"/>
                </a:solidFill>
              </a:rPr>
              <a:t> </a:t>
            </a:r>
            <a:r>
              <a:rPr lang="en-US" b="0" i="0" dirty="0">
                <a:solidFill>
                  <a:srgbClr val="000000"/>
                </a:solidFill>
                <a:effectLst/>
              </a:rPr>
              <a:t>GROUP BY </a:t>
            </a:r>
            <a:r>
              <a:rPr lang="en-US" b="0" i="0" dirty="0" err="1">
                <a:solidFill>
                  <a:srgbClr val="000000"/>
                </a:solidFill>
                <a:effectLst/>
              </a:rPr>
              <a:t>dept_no</a:t>
            </a:r>
            <a:r>
              <a:rPr lang="en-US" b="0" i="0" dirty="0">
                <a:solidFill>
                  <a:srgbClr val="000000"/>
                </a:solidFill>
                <a:effectLst/>
              </a:rPr>
              <a:t>);</a:t>
            </a:r>
          </a:p>
        </p:txBody>
      </p:sp>
      <p:pic>
        <p:nvPicPr>
          <p:cNvPr id="7" name="Picture 6">
            <a:extLst>
              <a:ext uri="{FF2B5EF4-FFF2-40B4-BE49-F238E27FC236}">
                <a16:creationId xmlns:a16="http://schemas.microsoft.com/office/drawing/2014/main" id="{EA6D06B6-13E7-47E1-8602-2B4CEA1C0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9847"/>
            <a:ext cx="12214393" cy="1358153"/>
          </a:xfrm>
          <a:prstGeom prst="rect">
            <a:avLst/>
          </a:prstGeom>
        </p:spPr>
      </p:pic>
    </p:spTree>
    <p:extLst>
      <p:ext uri="{BB962C8B-B14F-4D97-AF65-F5344CB8AC3E}">
        <p14:creationId xmlns:p14="http://schemas.microsoft.com/office/powerpoint/2010/main" val="2486193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39E4D-4201-4D52-8BDC-5333ECC693F4}"/>
              </a:ext>
            </a:extLst>
          </p:cNvPr>
          <p:cNvSpPr>
            <a:spLocks noGrp="1"/>
          </p:cNvSpPr>
          <p:nvPr>
            <p:ph type="title"/>
          </p:nvPr>
        </p:nvSpPr>
        <p:spPr/>
        <p:txBody>
          <a:bodyPr/>
          <a:lstStyle/>
          <a:p>
            <a:r>
              <a:rPr lang="en-US" b="1" dirty="0"/>
              <a:t>SUB QUERY</a:t>
            </a:r>
            <a:endParaRPr lang="en-US" dirty="0"/>
          </a:p>
        </p:txBody>
      </p:sp>
      <p:sp>
        <p:nvSpPr>
          <p:cNvPr id="4" name="TextBox 3">
            <a:extLst>
              <a:ext uri="{FF2B5EF4-FFF2-40B4-BE49-F238E27FC236}">
                <a16:creationId xmlns:a16="http://schemas.microsoft.com/office/drawing/2014/main" id="{301FB1FE-A122-4200-98A1-B29FFB0E36C4}"/>
              </a:ext>
            </a:extLst>
          </p:cNvPr>
          <p:cNvSpPr txBox="1"/>
          <p:nvPr/>
        </p:nvSpPr>
        <p:spPr>
          <a:xfrm>
            <a:off x="1137725" y="1935800"/>
            <a:ext cx="10058400" cy="3416320"/>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rgbClr val="000000"/>
                </a:solidFill>
              </a:rPr>
              <a:t>M</a:t>
            </a:r>
            <a:r>
              <a:rPr lang="en-US" b="1" i="0" dirty="0">
                <a:solidFill>
                  <a:srgbClr val="000000"/>
                </a:solidFill>
                <a:effectLst/>
              </a:rPr>
              <a:t>ultiple column subquery:</a:t>
            </a:r>
            <a:r>
              <a:rPr lang="en-US" b="0" i="0" dirty="0">
                <a:solidFill>
                  <a:srgbClr val="000000"/>
                </a:solidFill>
                <a:effectLst/>
              </a:rPr>
              <a:t> </a:t>
            </a:r>
            <a:endParaRPr lang="en-US" dirty="0">
              <a:solidFill>
                <a:srgbClr val="000000"/>
              </a:solidFill>
            </a:endParaRPr>
          </a:p>
          <a:p>
            <a:r>
              <a:rPr lang="en-US" b="0" i="0" dirty="0">
                <a:solidFill>
                  <a:srgbClr val="000000"/>
                </a:solidFill>
                <a:effectLst/>
              </a:rPr>
              <a:t>The subquery returns multiple columns.</a:t>
            </a:r>
          </a:p>
          <a:p>
            <a:r>
              <a:rPr lang="en-US" b="0" i="0" dirty="0">
                <a:solidFill>
                  <a:srgbClr val="000000"/>
                </a:solidFill>
                <a:effectLst/>
              </a:rPr>
              <a:t>The operators that can be used with multiple-column subqueries are IN, NOT IN.</a:t>
            </a:r>
            <a:endParaRPr lang="en-US" dirty="0"/>
          </a:p>
          <a:p>
            <a:endParaRPr lang="en-US" b="1" dirty="0"/>
          </a:p>
          <a:p>
            <a:r>
              <a:rPr lang="en-US" b="1" dirty="0"/>
              <a:t>Example:</a:t>
            </a:r>
          </a:p>
          <a:p>
            <a:pPr algn="l"/>
            <a:r>
              <a:rPr lang="en-US" b="0" i="0" dirty="0">
                <a:solidFill>
                  <a:srgbClr val="000000"/>
                </a:solidFill>
                <a:effectLst/>
              </a:rPr>
              <a:t>The following statement lists all items whose quantity and product id match to an item of order id 200.</a:t>
            </a:r>
          </a:p>
          <a:p>
            <a:pPr algn="l"/>
            <a:endParaRPr lang="en-US" dirty="0">
              <a:solidFill>
                <a:srgbClr val="000000"/>
              </a:solidFill>
            </a:endParaRPr>
          </a:p>
          <a:p>
            <a:pPr algn="l"/>
            <a:r>
              <a:rPr lang="en-US" b="0" i="0" dirty="0">
                <a:solidFill>
                  <a:srgbClr val="000000"/>
                </a:solidFill>
                <a:effectLst/>
              </a:rPr>
              <a:t>SELECT </a:t>
            </a:r>
            <a:r>
              <a:rPr lang="en-US" b="0" i="0" dirty="0" err="1">
                <a:solidFill>
                  <a:srgbClr val="000000"/>
                </a:solidFill>
                <a:effectLst/>
              </a:rPr>
              <a:t>order_id</a:t>
            </a:r>
            <a:r>
              <a:rPr lang="en-US" b="0" i="0" dirty="0">
                <a:solidFill>
                  <a:srgbClr val="000000"/>
                </a:solidFill>
                <a:effectLst/>
              </a:rPr>
              <a:t>,  </a:t>
            </a:r>
            <a:r>
              <a:rPr lang="en-US" b="0" i="0" dirty="0" err="1">
                <a:solidFill>
                  <a:srgbClr val="000000"/>
                </a:solidFill>
                <a:effectLst/>
              </a:rPr>
              <a:t>product_id</a:t>
            </a:r>
            <a:r>
              <a:rPr lang="en-US" b="0" i="0" dirty="0">
                <a:solidFill>
                  <a:srgbClr val="000000"/>
                </a:solidFill>
                <a:effectLst/>
              </a:rPr>
              <a:t>, quantity</a:t>
            </a:r>
          </a:p>
          <a:p>
            <a:pPr algn="l"/>
            <a:r>
              <a:rPr lang="en-US" b="0" i="0" dirty="0">
                <a:solidFill>
                  <a:srgbClr val="000000"/>
                </a:solidFill>
                <a:effectLst/>
              </a:rPr>
              <a:t>FROM item</a:t>
            </a:r>
          </a:p>
          <a:p>
            <a:pPr algn="l"/>
            <a:r>
              <a:rPr lang="en-US" b="0" i="0" dirty="0">
                <a:solidFill>
                  <a:srgbClr val="000000"/>
                </a:solidFill>
                <a:effectLst/>
              </a:rPr>
              <a:t>WHERE (</a:t>
            </a:r>
            <a:r>
              <a:rPr lang="en-US" b="0" i="0" dirty="0" err="1">
                <a:solidFill>
                  <a:srgbClr val="000000"/>
                </a:solidFill>
                <a:effectLst/>
              </a:rPr>
              <a:t>product_id</a:t>
            </a:r>
            <a:r>
              <a:rPr lang="en-US" b="0" i="0" dirty="0">
                <a:solidFill>
                  <a:srgbClr val="000000"/>
                </a:solidFill>
                <a:effectLst/>
              </a:rPr>
              <a:t>, quantity) IN (</a:t>
            </a:r>
          </a:p>
          <a:p>
            <a:pPr algn="l"/>
            <a:r>
              <a:rPr lang="en-US" b="0" i="0" dirty="0">
                <a:solidFill>
                  <a:srgbClr val="000000"/>
                </a:solidFill>
                <a:effectLst/>
              </a:rPr>
              <a:t>        SELECT  </a:t>
            </a:r>
            <a:r>
              <a:rPr lang="en-US" b="0" i="0" dirty="0" err="1">
                <a:solidFill>
                  <a:srgbClr val="000000"/>
                </a:solidFill>
                <a:effectLst/>
              </a:rPr>
              <a:t>product_id</a:t>
            </a:r>
            <a:r>
              <a:rPr lang="en-US" b="0" i="0" dirty="0">
                <a:solidFill>
                  <a:srgbClr val="000000"/>
                </a:solidFill>
                <a:effectLst/>
              </a:rPr>
              <a:t>, quantity FROM item WHERE </a:t>
            </a:r>
            <a:r>
              <a:rPr lang="en-US" b="0" i="0" dirty="0" err="1">
                <a:solidFill>
                  <a:srgbClr val="000000"/>
                </a:solidFill>
                <a:effectLst/>
              </a:rPr>
              <a:t>order_it</a:t>
            </a:r>
            <a:r>
              <a:rPr lang="en-US" b="0" i="0" dirty="0">
                <a:solidFill>
                  <a:srgbClr val="000000"/>
                </a:solidFill>
                <a:effectLst/>
              </a:rPr>
              <a:t> = 200)</a:t>
            </a:r>
          </a:p>
          <a:p>
            <a:pPr algn="l"/>
            <a:endParaRPr lang="en-US" b="0" i="0" dirty="0">
              <a:solidFill>
                <a:srgbClr val="000000"/>
              </a:solidFill>
              <a:effectLst/>
              <a:latin typeface="Times New Roman" panose="02020603050405020304" pitchFamily="18" charset="0"/>
            </a:endParaRPr>
          </a:p>
        </p:txBody>
      </p:sp>
      <p:pic>
        <p:nvPicPr>
          <p:cNvPr id="5" name="Picture 4">
            <a:extLst>
              <a:ext uri="{FF2B5EF4-FFF2-40B4-BE49-F238E27FC236}">
                <a16:creationId xmlns:a16="http://schemas.microsoft.com/office/drawing/2014/main" id="{BD98A3B6-9422-45C5-B327-17D966EB7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9847"/>
            <a:ext cx="12214393" cy="1358153"/>
          </a:xfrm>
          <a:prstGeom prst="rect">
            <a:avLst/>
          </a:prstGeom>
        </p:spPr>
      </p:pic>
    </p:spTree>
    <p:extLst>
      <p:ext uri="{BB962C8B-B14F-4D97-AF65-F5344CB8AC3E}">
        <p14:creationId xmlns:p14="http://schemas.microsoft.com/office/powerpoint/2010/main" val="95271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B51-51FD-4FDC-939A-BDE475528B26}"/>
              </a:ext>
            </a:extLst>
          </p:cNvPr>
          <p:cNvSpPr>
            <a:spLocks noGrp="1"/>
          </p:cNvSpPr>
          <p:nvPr>
            <p:ph type="title"/>
          </p:nvPr>
        </p:nvSpPr>
        <p:spPr/>
        <p:txBody>
          <a:bodyPr/>
          <a:lstStyle/>
          <a:p>
            <a:r>
              <a:rPr lang="en-US" b="1" dirty="0"/>
              <a:t>SUB QUERY</a:t>
            </a:r>
            <a:endParaRPr lang="en-US" dirty="0"/>
          </a:p>
        </p:txBody>
      </p:sp>
      <p:sp>
        <p:nvSpPr>
          <p:cNvPr id="3" name="TextBox 2">
            <a:extLst>
              <a:ext uri="{FF2B5EF4-FFF2-40B4-BE49-F238E27FC236}">
                <a16:creationId xmlns:a16="http://schemas.microsoft.com/office/drawing/2014/main" id="{A41E93DE-6D75-4E58-86C8-B6A50AE6C88A}"/>
              </a:ext>
            </a:extLst>
          </p:cNvPr>
          <p:cNvSpPr txBox="1"/>
          <p:nvPr/>
        </p:nvSpPr>
        <p:spPr>
          <a:xfrm>
            <a:off x="1207911" y="1855798"/>
            <a:ext cx="9947769"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t>Co-related Subquery: </a:t>
            </a:r>
          </a:p>
          <a:p>
            <a:r>
              <a:rPr lang="en-US" b="0" i="0" dirty="0">
                <a:solidFill>
                  <a:srgbClr val="000000"/>
                </a:solidFill>
                <a:effectLst/>
              </a:rPr>
              <a:t>A correlated subquery is a </a:t>
            </a:r>
            <a:r>
              <a:rPr lang="en-US" dirty="0"/>
              <a:t>subquery </a:t>
            </a:r>
            <a:r>
              <a:rPr lang="en-US" b="0" i="0" dirty="0">
                <a:solidFill>
                  <a:srgbClr val="000000"/>
                </a:solidFill>
                <a:effectLst/>
              </a:rPr>
              <a:t>that uses the values of the outer query. In other words, it depends on the outer query for its values. Because of this dependency, a correlated subquery cannot be executed independently as a simple subquery. Moreover, a correlated subquery is executed repeatedly, once for each row evaluated by the outer query. The correlated subquery is also known as a repeating subquery.</a:t>
            </a:r>
          </a:p>
          <a:p>
            <a:endParaRPr lang="en-US" dirty="0">
              <a:solidFill>
                <a:srgbClr val="000000"/>
              </a:solidFill>
            </a:endParaRPr>
          </a:p>
          <a:p>
            <a:r>
              <a:rPr lang="en-US" b="1" dirty="0">
                <a:solidFill>
                  <a:srgbClr val="000000"/>
                </a:solidFill>
              </a:rPr>
              <a:t>E</a:t>
            </a:r>
            <a:r>
              <a:rPr lang="en-US" b="1" i="0" dirty="0">
                <a:solidFill>
                  <a:srgbClr val="000000"/>
                </a:solidFill>
                <a:effectLst/>
              </a:rPr>
              <a:t>xample :</a:t>
            </a:r>
            <a:r>
              <a:rPr lang="en-US" b="0" i="0" dirty="0">
                <a:solidFill>
                  <a:srgbClr val="000000"/>
                </a:solidFill>
                <a:effectLst/>
              </a:rPr>
              <a:t>The following query returns the products whose list price is equal to the highest list price of the products within the same category</a:t>
            </a:r>
          </a:p>
          <a:p>
            <a:r>
              <a:rPr lang="en-US" dirty="0"/>
              <a:t>SELECT  </a:t>
            </a:r>
            <a:r>
              <a:rPr lang="en-US" dirty="0" err="1"/>
              <a:t>product_name</a:t>
            </a:r>
            <a:r>
              <a:rPr lang="en-US" dirty="0"/>
              <a:t>, </a:t>
            </a:r>
            <a:r>
              <a:rPr lang="en-US" dirty="0" err="1"/>
              <a:t>list_price</a:t>
            </a:r>
            <a:r>
              <a:rPr lang="en-US" dirty="0"/>
              <a:t>, </a:t>
            </a:r>
            <a:r>
              <a:rPr lang="en-US" dirty="0" err="1"/>
              <a:t>category_id</a:t>
            </a:r>
            <a:endParaRPr lang="en-US" dirty="0"/>
          </a:p>
          <a:p>
            <a:r>
              <a:rPr lang="en-US" dirty="0"/>
              <a:t>FROM  products p1</a:t>
            </a:r>
          </a:p>
          <a:p>
            <a:r>
              <a:rPr lang="en-US" dirty="0"/>
              <a:t>WHERE  </a:t>
            </a:r>
            <a:r>
              <a:rPr lang="en-US" dirty="0" err="1"/>
              <a:t>list_price</a:t>
            </a:r>
            <a:r>
              <a:rPr lang="en-US" dirty="0"/>
              <a:t> IN ( SELECT MAX (p2.list_price) FROM  products p2</a:t>
            </a:r>
          </a:p>
          <a:p>
            <a:r>
              <a:rPr lang="en-US" dirty="0"/>
              <a:t>		WHERE  p2.category_id = p1.category_id GROUP BY  p2.category_id);</a:t>
            </a:r>
          </a:p>
          <a:p>
            <a:endParaRPr lang="en-US" dirty="0"/>
          </a:p>
        </p:txBody>
      </p:sp>
      <p:pic>
        <p:nvPicPr>
          <p:cNvPr id="4" name="Picture 3">
            <a:extLst>
              <a:ext uri="{FF2B5EF4-FFF2-40B4-BE49-F238E27FC236}">
                <a16:creationId xmlns:a16="http://schemas.microsoft.com/office/drawing/2014/main" id="{E12174B7-9604-4BE9-BDFA-7110B40C5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3" y="5632817"/>
            <a:ext cx="12214393" cy="1358153"/>
          </a:xfrm>
          <a:prstGeom prst="rect">
            <a:avLst/>
          </a:prstGeom>
        </p:spPr>
      </p:pic>
    </p:spTree>
    <p:extLst>
      <p:ext uri="{BB962C8B-B14F-4D97-AF65-F5344CB8AC3E}">
        <p14:creationId xmlns:p14="http://schemas.microsoft.com/office/powerpoint/2010/main" val="3103552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F6BF-9CFE-4209-AEEC-466683EE48E4}"/>
              </a:ext>
            </a:extLst>
          </p:cNvPr>
          <p:cNvSpPr>
            <a:spLocks noGrp="1"/>
          </p:cNvSpPr>
          <p:nvPr>
            <p:ph type="title"/>
          </p:nvPr>
        </p:nvSpPr>
        <p:spPr/>
        <p:txBody>
          <a:bodyPr/>
          <a:lstStyle/>
          <a:p>
            <a:r>
              <a:rPr lang="en-US" b="1" dirty="0"/>
              <a:t>NESTED STORED PROCEDURES</a:t>
            </a:r>
            <a:endParaRPr lang="en-US" dirty="0"/>
          </a:p>
        </p:txBody>
      </p:sp>
      <p:sp>
        <p:nvSpPr>
          <p:cNvPr id="3" name="TextBox 2">
            <a:extLst>
              <a:ext uri="{FF2B5EF4-FFF2-40B4-BE49-F238E27FC236}">
                <a16:creationId xmlns:a16="http://schemas.microsoft.com/office/drawing/2014/main" id="{C4E0F764-6D80-48A6-9539-5ABB82A5E10B}"/>
              </a:ext>
            </a:extLst>
          </p:cNvPr>
          <p:cNvSpPr txBox="1"/>
          <p:nvPr/>
        </p:nvSpPr>
        <p:spPr>
          <a:xfrm>
            <a:off x="1117600" y="1819967"/>
            <a:ext cx="10038080" cy="3416320"/>
          </a:xfrm>
          <a:prstGeom prst="rect">
            <a:avLst/>
          </a:prstGeom>
          <a:noFill/>
        </p:spPr>
        <p:txBody>
          <a:bodyPr wrap="square" rtlCol="0">
            <a:spAutoFit/>
          </a:bodyPr>
          <a:lstStyle/>
          <a:p>
            <a:r>
              <a:rPr lang="en-US" b="1" i="0" dirty="0">
                <a:effectLst/>
              </a:rPr>
              <a:t>Why? </a:t>
            </a:r>
            <a:r>
              <a:rPr lang="en-US" b="0" i="0" dirty="0">
                <a:solidFill>
                  <a:srgbClr val="373737"/>
                </a:solidFill>
                <a:effectLst/>
              </a:rPr>
              <a:t>Nesting within the stored procedures allows you to break up large amounts of SQL </a:t>
            </a:r>
            <a:r>
              <a:rPr lang="en-US" dirty="0">
                <a:solidFill>
                  <a:srgbClr val="373737"/>
                </a:solidFill>
              </a:rPr>
              <a:t>code </a:t>
            </a:r>
            <a:r>
              <a:rPr lang="en-US" b="0" i="0" dirty="0">
                <a:solidFill>
                  <a:srgbClr val="373737"/>
                </a:solidFill>
                <a:effectLst/>
              </a:rPr>
              <a:t>into smaller, more manageable pieces. By dividing one </a:t>
            </a:r>
            <a:r>
              <a:rPr lang="en-US" dirty="0">
                <a:solidFill>
                  <a:srgbClr val="373737"/>
                </a:solidFill>
              </a:rPr>
              <a:t>stored procedure</a:t>
            </a:r>
            <a:r>
              <a:rPr lang="en-US" b="0" i="0" dirty="0">
                <a:solidFill>
                  <a:srgbClr val="373737"/>
                </a:solidFill>
                <a:effectLst/>
              </a:rPr>
              <a:t> into various logical parts, there would be a reduction of the time to find, modify &amp; maintain the code. Additional, the logically smaller stored procedures, can be made re-usable by other processes </a:t>
            </a:r>
            <a:endParaRPr lang="en-US" dirty="0"/>
          </a:p>
          <a:p>
            <a:endParaRPr lang="en-US" b="1" dirty="0">
              <a:solidFill>
                <a:srgbClr val="202124"/>
              </a:solidFill>
            </a:endParaRPr>
          </a:p>
          <a:p>
            <a:r>
              <a:rPr lang="en-US" b="1" dirty="0">
                <a:solidFill>
                  <a:srgbClr val="202124"/>
                </a:solidFill>
              </a:rPr>
              <a:t>Nested Stored Procedures: </a:t>
            </a:r>
            <a:r>
              <a:rPr lang="en-US" b="0" i="0" dirty="0">
                <a:solidFill>
                  <a:srgbClr val="333333"/>
                </a:solidFill>
                <a:effectLst/>
              </a:rPr>
              <a:t>Stored procedures can call </a:t>
            </a:r>
            <a:r>
              <a:rPr lang="en-US" dirty="0">
                <a:solidFill>
                  <a:srgbClr val="333333"/>
                </a:solidFill>
              </a:rPr>
              <a:t>other relevant</a:t>
            </a:r>
            <a:r>
              <a:rPr lang="en-US" b="0" i="0" dirty="0">
                <a:solidFill>
                  <a:srgbClr val="333333"/>
                </a:solidFill>
                <a:effectLst/>
              </a:rPr>
              <a:t> stored procedures, and any of those procedures can call other procedures up to a maximum nesting level of 32 levels deep. </a:t>
            </a:r>
            <a:endParaRPr lang="en-US" dirty="0">
              <a:solidFill>
                <a:srgbClr val="333333"/>
              </a:solidFill>
            </a:endParaRPr>
          </a:p>
          <a:p>
            <a:r>
              <a:rPr lang="en-US" b="0" i="0" dirty="0">
                <a:solidFill>
                  <a:srgbClr val="333333"/>
                </a:solidFill>
                <a:effectLst/>
              </a:rPr>
              <a:t>If you exceed the 32-level limit, an error message will be raised, the batch will be aborted, and any open transaction in the session will be rolled back.</a:t>
            </a:r>
          </a:p>
          <a:p>
            <a:endParaRPr lang="en-US" dirty="0">
              <a:solidFill>
                <a:srgbClr val="373737"/>
              </a:solidFill>
            </a:endParaRPr>
          </a:p>
          <a:p>
            <a:pPr algn="l"/>
            <a:r>
              <a:rPr lang="en-US" b="0" i="0" dirty="0">
                <a:solidFill>
                  <a:srgbClr val="373737"/>
                </a:solidFill>
                <a:effectLst/>
              </a:rPr>
              <a:t>We can view the nest level in a stored procedure by using the following command:</a:t>
            </a:r>
          </a:p>
          <a:p>
            <a:pPr algn="l"/>
            <a:r>
              <a:rPr lang="en-US" b="0" i="0" dirty="0">
                <a:effectLst/>
              </a:rPr>
              <a:t>SELECT</a:t>
            </a:r>
            <a:r>
              <a:rPr lang="en-US" b="0" i="0" dirty="0">
                <a:solidFill>
                  <a:srgbClr val="0070C0"/>
                </a:solidFill>
                <a:effectLst/>
              </a:rPr>
              <a:t> @@NESTLEVEL </a:t>
            </a:r>
            <a:endParaRPr lang="en-US" dirty="0"/>
          </a:p>
        </p:txBody>
      </p:sp>
      <p:pic>
        <p:nvPicPr>
          <p:cNvPr id="4" name="Picture 3">
            <a:extLst>
              <a:ext uri="{FF2B5EF4-FFF2-40B4-BE49-F238E27FC236}">
                <a16:creationId xmlns:a16="http://schemas.microsoft.com/office/drawing/2014/main" id="{98A4F12B-08FF-493B-942F-2AA92DEAC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9" y="5632817"/>
            <a:ext cx="12214393" cy="1358153"/>
          </a:xfrm>
          <a:prstGeom prst="rect">
            <a:avLst/>
          </a:prstGeom>
        </p:spPr>
      </p:pic>
    </p:spTree>
    <p:extLst>
      <p:ext uri="{BB962C8B-B14F-4D97-AF65-F5344CB8AC3E}">
        <p14:creationId xmlns:p14="http://schemas.microsoft.com/office/powerpoint/2010/main" val="2357057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A3793-172E-4A52-BCAE-46CA4B1A81FF}"/>
              </a:ext>
            </a:extLst>
          </p:cNvPr>
          <p:cNvSpPr>
            <a:spLocks noGrp="1"/>
          </p:cNvSpPr>
          <p:nvPr>
            <p:ph type="title"/>
          </p:nvPr>
        </p:nvSpPr>
        <p:spPr/>
        <p:txBody>
          <a:bodyPr/>
          <a:lstStyle/>
          <a:p>
            <a:r>
              <a:rPr lang="en-US" b="1" dirty="0"/>
              <a:t>NESTED STORED PROCEDURES</a:t>
            </a:r>
            <a:endParaRPr lang="en-US" dirty="0"/>
          </a:p>
        </p:txBody>
      </p:sp>
      <p:sp>
        <p:nvSpPr>
          <p:cNvPr id="3" name="TextBox 2">
            <a:extLst>
              <a:ext uri="{FF2B5EF4-FFF2-40B4-BE49-F238E27FC236}">
                <a16:creationId xmlns:a16="http://schemas.microsoft.com/office/drawing/2014/main" id="{D6675596-A806-48B2-9767-BEE9BB4135B2}"/>
              </a:ext>
            </a:extLst>
          </p:cNvPr>
          <p:cNvSpPr txBox="1"/>
          <p:nvPr/>
        </p:nvSpPr>
        <p:spPr>
          <a:xfrm>
            <a:off x="1207911" y="1737360"/>
            <a:ext cx="9886809" cy="3970318"/>
          </a:xfrm>
          <a:prstGeom prst="rect">
            <a:avLst/>
          </a:prstGeom>
          <a:noFill/>
        </p:spPr>
        <p:txBody>
          <a:bodyPr wrap="square" rtlCol="0">
            <a:spAutoFit/>
          </a:bodyPr>
          <a:lstStyle/>
          <a:p>
            <a:r>
              <a:rPr lang="en-US" b="1" dirty="0"/>
              <a:t>Example:</a:t>
            </a:r>
          </a:p>
          <a:p>
            <a:r>
              <a:rPr lang="en-US" dirty="0"/>
              <a:t>CREATE PROCEDURE </a:t>
            </a:r>
            <a:r>
              <a:rPr lang="en-US" dirty="0" err="1"/>
              <a:t>spAuthors</a:t>
            </a:r>
            <a:r>
              <a:rPr lang="en-US" dirty="0"/>
              <a:t> (@Last varchar(20) = '', @First varchar(20) = '') AS</a:t>
            </a:r>
          </a:p>
          <a:p>
            <a:r>
              <a:rPr lang="en-US" dirty="0"/>
              <a:t>BEGIN</a:t>
            </a:r>
          </a:p>
          <a:p>
            <a:pPr lvl="2"/>
            <a:r>
              <a:rPr lang="en-US" dirty="0"/>
              <a:t>IF @Last &lt;&gt; '' AND @First = ''</a:t>
            </a:r>
          </a:p>
          <a:p>
            <a:pPr lvl="2"/>
            <a:r>
              <a:rPr lang="en-US" dirty="0"/>
              <a:t>BEGIN</a:t>
            </a:r>
          </a:p>
          <a:p>
            <a:pPr lvl="2"/>
            <a:r>
              <a:rPr lang="en-US" dirty="0"/>
              <a:t>	EXEC </a:t>
            </a:r>
            <a:r>
              <a:rPr lang="en-US" dirty="0" err="1"/>
              <a:t>spAuthorsLast</a:t>
            </a:r>
            <a:r>
              <a:rPr lang="en-US" dirty="0"/>
              <a:t> @Last = @Last</a:t>
            </a:r>
          </a:p>
          <a:p>
            <a:pPr lvl="2"/>
            <a:r>
              <a:rPr lang="en-US" dirty="0"/>
              <a:t>	RETURN</a:t>
            </a:r>
          </a:p>
          <a:p>
            <a:pPr lvl="2"/>
            <a:r>
              <a:rPr lang="en-US" dirty="0"/>
              <a:t>END</a:t>
            </a:r>
          </a:p>
          <a:p>
            <a:pPr lvl="2"/>
            <a:r>
              <a:rPr lang="en-US" dirty="0"/>
              <a:t>IF @First &lt;&gt; '' AND @Last = ''</a:t>
            </a:r>
          </a:p>
          <a:p>
            <a:pPr lvl="2"/>
            <a:r>
              <a:rPr lang="en-US" dirty="0"/>
              <a:t>BEGIN</a:t>
            </a:r>
          </a:p>
          <a:p>
            <a:pPr lvl="2"/>
            <a:r>
              <a:rPr lang="en-US" dirty="0"/>
              <a:t>	EXEC </a:t>
            </a:r>
            <a:r>
              <a:rPr lang="en-US" dirty="0" err="1"/>
              <a:t>spAuthorsFirst</a:t>
            </a:r>
            <a:r>
              <a:rPr lang="en-US" dirty="0"/>
              <a:t> @First = @First</a:t>
            </a:r>
          </a:p>
          <a:p>
            <a:pPr lvl="2"/>
            <a:r>
              <a:rPr lang="en-US" dirty="0"/>
              <a:t>	RETURN</a:t>
            </a:r>
          </a:p>
          <a:p>
            <a:pPr lvl="2"/>
            <a:r>
              <a:rPr lang="en-US" dirty="0"/>
              <a:t>END</a:t>
            </a:r>
          </a:p>
          <a:p>
            <a:r>
              <a:rPr lang="en-US" dirty="0"/>
              <a:t>END</a:t>
            </a:r>
          </a:p>
        </p:txBody>
      </p:sp>
      <p:pic>
        <p:nvPicPr>
          <p:cNvPr id="4" name="Picture 3">
            <a:extLst>
              <a:ext uri="{FF2B5EF4-FFF2-40B4-BE49-F238E27FC236}">
                <a16:creationId xmlns:a16="http://schemas.microsoft.com/office/drawing/2014/main" id="{A2D98F2A-48BE-44CD-8E84-743C47D70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9" y="5632817"/>
            <a:ext cx="12214393" cy="1358153"/>
          </a:xfrm>
          <a:prstGeom prst="rect">
            <a:avLst/>
          </a:prstGeom>
        </p:spPr>
      </p:pic>
    </p:spTree>
    <p:extLst>
      <p:ext uri="{BB962C8B-B14F-4D97-AF65-F5344CB8AC3E}">
        <p14:creationId xmlns:p14="http://schemas.microsoft.com/office/powerpoint/2010/main" val="240827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1D61-A098-4E04-B44A-F0FA1CD94499}"/>
              </a:ext>
            </a:extLst>
          </p:cNvPr>
          <p:cNvSpPr>
            <a:spLocks noGrp="1"/>
          </p:cNvSpPr>
          <p:nvPr>
            <p:ph type="title"/>
          </p:nvPr>
        </p:nvSpPr>
        <p:spPr>
          <a:xfrm>
            <a:off x="1061156" y="286603"/>
            <a:ext cx="10094524" cy="1450757"/>
          </a:xfrm>
        </p:spPr>
        <p:txBody>
          <a:bodyPr/>
          <a:lstStyle/>
          <a:p>
            <a:r>
              <a:rPr lang="en-US" b="1" dirty="0"/>
              <a:t>NESTED STORED PROCEDURES</a:t>
            </a:r>
            <a:endParaRPr lang="en-US" dirty="0"/>
          </a:p>
        </p:txBody>
      </p:sp>
      <p:sp>
        <p:nvSpPr>
          <p:cNvPr id="3" name="TextBox 2">
            <a:extLst>
              <a:ext uri="{FF2B5EF4-FFF2-40B4-BE49-F238E27FC236}">
                <a16:creationId xmlns:a16="http://schemas.microsoft.com/office/drawing/2014/main" id="{95898A8C-C0A5-4FA6-91DE-2F4F7FEFC979}"/>
              </a:ext>
            </a:extLst>
          </p:cNvPr>
          <p:cNvSpPr txBox="1"/>
          <p:nvPr/>
        </p:nvSpPr>
        <p:spPr>
          <a:xfrm>
            <a:off x="1061156" y="1794933"/>
            <a:ext cx="10035822" cy="3693319"/>
          </a:xfrm>
          <a:prstGeom prst="rect">
            <a:avLst/>
          </a:prstGeom>
          <a:noFill/>
        </p:spPr>
        <p:txBody>
          <a:bodyPr wrap="square" rtlCol="0">
            <a:spAutoFit/>
          </a:bodyPr>
          <a:lstStyle/>
          <a:p>
            <a:r>
              <a:rPr lang="en-US" dirty="0"/>
              <a:t>CREATE PROCEDURE </a:t>
            </a:r>
            <a:r>
              <a:rPr lang="en-US" dirty="0" err="1"/>
              <a:t>spAuthorsLast</a:t>
            </a:r>
            <a:r>
              <a:rPr lang="en-US" dirty="0"/>
              <a:t> (@Last varchar(20)) </a:t>
            </a:r>
          </a:p>
          <a:p>
            <a:r>
              <a:rPr lang="en-US" dirty="0"/>
              <a:t>AS</a:t>
            </a:r>
          </a:p>
          <a:p>
            <a:r>
              <a:rPr lang="en-US" dirty="0"/>
              <a:t>BEGIN</a:t>
            </a:r>
          </a:p>
          <a:p>
            <a:r>
              <a:rPr lang="en-US" dirty="0"/>
              <a:t>	SELECT * FROM authors WHERE </a:t>
            </a:r>
            <a:r>
              <a:rPr lang="en-US" dirty="0" err="1"/>
              <a:t>au_lname</a:t>
            </a:r>
            <a:r>
              <a:rPr lang="en-US" dirty="0"/>
              <a:t> LIKE @Last + '%’</a:t>
            </a:r>
          </a:p>
          <a:p>
            <a:r>
              <a:rPr lang="en-US" dirty="0"/>
              <a:t>END</a:t>
            </a:r>
          </a:p>
          <a:p>
            <a:endParaRPr lang="en-US" dirty="0"/>
          </a:p>
          <a:p>
            <a:r>
              <a:rPr lang="en-US" dirty="0"/>
              <a:t>CREATE PROCEDURE </a:t>
            </a:r>
            <a:r>
              <a:rPr lang="en-US" dirty="0" err="1"/>
              <a:t>spAuthorsFirst</a:t>
            </a:r>
            <a:r>
              <a:rPr lang="en-US" dirty="0"/>
              <a:t> (@First varchar(20)) </a:t>
            </a:r>
          </a:p>
          <a:p>
            <a:r>
              <a:rPr lang="en-US" dirty="0"/>
              <a:t>AS</a:t>
            </a:r>
          </a:p>
          <a:p>
            <a:r>
              <a:rPr lang="en-US" dirty="0"/>
              <a:t>BEGIN </a:t>
            </a:r>
          </a:p>
          <a:p>
            <a:r>
              <a:rPr lang="en-US" dirty="0"/>
              <a:t>	SELECT * FROM authors WHERE </a:t>
            </a:r>
            <a:r>
              <a:rPr lang="en-US" dirty="0" err="1"/>
              <a:t>au_fname</a:t>
            </a:r>
            <a:r>
              <a:rPr lang="en-US" dirty="0"/>
              <a:t> LIKE @First + ‘%’</a:t>
            </a:r>
          </a:p>
          <a:p>
            <a:r>
              <a:rPr lang="en-US" dirty="0"/>
              <a:t>END</a:t>
            </a:r>
          </a:p>
          <a:p>
            <a:endParaRPr lang="en-US" dirty="0"/>
          </a:p>
          <a:p>
            <a:r>
              <a:rPr lang="en-US" dirty="0"/>
              <a:t>EXEC </a:t>
            </a:r>
            <a:r>
              <a:rPr lang="en-US" dirty="0" err="1"/>
              <a:t>spAuthors</a:t>
            </a:r>
            <a:r>
              <a:rPr lang="en-US" dirty="0"/>
              <a:t> @Last = @Last, @First = @First</a:t>
            </a:r>
          </a:p>
        </p:txBody>
      </p:sp>
      <p:pic>
        <p:nvPicPr>
          <p:cNvPr id="4" name="Picture 3">
            <a:extLst>
              <a:ext uri="{FF2B5EF4-FFF2-40B4-BE49-F238E27FC236}">
                <a16:creationId xmlns:a16="http://schemas.microsoft.com/office/drawing/2014/main" id="{F338C8E3-5535-43E9-B969-F21D5A8A3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9" y="5632817"/>
            <a:ext cx="12214393" cy="1358153"/>
          </a:xfrm>
          <a:prstGeom prst="rect">
            <a:avLst/>
          </a:prstGeom>
        </p:spPr>
      </p:pic>
    </p:spTree>
    <p:extLst>
      <p:ext uri="{BB962C8B-B14F-4D97-AF65-F5344CB8AC3E}">
        <p14:creationId xmlns:p14="http://schemas.microsoft.com/office/powerpoint/2010/main" val="2056706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EB03-0558-4A77-847E-925FA3740DF5}"/>
              </a:ext>
            </a:extLst>
          </p:cNvPr>
          <p:cNvSpPr>
            <a:spLocks noGrp="1"/>
          </p:cNvSpPr>
          <p:nvPr>
            <p:ph type="title"/>
          </p:nvPr>
        </p:nvSpPr>
        <p:spPr/>
        <p:txBody>
          <a:bodyPr/>
          <a:lstStyle/>
          <a:p>
            <a:r>
              <a:rPr lang="en-US" b="1" dirty="0">
                <a:ea typeface="+mj-lt"/>
                <a:cs typeface="+mj-lt"/>
              </a:rPr>
              <a:t>NESTED FUNCTIONS</a:t>
            </a:r>
            <a:endParaRPr lang="en-US" dirty="0">
              <a:ea typeface="+mj-lt"/>
              <a:cs typeface="+mj-lt"/>
            </a:endParaRPr>
          </a:p>
        </p:txBody>
      </p:sp>
      <p:sp>
        <p:nvSpPr>
          <p:cNvPr id="3" name="TextBox 2">
            <a:extLst>
              <a:ext uri="{FF2B5EF4-FFF2-40B4-BE49-F238E27FC236}">
                <a16:creationId xmlns:a16="http://schemas.microsoft.com/office/drawing/2014/main" id="{9B6F80CC-841D-4A85-930A-730DF1CD4036}"/>
              </a:ext>
            </a:extLst>
          </p:cNvPr>
          <p:cNvSpPr txBox="1"/>
          <p:nvPr/>
        </p:nvSpPr>
        <p:spPr>
          <a:xfrm>
            <a:off x="1201948" y="1805797"/>
            <a:ext cx="1007565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 </a:t>
            </a:r>
            <a:r>
              <a:rPr lang="en-US" b="1" dirty="0">
                <a:ea typeface="+mn-lt"/>
                <a:cs typeface="+mn-lt"/>
              </a:rPr>
              <a:t>Nested function</a:t>
            </a:r>
            <a:r>
              <a:rPr lang="en-US" dirty="0">
                <a:ea typeface="+mn-lt"/>
                <a:cs typeface="+mn-lt"/>
              </a:rPr>
              <a:t>  is a function which is defined within another function. The nesting level is incremented when the called function starts execution, and decremented when the called function finishes execution.</a:t>
            </a:r>
            <a:endParaRPr lang="en-US" dirty="0"/>
          </a:p>
          <a:p>
            <a:r>
              <a:rPr lang="en-US" dirty="0">
                <a:ea typeface="+mn-lt"/>
                <a:cs typeface="+mn-lt"/>
              </a:rPr>
              <a:t>User-defined functions can be nested up to 32 levels. Exceeding the maximum levels of nesting causes the whole calling function chain to fail</a:t>
            </a:r>
            <a:endParaRPr lang="en-US" dirty="0">
              <a:cs typeface="Calibri"/>
            </a:endParaRPr>
          </a:p>
          <a:p>
            <a:endParaRPr lang="en-US" dirty="0">
              <a:ea typeface="+mn-lt"/>
              <a:cs typeface="+mn-lt"/>
            </a:endParaRPr>
          </a:p>
          <a:p>
            <a:r>
              <a:rPr lang="en-US" b="1" dirty="0">
                <a:ea typeface="+mn-lt"/>
                <a:cs typeface="+mn-lt"/>
              </a:rPr>
              <a:t>Example: </a:t>
            </a:r>
            <a:endParaRPr lang="en-US" dirty="0">
              <a:ea typeface="+mn-lt"/>
              <a:cs typeface="+mn-lt"/>
            </a:endParaRPr>
          </a:p>
          <a:p>
            <a:r>
              <a:rPr lang="en-US" dirty="0">
                <a:solidFill>
                  <a:srgbClr val="0070C0"/>
                </a:solidFill>
                <a:ea typeface="+mn-lt"/>
                <a:cs typeface="+mn-lt"/>
              </a:rPr>
              <a:t>ALTER function </a:t>
            </a:r>
            <a:r>
              <a:rPr lang="en-US" dirty="0">
                <a:solidFill>
                  <a:srgbClr val="FF0000"/>
                </a:solidFill>
                <a:ea typeface="+mn-lt"/>
                <a:cs typeface="+mn-lt"/>
              </a:rPr>
              <a:t>[</a:t>
            </a:r>
            <a:r>
              <a:rPr lang="en-US" dirty="0" err="1">
                <a:solidFill>
                  <a:srgbClr val="FF0000"/>
                </a:solidFill>
                <a:ea typeface="+mn-lt"/>
                <a:cs typeface="+mn-lt"/>
              </a:rPr>
              <a:t>dbo</a:t>
            </a:r>
            <a:r>
              <a:rPr lang="en-US" dirty="0">
                <a:solidFill>
                  <a:srgbClr val="FF0000"/>
                </a:solidFill>
                <a:ea typeface="+mn-lt"/>
                <a:cs typeface="+mn-lt"/>
              </a:rPr>
              <a:t>].[</a:t>
            </a:r>
            <a:r>
              <a:rPr lang="en-US" dirty="0" err="1">
                <a:solidFill>
                  <a:srgbClr val="FF0000"/>
                </a:solidFill>
                <a:ea typeface="+mn-lt"/>
                <a:cs typeface="+mn-lt"/>
              </a:rPr>
              <a:t>getEmployeeID</a:t>
            </a:r>
            <a:r>
              <a:rPr lang="en-US" dirty="0">
                <a:solidFill>
                  <a:srgbClr val="FF0000"/>
                </a:solidFill>
                <a:ea typeface="+mn-lt"/>
                <a:cs typeface="+mn-lt"/>
              </a:rPr>
              <a:t>]</a:t>
            </a:r>
            <a:r>
              <a:rPr lang="en-US" dirty="0">
                <a:solidFill>
                  <a:srgbClr val="0070C0"/>
                </a:solidFill>
                <a:ea typeface="+mn-lt"/>
                <a:cs typeface="+mn-lt"/>
              </a:rPr>
              <a:t>(@ID int) returns table as  </a:t>
            </a:r>
          </a:p>
          <a:p>
            <a:r>
              <a:rPr lang="en-US" dirty="0">
                <a:solidFill>
                  <a:srgbClr val="0070C0"/>
                </a:solidFill>
                <a:ea typeface="+mn-lt"/>
                <a:cs typeface="+mn-lt"/>
              </a:rPr>
              <a:t>begin</a:t>
            </a:r>
          </a:p>
          <a:p>
            <a:r>
              <a:rPr lang="en-US" dirty="0">
                <a:solidFill>
                  <a:srgbClr val="0070C0"/>
                </a:solidFill>
                <a:ea typeface="+mn-lt"/>
                <a:cs typeface="+mn-lt"/>
              </a:rPr>
              <a:t>return (</a:t>
            </a:r>
          </a:p>
          <a:p>
            <a:r>
              <a:rPr lang="en-US" dirty="0">
                <a:solidFill>
                  <a:srgbClr val="0070C0"/>
                </a:solidFill>
                <a:ea typeface="+mn-lt"/>
                <a:cs typeface="+mn-lt"/>
              </a:rPr>
              <a:t>    select * from </a:t>
            </a:r>
            <a:r>
              <a:rPr lang="en-US" dirty="0">
                <a:solidFill>
                  <a:srgbClr val="FF0000"/>
                </a:solidFill>
                <a:ea typeface="+mn-lt"/>
                <a:cs typeface="+mn-lt"/>
              </a:rPr>
              <a:t>[</a:t>
            </a:r>
            <a:r>
              <a:rPr lang="en-US" dirty="0" err="1">
                <a:solidFill>
                  <a:srgbClr val="FF0000"/>
                </a:solidFill>
                <a:ea typeface="+mn-lt"/>
                <a:cs typeface="+mn-lt"/>
              </a:rPr>
              <a:t>dbo</a:t>
            </a:r>
            <a:r>
              <a:rPr lang="en-US" dirty="0">
                <a:solidFill>
                  <a:srgbClr val="FF0000"/>
                </a:solidFill>
                <a:ea typeface="+mn-lt"/>
                <a:cs typeface="+mn-lt"/>
              </a:rPr>
              <a:t>].[</a:t>
            </a:r>
            <a:r>
              <a:rPr lang="en-US" dirty="0" err="1">
                <a:solidFill>
                  <a:srgbClr val="FF0000"/>
                </a:solidFill>
                <a:ea typeface="+mn-lt"/>
                <a:cs typeface="+mn-lt"/>
              </a:rPr>
              <a:t>gtEmployeeName</a:t>
            </a:r>
            <a:r>
              <a:rPr lang="en-US" dirty="0">
                <a:solidFill>
                  <a:srgbClr val="FF0000"/>
                </a:solidFill>
                <a:ea typeface="+mn-lt"/>
                <a:cs typeface="+mn-lt"/>
              </a:rPr>
              <a:t>]</a:t>
            </a:r>
            <a:r>
              <a:rPr lang="en-US" dirty="0">
                <a:solidFill>
                  <a:srgbClr val="0070C0"/>
                </a:solidFill>
                <a:ea typeface="+mn-lt"/>
                <a:cs typeface="+mn-lt"/>
              </a:rPr>
              <a:t>(@ID) EN</a:t>
            </a:r>
          </a:p>
          <a:p>
            <a:r>
              <a:rPr lang="en-US" dirty="0">
                <a:solidFill>
                  <a:srgbClr val="0070C0"/>
                </a:solidFill>
                <a:ea typeface="+mn-lt"/>
                <a:cs typeface="+mn-lt"/>
              </a:rPr>
              <a:t>    inner join Employees E on </a:t>
            </a:r>
            <a:r>
              <a:rPr lang="en-US" dirty="0" err="1">
                <a:solidFill>
                  <a:srgbClr val="0070C0"/>
                </a:solidFill>
                <a:ea typeface="+mn-lt"/>
                <a:cs typeface="+mn-lt"/>
              </a:rPr>
              <a:t>EN.EmployeeID</a:t>
            </a:r>
            <a:r>
              <a:rPr lang="en-US" dirty="0">
                <a:solidFill>
                  <a:srgbClr val="0070C0"/>
                </a:solidFill>
                <a:ea typeface="+mn-lt"/>
                <a:cs typeface="+mn-lt"/>
              </a:rPr>
              <a:t> = </a:t>
            </a:r>
            <a:r>
              <a:rPr lang="en-US" dirty="0" err="1">
                <a:solidFill>
                  <a:srgbClr val="0070C0"/>
                </a:solidFill>
                <a:ea typeface="+mn-lt"/>
                <a:cs typeface="+mn-lt"/>
              </a:rPr>
              <a:t>E.EmployeeID</a:t>
            </a:r>
            <a:endParaRPr lang="en-US" dirty="0">
              <a:solidFill>
                <a:srgbClr val="0070C0"/>
              </a:solidFill>
              <a:ea typeface="+mn-lt"/>
              <a:cs typeface="+mn-lt"/>
            </a:endParaRPr>
          </a:p>
          <a:p>
            <a:r>
              <a:rPr lang="en-US" dirty="0">
                <a:solidFill>
                  <a:srgbClr val="0070C0"/>
                </a:solidFill>
                <a:ea typeface="+mn-lt"/>
                <a:cs typeface="+mn-lt"/>
              </a:rPr>
              <a:t>    where </a:t>
            </a:r>
            <a:r>
              <a:rPr lang="en-US" dirty="0" err="1">
                <a:solidFill>
                  <a:srgbClr val="0070C0"/>
                </a:solidFill>
                <a:ea typeface="+mn-lt"/>
                <a:cs typeface="+mn-lt"/>
              </a:rPr>
              <a:t>EmployeeID</a:t>
            </a:r>
            <a:r>
              <a:rPr lang="en-US" dirty="0">
                <a:solidFill>
                  <a:srgbClr val="0070C0"/>
                </a:solidFill>
                <a:ea typeface="+mn-lt"/>
                <a:cs typeface="+mn-lt"/>
              </a:rPr>
              <a:t>=@ID)</a:t>
            </a:r>
          </a:p>
          <a:p>
            <a:r>
              <a:rPr lang="en-US" dirty="0">
                <a:solidFill>
                  <a:srgbClr val="0070C0"/>
                </a:solidFill>
                <a:ea typeface="+mn-lt"/>
                <a:cs typeface="+mn-lt"/>
              </a:rPr>
              <a:t>End</a:t>
            </a:r>
          </a:p>
        </p:txBody>
      </p:sp>
      <p:pic>
        <p:nvPicPr>
          <p:cNvPr id="5" name="Picture 4" descr="A picture containing text&#10;&#10;Description automatically generated">
            <a:extLst>
              <a:ext uri="{FF2B5EF4-FFF2-40B4-BE49-F238E27FC236}">
                <a16:creationId xmlns:a16="http://schemas.microsoft.com/office/drawing/2014/main" id="{EA4123F2-08DD-4761-88B0-92821A425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9" y="5632817"/>
            <a:ext cx="12214393" cy="1358153"/>
          </a:xfrm>
          <a:prstGeom prst="rect">
            <a:avLst/>
          </a:prstGeom>
        </p:spPr>
      </p:pic>
    </p:spTree>
    <p:extLst>
      <p:ext uri="{BB962C8B-B14F-4D97-AF65-F5344CB8AC3E}">
        <p14:creationId xmlns:p14="http://schemas.microsoft.com/office/powerpoint/2010/main" val="4014387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B51-51FD-4FDC-939A-BDE475528B26}"/>
              </a:ext>
            </a:extLst>
          </p:cNvPr>
          <p:cNvSpPr>
            <a:spLocks noGrp="1"/>
          </p:cNvSpPr>
          <p:nvPr>
            <p:ph type="title"/>
          </p:nvPr>
        </p:nvSpPr>
        <p:spPr/>
        <p:txBody>
          <a:bodyPr>
            <a:normAutofit/>
          </a:bodyPr>
          <a:lstStyle/>
          <a:p>
            <a:r>
              <a:rPr lang="en-US" b="1" dirty="0">
                <a:ea typeface="+mj-lt"/>
                <a:cs typeface="+mj-lt"/>
              </a:rPr>
              <a:t>TRANSACTION ISOLATION LEVEL</a:t>
            </a:r>
            <a:endParaRPr lang="en-US" dirty="0">
              <a:ea typeface="+mj-lt"/>
              <a:cs typeface="+mj-lt"/>
            </a:endParaRPr>
          </a:p>
        </p:txBody>
      </p:sp>
      <p:sp>
        <p:nvSpPr>
          <p:cNvPr id="3" name="TextBox 2">
            <a:extLst>
              <a:ext uri="{FF2B5EF4-FFF2-40B4-BE49-F238E27FC236}">
                <a16:creationId xmlns:a16="http://schemas.microsoft.com/office/drawing/2014/main" id="{A41E93DE-6D75-4E58-86C8-B6A50AE6C88A}"/>
              </a:ext>
            </a:extLst>
          </p:cNvPr>
          <p:cNvSpPr txBox="1"/>
          <p:nvPr/>
        </p:nvSpPr>
        <p:spPr>
          <a:xfrm>
            <a:off x="1207911" y="2054578"/>
            <a:ext cx="9947769" cy="2812052"/>
          </a:xfrm>
          <a:prstGeom prst="rect">
            <a:avLst/>
          </a:prstGeom>
          <a:noFill/>
        </p:spPr>
        <p:txBody>
          <a:bodyPr wrap="square" lIns="91440" tIns="45720" rIns="91440" bIns="45720" rtlCol="0" anchor="t">
            <a:spAutoFit/>
          </a:bodyPr>
          <a:lstStyle/>
          <a:p>
            <a:pPr>
              <a:lnSpc>
                <a:spcPct val="90000"/>
              </a:lnSpc>
              <a:spcBef>
                <a:spcPts val="1200"/>
              </a:spcBef>
              <a:spcAft>
                <a:spcPts val="200"/>
              </a:spcAft>
            </a:pPr>
            <a:r>
              <a:rPr lang="en-US" dirty="0"/>
              <a:t>Transaction</a:t>
            </a:r>
            <a:r>
              <a:rPr lang="en-US" dirty="0">
                <a:cs typeface="Calibri"/>
              </a:rPr>
              <a:t> isolation levels are </a:t>
            </a:r>
            <a:r>
              <a:rPr lang="en-US" b="0" i="0" dirty="0">
                <a:effectLst/>
                <a:cs typeface="Calibri"/>
              </a:rPr>
              <a:t>a</a:t>
            </a:r>
            <a:r>
              <a:rPr lang="en-US" dirty="0">
                <a:cs typeface="Calibri"/>
              </a:rPr>
              <a:t> measure </a:t>
            </a:r>
            <a:r>
              <a:rPr lang="en-US" b="0" i="0" dirty="0">
                <a:effectLst/>
                <a:cs typeface="Calibri"/>
              </a:rPr>
              <a:t>of the </a:t>
            </a:r>
            <a:r>
              <a:rPr lang="en-US" dirty="0">
                <a:cs typeface="Calibri"/>
              </a:rPr>
              <a:t>extent to which transaction isolation succeeds</a:t>
            </a:r>
            <a:endParaRPr lang="en-US" dirty="0">
              <a:ea typeface="+mn-lt"/>
              <a:cs typeface="Calibri"/>
            </a:endParaRPr>
          </a:p>
          <a:p>
            <a:pPr>
              <a:lnSpc>
                <a:spcPct val="90000"/>
              </a:lnSpc>
              <a:spcBef>
                <a:spcPts val="1200"/>
              </a:spcBef>
              <a:spcAft>
                <a:spcPts val="200"/>
              </a:spcAft>
            </a:pPr>
            <a:r>
              <a:rPr lang="en-US" dirty="0">
                <a:cs typeface="Calibri"/>
              </a:rPr>
              <a:t>Transaction isolation levels are defined by</a:t>
            </a:r>
            <a:r>
              <a:rPr lang="en-US" b="0" i="0" dirty="0">
                <a:effectLst/>
                <a:cs typeface="Calibri"/>
              </a:rPr>
              <a:t> the </a:t>
            </a:r>
            <a:r>
              <a:rPr lang="en-US" dirty="0">
                <a:cs typeface="Calibri"/>
              </a:rPr>
              <a:t>presence or absence </a:t>
            </a:r>
            <a:r>
              <a:rPr lang="en-US" b="0" i="0" dirty="0">
                <a:effectLst/>
                <a:cs typeface="Calibri"/>
              </a:rPr>
              <a:t>of </a:t>
            </a:r>
            <a:r>
              <a:rPr lang="en-US" dirty="0">
                <a:cs typeface="Calibri"/>
              </a:rPr>
              <a:t>the following phenomena:</a:t>
            </a:r>
            <a:endParaRPr lang="en-US" dirty="0">
              <a:ea typeface="+mn-lt"/>
              <a:cs typeface="+mn-lt"/>
            </a:endParaRPr>
          </a:p>
          <a:p>
            <a:pPr marL="457200" indent="-457200">
              <a:lnSpc>
                <a:spcPct val="90000"/>
              </a:lnSpc>
              <a:spcBef>
                <a:spcPts val="1200"/>
              </a:spcBef>
              <a:spcAft>
                <a:spcPts val="200"/>
              </a:spcAft>
              <a:buAutoNum type="alphaLcPeriod"/>
            </a:pPr>
            <a:r>
              <a:rPr lang="en-US" b="1" dirty="0">
                <a:cs typeface="Calibri"/>
              </a:rPr>
              <a:t>Dirty Reads</a:t>
            </a:r>
            <a:r>
              <a:rPr lang="en-US" dirty="0">
                <a:cs typeface="Calibri"/>
              </a:rPr>
              <a:t> A </a:t>
            </a:r>
            <a:r>
              <a:rPr lang="en-US" i="1" dirty="0">
                <a:cs typeface="Calibri"/>
              </a:rPr>
              <a:t>dirty read</a:t>
            </a:r>
            <a:r>
              <a:rPr lang="en-US" dirty="0">
                <a:cs typeface="Calibri"/>
              </a:rPr>
              <a:t> occurs when </a:t>
            </a:r>
            <a:r>
              <a:rPr lang="en-US" b="0" i="0" dirty="0">
                <a:effectLst/>
                <a:cs typeface="Calibri"/>
              </a:rPr>
              <a:t>a </a:t>
            </a:r>
            <a:r>
              <a:rPr lang="en-US" dirty="0">
                <a:cs typeface="Calibri"/>
              </a:rPr>
              <a:t>transaction reads (SELECTS) data that has not yet been </a:t>
            </a:r>
            <a:r>
              <a:rPr lang="en-US" dirty="0"/>
              <a:t>committed (INSERT/UPDATE/DELETE)</a:t>
            </a:r>
            <a:r>
              <a:rPr lang="en-US" b="0" i="0" dirty="0">
                <a:effectLst/>
                <a:cs typeface="Calibri"/>
              </a:rPr>
              <a:t>.</a:t>
            </a:r>
            <a:endParaRPr lang="en-US" b="0" i="0" dirty="0">
              <a:effectLst/>
              <a:ea typeface="+mn-lt"/>
              <a:cs typeface="Calibri"/>
            </a:endParaRPr>
          </a:p>
          <a:p>
            <a:pPr marL="457200" indent="-457200">
              <a:lnSpc>
                <a:spcPct val="90000"/>
              </a:lnSpc>
              <a:spcBef>
                <a:spcPts val="1200"/>
              </a:spcBef>
              <a:spcAft>
                <a:spcPts val="200"/>
              </a:spcAft>
              <a:buAutoNum type="alphaLcPeriod"/>
            </a:pPr>
            <a:r>
              <a:rPr lang="en-US" b="1" dirty="0"/>
              <a:t>Nonrepeatable Reads</a:t>
            </a:r>
            <a:r>
              <a:rPr lang="en-US" dirty="0"/>
              <a:t> A </a:t>
            </a:r>
            <a:r>
              <a:rPr lang="en-US" i="1" dirty="0"/>
              <a:t>nonrepeatable read</a:t>
            </a:r>
            <a:r>
              <a:rPr lang="en-US" dirty="0"/>
              <a:t> occurs when </a:t>
            </a:r>
            <a:r>
              <a:rPr lang="en-US" b="0" i="0" dirty="0">
                <a:effectLst/>
                <a:cs typeface="Calibri"/>
              </a:rPr>
              <a:t>a </a:t>
            </a:r>
            <a:r>
              <a:rPr lang="en-US" dirty="0"/>
              <a:t>transaction reads </a:t>
            </a:r>
            <a:r>
              <a:rPr lang="en-US" b="0" i="0" dirty="0">
                <a:effectLst/>
                <a:cs typeface="Calibri"/>
              </a:rPr>
              <a:t>the </a:t>
            </a:r>
            <a:r>
              <a:rPr lang="en-US" dirty="0"/>
              <a:t>same row twice but gets different data each time</a:t>
            </a:r>
            <a:r>
              <a:rPr lang="en-US" b="0" i="0" dirty="0">
                <a:effectLst/>
                <a:cs typeface="Calibri"/>
              </a:rPr>
              <a:t>.</a:t>
            </a:r>
            <a:r>
              <a:rPr lang="en-US" dirty="0"/>
              <a:t> </a:t>
            </a:r>
            <a:endParaRPr lang="en-US" dirty="0">
              <a:ea typeface="+mn-lt"/>
              <a:cs typeface="+mn-lt"/>
            </a:endParaRPr>
          </a:p>
          <a:p>
            <a:pPr marL="457200" indent="-457200">
              <a:lnSpc>
                <a:spcPct val="90000"/>
              </a:lnSpc>
              <a:spcBef>
                <a:spcPts val="1200"/>
              </a:spcBef>
              <a:spcAft>
                <a:spcPts val="200"/>
              </a:spcAft>
              <a:buAutoNum type="alphaLcPeriod"/>
            </a:pPr>
            <a:r>
              <a:rPr lang="en-US" b="1" dirty="0"/>
              <a:t>Phantoms</a:t>
            </a:r>
            <a:r>
              <a:rPr lang="en-US" dirty="0"/>
              <a:t> A </a:t>
            </a:r>
            <a:r>
              <a:rPr lang="en-US" i="1" dirty="0"/>
              <a:t>phantom</a:t>
            </a:r>
            <a:r>
              <a:rPr lang="en-US" dirty="0"/>
              <a:t> </a:t>
            </a:r>
            <a:r>
              <a:rPr lang="en-US" b="0" i="0" dirty="0">
                <a:effectLst/>
                <a:cs typeface="Calibri"/>
              </a:rPr>
              <a:t>is a </a:t>
            </a:r>
            <a:r>
              <a:rPr lang="en-US" dirty="0"/>
              <a:t>row that matches </a:t>
            </a:r>
            <a:r>
              <a:rPr lang="en-US" b="0" i="0" dirty="0">
                <a:effectLst/>
                <a:cs typeface="Calibri"/>
              </a:rPr>
              <a:t>the </a:t>
            </a:r>
            <a:r>
              <a:rPr lang="en-US" dirty="0">
                <a:cs typeface="Calibri"/>
              </a:rPr>
              <a:t>search criteria</a:t>
            </a:r>
            <a:r>
              <a:rPr lang="en-US" dirty="0"/>
              <a:t> but </a:t>
            </a:r>
            <a:r>
              <a:rPr lang="en-US" b="0" i="0" dirty="0">
                <a:effectLst/>
                <a:cs typeface="Calibri"/>
              </a:rPr>
              <a:t>is </a:t>
            </a:r>
            <a:r>
              <a:rPr lang="en-US" dirty="0">
                <a:cs typeface="Calibri"/>
              </a:rPr>
              <a:t>not initially seen</a:t>
            </a:r>
            <a:endParaRPr lang="en-US" dirty="0">
              <a:ea typeface="+mn-lt"/>
              <a:cs typeface="+mn-lt"/>
            </a:endParaRPr>
          </a:p>
          <a:p>
            <a:endParaRPr lang="en-US" sz="1500" dirty="0">
              <a:latin typeface="-apple-system"/>
            </a:endParaRPr>
          </a:p>
        </p:txBody>
      </p:sp>
      <p:pic>
        <p:nvPicPr>
          <p:cNvPr id="4" name="Picture 3">
            <a:extLst>
              <a:ext uri="{FF2B5EF4-FFF2-40B4-BE49-F238E27FC236}">
                <a16:creationId xmlns:a16="http://schemas.microsoft.com/office/drawing/2014/main" id="{E12174B7-9604-4BE9-BDFA-7110B40C5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3" y="5632817"/>
            <a:ext cx="12214393" cy="1358153"/>
          </a:xfrm>
          <a:prstGeom prst="rect">
            <a:avLst/>
          </a:prstGeom>
        </p:spPr>
      </p:pic>
    </p:spTree>
    <p:extLst>
      <p:ext uri="{BB962C8B-B14F-4D97-AF65-F5344CB8AC3E}">
        <p14:creationId xmlns:p14="http://schemas.microsoft.com/office/powerpoint/2010/main" val="111608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latin typeface="+mn-lt"/>
              </a:rPr>
              <a:t>Agenda – Session 4</a:t>
            </a:r>
          </a:p>
        </p:txBody>
      </p:sp>
      <p:sp>
        <p:nvSpPr>
          <p:cNvPr id="5" name="Content Placeholder 4"/>
          <p:cNvSpPr>
            <a:spLocks noGrp="1"/>
          </p:cNvSpPr>
          <p:nvPr>
            <p:ph idx="1"/>
          </p:nvPr>
        </p:nvSpPr>
        <p:spPr>
          <a:xfrm>
            <a:off x="1097280" y="1845734"/>
            <a:ext cx="10058400" cy="3654113"/>
          </a:xfrm>
        </p:spPr>
        <p:txBody>
          <a:bodyPr>
            <a:normAutofit/>
          </a:bodyPr>
          <a:lstStyle/>
          <a:p>
            <a:pPr lvl="1"/>
            <a:r>
              <a:rPr lang="en-IN" dirty="0"/>
              <a:t>Index </a:t>
            </a:r>
          </a:p>
          <a:p>
            <a:pPr lvl="2"/>
            <a:r>
              <a:rPr lang="en-IN" sz="1800" dirty="0"/>
              <a:t>Unique</a:t>
            </a:r>
          </a:p>
          <a:p>
            <a:pPr lvl="2"/>
            <a:r>
              <a:rPr lang="en-IN" sz="1800" dirty="0"/>
              <a:t>Clustered </a:t>
            </a:r>
          </a:p>
          <a:p>
            <a:pPr lvl="2"/>
            <a:r>
              <a:rPr lang="en-IN" sz="1800" dirty="0"/>
              <a:t>Non-Clustered </a:t>
            </a:r>
          </a:p>
          <a:p>
            <a:pPr lvl="1"/>
            <a:r>
              <a:rPr lang="en-IN" dirty="0"/>
              <a:t>Sub-Query </a:t>
            </a:r>
          </a:p>
          <a:p>
            <a:pPr lvl="1"/>
            <a:r>
              <a:rPr lang="en-IN" dirty="0"/>
              <a:t>Nested Stored Procedures/Functions</a:t>
            </a:r>
          </a:p>
          <a:p>
            <a:pPr lvl="1"/>
            <a:r>
              <a:rPr lang="en-IN" dirty="0"/>
              <a:t>Transaction Isolation Level </a:t>
            </a:r>
          </a:p>
          <a:p>
            <a:pPr lvl="2"/>
            <a:r>
              <a:rPr lang="en-IN" sz="1800" dirty="0"/>
              <a:t>Timeout</a:t>
            </a:r>
          </a:p>
          <a:p>
            <a:pPr lvl="2"/>
            <a:r>
              <a:rPr lang="en-IN" sz="1800" dirty="0"/>
              <a:t>Block</a:t>
            </a:r>
          </a:p>
          <a:p>
            <a:pPr lvl="2"/>
            <a:r>
              <a:rPr lang="en-IN" sz="1800" dirty="0"/>
              <a:t>DeadLock</a:t>
            </a:r>
          </a:p>
          <a:p>
            <a:pPr lvl="2"/>
            <a:r>
              <a:rPr lang="en-IN" sz="1800" dirty="0"/>
              <a:t>Locking </a:t>
            </a:r>
          </a:p>
          <a:p>
            <a:pPr lvl="1"/>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Tree>
    <p:extLst>
      <p:ext uri="{BB962C8B-B14F-4D97-AF65-F5344CB8AC3E}">
        <p14:creationId xmlns:p14="http://schemas.microsoft.com/office/powerpoint/2010/main" val="19603113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500"/>
                                        <p:tgtEl>
                                          <p:spTgt spid="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fade">
                                      <p:cBhvr>
                                        <p:cTn id="31" dur="500"/>
                                        <p:tgtEl>
                                          <p:spTgt spid="5">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fade">
                                      <p:cBhvr>
                                        <p:cTn id="34" dur="500"/>
                                        <p:tgtEl>
                                          <p:spTgt spid="5">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B51-51FD-4FDC-939A-BDE475528B26}"/>
              </a:ext>
            </a:extLst>
          </p:cNvPr>
          <p:cNvSpPr>
            <a:spLocks noGrp="1"/>
          </p:cNvSpPr>
          <p:nvPr>
            <p:ph type="title"/>
          </p:nvPr>
        </p:nvSpPr>
        <p:spPr/>
        <p:txBody>
          <a:bodyPr>
            <a:normAutofit/>
          </a:bodyPr>
          <a:lstStyle/>
          <a:p>
            <a:r>
              <a:rPr lang="en-US" b="1" dirty="0">
                <a:ea typeface="+mj-lt"/>
                <a:cs typeface="+mj-lt"/>
              </a:rPr>
              <a:t>TRANSACTION ISOLATION LEVEL</a:t>
            </a:r>
            <a:endParaRPr lang="en-US" dirty="0">
              <a:ea typeface="+mj-lt"/>
              <a:cs typeface="+mj-lt"/>
            </a:endParaRPr>
          </a:p>
        </p:txBody>
      </p:sp>
      <p:sp>
        <p:nvSpPr>
          <p:cNvPr id="3" name="TextBox 2">
            <a:extLst>
              <a:ext uri="{FF2B5EF4-FFF2-40B4-BE49-F238E27FC236}">
                <a16:creationId xmlns:a16="http://schemas.microsoft.com/office/drawing/2014/main" id="{A41E93DE-6D75-4E58-86C8-B6A50AE6C88A}"/>
              </a:ext>
            </a:extLst>
          </p:cNvPr>
          <p:cNvSpPr txBox="1"/>
          <p:nvPr/>
        </p:nvSpPr>
        <p:spPr>
          <a:xfrm>
            <a:off x="1122115" y="1855795"/>
            <a:ext cx="10420528" cy="3718967"/>
          </a:xfrm>
          <a:prstGeom prst="rect">
            <a:avLst/>
          </a:prstGeom>
          <a:noFill/>
        </p:spPr>
        <p:txBody>
          <a:bodyPr wrap="square" lIns="91440" tIns="45720" rIns="91440" bIns="45720" rtlCol="0" anchor="t">
            <a:spAutoFit/>
          </a:bodyPr>
          <a:lstStyle/>
          <a:p>
            <a:pPr>
              <a:lnSpc>
                <a:spcPct val="90000"/>
              </a:lnSpc>
              <a:spcBef>
                <a:spcPts val="1200"/>
              </a:spcBef>
              <a:spcAft>
                <a:spcPts val="200"/>
              </a:spcAft>
            </a:pPr>
            <a:r>
              <a:rPr lang="en-US" dirty="0"/>
              <a:t>Based on those phenomena, the SQL standard defines four </a:t>
            </a:r>
            <a:r>
              <a:rPr lang="en-US" dirty="0">
                <a:cs typeface="Calibri"/>
              </a:rPr>
              <a:t>isolation levels :</a:t>
            </a:r>
            <a:endParaRPr lang="en-US" dirty="0">
              <a:ea typeface="+mn-lt"/>
              <a:cs typeface="+mn-lt"/>
            </a:endParaRPr>
          </a:p>
          <a:p>
            <a:pPr marL="285750" indent="-285750">
              <a:lnSpc>
                <a:spcPct val="90000"/>
              </a:lnSpc>
              <a:spcBef>
                <a:spcPts val="1200"/>
              </a:spcBef>
              <a:spcAft>
                <a:spcPts val="200"/>
              </a:spcAft>
              <a:buFont typeface="Arial"/>
              <a:buChar char="•"/>
            </a:pPr>
            <a:r>
              <a:rPr lang="en-US" sz="1600" b="1" dirty="0">
                <a:cs typeface="Calibri"/>
              </a:rPr>
              <a:t>Read Uncommitted </a:t>
            </a:r>
            <a:r>
              <a:rPr lang="en-US" sz="1600" dirty="0">
                <a:cs typeface="Calibri"/>
              </a:rPr>
              <a:t>– Read Uncommitted is </a:t>
            </a:r>
            <a:r>
              <a:rPr lang="en-US" sz="1600" b="0" i="0" dirty="0">
                <a:effectLst/>
                <a:cs typeface="Calibri"/>
              </a:rPr>
              <a:t>the </a:t>
            </a:r>
            <a:r>
              <a:rPr lang="en-US" sz="1600" dirty="0">
                <a:cs typeface="Calibri"/>
              </a:rPr>
              <a:t>lowest isolation level</a:t>
            </a:r>
            <a:r>
              <a:rPr lang="en-US" sz="1600" b="0" i="0" dirty="0">
                <a:effectLst/>
                <a:cs typeface="Calibri"/>
              </a:rPr>
              <a:t>.</a:t>
            </a:r>
            <a:r>
              <a:rPr lang="en-US" sz="1600" dirty="0">
                <a:cs typeface="Calibri"/>
              </a:rPr>
              <a:t> In this level, one transaction may read, yet to be  </a:t>
            </a:r>
            <a:r>
              <a:rPr lang="en-US" sz="1600" dirty="0"/>
              <a:t>committed</a:t>
            </a:r>
            <a:r>
              <a:rPr lang="en-US" sz="1600" dirty="0">
                <a:cs typeface="Calibri"/>
              </a:rPr>
              <a:t> changes made by other transaction, thereby allowing dirty reads. In this level, transactions are not isolated from each other</a:t>
            </a:r>
            <a:endParaRPr lang="en-US" sz="1600" b="0" i="0" dirty="0">
              <a:effectLst/>
              <a:ea typeface="+mn-lt"/>
              <a:cs typeface="+mn-lt"/>
            </a:endParaRPr>
          </a:p>
          <a:p>
            <a:pPr marL="285750" indent="-285750">
              <a:lnSpc>
                <a:spcPct val="90000"/>
              </a:lnSpc>
              <a:spcBef>
                <a:spcPts val="1200"/>
              </a:spcBef>
              <a:spcAft>
                <a:spcPts val="200"/>
              </a:spcAft>
              <a:buFont typeface="Arial"/>
              <a:buChar char="•"/>
            </a:pPr>
            <a:r>
              <a:rPr lang="en-US" sz="1600" b="1" dirty="0"/>
              <a:t>Read Committed</a:t>
            </a:r>
            <a:r>
              <a:rPr lang="en-US" sz="1600" dirty="0"/>
              <a:t> – This isolation level guarantees that any data read is committed at the moment it is read. Thus, it does not allow dirty read. The transaction holds a read or write lock on </a:t>
            </a:r>
            <a:r>
              <a:rPr lang="en-US" sz="1600" b="0" i="0" dirty="0">
                <a:effectLst/>
                <a:cs typeface="Calibri"/>
              </a:rPr>
              <a:t>the </a:t>
            </a:r>
            <a:r>
              <a:rPr lang="en-US" sz="1600" dirty="0"/>
              <a:t>current row, and thus prevent other transactions from reading, updating or deleting it</a:t>
            </a:r>
            <a:endParaRPr lang="en-US" sz="1600" dirty="0">
              <a:ea typeface="+mn-lt"/>
              <a:cs typeface="+mn-lt"/>
            </a:endParaRPr>
          </a:p>
          <a:p>
            <a:pPr marL="285750" indent="-285750">
              <a:lnSpc>
                <a:spcPct val="90000"/>
              </a:lnSpc>
              <a:spcBef>
                <a:spcPts val="1200"/>
              </a:spcBef>
              <a:spcAft>
                <a:spcPts val="200"/>
              </a:spcAft>
              <a:buFont typeface="Arial"/>
              <a:buChar char="•"/>
            </a:pPr>
            <a:r>
              <a:rPr lang="en-US" sz="1600" b="1" dirty="0"/>
              <a:t>Repeatable Read</a:t>
            </a:r>
            <a:r>
              <a:rPr lang="en-US" sz="1600" dirty="0"/>
              <a:t> – This is the most restrictive isolation level. The transaction holds read locks on all rows it references and writes locks on all rows it inserts, updates, or deletes. Since other transaction cannot read, update or delete these rows, consequently it avoids non-repeatable read</a:t>
            </a:r>
            <a:endParaRPr lang="en-US" sz="1600" dirty="0">
              <a:ea typeface="+mn-lt"/>
              <a:cs typeface="+mn-lt"/>
            </a:endParaRPr>
          </a:p>
          <a:p>
            <a:pPr marL="285750" indent="-285750">
              <a:lnSpc>
                <a:spcPct val="90000"/>
              </a:lnSpc>
              <a:spcBef>
                <a:spcPts val="1200"/>
              </a:spcBef>
              <a:spcAft>
                <a:spcPts val="200"/>
              </a:spcAft>
              <a:buFont typeface="Arial"/>
              <a:buChar char="•"/>
            </a:pPr>
            <a:r>
              <a:rPr lang="en-US" sz="1600" b="1" dirty="0"/>
              <a:t>Serializable</a:t>
            </a:r>
            <a:r>
              <a:rPr lang="en-US" sz="1600" dirty="0"/>
              <a:t> – This </a:t>
            </a:r>
            <a:r>
              <a:rPr lang="en-US" sz="1600" b="0" i="0" dirty="0">
                <a:effectLst/>
                <a:cs typeface="Calibri"/>
              </a:rPr>
              <a:t>is the </a:t>
            </a:r>
            <a:r>
              <a:rPr lang="en-US" sz="1600" dirty="0">
                <a:cs typeface="Calibri"/>
              </a:rPr>
              <a:t>Highest isolation level. A serializable execution is guaranteed to be serializable. Serializable execution </a:t>
            </a:r>
            <a:r>
              <a:rPr lang="en-US" sz="1600" b="0" i="0" dirty="0">
                <a:effectLst/>
                <a:cs typeface="Calibri"/>
              </a:rPr>
              <a:t>is </a:t>
            </a:r>
            <a:r>
              <a:rPr lang="en-US" sz="1600" dirty="0">
                <a:cs typeface="Calibri"/>
              </a:rPr>
              <a:t>defined to be an execution of operations in which concurrently executing transactions appears to be serially </a:t>
            </a:r>
            <a:r>
              <a:rPr lang="en-US" sz="1600" dirty="0"/>
              <a:t>executing</a:t>
            </a:r>
            <a:endParaRPr lang="en-US" sz="1600" dirty="0">
              <a:latin typeface="Calibri"/>
              <a:cs typeface="Calibri"/>
            </a:endParaRPr>
          </a:p>
        </p:txBody>
      </p:sp>
      <p:pic>
        <p:nvPicPr>
          <p:cNvPr id="4" name="Picture 3">
            <a:extLst>
              <a:ext uri="{FF2B5EF4-FFF2-40B4-BE49-F238E27FC236}">
                <a16:creationId xmlns:a16="http://schemas.microsoft.com/office/drawing/2014/main" id="{E12174B7-9604-4BE9-BDFA-7110B40C5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3" y="5632817"/>
            <a:ext cx="12214393" cy="1358153"/>
          </a:xfrm>
          <a:prstGeom prst="rect">
            <a:avLst/>
          </a:prstGeom>
        </p:spPr>
      </p:pic>
    </p:spTree>
    <p:extLst>
      <p:ext uri="{BB962C8B-B14F-4D97-AF65-F5344CB8AC3E}">
        <p14:creationId xmlns:p14="http://schemas.microsoft.com/office/powerpoint/2010/main" val="3849570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B51-51FD-4FDC-939A-BDE475528B26}"/>
              </a:ext>
            </a:extLst>
          </p:cNvPr>
          <p:cNvSpPr>
            <a:spLocks noGrp="1"/>
          </p:cNvSpPr>
          <p:nvPr>
            <p:ph type="title"/>
          </p:nvPr>
        </p:nvSpPr>
        <p:spPr/>
        <p:txBody>
          <a:bodyPr>
            <a:normAutofit/>
          </a:bodyPr>
          <a:lstStyle/>
          <a:p>
            <a:r>
              <a:rPr lang="en-US" b="1" dirty="0">
                <a:ea typeface="+mj-lt"/>
                <a:cs typeface="+mj-lt"/>
              </a:rPr>
              <a:t>TIMEOUT &amp; BLOCK</a:t>
            </a:r>
            <a:endParaRPr lang="en-US" dirty="0">
              <a:ea typeface="+mj-lt"/>
              <a:cs typeface="+mj-lt"/>
            </a:endParaRPr>
          </a:p>
        </p:txBody>
      </p:sp>
      <p:sp>
        <p:nvSpPr>
          <p:cNvPr id="3" name="TextBox 2">
            <a:extLst>
              <a:ext uri="{FF2B5EF4-FFF2-40B4-BE49-F238E27FC236}">
                <a16:creationId xmlns:a16="http://schemas.microsoft.com/office/drawing/2014/main" id="{A41E93DE-6D75-4E58-86C8-B6A50AE6C88A}"/>
              </a:ext>
            </a:extLst>
          </p:cNvPr>
          <p:cNvSpPr txBox="1"/>
          <p:nvPr/>
        </p:nvSpPr>
        <p:spPr>
          <a:xfrm>
            <a:off x="1207911" y="1855798"/>
            <a:ext cx="9947769" cy="3262432"/>
          </a:xfrm>
          <a:prstGeom prst="rect">
            <a:avLst/>
          </a:prstGeom>
          <a:noFill/>
        </p:spPr>
        <p:txBody>
          <a:bodyPr wrap="square" lIns="91440" tIns="45720" rIns="91440" bIns="45720" rtlCol="0" anchor="t">
            <a:spAutoFit/>
          </a:bodyPr>
          <a:lstStyle/>
          <a:p>
            <a:r>
              <a:rPr lang="en-US" sz="2200" b="1" dirty="0">
                <a:solidFill>
                  <a:schemeClr val="tx1">
                    <a:lumMod val="75000"/>
                    <a:lumOff val="25000"/>
                  </a:schemeClr>
                </a:solidFill>
                <a:cs typeface="Calibri Light"/>
              </a:rPr>
              <a:t>Timeout</a:t>
            </a:r>
            <a:r>
              <a:rPr lang="en-US" sz="2200" dirty="0">
                <a:solidFill>
                  <a:schemeClr val="tx1">
                    <a:lumMod val="75000"/>
                    <a:lumOff val="25000"/>
                  </a:schemeClr>
                </a:solidFill>
                <a:cs typeface="Calibri Light"/>
              </a:rPr>
              <a:t>:</a:t>
            </a:r>
          </a:p>
          <a:p>
            <a:r>
              <a:rPr lang="en-US" dirty="0">
                <a:ea typeface="+mn-lt"/>
                <a:cs typeface="+mn-lt"/>
              </a:rPr>
              <a:t>When the client application is waiting for a require resource, Timeout occurs.</a:t>
            </a:r>
          </a:p>
          <a:p>
            <a:r>
              <a:rPr lang="en-US" dirty="0">
                <a:ea typeface="+mn-lt"/>
                <a:cs typeface="+mn-lt"/>
              </a:rPr>
              <a:t>There are multiple reasons for Timeout like transaction blocking, the distance network, high CPU utilization and multiple request by user at the same time, one or more ill-performing query. Additionally, the Query Timeout settings can be controlled at the Server level as well  </a:t>
            </a:r>
          </a:p>
          <a:p>
            <a:endParaRPr lang="en-US" dirty="0">
              <a:ea typeface="+mn-lt"/>
              <a:cs typeface="+mn-lt"/>
            </a:endParaRPr>
          </a:p>
          <a:p>
            <a:r>
              <a:rPr lang="en-US" sz="2200" b="1" dirty="0">
                <a:solidFill>
                  <a:schemeClr val="tx1">
                    <a:lumMod val="75000"/>
                    <a:lumOff val="25000"/>
                  </a:schemeClr>
                </a:solidFill>
                <a:cs typeface="Calibri Light"/>
              </a:rPr>
              <a:t>Block</a:t>
            </a:r>
            <a:r>
              <a:rPr lang="en-US" sz="2200" dirty="0"/>
              <a:t>:</a:t>
            </a:r>
            <a:endParaRPr lang="en-US" sz="2200" dirty="0">
              <a:ea typeface="+mn-lt"/>
              <a:cs typeface="+mn-lt"/>
            </a:endParaRPr>
          </a:p>
          <a:p>
            <a:r>
              <a:rPr lang="en-US" dirty="0"/>
              <a:t>I</a:t>
            </a:r>
            <a:r>
              <a:rPr lang="en-US" dirty="0">
                <a:ea typeface="+mn-lt"/>
                <a:cs typeface="+mn-lt"/>
              </a:rPr>
              <a:t>f two different / similar processes are accessing the same resource at that instance of time, one or more process has to wait until the other process releases the occupied resource(s). </a:t>
            </a:r>
          </a:p>
          <a:p>
            <a:r>
              <a:rPr lang="en-US" dirty="0">
                <a:ea typeface="+mn-lt"/>
                <a:cs typeface="+mn-lt"/>
              </a:rPr>
              <a:t>This is called blocking because one transaction is blocked by another transaction and all blocked processes kept in the waiting queue</a:t>
            </a:r>
          </a:p>
        </p:txBody>
      </p:sp>
      <p:pic>
        <p:nvPicPr>
          <p:cNvPr id="4" name="Picture 3">
            <a:extLst>
              <a:ext uri="{FF2B5EF4-FFF2-40B4-BE49-F238E27FC236}">
                <a16:creationId xmlns:a16="http://schemas.microsoft.com/office/drawing/2014/main" id="{E12174B7-9604-4BE9-BDFA-7110B40C5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3" y="5632817"/>
            <a:ext cx="12214393" cy="1358153"/>
          </a:xfrm>
          <a:prstGeom prst="rect">
            <a:avLst/>
          </a:prstGeom>
        </p:spPr>
      </p:pic>
    </p:spTree>
    <p:extLst>
      <p:ext uri="{BB962C8B-B14F-4D97-AF65-F5344CB8AC3E}">
        <p14:creationId xmlns:p14="http://schemas.microsoft.com/office/powerpoint/2010/main" val="1536208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B51-51FD-4FDC-939A-BDE475528B26}"/>
              </a:ext>
            </a:extLst>
          </p:cNvPr>
          <p:cNvSpPr>
            <a:spLocks noGrp="1"/>
          </p:cNvSpPr>
          <p:nvPr>
            <p:ph type="title"/>
          </p:nvPr>
        </p:nvSpPr>
        <p:spPr>
          <a:xfrm>
            <a:off x="1084253" y="306659"/>
            <a:ext cx="6376309" cy="1450757"/>
          </a:xfrm>
        </p:spPr>
        <p:txBody>
          <a:bodyPr vert="horz" lIns="91440" tIns="45720" rIns="91440" bIns="45720" rtlCol="0">
            <a:normAutofit/>
          </a:bodyPr>
          <a:lstStyle/>
          <a:p>
            <a:r>
              <a:rPr lang="en-US" b="1" dirty="0"/>
              <a:t>DEADLOCK</a:t>
            </a:r>
            <a:endParaRPr lang="en-US" b="1" dirty="0">
              <a:cs typeface="Calibri Light"/>
            </a:endParaRPr>
          </a:p>
        </p:txBody>
      </p:sp>
      <p:pic>
        <p:nvPicPr>
          <p:cNvPr id="4" name="Picture 3">
            <a:extLst>
              <a:ext uri="{FF2B5EF4-FFF2-40B4-BE49-F238E27FC236}">
                <a16:creationId xmlns:a16="http://schemas.microsoft.com/office/drawing/2014/main" id="{E12174B7-9604-4BE9-BDFA-7110B40C51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414" y="5824993"/>
            <a:ext cx="4020297" cy="442232"/>
          </a:xfrm>
          <a:prstGeom prst="rect">
            <a:avLst/>
          </a:prstGeom>
        </p:spPr>
      </p:pic>
      <p:pic>
        <p:nvPicPr>
          <p:cNvPr id="5" name="Picture 5" descr="Timeline&#10;&#10;Description automatically generated">
            <a:extLst>
              <a:ext uri="{FF2B5EF4-FFF2-40B4-BE49-F238E27FC236}">
                <a16:creationId xmlns:a16="http://schemas.microsoft.com/office/drawing/2014/main" id="{AF114E28-972A-44D0-BF0E-AF42DDA763D7}"/>
              </a:ext>
            </a:extLst>
          </p:cNvPr>
          <p:cNvPicPr>
            <a:picLocks noChangeAspect="1"/>
          </p:cNvPicPr>
          <p:nvPr/>
        </p:nvPicPr>
        <p:blipFill>
          <a:blip r:embed="rId3"/>
          <a:stretch>
            <a:fillRect/>
          </a:stretch>
        </p:blipFill>
        <p:spPr>
          <a:xfrm>
            <a:off x="1084253" y="2319355"/>
            <a:ext cx="4020296" cy="2837786"/>
          </a:xfrm>
          <a:prstGeom prst="rect">
            <a:avLst/>
          </a:prstGeom>
        </p:spPr>
      </p:pic>
      <p:sp>
        <p:nvSpPr>
          <p:cNvPr id="6" name="Content Placeholder 5">
            <a:extLst>
              <a:ext uri="{FF2B5EF4-FFF2-40B4-BE49-F238E27FC236}">
                <a16:creationId xmlns:a16="http://schemas.microsoft.com/office/drawing/2014/main" id="{8CEB8F98-C640-403B-A8E5-8E097F3BC75C}"/>
              </a:ext>
            </a:extLst>
          </p:cNvPr>
          <p:cNvSpPr>
            <a:spLocks noGrp="1"/>
          </p:cNvSpPr>
          <p:nvPr>
            <p:ph idx="1"/>
          </p:nvPr>
        </p:nvSpPr>
        <p:spPr>
          <a:xfrm>
            <a:off x="5450414" y="1903158"/>
            <a:ext cx="6144904" cy="3670180"/>
          </a:xfrm>
        </p:spPr>
        <p:txBody>
          <a:bodyPr vert="horz" lIns="0" tIns="45720" rIns="0" bIns="45720" rtlCol="0" anchor="t">
            <a:normAutofit/>
          </a:bodyPr>
          <a:lstStyle/>
          <a:p>
            <a:pPr marL="285750" indent="-285750">
              <a:buClr>
                <a:schemeClr val="accent1"/>
              </a:buClr>
              <a:buFont typeface="Calibri" panose="020F0502020204030204" pitchFamily="34" charset="0"/>
              <a:buChar char="•"/>
            </a:pPr>
            <a:r>
              <a:rPr lang="en-US" sz="1800" dirty="0">
                <a:solidFill>
                  <a:schemeClr val="tx1"/>
                </a:solidFill>
              </a:rPr>
              <a:t>One process (X) is waiting for the completion of another transaction process (Y), and the same time,  process Y is blocked because it is also waiting to complete the transaction of the  process X. This is called as Deadlock situation.</a:t>
            </a:r>
          </a:p>
          <a:p>
            <a:pPr marL="285750" indent="-285750">
              <a:buClr>
                <a:schemeClr val="accent1"/>
              </a:buClr>
              <a:buFont typeface="Calibri" panose="020F0502020204030204" pitchFamily="34" charset="0"/>
              <a:buChar char="•"/>
            </a:pPr>
            <a:r>
              <a:rPr lang="en-US" sz="1800" dirty="0">
                <a:solidFill>
                  <a:schemeClr val="tx1"/>
                </a:solidFill>
              </a:rPr>
              <a:t>In the Deadlock situation, both the processes trying to access a particular resource and also has a lock on that resource by each other, so both are waiting for each other to release a lock and complete the transaction.</a:t>
            </a:r>
          </a:p>
          <a:p>
            <a:pPr marL="285750" indent="-285750">
              <a:buClr>
                <a:schemeClr val="accent1"/>
              </a:buClr>
              <a:buFont typeface="Calibri" panose="020F0502020204030204" pitchFamily="34" charset="0"/>
              <a:buChar char="•"/>
            </a:pPr>
            <a:r>
              <a:rPr lang="en-US" sz="1800" dirty="0">
                <a:solidFill>
                  <a:schemeClr val="tx1"/>
                </a:solidFill>
              </a:rPr>
              <a:t>Deadlock is a next stage of the blocking situation so if you want to avoid Deadlock situation, you should first find the blocked transaction and tried to remove internal dependency for those transactions</a:t>
            </a:r>
          </a:p>
        </p:txBody>
      </p:sp>
      <p:pic>
        <p:nvPicPr>
          <p:cNvPr id="7" name="Picture 6" descr="A picture containing text&#10;&#10;Description automatically generated">
            <a:extLst>
              <a:ext uri="{FF2B5EF4-FFF2-40B4-BE49-F238E27FC236}">
                <a16:creationId xmlns:a16="http://schemas.microsoft.com/office/drawing/2014/main" id="{FA1C5CE8-6A08-4C45-B2B1-AA252BBB8B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50" y="5719081"/>
            <a:ext cx="12214393" cy="1358153"/>
          </a:xfrm>
          <a:prstGeom prst="rect">
            <a:avLst/>
          </a:prstGeom>
        </p:spPr>
      </p:pic>
    </p:spTree>
    <p:extLst>
      <p:ext uri="{BB962C8B-B14F-4D97-AF65-F5344CB8AC3E}">
        <p14:creationId xmlns:p14="http://schemas.microsoft.com/office/powerpoint/2010/main" val="3900021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B51-51FD-4FDC-939A-BDE475528B26}"/>
              </a:ext>
            </a:extLst>
          </p:cNvPr>
          <p:cNvSpPr>
            <a:spLocks noGrp="1"/>
          </p:cNvSpPr>
          <p:nvPr>
            <p:ph type="title"/>
          </p:nvPr>
        </p:nvSpPr>
        <p:spPr>
          <a:xfrm>
            <a:off x="1173959" y="300066"/>
            <a:ext cx="6376309" cy="1450757"/>
          </a:xfrm>
        </p:spPr>
        <p:txBody>
          <a:bodyPr vert="horz" lIns="91440" tIns="45720" rIns="91440" bIns="45720" rtlCol="0">
            <a:normAutofit/>
          </a:bodyPr>
          <a:lstStyle/>
          <a:p>
            <a:r>
              <a:rPr lang="en-US" b="1" dirty="0"/>
              <a:t>LOCKING</a:t>
            </a:r>
            <a:endParaRPr lang="en-US" b="1" dirty="0">
              <a:cs typeface="Calibri Light"/>
            </a:endParaRPr>
          </a:p>
        </p:txBody>
      </p:sp>
      <p:pic>
        <p:nvPicPr>
          <p:cNvPr id="4" name="Picture 3">
            <a:extLst>
              <a:ext uri="{FF2B5EF4-FFF2-40B4-BE49-F238E27FC236}">
                <a16:creationId xmlns:a16="http://schemas.microsoft.com/office/drawing/2014/main" id="{E12174B7-9604-4BE9-BDFA-7110B40C51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414" y="5824993"/>
            <a:ext cx="4020297" cy="442232"/>
          </a:xfrm>
          <a:prstGeom prst="rect">
            <a:avLst/>
          </a:prstGeom>
        </p:spPr>
      </p:pic>
      <p:sp>
        <p:nvSpPr>
          <p:cNvPr id="6" name="Content Placeholder 5">
            <a:extLst>
              <a:ext uri="{FF2B5EF4-FFF2-40B4-BE49-F238E27FC236}">
                <a16:creationId xmlns:a16="http://schemas.microsoft.com/office/drawing/2014/main" id="{8CEB8F98-C640-403B-A8E5-8E097F3BC75C}"/>
              </a:ext>
            </a:extLst>
          </p:cNvPr>
          <p:cNvSpPr>
            <a:spLocks noGrp="1"/>
          </p:cNvSpPr>
          <p:nvPr>
            <p:ph idx="1"/>
          </p:nvPr>
        </p:nvSpPr>
        <p:spPr>
          <a:xfrm>
            <a:off x="5029660" y="2155782"/>
            <a:ext cx="6520082" cy="3158340"/>
          </a:xfrm>
        </p:spPr>
        <p:txBody>
          <a:bodyPr vert="horz" lIns="0" tIns="45720" rIns="0" bIns="45720" rtlCol="0" anchor="t">
            <a:normAutofit/>
          </a:bodyPr>
          <a:lstStyle/>
          <a:p>
            <a:pPr marL="285750" indent="-285750">
              <a:buFont typeface="Calibri" panose="020F0502020204030204" pitchFamily="34" charset="0"/>
              <a:buChar char="•"/>
            </a:pPr>
            <a:r>
              <a:rPr lang="en-US" sz="1800" dirty="0">
                <a:solidFill>
                  <a:schemeClr val="tx1"/>
                </a:solidFill>
              </a:rPr>
              <a:t>When one process is accessing an object, it can request for a lock for that particular object so that other processes cannot perform read or update on that object.</a:t>
            </a:r>
          </a:p>
          <a:p>
            <a:pPr marL="285750" indent="-285750">
              <a:buFont typeface="Calibri" panose="020F0502020204030204" pitchFamily="34" charset="0"/>
              <a:buChar char="•"/>
            </a:pPr>
            <a:r>
              <a:rPr lang="en-US" sz="1800" dirty="0">
                <a:solidFill>
                  <a:schemeClr val="tx1"/>
                </a:solidFill>
              </a:rPr>
              <a:t>There are different types of lock like Exclusive Lock, Non-exclusive Lock.</a:t>
            </a:r>
          </a:p>
          <a:p>
            <a:pPr marL="342900" indent="-342900"/>
            <a:r>
              <a:rPr lang="en-US" sz="1800" dirty="0">
                <a:solidFill>
                  <a:schemeClr val="tx1"/>
                </a:solidFill>
                <a:cs typeface="Calibri" panose="020F0502020204030204"/>
              </a:rPr>
              <a:t>1. An </a:t>
            </a:r>
            <a:r>
              <a:rPr lang="en-US" sz="1800" i="1" dirty="0">
                <a:solidFill>
                  <a:schemeClr val="tx1"/>
                </a:solidFill>
                <a:cs typeface="Calibri" panose="020F0502020204030204"/>
              </a:rPr>
              <a:t>Exclusive Lock</a:t>
            </a:r>
            <a:r>
              <a:rPr lang="en-US" sz="1800" dirty="0">
                <a:solidFill>
                  <a:schemeClr val="tx1"/>
                </a:solidFill>
                <a:cs typeface="Calibri" panose="020F0502020204030204"/>
              </a:rPr>
              <a:t> prevents object or data from the reading and writing both the actions.</a:t>
            </a:r>
            <a:br>
              <a:rPr lang="en-US" sz="1800" dirty="0"/>
            </a:br>
            <a:r>
              <a:rPr lang="en-US" sz="1800" dirty="0">
                <a:solidFill>
                  <a:schemeClr val="tx1"/>
                </a:solidFill>
                <a:cs typeface="Calibri" panose="020F0502020204030204"/>
              </a:rPr>
              <a:t>2. A </a:t>
            </a:r>
            <a:r>
              <a:rPr lang="en-US" sz="1800" i="1" dirty="0">
                <a:solidFill>
                  <a:schemeClr val="tx1"/>
                </a:solidFill>
                <a:cs typeface="Calibri" panose="020F0502020204030204"/>
              </a:rPr>
              <a:t>Non-Exclusive Lock</a:t>
            </a:r>
            <a:r>
              <a:rPr lang="en-US" sz="1800" dirty="0">
                <a:solidFill>
                  <a:schemeClr val="tx1"/>
                </a:solidFill>
                <a:cs typeface="Calibri" panose="020F0502020204030204"/>
              </a:rPr>
              <a:t> allows read-only access for an object or data, but it prevents the write action for an object or data.</a:t>
            </a:r>
          </a:p>
          <a:p>
            <a:pPr marL="285750" indent="-285750">
              <a:buFont typeface="Calibri" panose="020F0502020204030204" pitchFamily="34" charset="0"/>
              <a:buChar char="•"/>
            </a:pPr>
            <a:endParaRPr lang="en-US" sz="1500" dirty="0">
              <a:solidFill>
                <a:schemeClr val="tx1"/>
              </a:solidFill>
            </a:endParaRPr>
          </a:p>
          <a:p>
            <a:pPr>
              <a:buClr>
                <a:schemeClr val="accent1"/>
              </a:buClr>
              <a:buFont typeface="Calibri" panose="020F0502020204030204" pitchFamily="34" charset="0"/>
            </a:pPr>
            <a:endParaRPr lang="en-US" sz="1500" dirty="0">
              <a:solidFill>
                <a:schemeClr val="tx1"/>
              </a:solidFill>
            </a:endParaRPr>
          </a:p>
          <a:p>
            <a:pPr>
              <a:buClr>
                <a:schemeClr val="accent1"/>
              </a:buClr>
              <a:buFont typeface="Calibri" panose="020F0502020204030204" pitchFamily="34" charset="0"/>
            </a:pPr>
            <a:endParaRPr lang="en-US" sz="1900" dirty="0"/>
          </a:p>
          <a:p>
            <a:pPr>
              <a:spcBef>
                <a:spcPts val="1200"/>
              </a:spcBef>
              <a:spcAft>
                <a:spcPts val="200"/>
              </a:spcAft>
              <a:buClr>
                <a:schemeClr val="accent1"/>
              </a:buClr>
              <a:buFont typeface="Calibri" panose="020F0502020204030204" pitchFamily="34" charset="0"/>
            </a:pPr>
            <a:endParaRPr lang="en-US" sz="1900" dirty="0"/>
          </a:p>
          <a:p>
            <a:pPr>
              <a:spcBef>
                <a:spcPts val="1200"/>
              </a:spcBef>
              <a:spcAft>
                <a:spcPts val="200"/>
              </a:spcAft>
              <a:buClr>
                <a:schemeClr val="accent1"/>
              </a:buClr>
              <a:buFont typeface="Calibri" panose="020F0502020204030204" pitchFamily="34" charset="0"/>
            </a:pPr>
            <a:endParaRPr lang="en-US" sz="1900" dirty="0"/>
          </a:p>
        </p:txBody>
      </p:sp>
      <p:pic>
        <p:nvPicPr>
          <p:cNvPr id="7" name="Picture 6" descr="A picture containing text&#10;&#10;Description automatically generated">
            <a:extLst>
              <a:ext uri="{FF2B5EF4-FFF2-40B4-BE49-F238E27FC236}">
                <a16:creationId xmlns:a16="http://schemas.microsoft.com/office/drawing/2014/main" id="{FA1C5CE8-6A08-4C45-B2B1-AA252BBB8B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50" y="5719081"/>
            <a:ext cx="12214393" cy="1358153"/>
          </a:xfrm>
          <a:prstGeom prst="rect">
            <a:avLst/>
          </a:prstGeom>
        </p:spPr>
      </p:pic>
      <p:pic>
        <p:nvPicPr>
          <p:cNvPr id="9" name="Picture 9" descr="Graphical user interface, diagram, application&#10;&#10;Description automatically generated">
            <a:extLst>
              <a:ext uri="{FF2B5EF4-FFF2-40B4-BE49-F238E27FC236}">
                <a16:creationId xmlns:a16="http://schemas.microsoft.com/office/drawing/2014/main" id="{1D7D5D30-2C0E-4CE8-8E58-E3A69649B8B1}"/>
              </a:ext>
            </a:extLst>
          </p:cNvPr>
          <p:cNvPicPr>
            <a:picLocks noChangeAspect="1"/>
          </p:cNvPicPr>
          <p:nvPr/>
        </p:nvPicPr>
        <p:blipFill rotWithShape="1">
          <a:blip r:embed="rId4"/>
          <a:srcRect t="11250" r="800" b="9375"/>
          <a:stretch/>
        </p:blipFill>
        <p:spPr>
          <a:xfrm>
            <a:off x="1173959" y="2338868"/>
            <a:ext cx="3562733" cy="2418662"/>
          </a:xfrm>
          <a:prstGeom prst="rect">
            <a:avLst/>
          </a:prstGeom>
        </p:spPr>
      </p:pic>
    </p:spTree>
    <p:extLst>
      <p:ext uri="{BB962C8B-B14F-4D97-AF65-F5344CB8AC3E}">
        <p14:creationId xmlns:p14="http://schemas.microsoft.com/office/powerpoint/2010/main" val="3659770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B51-51FD-4FDC-939A-BDE475528B26}"/>
              </a:ext>
            </a:extLst>
          </p:cNvPr>
          <p:cNvSpPr>
            <a:spLocks noGrp="1"/>
          </p:cNvSpPr>
          <p:nvPr>
            <p:ph type="title"/>
          </p:nvPr>
        </p:nvSpPr>
        <p:spPr/>
        <p:txBody>
          <a:bodyPr>
            <a:normAutofit/>
          </a:bodyPr>
          <a:lstStyle/>
          <a:p>
            <a:r>
              <a:rPr lang="en-US" b="1" dirty="0">
                <a:ea typeface="+mj-lt"/>
                <a:cs typeface="+mj-lt"/>
              </a:rPr>
              <a:t>TYPES OF LOCK</a:t>
            </a:r>
            <a:endParaRPr lang="en-US" dirty="0">
              <a:ea typeface="+mj-lt"/>
              <a:cs typeface="+mj-lt"/>
            </a:endParaRPr>
          </a:p>
        </p:txBody>
      </p:sp>
      <p:sp>
        <p:nvSpPr>
          <p:cNvPr id="3" name="TextBox 2">
            <a:extLst>
              <a:ext uri="{FF2B5EF4-FFF2-40B4-BE49-F238E27FC236}">
                <a16:creationId xmlns:a16="http://schemas.microsoft.com/office/drawing/2014/main" id="{A41E93DE-6D75-4E58-86C8-B6A50AE6C88A}"/>
              </a:ext>
            </a:extLst>
          </p:cNvPr>
          <p:cNvSpPr txBox="1"/>
          <p:nvPr/>
        </p:nvSpPr>
        <p:spPr>
          <a:xfrm>
            <a:off x="1122115" y="1895552"/>
            <a:ext cx="9947769" cy="3416320"/>
          </a:xfrm>
          <a:prstGeom prst="rect">
            <a:avLst/>
          </a:prstGeom>
          <a:noFill/>
        </p:spPr>
        <p:txBody>
          <a:bodyPr wrap="square" lIns="91440" tIns="45720" rIns="91440" bIns="45720" rtlCol="0" anchor="t">
            <a:spAutoFit/>
          </a:bodyPr>
          <a:lstStyle/>
          <a:p>
            <a:r>
              <a:rPr lang="en-US" b="1" dirty="0"/>
              <a:t>Shared Lock</a:t>
            </a:r>
            <a:r>
              <a:rPr lang="en-US" dirty="0"/>
              <a:t>: </a:t>
            </a:r>
          </a:p>
          <a:p>
            <a:r>
              <a:rPr lang="en-US" dirty="0"/>
              <a:t>Shared locks are used for operations that read data, such as a SELECT statement. During Shared locks used, concurrent transactions can read a resource, but cannot modify the data</a:t>
            </a:r>
            <a:br>
              <a:rPr lang="en-US" dirty="0"/>
            </a:br>
            <a:br>
              <a:rPr lang="en-US" dirty="0"/>
            </a:br>
            <a:r>
              <a:rPr lang="en-US" b="1" dirty="0"/>
              <a:t>Update Lock</a:t>
            </a:r>
            <a:r>
              <a:rPr lang="en-US" dirty="0"/>
              <a:t>: </a:t>
            </a:r>
          </a:p>
          <a:p>
            <a:r>
              <a:rPr lang="en-US" dirty="0"/>
              <a:t>Update locks are used when SQL Server intends to modify a row or page, and later promotes the update page lock to an exclusive lock before actually making the changes. The Update locks are used to prevent a deadlock</a:t>
            </a:r>
            <a:br>
              <a:rPr lang="en-US" dirty="0"/>
            </a:br>
            <a:br>
              <a:rPr lang="en-US" dirty="0"/>
            </a:br>
            <a:r>
              <a:rPr lang="en-US" b="1" dirty="0"/>
              <a:t>Exclusive Lock</a:t>
            </a:r>
            <a:r>
              <a:rPr lang="en-US" dirty="0"/>
              <a:t>: </a:t>
            </a:r>
          </a:p>
          <a:p>
            <a:r>
              <a:rPr lang="en-US" dirty="0"/>
              <a:t>Exclusive locks are used for data modification operations, such as UPDATE, INSERT, or DELETE. Other transactions cannot read or modify data locked with an Exclusive lock</a:t>
            </a:r>
          </a:p>
        </p:txBody>
      </p:sp>
      <p:pic>
        <p:nvPicPr>
          <p:cNvPr id="4" name="Picture 3">
            <a:extLst>
              <a:ext uri="{FF2B5EF4-FFF2-40B4-BE49-F238E27FC236}">
                <a16:creationId xmlns:a16="http://schemas.microsoft.com/office/drawing/2014/main" id="{E12174B7-9604-4BE9-BDFA-7110B40C5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9" y="5632817"/>
            <a:ext cx="12214393" cy="1358153"/>
          </a:xfrm>
          <a:prstGeom prst="rect">
            <a:avLst/>
          </a:prstGeom>
        </p:spPr>
      </p:pic>
    </p:spTree>
    <p:extLst>
      <p:ext uri="{BB962C8B-B14F-4D97-AF65-F5344CB8AC3E}">
        <p14:creationId xmlns:p14="http://schemas.microsoft.com/office/powerpoint/2010/main" val="1166744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995" y="400903"/>
            <a:ext cx="10058400" cy="1450757"/>
          </a:xfrm>
        </p:spPr>
        <p:txBody>
          <a:bodyPr/>
          <a:lstStyle/>
          <a:p>
            <a:r>
              <a:rPr lang="en-US" b="1" dirty="0"/>
              <a:t>Open Discussion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pic>
        <p:nvPicPr>
          <p:cNvPr id="3074" name="Picture 2" descr="http://careerweb.leeds.ac.uk/images/Light_bulb_question_mar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7994" y="1851660"/>
            <a:ext cx="3361484" cy="34757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88811F-6EA1-4B61-8695-9D4AF37DDE76}"/>
              </a:ext>
            </a:extLst>
          </p:cNvPr>
          <p:cNvSpPr txBox="1"/>
          <p:nvPr/>
        </p:nvSpPr>
        <p:spPr>
          <a:xfrm>
            <a:off x="4437179" y="2024133"/>
            <a:ext cx="5391156" cy="1938992"/>
          </a:xfrm>
          <a:prstGeom prst="rect">
            <a:avLst/>
          </a:prstGeom>
          <a:noFill/>
        </p:spPr>
        <p:txBody>
          <a:bodyPr wrap="none" lIns="91440" tIns="45720" rIns="91440" bIns="45720" rtlCol="0" anchor="t">
            <a:spAutoFit/>
          </a:bodyPr>
          <a:lstStyle/>
          <a:p>
            <a:r>
              <a:rPr lang="en-IN" sz="2400" b="1" dirty="0"/>
              <a:t>Questions &amp; Answers</a:t>
            </a:r>
          </a:p>
          <a:p>
            <a:endParaRPr lang="en-IN" dirty="0"/>
          </a:p>
          <a:p>
            <a:endParaRPr lang="en-IN" dirty="0"/>
          </a:p>
          <a:p>
            <a:endParaRPr lang="en-IN" dirty="0"/>
          </a:p>
          <a:p>
            <a:r>
              <a:rPr lang="en-IN" sz="2400" b="1" dirty="0"/>
              <a:t>Next Steps: </a:t>
            </a:r>
          </a:p>
          <a:p>
            <a:r>
              <a:rPr lang="en-IN" dirty="0"/>
              <a:t>- Take the Lab Session 4, as prescribed by your Trainer</a:t>
            </a:r>
            <a:endParaRPr lang="en-IN" dirty="0">
              <a:cs typeface="Calibri"/>
            </a:endParaRPr>
          </a:p>
        </p:txBody>
      </p:sp>
    </p:spTree>
    <p:extLst>
      <p:ext uri="{BB962C8B-B14F-4D97-AF65-F5344CB8AC3E}">
        <p14:creationId xmlns:p14="http://schemas.microsoft.com/office/powerpoint/2010/main" val="336033516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7F8CE-4C75-463E-940F-4753782C9901}"/>
              </a:ext>
            </a:extLst>
          </p:cNvPr>
          <p:cNvSpPr>
            <a:spLocks noGrp="1"/>
          </p:cNvSpPr>
          <p:nvPr>
            <p:ph type="title"/>
          </p:nvPr>
        </p:nvSpPr>
        <p:spPr/>
        <p:txBody>
          <a:bodyPr/>
          <a:lstStyle/>
          <a:p>
            <a:r>
              <a:rPr lang="en-US" dirty="0"/>
              <a:t>INDEX</a:t>
            </a:r>
          </a:p>
        </p:txBody>
      </p:sp>
      <p:sp>
        <p:nvSpPr>
          <p:cNvPr id="3" name="TextBox 2">
            <a:extLst>
              <a:ext uri="{FF2B5EF4-FFF2-40B4-BE49-F238E27FC236}">
                <a16:creationId xmlns:a16="http://schemas.microsoft.com/office/drawing/2014/main" id="{5DCC5175-E7F3-4CB1-9344-9D3A216EF18C}"/>
              </a:ext>
            </a:extLst>
          </p:cNvPr>
          <p:cNvSpPr txBox="1"/>
          <p:nvPr/>
        </p:nvSpPr>
        <p:spPr>
          <a:xfrm>
            <a:off x="1097280" y="1975556"/>
            <a:ext cx="10058400" cy="3600986"/>
          </a:xfrm>
          <a:prstGeom prst="rect">
            <a:avLst/>
          </a:prstGeom>
          <a:noFill/>
        </p:spPr>
        <p:txBody>
          <a:bodyPr wrap="square" rtlCol="0">
            <a:spAutoFit/>
          </a:bodyPr>
          <a:lstStyle/>
          <a:p>
            <a:r>
              <a:rPr lang="en-US" dirty="0"/>
              <a:t>Why we need </a:t>
            </a:r>
            <a:r>
              <a:rPr lang="en-US" b="1" dirty="0"/>
              <a:t>Index</a:t>
            </a:r>
            <a:r>
              <a:rPr lang="en-US" dirty="0"/>
              <a:t>? Let us take a situation, to understand that little more deeply </a:t>
            </a:r>
          </a:p>
          <a:p>
            <a:endParaRPr lang="en-US" dirty="0"/>
          </a:p>
          <a:p>
            <a:pPr marL="285750" indent="-285750">
              <a:buFont typeface="Wingdings" panose="05000000000000000000" pitchFamily="2" charset="2"/>
              <a:buChar char="Ø"/>
            </a:pPr>
            <a:r>
              <a:rPr lang="en-US" sz="1600" dirty="0"/>
              <a:t>In a Library, within our own city, we have a collection over 1  Crore books. Now, we want to search for </a:t>
            </a:r>
            <a:r>
              <a:rPr lang="en-US" sz="1600" b="1" dirty="0"/>
              <a:t>Harry Potter </a:t>
            </a:r>
            <a:r>
              <a:rPr lang="en-US" sz="1600" dirty="0"/>
              <a:t>book, we would need to search every rack if there was no arrangement. This could potentially take a long time, to get one book. May be few hours </a:t>
            </a:r>
          </a:p>
          <a:p>
            <a:endParaRPr lang="en-US" sz="1600" dirty="0"/>
          </a:p>
          <a:p>
            <a:pPr marL="285750" indent="-285750">
              <a:buFont typeface="Wingdings" panose="05000000000000000000" pitchFamily="2" charset="2"/>
              <a:buChar char="Ø"/>
            </a:pPr>
            <a:r>
              <a:rPr lang="en-US" sz="1600" dirty="0"/>
              <a:t>Instead, imagine that the books gets arranged as an Alphabetic Order. Now, our search of that specific book could become quicker than the earlier Search efforts</a:t>
            </a:r>
          </a:p>
          <a:p>
            <a:endParaRPr lang="en-US" sz="1600" dirty="0"/>
          </a:p>
          <a:p>
            <a:pPr marL="285750" indent="-285750">
              <a:buFont typeface="Wingdings" panose="05000000000000000000" pitchFamily="2" charset="2"/>
              <a:buChar char="Ø"/>
            </a:pPr>
            <a:r>
              <a:rPr lang="en-US" sz="1600" dirty="0"/>
              <a:t>Next scenario would be, when the indexing sheets are created for each rack. Like which rack contains, what kind of books and so on. After this indexing step, we would not need to check each rack. Per Indexed sheet, we could directly reach the correct rack and to get the book. Now, isn’t it faster than the previous 2 cases, on this search</a:t>
            </a:r>
          </a:p>
          <a:p>
            <a:endParaRPr lang="en-US" sz="1600" dirty="0"/>
          </a:p>
          <a:p>
            <a:r>
              <a:rPr lang="en-US" sz="1600" dirty="0"/>
              <a:t>Similar way SQL, we would need to create or arrive at few intelligent indexes for improved search</a:t>
            </a:r>
          </a:p>
        </p:txBody>
      </p:sp>
      <p:pic>
        <p:nvPicPr>
          <p:cNvPr id="4" name="Picture 3">
            <a:extLst>
              <a:ext uri="{FF2B5EF4-FFF2-40B4-BE49-F238E27FC236}">
                <a16:creationId xmlns:a16="http://schemas.microsoft.com/office/drawing/2014/main" id="{61A991F2-2531-452E-B4C6-EC99D43A2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7" y="5668875"/>
            <a:ext cx="12214393" cy="1358153"/>
          </a:xfrm>
          <a:prstGeom prst="rect">
            <a:avLst/>
          </a:prstGeom>
        </p:spPr>
      </p:pic>
    </p:spTree>
    <p:extLst>
      <p:ext uri="{BB962C8B-B14F-4D97-AF65-F5344CB8AC3E}">
        <p14:creationId xmlns:p14="http://schemas.microsoft.com/office/powerpoint/2010/main" val="253525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6D468-CCE8-4BF6-86E1-69D2F829930D}"/>
              </a:ext>
            </a:extLst>
          </p:cNvPr>
          <p:cNvSpPr>
            <a:spLocks noGrp="1"/>
          </p:cNvSpPr>
          <p:nvPr>
            <p:ph type="title"/>
          </p:nvPr>
        </p:nvSpPr>
        <p:spPr/>
        <p:txBody>
          <a:bodyPr>
            <a:normAutofit fontScale="90000"/>
          </a:bodyPr>
          <a:lstStyle/>
          <a:p>
            <a:br>
              <a:rPr lang="en-US" b="0" i="0" dirty="0">
                <a:solidFill>
                  <a:srgbClr val="000000"/>
                </a:solidFill>
                <a:effectLst/>
                <a:latin typeface="Segoe UI" panose="020B0502040204020203" pitchFamily="34" charset="0"/>
              </a:rPr>
            </a:br>
            <a:br>
              <a:rPr lang="en-US" b="0" i="0" dirty="0">
                <a:solidFill>
                  <a:srgbClr val="000000"/>
                </a:solidFill>
                <a:effectLst/>
                <a:latin typeface="Segoe UI" panose="020B0502040204020203" pitchFamily="34" charset="0"/>
              </a:rPr>
            </a:br>
            <a:br>
              <a:rPr lang="en-US" b="0" i="0" dirty="0">
                <a:solidFill>
                  <a:srgbClr val="000000"/>
                </a:solidFill>
                <a:effectLst/>
                <a:latin typeface="Segoe UI" panose="020B0502040204020203" pitchFamily="34" charset="0"/>
              </a:rPr>
            </a:br>
            <a:br>
              <a:rPr lang="en-US" b="0" i="0" dirty="0">
                <a:solidFill>
                  <a:srgbClr val="000000"/>
                </a:solidFill>
                <a:effectLst/>
                <a:latin typeface="Segoe UI" panose="020B0502040204020203" pitchFamily="34" charset="0"/>
              </a:rPr>
            </a:b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INDEX</a:t>
            </a:r>
            <a:endParaRPr lang="en-US" dirty="0"/>
          </a:p>
        </p:txBody>
      </p:sp>
      <p:sp>
        <p:nvSpPr>
          <p:cNvPr id="3" name="TextBox 2">
            <a:extLst>
              <a:ext uri="{FF2B5EF4-FFF2-40B4-BE49-F238E27FC236}">
                <a16:creationId xmlns:a16="http://schemas.microsoft.com/office/drawing/2014/main" id="{60E85EC6-5350-45C4-875A-C438098077BF}"/>
              </a:ext>
            </a:extLst>
          </p:cNvPr>
          <p:cNvSpPr txBox="1"/>
          <p:nvPr/>
        </p:nvSpPr>
        <p:spPr>
          <a:xfrm>
            <a:off x="1097280" y="1975556"/>
            <a:ext cx="10058400" cy="3416320"/>
          </a:xfrm>
          <a:prstGeom prst="rect">
            <a:avLst/>
          </a:prstGeom>
          <a:noFill/>
        </p:spPr>
        <p:txBody>
          <a:bodyPr wrap="square" lIns="91440" tIns="45720" rIns="91440" bIns="45720" rtlCol="0" anchor="t">
            <a:spAutoFit/>
          </a:bodyPr>
          <a:lstStyle/>
          <a:p>
            <a:r>
              <a:rPr lang="en-US" b="0" i="0" dirty="0">
                <a:solidFill>
                  <a:srgbClr val="000000"/>
                </a:solidFill>
                <a:effectLst/>
              </a:rPr>
              <a:t>Indexes are used to retrieve data from the database &amp; tables at the best performance of time. Mainly just used to speed up searches/queries.</a:t>
            </a:r>
          </a:p>
          <a:p>
            <a:endParaRPr lang="en-US" dirty="0">
              <a:solidFill>
                <a:srgbClr val="000000"/>
              </a:solidFill>
            </a:endParaRPr>
          </a:p>
          <a:p>
            <a:r>
              <a:rPr lang="en-US" b="1" i="0" dirty="0">
                <a:solidFill>
                  <a:srgbClr val="000000"/>
                </a:solidFill>
                <a:effectLst/>
              </a:rPr>
              <a:t>Note:</a:t>
            </a:r>
            <a:r>
              <a:rPr lang="en-US" b="0" i="0" dirty="0">
                <a:solidFill>
                  <a:srgbClr val="000000"/>
                </a:solidFill>
                <a:effectLst/>
              </a:rPr>
              <a:t> Updating a table with indexes takes more time than updating a table without (because the indexes also gets updated/refreshed). As a ideal recommendations, we create indexes on columns that would be frequently searched for. Too many indexes on a table, could be detrimental to the performances on usage of that table, in our applications or processes.</a:t>
            </a:r>
            <a:r>
              <a:rPr lang="en-US" dirty="0">
                <a:solidFill>
                  <a:srgbClr val="000000"/>
                </a:solidFill>
              </a:rPr>
              <a:t> </a:t>
            </a:r>
            <a:endParaRPr lang="en-US" b="0" i="0" dirty="0">
              <a:solidFill>
                <a:srgbClr val="000000"/>
              </a:solidFill>
              <a:effectLst/>
            </a:endParaRPr>
          </a:p>
          <a:p>
            <a:r>
              <a:rPr lang="en-US" dirty="0">
                <a:solidFill>
                  <a:srgbClr val="000000"/>
                </a:solidFill>
                <a:cs typeface="Calibri"/>
              </a:rPr>
              <a:t>Postgres Create index is also has same syntax as SQL Server.</a:t>
            </a:r>
            <a:endParaRPr lang="en-US" dirty="0">
              <a:solidFill>
                <a:srgbClr val="000000"/>
              </a:solidFill>
            </a:endParaRPr>
          </a:p>
          <a:p>
            <a:endParaRPr lang="en-US" b="1" dirty="0">
              <a:solidFill>
                <a:srgbClr val="000000"/>
              </a:solidFill>
            </a:endParaRPr>
          </a:p>
          <a:p>
            <a:r>
              <a:rPr lang="en-US" b="1" i="0" dirty="0">
                <a:solidFill>
                  <a:srgbClr val="000000"/>
                </a:solidFill>
                <a:effectLst/>
              </a:rPr>
              <a:t>CREATE INDEX Syntax:</a:t>
            </a:r>
            <a:endParaRPr lang="en-US" dirty="0"/>
          </a:p>
          <a:p>
            <a:endParaRPr lang="en-US" b="1" dirty="0">
              <a:solidFill>
                <a:srgbClr val="000000"/>
              </a:solidFill>
            </a:endParaRPr>
          </a:p>
          <a:p>
            <a:r>
              <a:rPr lang="en-US" b="0" i="0" dirty="0">
                <a:solidFill>
                  <a:srgbClr val="0000CD"/>
                </a:solidFill>
                <a:effectLst/>
              </a:rPr>
              <a:t>CREATE</a:t>
            </a:r>
            <a:r>
              <a:rPr lang="en-US" b="0" i="0" dirty="0">
                <a:solidFill>
                  <a:srgbClr val="000000"/>
                </a:solidFill>
                <a:effectLst/>
              </a:rPr>
              <a:t> </a:t>
            </a:r>
            <a:r>
              <a:rPr lang="en-US" b="0" i="0" dirty="0">
                <a:solidFill>
                  <a:srgbClr val="0000CD"/>
                </a:solidFill>
                <a:effectLst/>
              </a:rPr>
              <a:t>INDEX</a:t>
            </a:r>
            <a:r>
              <a:rPr lang="en-US" b="0" i="0" dirty="0">
                <a:solidFill>
                  <a:srgbClr val="000000"/>
                </a:solidFill>
                <a:effectLst/>
              </a:rPr>
              <a:t> </a:t>
            </a:r>
            <a:r>
              <a:rPr lang="en-US" b="0" i="1" dirty="0" err="1">
                <a:solidFill>
                  <a:srgbClr val="000000"/>
                </a:solidFill>
                <a:effectLst/>
              </a:rPr>
              <a:t>index_name</a:t>
            </a:r>
            <a:r>
              <a:rPr lang="en-US" b="0" i="1" dirty="0">
                <a:solidFill>
                  <a:srgbClr val="000000"/>
                </a:solidFill>
                <a:effectLst/>
              </a:rPr>
              <a:t>  </a:t>
            </a:r>
            <a:r>
              <a:rPr lang="en-US" b="0" i="0" dirty="0">
                <a:solidFill>
                  <a:srgbClr val="0000CD"/>
                </a:solidFill>
                <a:effectLst/>
              </a:rPr>
              <a:t>ON</a:t>
            </a:r>
            <a:r>
              <a:rPr lang="en-US" b="0" i="0" dirty="0">
                <a:solidFill>
                  <a:srgbClr val="000000"/>
                </a:solidFill>
                <a:effectLst/>
              </a:rPr>
              <a:t> </a:t>
            </a:r>
            <a:r>
              <a:rPr lang="en-US" b="0" i="1" dirty="0" err="1">
                <a:solidFill>
                  <a:srgbClr val="000000"/>
                </a:solidFill>
                <a:effectLst/>
              </a:rPr>
              <a:t>table_name</a:t>
            </a:r>
            <a:r>
              <a:rPr lang="en-US" b="0" i="0" dirty="0">
                <a:solidFill>
                  <a:srgbClr val="000000"/>
                </a:solidFill>
                <a:effectLst/>
              </a:rPr>
              <a:t> (</a:t>
            </a:r>
            <a:r>
              <a:rPr lang="en-US" b="0" i="1" dirty="0">
                <a:solidFill>
                  <a:srgbClr val="000000"/>
                </a:solidFill>
                <a:effectLst/>
              </a:rPr>
              <a:t>column1</a:t>
            </a:r>
            <a:r>
              <a:rPr lang="en-US" b="0" i="0" dirty="0">
                <a:solidFill>
                  <a:srgbClr val="000000"/>
                </a:solidFill>
                <a:effectLst/>
              </a:rPr>
              <a:t>, </a:t>
            </a:r>
            <a:r>
              <a:rPr lang="en-US" b="0" i="1" dirty="0">
                <a:solidFill>
                  <a:srgbClr val="000000"/>
                </a:solidFill>
                <a:effectLst/>
              </a:rPr>
              <a:t>column2</a:t>
            </a:r>
            <a:r>
              <a:rPr lang="en-US" b="0" i="0" dirty="0">
                <a:solidFill>
                  <a:srgbClr val="000000"/>
                </a:solidFill>
                <a:effectLst/>
              </a:rPr>
              <a:t>, ...); </a:t>
            </a:r>
            <a:endParaRPr lang="en-US" dirty="0"/>
          </a:p>
        </p:txBody>
      </p:sp>
      <p:pic>
        <p:nvPicPr>
          <p:cNvPr id="4" name="Picture 3">
            <a:extLst>
              <a:ext uri="{FF2B5EF4-FFF2-40B4-BE49-F238E27FC236}">
                <a16:creationId xmlns:a16="http://schemas.microsoft.com/office/drawing/2014/main" id="{72550264-413B-459B-AB5D-D225C1CB6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7" y="5499847"/>
            <a:ext cx="12214393" cy="1358153"/>
          </a:xfrm>
          <a:prstGeom prst="rect">
            <a:avLst/>
          </a:prstGeom>
        </p:spPr>
      </p:pic>
    </p:spTree>
    <p:extLst>
      <p:ext uri="{BB962C8B-B14F-4D97-AF65-F5344CB8AC3E}">
        <p14:creationId xmlns:p14="http://schemas.microsoft.com/office/powerpoint/2010/main" val="371485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D1C3-0DB3-4668-9F46-0B4BC3D8D363}"/>
              </a:ext>
            </a:extLst>
          </p:cNvPr>
          <p:cNvSpPr>
            <a:spLocks noGrp="1"/>
          </p:cNvSpPr>
          <p:nvPr>
            <p:ph type="title"/>
          </p:nvPr>
        </p:nvSpPr>
        <p:spPr/>
        <p:txBody>
          <a:bodyPr/>
          <a:lstStyle/>
          <a:p>
            <a:r>
              <a:rPr lang="en-US" dirty="0"/>
              <a:t>INDEX</a:t>
            </a:r>
          </a:p>
        </p:txBody>
      </p:sp>
      <p:sp>
        <p:nvSpPr>
          <p:cNvPr id="3" name="TextBox 2">
            <a:extLst>
              <a:ext uri="{FF2B5EF4-FFF2-40B4-BE49-F238E27FC236}">
                <a16:creationId xmlns:a16="http://schemas.microsoft.com/office/drawing/2014/main" id="{F5F20F64-371A-47EC-9D11-7534F6CE7E66}"/>
              </a:ext>
            </a:extLst>
          </p:cNvPr>
          <p:cNvSpPr txBox="1"/>
          <p:nvPr/>
        </p:nvSpPr>
        <p:spPr>
          <a:xfrm>
            <a:off x="1196622" y="1964267"/>
            <a:ext cx="10058400" cy="3416320"/>
          </a:xfrm>
          <a:prstGeom prst="rect">
            <a:avLst/>
          </a:prstGeom>
          <a:noFill/>
        </p:spPr>
        <p:txBody>
          <a:bodyPr wrap="square" rtlCol="0">
            <a:spAutoFit/>
          </a:bodyPr>
          <a:lstStyle/>
          <a:p>
            <a:r>
              <a:rPr lang="en-US" b="1" i="0" dirty="0">
                <a:solidFill>
                  <a:srgbClr val="000000"/>
                </a:solidFill>
                <a:effectLst/>
              </a:rPr>
              <a:t>Example:</a:t>
            </a:r>
          </a:p>
          <a:p>
            <a:r>
              <a:rPr lang="en-US" b="0" i="0" dirty="0">
                <a:solidFill>
                  <a:srgbClr val="000000"/>
                </a:solidFill>
                <a:effectLst/>
              </a:rPr>
              <a:t>The SQL statement below creates an index named "</a:t>
            </a:r>
            <a:r>
              <a:rPr lang="en-US" b="0" i="0" dirty="0" err="1">
                <a:solidFill>
                  <a:srgbClr val="000000"/>
                </a:solidFill>
                <a:effectLst/>
              </a:rPr>
              <a:t>idx_bookname</a:t>
            </a:r>
            <a:r>
              <a:rPr lang="en-US" b="0" i="0" dirty="0">
                <a:solidFill>
                  <a:srgbClr val="000000"/>
                </a:solidFill>
                <a:effectLst/>
              </a:rPr>
              <a:t>" on the “Name" column on the “Books" table: </a:t>
            </a:r>
          </a:p>
          <a:p>
            <a:endParaRPr lang="en-US" dirty="0">
              <a:solidFill>
                <a:srgbClr val="000000"/>
              </a:solidFill>
            </a:endParaRPr>
          </a:p>
          <a:p>
            <a:r>
              <a:rPr lang="en-US" b="0" i="0" dirty="0">
                <a:solidFill>
                  <a:srgbClr val="0000CD"/>
                </a:solidFill>
                <a:effectLst/>
              </a:rPr>
              <a:t>CREATE</a:t>
            </a:r>
            <a:r>
              <a:rPr lang="en-US" b="0" i="0" dirty="0">
                <a:solidFill>
                  <a:srgbClr val="000000"/>
                </a:solidFill>
                <a:effectLst/>
              </a:rPr>
              <a:t> </a:t>
            </a:r>
            <a:r>
              <a:rPr lang="en-US" b="0" i="0" dirty="0">
                <a:solidFill>
                  <a:srgbClr val="0000CD"/>
                </a:solidFill>
                <a:effectLst/>
              </a:rPr>
              <a:t>INDEX</a:t>
            </a:r>
            <a:r>
              <a:rPr lang="en-US" b="0" i="0" dirty="0">
                <a:solidFill>
                  <a:srgbClr val="000000"/>
                </a:solidFill>
                <a:effectLst/>
              </a:rPr>
              <a:t>  </a:t>
            </a:r>
            <a:r>
              <a:rPr lang="en-US" b="0" i="0" dirty="0" err="1">
                <a:solidFill>
                  <a:srgbClr val="000000"/>
                </a:solidFill>
                <a:effectLst/>
              </a:rPr>
              <a:t>idx_bookname</a:t>
            </a:r>
            <a:r>
              <a:rPr lang="en-US" b="0" i="0" dirty="0">
                <a:solidFill>
                  <a:srgbClr val="000000"/>
                </a:solidFill>
                <a:effectLst/>
              </a:rPr>
              <a:t> </a:t>
            </a:r>
            <a:r>
              <a:rPr lang="en-US" b="0" i="0" dirty="0">
                <a:solidFill>
                  <a:srgbClr val="0000CD"/>
                </a:solidFill>
                <a:effectLst/>
              </a:rPr>
              <a:t>ON</a:t>
            </a:r>
            <a:r>
              <a:rPr lang="en-US" b="0" i="0" dirty="0">
                <a:solidFill>
                  <a:srgbClr val="000000"/>
                </a:solidFill>
                <a:effectLst/>
              </a:rPr>
              <a:t>  Books (Name </a:t>
            </a:r>
            <a:r>
              <a:rPr lang="en-US" b="0" i="0" dirty="0">
                <a:solidFill>
                  <a:srgbClr val="0000CD"/>
                </a:solidFill>
                <a:effectLst/>
              </a:rPr>
              <a:t>ASC</a:t>
            </a:r>
            <a:r>
              <a:rPr lang="en-US" b="0" i="0" dirty="0">
                <a:solidFill>
                  <a:srgbClr val="000000"/>
                </a:solidFill>
                <a:effectLst/>
              </a:rPr>
              <a:t>);</a:t>
            </a:r>
          </a:p>
          <a:p>
            <a:endParaRPr lang="en-US" dirty="0">
              <a:solidFill>
                <a:srgbClr val="000000"/>
              </a:solidFill>
            </a:endParaRPr>
          </a:p>
          <a:p>
            <a:r>
              <a:rPr lang="en-US" b="0" i="0" dirty="0">
                <a:solidFill>
                  <a:srgbClr val="000000"/>
                </a:solidFill>
                <a:effectLst/>
              </a:rPr>
              <a:t>If there is a situation, that states to create an index on a combination of columns, it would be to list the needed column names within the parentheses, separated by commas: (Tip: Search needs to be on the same order to maximize the performances)</a:t>
            </a:r>
          </a:p>
          <a:p>
            <a:endParaRPr lang="en-US" dirty="0">
              <a:solidFill>
                <a:srgbClr val="000000"/>
              </a:solidFill>
            </a:endParaRPr>
          </a:p>
          <a:p>
            <a:r>
              <a:rPr lang="en-US" b="0" i="0" dirty="0">
                <a:solidFill>
                  <a:srgbClr val="0000CD"/>
                </a:solidFill>
                <a:effectLst/>
              </a:rPr>
              <a:t>CREATE</a:t>
            </a:r>
            <a:r>
              <a:rPr lang="en-US" b="0" i="0" dirty="0">
                <a:solidFill>
                  <a:srgbClr val="000000"/>
                </a:solidFill>
                <a:effectLst/>
              </a:rPr>
              <a:t> </a:t>
            </a:r>
            <a:r>
              <a:rPr lang="en-US" b="0" i="0" dirty="0">
                <a:solidFill>
                  <a:srgbClr val="0000CD"/>
                </a:solidFill>
                <a:effectLst/>
              </a:rPr>
              <a:t>INDEX</a:t>
            </a:r>
            <a:r>
              <a:rPr lang="en-US" b="0" i="0" dirty="0">
                <a:solidFill>
                  <a:srgbClr val="000000"/>
                </a:solidFill>
                <a:effectLst/>
              </a:rPr>
              <a:t> </a:t>
            </a:r>
            <a:r>
              <a:rPr lang="en-US" b="0" i="0" dirty="0" err="1">
                <a:solidFill>
                  <a:srgbClr val="000000"/>
                </a:solidFill>
                <a:effectLst/>
              </a:rPr>
              <a:t>idx_bookname_type</a:t>
            </a:r>
            <a:r>
              <a:rPr lang="en-US" b="0" i="0" dirty="0">
                <a:solidFill>
                  <a:srgbClr val="000000"/>
                </a:solidFill>
                <a:effectLst/>
              </a:rPr>
              <a:t>  </a:t>
            </a:r>
            <a:r>
              <a:rPr lang="en-US" b="0" i="0" dirty="0">
                <a:solidFill>
                  <a:srgbClr val="0000CD"/>
                </a:solidFill>
                <a:effectLst/>
              </a:rPr>
              <a:t>ON</a:t>
            </a:r>
            <a:r>
              <a:rPr lang="en-US" b="0" i="0" dirty="0">
                <a:solidFill>
                  <a:srgbClr val="000000"/>
                </a:solidFill>
                <a:effectLst/>
              </a:rPr>
              <a:t> Books (Name </a:t>
            </a:r>
            <a:r>
              <a:rPr lang="en-US" b="0" i="0" dirty="0">
                <a:solidFill>
                  <a:srgbClr val="0000CD"/>
                </a:solidFill>
                <a:effectLst/>
              </a:rPr>
              <a:t>ASC</a:t>
            </a:r>
            <a:r>
              <a:rPr lang="en-US" b="0" i="0" dirty="0">
                <a:solidFill>
                  <a:srgbClr val="000000"/>
                </a:solidFill>
                <a:effectLst/>
              </a:rPr>
              <a:t>, </a:t>
            </a:r>
            <a:r>
              <a:rPr lang="en-US" b="0" i="0" dirty="0" err="1">
                <a:solidFill>
                  <a:srgbClr val="000000"/>
                </a:solidFill>
                <a:effectLst/>
              </a:rPr>
              <a:t>BookType</a:t>
            </a:r>
            <a:r>
              <a:rPr lang="en-US" b="0" i="0" dirty="0">
                <a:solidFill>
                  <a:srgbClr val="000000"/>
                </a:solidFill>
                <a:effectLst/>
              </a:rPr>
              <a:t> </a:t>
            </a:r>
            <a:r>
              <a:rPr lang="en-US" b="0" i="0" dirty="0">
                <a:solidFill>
                  <a:srgbClr val="0000CD"/>
                </a:solidFill>
                <a:effectLst/>
              </a:rPr>
              <a:t>ASC</a:t>
            </a:r>
            <a:r>
              <a:rPr lang="en-US" b="0" i="0" dirty="0">
                <a:solidFill>
                  <a:srgbClr val="000000"/>
                </a:solidFill>
                <a:effectLst/>
              </a:rPr>
              <a:t>);</a:t>
            </a:r>
            <a:endParaRPr lang="en-US" b="1" i="0" dirty="0">
              <a:solidFill>
                <a:srgbClr val="000000"/>
              </a:solidFill>
              <a:effectLst/>
            </a:endParaRPr>
          </a:p>
          <a:p>
            <a:endParaRPr lang="en-US" dirty="0"/>
          </a:p>
        </p:txBody>
      </p:sp>
      <p:pic>
        <p:nvPicPr>
          <p:cNvPr id="4" name="Picture 3">
            <a:extLst>
              <a:ext uri="{FF2B5EF4-FFF2-40B4-BE49-F238E27FC236}">
                <a16:creationId xmlns:a16="http://schemas.microsoft.com/office/drawing/2014/main" id="{F8F486B0-FFF7-43DA-8B47-E9E2215CE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11136"/>
            <a:ext cx="12214393" cy="1358153"/>
          </a:xfrm>
          <a:prstGeom prst="rect">
            <a:avLst/>
          </a:prstGeom>
        </p:spPr>
      </p:pic>
    </p:spTree>
    <p:extLst>
      <p:ext uri="{BB962C8B-B14F-4D97-AF65-F5344CB8AC3E}">
        <p14:creationId xmlns:p14="http://schemas.microsoft.com/office/powerpoint/2010/main" val="81711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BEA6F-9091-43EB-91F3-A14DE2D199C6}"/>
              </a:ext>
            </a:extLst>
          </p:cNvPr>
          <p:cNvSpPr>
            <a:spLocks noGrp="1"/>
          </p:cNvSpPr>
          <p:nvPr>
            <p:ph type="title"/>
          </p:nvPr>
        </p:nvSpPr>
        <p:spPr/>
        <p:txBody>
          <a:bodyPr/>
          <a:lstStyle/>
          <a:p>
            <a:r>
              <a:rPr lang="en-US" dirty="0"/>
              <a:t>INDEX</a:t>
            </a:r>
          </a:p>
        </p:txBody>
      </p:sp>
      <p:sp>
        <p:nvSpPr>
          <p:cNvPr id="3" name="TextBox 2">
            <a:extLst>
              <a:ext uri="{FF2B5EF4-FFF2-40B4-BE49-F238E27FC236}">
                <a16:creationId xmlns:a16="http://schemas.microsoft.com/office/drawing/2014/main" id="{86A84F8E-5598-4EC4-B8E9-43CBD00E569D}"/>
              </a:ext>
            </a:extLst>
          </p:cNvPr>
          <p:cNvSpPr txBox="1"/>
          <p:nvPr/>
        </p:nvSpPr>
        <p:spPr>
          <a:xfrm>
            <a:off x="1207911" y="1885244"/>
            <a:ext cx="9947769" cy="3139321"/>
          </a:xfrm>
          <a:prstGeom prst="rect">
            <a:avLst/>
          </a:prstGeom>
          <a:noFill/>
        </p:spPr>
        <p:txBody>
          <a:bodyPr wrap="square" rtlCol="0">
            <a:spAutoFit/>
          </a:bodyPr>
          <a:lstStyle/>
          <a:p>
            <a:r>
              <a:rPr lang="en-US" b="1" i="0" dirty="0">
                <a:solidFill>
                  <a:srgbClr val="000000"/>
                </a:solidFill>
                <a:effectLst/>
              </a:rPr>
              <a:t>DROP INDEX:</a:t>
            </a:r>
          </a:p>
          <a:p>
            <a:endParaRPr lang="en-US" b="1" dirty="0">
              <a:solidFill>
                <a:srgbClr val="000000"/>
              </a:solidFill>
            </a:endParaRPr>
          </a:p>
          <a:p>
            <a:r>
              <a:rPr lang="en-US" b="0" i="0" dirty="0">
                <a:solidFill>
                  <a:srgbClr val="000000"/>
                </a:solidFill>
                <a:effectLst/>
              </a:rPr>
              <a:t>The DROP INDEX statement is used to delete/drop an index in a table</a:t>
            </a:r>
            <a:endParaRPr lang="en-US" b="1" i="0" dirty="0">
              <a:solidFill>
                <a:srgbClr val="000000"/>
              </a:solidFill>
              <a:effectLst/>
            </a:endParaRPr>
          </a:p>
          <a:p>
            <a:endParaRPr lang="en-US" b="1" dirty="0">
              <a:solidFill>
                <a:srgbClr val="000000"/>
              </a:solidFill>
            </a:endParaRPr>
          </a:p>
          <a:p>
            <a:r>
              <a:rPr lang="en-US" b="1" i="0" dirty="0">
                <a:solidFill>
                  <a:srgbClr val="000000"/>
                </a:solidFill>
                <a:effectLst/>
              </a:rPr>
              <a:t>SQL Server:</a:t>
            </a:r>
          </a:p>
          <a:p>
            <a:endParaRPr lang="en-US" b="1" dirty="0">
              <a:solidFill>
                <a:srgbClr val="000000"/>
              </a:solidFill>
            </a:endParaRPr>
          </a:p>
          <a:p>
            <a:r>
              <a:rPr lang="en-US" b="0" i="0" dirty="0">
                <a:solidFill>
                  <a:srgbClr val="0000CD"/>
                </a:solidFill>
                <a:effectLst/>
              </a:rPr>
              <a:t>DROP</a:t>
            </a:r>
            <a:r>
              <a:rPr lang="en-US" b="0" i="0" dirty="0">
                <a:solidFill>
                  <a:srgbClr val="000000"/>
                </a:solidFill>
                <a:effectLst/>
              </a:rPr>
              <a:t> </a:t>
            </a:r>
            <a:r>
              <a:rPr lang="en-US" b="0" i="0" dirty="0">
                <a:solidFill>
                  <a:srgbClr val="0000CD"/>
                </a:solidFill>
                <a:effectLst/>
              </a:rPr>
              <a:t>INDEX</a:t>
            </a:r>
            <a:r>
              <a:rPr lang="en-US" b="0" i="0" dirty="0">
                <a:solidFill>
                  <a:srgbClr val="000000"/>
                </a:solidFill>
                <a:effectLst/>
              </a:rPr>
              <a:t> </a:t>
            </a:r>
            <a:r>
              <a:rPr lang="en-US" b="0" i="1" dirty="0" err="1">
                <a:solidFill>
                  <a:srgbClr val="000000"/>
                </a:solidFill>
                <a:effectLst/>
              </a:rPr>
              <a:t>table_name</a:t>
            </a:r>
            <a:r>
              <a:rPr lang="en-US" b="0" i="0" dirty="0" err="1">
                <a:solidFill>
                  <a:srgbClr val="000000"/>
                </a:solidFill>
                <a:effectLst/>
              </a:rPr>
              <a:t>.</a:t>
            </a:r>
            <a:r>
              <a:rPr lang="en-US" b="0" i="1" dirty="0" err="1">
                <a:solidFill>
                  <a:srgbClr val="000000"/>
                </a:solidFill>
                <a:effectLst/>
              </a:rPr>
              <a:t>index_name</a:t>
            </a:r>
            <a:r>
              <a:rPr lang="en-US" b="0" i="0" dirty="0">
                <a:solidFill>
                  <a:srgbClr val="000000"/>
                </a:solidFill>
                <a:effectLst/>
              </a:rPr>
              <a:t>;</a:t>
            </a:r>
            <a:endParaRPr lang="en-US" b="1" i="0" dirty="0">
              <a:solidFill>
                <a:srgbClr val="000000"/>
              </a:solidFill>
              <a:effectLst/>
            </a:endParaRPr>
          </a:p>
          <a:p>
            <a:endParaRPr lang="en-US" b="1" dirty="0">
              <a:solidFill>
                <a:srgbClr val="000000"/>
              </a:solidFill>
            </a:endParaRPr>
          </a:p>
          <a:p>
            <a:r>
              <a:rPr lang="en-US" b="1" i="0" dirty="0">
                <a:solidFill>
                  <a:srgbClr val="000000"/>
                </a:solidFill>
                <a:effectLst/>
              </a:rPr>
              <a:t>MySQL: </a:t>
            </a:r>
          </a:p>
          <a:p>
            <a:endParaRPr lang="en-US" b="1" dirty="0">
              <a:solidFill>
                <a:srgbClr val="000000"/>
              </a:solidFill>
            </a:endParaRPr>
          </a:p>
          <a:p>
            <a:r>
              <a:rPr lang="en-US" b="0" i="0" dirty="0">
                <a:solidFill>
                  <a:srgbClr val="0000CD"/>
                </a:solidFill>
                <a:effectLst/>
              </a:rPr>
              <a:t>ALTER</a:t>
            </a:r>
            <a:r>
              <a:rPr lang="en-US" b="0" i="0" dirty="0">
                <a:solidFill>
                  <a:srgbClr val="000000"/>
                </a:solidFill>
                <a:effectLst/>
              </a:rPr>
              <a:t> </a:t>
            </a:r>
            <a:r>
              <a:rPr lang="en-US" b="0" i="0" dirty="0">
                <a:solidFill>
                  <a:srgbClr val="0000CD"/>
                </a:solidFill>
                <a:effectLst/>
              </a:rPr>
              <a:t>TABLE</a:t>
            </a:r>
            <a:r>
              <a:rPr lang="en-US" b="0" i="0" dirty="0">
                <a:solidFill>
                  <a:srgbClr val="000000"/>
                </a:solidFill>
                <a:effectLst/>
              </a:rPr>
              <a:t> </a:t>
            </a:r>
            <a:r>
              <a:rPr lang="en-US" b="0" i="1" dirty="0" err="1">
                <a:solidFill>
                  <a:srgbClr val="000000"/>
                </a:solidFill>
                <a:effectLst/>
              </a:rPr>
              <a:t>table_name</a:t>
            </a:r>
            <a:r>
              <a:rPr lang="en-US" b="0" i="1" dirty="0">
                <a:solidFill>
                  <a:srgbClr val="000000"/>
                </a:solidFill>
                <a:effectLst/>
              </a:rPr>
              <a:t>  </a:t>
            </a:r>
            <a:r>
              <a:rPr lang="en-US" b="0" i="0" dirty="0">
                <a:solidFill>
                  <a:srgbClr val="0000CD"/>
                </a:solidFill>
                <a:effectLst/>
              </a:rPr>
              <a:t>DROP</a:t>
            </a:r>
            <a:r>
              <a:rPr lang="en-US" b="0" i="0" dirty="0">
                <a:solidFill>
                  <a:srgbClr val="000000"/>
                </a:solidFill>
                <a:effectLst/>
              </a:rPr>
              <a:t> </a:t>
            </a:r>
            <a:r>
              <a:rPr lang="en-US" b="0" i="0" dirty="0">
                <a:solidFill>
                  <a:srgbClr val="0000CD"/>
                </a:solidFill>
                <a:effectLst/>
              </a:rPr>
              <a:t>INDEX</a:t>
            </a:r>
            <a:r>
              <a:rPr lang="en-US" b="0" i="0" dirty="0">
                <a:solidFill>
                  <a:srgbClr val="000000"/>
                </a:solidFill>
                <a:effectLst/>
              </a:rPr>
              <a:t> </a:t>
            </a:r>
            <a:r>
              <a:rPr lang="en-US" b="0" i="1" dirty="0" err="1">
                <a:solidFill>
                  <a:srgbClr val="000000"/>
                </a:solidFill>
                <a:effectLst/>
              </a:rPr>
              <a:t>index_name</a:t>
            </a:r>
            <a:r>
              <a:rPr lang="en-US" b="0" i="0" dirty="0">
                <a:solidFill>
                  <a:srgbClr val="000000"/>
                </a:solidFill>
                <a:effectLst/>
              </a:rPr>
              <a:t>;</a:t>
            </a:r>
            <a:endParaRPr lang="en-US" b="1" i="0" dirty="0">
              <a:solidFill>
                <a:srgbClr val="000000"/>
              </a:solidFill>
              <a:effectLst/>
            </a:endParaRPr>
          </a:p>
        </p:txBody>
      </p:sp>
      <p:pic>
        <p:nvPicPr>
          <p:cNvPr id="4" name="Picture 3">
            <a:extLst>
              <a:ext uri="{FF2B5EF4-FFF2-40B4-BE49-F238E27FC236}">
                <a16:creationId xmlns:a16="http://schemas.microsoft.com/office/drawing/2014/main" id="{AA162612-4715-4872-8F1A-5E65AD2EA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9847"/>
            <a:ext cx="12214393" cy="1358153"/>
          </a:xfrm>
          <a:prstGeom prst="rect">
            <a:avLst/>
          </a:prstGeom>
        </p:spPr>
      </p:pic>
    </p:spTree>
    <p:extLst>
      <p:ext uri="{BB962C8B-B14F-4D97-AF65-F5344CB8AC3E}">
        <p14:creationId xmlns:p14="http://schemas.microsoft.com/office/powerpoint/2010/main" val="40847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6DE77-393A-43C0-8C0E-3EF255D6F9C2}"/>
              </a:ext>
            </a:extLst>
          </p:cNvPr>
          <p:cNvSpPr>
            <a:spLocks noGrp="1"/>
          </p:cNvSpPr>
          <p:nvPr>
            <p:ph type="title"/>
          </p:nvPr>
        </p:nvSpPr>
        <p:spPr/>
        <p:txBody>
          <a:bodyPr/>
          <a:lstStyle/>
          <a:p>
            <a:r>
              <a:rPr lang="en-US" dirty="0"/>
              <a:t>INDEX</a:t>
            </a:r>
          </a:p>
        </p:txBody>
      </p:sp>
      <p:sp>
        <p:nvSpPr>
          <p:cNvPr id="3" name="TextBox 2">
            <a:extLst>
              <a:ext uri="{FF2B5EF4-FFF2-40B4-BE49-F238E27FC236}">
                <a16:creationId xmlns:a16="http://schemas.microsoft.com/office/drawing/2014/main" id="{3B311F99-B3C1-44FF-941E-96D150B025D3}"/>
              </a:ext>
            </a:extLst>
          </p:cNvPr>
          <p:cNvSpPr txBox="1"/>
          <p:nvPr/>
        </p:nvSpPr>
        <p:spPr>
          <a:xfrm>
            <a:off x="1097280" y="1830127"/>
            <a:ext cx="10538129" cy="4001095"/>
          </a:xfrm>
          <a:prstGeom prst="rect">
            <a:avLst/>
          </a:prstGeom>
          <a:noFill/>
        </p:spPr>
        <p:txBody>
          <a:bodyPr wrap="square" rtlCol="0">
            <a:spAutoFit/>
          </a:bodyPr>
          <a:lstStyle/>
          <a:p>
            <a:r>
              <a:rPr lang="en-US" sz="2000" b="1" dirty="0"/>
              <a:t>Types: </a:t>
            </a:r>
          </a:p>
          <a:p>
            <a:pPr marL="285750" indent="-285750">
              <a:buFont typeface="Wingdings" panose="05000000000000000000" pitchFamily="2" charset="2"/>
              <a:buChar char="Ø"/>
            </a:pPr>
            <a:r>
              <a:rPr lang="en-US" b="1" dirty="0"/>
              <a:t>Unique Index:</a:t>
            </a:r>
            <a:r>
              <a:rPr lang="en-US" dirty="0"/>
              <a:t> This Indexing does not allow the field to have duplicate values, setup as Unique index. This would be applied automatically when primary key is defined for the table</a:t>
            </a:r>
          </a:p>
          <a:p>
            <a:endParaRPr lang="en-US" b="1" dirty="0"/>
          </a:p>
          <a:p>
            <a:r>
              <a:rPr lang="en-US" b="1" dirty="0"/>
              <a:t>Syntax: </a:t>
            </a:r>
          </a:p>
          <a:p>
            <a:pPr algn="l" fontAlgn="base" latinLnBrk="1"/>
            <a:r>
              <a:rPr lang="en-US" b="0" i="0" dirty="0">
                <a:solidFill>
                  <a:srgbClr val="0000FF"/>
                </a:solidFill>
                <a:effectLst/>
              </a:rPr>
              <a:t>CREATE</a:t>
            </a:r>
            <a:r>
              <a:rPr lang="en-US" b="0" i="0" dirty="0">
                <a:solidFill>
                  <a:srgbClr val="006FE0"/>
                </a:solidFill>
                <a:effectLst/>
              </a:rPr>
              <a:t> </a:t>
            </a:r>
            <a:r>
              <a:rPr lang="en-US" b="0" i="0" dirty="0">
                <a:solidFill>
                  <a:srgbClr val="0000FF"/>
                </a:solidFill>
                <a:effectLst/>
              </a:rPr>
              <a:t>UNIQUE</a:t>
            </a:r>
            <a:r>
              <a:rPr lang="en-US" b="0" i="0" dirty="0">
                <a:solidFill>
                  <a:srgbClr val="006FE0"/>
                </a:solidFill>
                <a:effectLst/>
              </a:rPr>
              <a:t> </a:t>
            </a:r>
            <a:r>
              <a:rPr lang="en-US" b="0" i="0" dirty="0">
                <a:solidFill>
                  <a:srgbClr val="0000FF"/>
                </a:solidFill>
                <a:effectLst/>
              </a:rPr>
              <a:t>INDEX</a:t>
            </a:r>
            <a:r>
              <a:rPr lang="en-US" b="0" i="0" dirty="0">
                <a:solidFill>
                  <a:srgbClr val="006FE0"/>
                </a:solidFill>
                <a:effectLst/>
              </a:rPr>
              <a:t> </a:t>
            </a:r>
            <a:r>
              <a:rPr lang="en-US" b="0" i="0" dirty="0">
                <a:solidFill>
                  <a:srgbClr val="808080"/>
                </a:solidFill>
                <a:effectLst/>
              </a:rPr>
              <a:t>&lt;</a:t>
            </a:r>
            <a:r>
              <a:rPr lang="en-US" b="0" i="0" dirty="0" err="1">
                <a:solidFill>
                  <a:srgbClr val="008080"/>
                </a:solidFill>
                <a:effectLst/>
              </a:rPr>
              <a:t>index_name</a:t>
            </a:r>
            <a:r>
              <a:rPr lang="en-US" b="0" i="0" dirty="0">
                <a:solidFill>
                  <a:srgbClr val="808080"/>
                </a:solidFill>
                <a:effectLst/>
              </a:rPr>
              <a:t>&gt; </a:t>
            </a:r>
            <a:r>
              <a:rPr lang="en-US" b="0" i="0" dirty="0">
                <a:solidFill>
                  <a:srgbClr val="0000FF"/>
                </a:solidFill>
                <a:effectLst/>
              </a:rPr>
              <a:t>ON</a:t>
            </a:r>
            <a:r>
              <a:rPr lang="en-US" b="0" i="0" dirty="0">
                <a:solidFill>
                  <a:srgbClr val="006FE0"/>
                </a:solidFill>
                <a:effectLst/>
              </a:rPr>
              <a:t> </a:t>
            </a:r>
            <a:r>
              <a:rPr lang="en-US" b="0" i="0" dirty="0">
                <a:solidFill>
                  <a:srgbClr val="808080"/>
                </a:solidFill>
                <a:effectLst/>
              </a:rPr>
              <a:t>&lt;</a:t>
            </a:r>
            <a:r>
              <a:rPr lang="en-US" b="0" i="0" dirty="0" err="1">
                <a:solidFill>
                  <a:srgbClr val="008080"/>
                </a:solidFill>
                <a:effectLst/>
              </a:rPr>
              <a:t>table_name</a:t>
            </a:r>
            <a:r>
              <a:rPr lang="en-US" b="0" i="0" dirty="0">
                <a:solidFill>
                  <a:srgbClr val="808080"/>
                </a:solidFill>
                <a:effectLst/>
              </a:rPr>
              <a:t>&gt;</a:t>
            </a:r>
            <a:r>
              <a:rPr lang="en-US" b="0" i="0" dirty="0">
                <a:solidFill>
                  <a:srgbClr val="333333"/>
                </a:solidFill>
                <a:effectLst/>
              </a:rPr>
              <a:t>(</a:t>
            </a:r>
            <a:r>
              <a:rPr lang="en-US" b="0" i="0" dirty="0">
                <a:solidFill>
                  <a:srgbClr val="808080"/>
                </a:solidFill>
                <a:effectLst/>
              </a:rPr>
              <a:t>&lt;</a:t>
            </a:r>
            <a:r>
              <a:rPr lang="en-US" b="0" i="0" dirty="0" err="1">
                <a:solidFill>
                  <a:srgbClr val="008080"/>
                </a:solidFill>
                <a:effectLst/>
              </a:rPr>
              <a:t>column_name</a:t>
            </a:r>
            <a:r>
              <a:rPr lang="en-US" b="0" i="0" dirty="0">
                <a:solidFill>
                  <a:srgbClr val="808080"/>
                </a:solidFill>
                <a:effectLst/>
              </a:rPr>
              <a:t>&gt;</a:t>
            </a:r>
            <a:r>
              <a:rPr lang="en-US" b="0" i="0" dirty="0">
                <a:solidFill>
                  <a:srgbClr val="333333"/>
                </a:solidFill>
                <a:effectLst/>
              </a:rPr>
              <a:t>)</a:t>
            </a:r>
            <a:endParaRPr lang="en-US" b="0" i="0" dirty="0">
              <a:solidFill>
                <a:srgbClr val="000000"/>
              </a:solidFill>
              <a:effectLst/>
            </a:endParaRPr>
          </a:p>
          <a:p>
            <a:endParaRPr lang="en-US" dirty="0"/>
          </a:p>
          <a:p>
            <a:pPr marL="285750" indent="-285750">
              <a:buFont typeface="Wingdings" panose="05000000000000000000" pitchFamily="2" charset="2"/>
              <a:buChar char="Ø"/>
            </a:pPr>
            <a:r>
              <a:rPr lang="en-US" b="1" dirty="0"/>
              <a:t>Clustered Index: </a:t>
            </a:r>
            <a:r>
              <a:rPr lang="en-US" b="0" i="0" dirty="0">
                <a:solidFill>
                  <a:srgbClr val="252525"/>
                </a:solidFill>
                <a:effectLst/>
              </a:rPr>
              <a:t>A clustered index defines the order in which data is physically stored in a table. At all times, the Table data can be sorted in </a:t>
            </a:r>
            <a:r>
              <a:rPr lang="en-US" dirty="0">
                <a:solidFill>
                  <a:srgbClr val="252525"/>
                </a:solidFill>
              </a:rPr>
              <a:t>one specific </a:t>
            </a:r>
            <a:r>
              <a:rPr lang="en-US" b="0" i="0" dirty="0">
                <a:solidFill>
                  <a:srgbClr val="252525"/>
                </a:solidFill>
                <a:effectLst/>
              </a:rPr>
              <a:t>way only, therefore only one clustered index per table is possible. In MS SQL, the primary key constraint automatically gets creates as a clustered index</a:t>
            </a:r>
          </a:p>
          <a:p>
            <a:endParaRPr lang="en-US" b="1" dirty="0"/>
          </a:p>
          <a:p>
            <a:r>
              <a:rPr lang="en-US" b="1" dirty="0"/>
              <a:t>Syntax</a:t>
            </a:r>
            <a:r>
              <a:rPr lang="en-US" dirty="0"/>
              <a:t>: </a:t>
            </a:r>
          </a:p>
          <a:p>
            <a:r>
              <a:rPr lang="en-US" b="0" i="0" dirty="0">
                <a:solidFill>
                  <a:srgbClr val="0000FF"/>
                </a:solidFill>
                <a:effectLst/>
              </a:rPr>
              <a:t>CREATE</a:t>
            </a:r>
            <a:r>
              <a:rPr lang="en-US" b="0" i="0" dirty="0">
                <a:solidFill>
                  <a:srgbClr val="006FE0"/>
                </a:solidFill>
                <a:effectLst/>
              </a:rPr>
              <a:t> </a:t>
            </a:r>
            <a:r>
              <a:rPr lang="en-US" b="0" i="0" dirty="0">
                <a:solidFill>
                  <a:srgbClr val="0000FF"/>
                </a:solidFill>
                <a:effectLst/>
              </a:rPr>
              <a:t>CLUSTERED</a:t>
            </a:r>
            <a:r>
              <a:rPr lang="en-US" b="0" i="0" dirty="0">
                <a:solidFill>
                  <a:srgbClr val="006FE0"/>
                </a:solidFill>
                <a:effectLst/>
              </a:rPr>
              <a:t> </a:t>
            </a:r>
            <a:r>
              <a:rPr lang="en-US" b="0" i="0" dirty="0">
                <a:solidFill>
                  <a:srgbClr val="0000FF"/>
                </a:solidFill>
                <a:effectLst/>
              </a:rPr>
              <a:t>INDEX</a:t>
            </a:r>
            <a:r>
              <a:rPr lang="en-US" b="0" i="0" dirty="0">
                <a:solidFill>
                  <a:srgbClr val="006FE0"/>
                </a:solidFill>
                <a:effectLst/>
              </a:rPr>
              <a:t> </a:t>
            </a:r>
            <a:r>
              <a:rPr lang="en-US" b="0" i="0" dirty="0">
                <a:solidFill>
                  <a:srgbClr val="808080"/>
                </a:solidFill>
                <a:effectLst/>
              </a:rPr>
              <a:t>&lt;</a:t>
            </a:r>
            <a:r>
              <a:rPr lang="en-US" b="0" i="0" dirty="0" err="1">
                <a:solidFill>
                  <a:srgbClr val="008080"/>
                </a:solidFill>
                <a:effectLst/>
              </a:rPr>
              <a:t>index_name</a:t>
            </a:r>
            <a:r>
              <a:rPr lang="en-US" b="0" i="0" dirty="0">
                <a:solidFill>
                  <a:srgbClr val="808080"/>
                </a:solidFill>
                <a:effectLst/>
              </a:rPr>
              <a:t>&gt; </a:t>
            </a:r>
            <a:r>
              <a:rPr lang="en-US" b="0" i="0" dirty="0">
                <a:solidFill>
                  <a:srgbClr val="0000FF"/>
                </a:solidFill>
                <a:effectLst/>
              </a:rPr>
              <a:t>ON</a:t>
            </a:r>
            <a:r>
              <a:rPr lang="en-US" b="0" i="0" dirty="0">
                <a:solidFill>
                  <a:srgbClr val="006FE0"/>
                </a:solidFill>
                <a:effectLst/>
              </a:rPr>
              <a:t> </a:t>
            </a:r>
            <a:r>
              <a:rPr lang="en-US" b="0" i="0" dirty="0">
                <a:solidFill>
                  <a:srgbClr val="808080"/>
                </a:solidFill>
                <a:effectLst/>
              </a:rPr>
              <a:t>&lt;</a:t>
            </a:r>
            <a:r>
              <a:rPr lang="en-US" b="0" i="0" dirty="0" err="1">
                <a:solidFill>
                  <a:srgbClr val="008080"/>
                </a:solidFill>
                <a:effectLst/>
              </a:rPr>
              <a:t>table_name</a:t>
            </a:r>
            <a:r>
              <a:rPr lang="en-US" b="0" i="0" dirty="0">
                <a:solidFill>
                  <a:srgbClr val="808080"/>
                </a:solidFill>
                <a:effectLst/>
              </a:rPr>
              <a:t>&gt;</a:t>
            </a:r>
            <a:r>
              <a:rPr lang="en-US" b="0" i="0" dirty="0">
                <a:solidFill>
                  <a:srgbClr val="333333"/>
                </a:solidFill>
                <a:effectLst/>
              </a:rPr>
              <a:t>(</a:t>
            </a:r>
            <a:r>
              <a:rPr lang="en-US" b="0" i="0" dirty="0">
                <a:solidFill>
                  <a:srgbClr val="808080"/>
                </a:solidFill>
                <a:effectLst/>
              </a:rPr>
              <a:t>&lt;</a:t>
            </a:r>
            <a:r>
              <a:rPr lang="en-US" b="0" i="0" dirty="0" err="1">
                <a:solidFill>
                  <a:srgbClr val="008080"/>
                </a:solidFill>
                <a:effectLst/>
              </a:rPr>
              <a:t>column_name</a:t>
            </a:r>
            <a:r>
              <a:rPr lang="en-US" b="0" i="0" dirty="0">
                <a:solidFill>
                  <a:srgbClr val="808080"/>
                </a:solidFill>
                <a:effectLst/>
              </a:rPr>
              <a:t>&gt;</a:t>
            </a:r>
            <a:r>
              <a:rPr lang="en-US" b="0" i="0" dirty="0">
                <a:solidFill>
                  <a:srgbClr val="006FE0"/>
                </a:solidFill>
                <a:effectLst/>
              </a:rPr>
              <a:t> </a:t>
            </a:r>
            <a:r>
              <a:rPr lang="en-US" b="0" i="0" dirty="0">
                <a:solidFill>
                  <a:srgbClr val="0000FF"/>
                </a:solidFill>
                <a:effectLst/>
              </a:rPr>
              <a:t>ASC</a:t>
            </a:r>
            <a:r>
              <a:rPr lang="en-US" b="0" i="0" dirty="0">
                <a:solidFill>
                  <a:srgbClr val="808080"/>
                </a:solidFill>
                <a:effectLst/>
              </a:rPr>
              <a:t>/</a:t>
            </a:r>
            <a:r>
              <a:rPr lang="en-US" b="0" i="0" dirty="0">
                <a:solidFill>
                  <a:srgbClr val="0000FF"/>
                </a:solidFill>
                <a:effectLst/>
              </a:rPr>
              <a:t>DESC</a:t>
            </a:r>
            <a:r>
              <a:rPr lang="en-US" b="0" i="0" dirty="0">
                <a:solidFill>
                  <a:srgbClr val="333333"/>
                </a:solidFill>
                <a:effectLst/>
              </a:rPr>
              <a:t>)</a:t>
            </a:r>
          </a:p>
          <a:p>
            <a:r>
              <a:rPr lang="en-US" b="0" i="0" dirty="0">
                <a:solidFill>
                  <a:srgbClr val="333333"/>
                </a:solidFill>
                <a:effectLst/>
              </a:rPr>
              <a:t> </a:t>
            </a:r>
            <a:endParaRPr lang="en-US" b="0" i="0" dirty="0">
              <a:solidFill>
                <a:srgbClr val="000000"/>
              </a:solidFill>
              <a:effectLst/>
            </a:endParaRPr>
          </a:p>
        </p:txBody>
      </p:sp>
      <p:pic>
        <p:nvPicPr>
          <p:cNvPr id="4" name="Picture 3">
            <a:extLst>
              <a:ext uri="{FF2B5EF4-FFF2-40B4-BE49-F238E27FC236}">
                <a16:creationId xmlns:a16="http://schemas.microsoft.com/office/drawing/2014/main" id="{6830BDED-7855-47A5-83E8-D37944B06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9847"/>
            <a:ext cx="12214393" cy="1358153"/>
          </a:xfrm>
          <a:prstGeom prst="rect">
            <a:avLst/>
          </a:prstGeom>
        </p:spPr>
      </p:pic>
    </p:spTree>
    <p:extLst>
      <p:ext uri="{BB962C8B-B14F-4D97-AF65-F5344CB8AC3E}">
        <p14:creationId xmlns:p14="http://schemas.microsoft.com/office/powerpoint/2010/main" val="424160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88F0-E6FD-4138-84DD-CD3380BECF31}"/>
              </a:ext>
            </a:extLst>
          </p:cNvPr>
          <p:cNvSpPr>
            <a:spLocks noGrp="1"/>
          </p:cNvSpPr>
          <p:nvPr>
            <p:ph type="title"/>
          </p:nvPr>
        </p:nvSpPr>
        <p:spPr/>
        <p:txBody>
          <a:bodyPr/>
          <a:lstStyle/>
          <a:p>
            <a:r>
              <a:rPr lang="en-US" dirty="0"/>
              <a:t>INDEX</a:t>
            </a:r>
          </a:p>
        </p:txBody>
      </p:sp>
      <p:sp>
        <p:nvSpPr>
          <p:cNvPr id="3" name="TextBox 2">
            <a:extLst>
              <a:ext uri="{FF2B5EF4-FFF2-40B4-BE49-F238E27FC236}">
                <a16:creationId xmlns:a16="http://schemas.microsoft.com/office/drawing/2014/main" id="{55F83FD7-9B56-46B0-B0EE-0F1EFD866F6C}"/>
              </a:ext>
            </a:extLst>
          </p:cNvPr>
          <p:cNvSpPr txBox="1"/>
          <p:nvPr/>
        </p:nvSpPr>
        <p:spPr>
          <a:xfrm>
            <a:off x="1040835" y="1910443"/>
            <a:ext cx="10171289" cy="3970318"/>
          </a:xfrm>
          <a:prstGeom prst="rect">
            <a:avLst/>
          </a:prstGeom>
          <a:noFill/>
        </p:spPr>
        <p:txBody>
          <a:bodyPr wrap="square" lIns="91440" tIns="45720" rIns="91440" bIns="45720" rtlCol="0" anchor="t">
            <a:spAutoFit/>
          </a:bodyPr>
          <a:lstStyle/>
          <a:p>
            <a:pPr algn="l" fontAlgn="base" latinLnBrk="1"/>
            <a:endParaRPr lang="en-US" b="0" i="0" dirty="0">
              <a:solidFill>
                <a:srgbClr val="000000"/>
              </a:solidFill>
              <a:effectLst/>
            </a:endParaRPr>
          </a:p>
          <a:p>
            <a:pPr marL="285750" indent="-285750">
              <a:buFont typeface="Wingdings" panose="05000000000000000000" pitchFamily="2" charset="2"/>
              <a:buChar char="Ø"/>
            </a:pPr>
            <a:r>
              <a:rPr lang="en-US" b="1" dirty="0"/>
              <a:t>Non-Clustered Index:</a:t>
            </a:r>
            <a:r>
              <a:rPr lang="en-US" b="0" i="0" dirty="0">
                <a:solidFill>
                  <a:srgbClr val="252525"/>
                </a:solidFill>
                <a:effectLst/>
              </a:rPr>
              <a:t> A non-clustered index is an index that doesn’t physically sort the database records. Rather, a non-clustered index is stored at a separate location within the actual database other than the table. It is the non-clustered index which is actually similar to an index of a book. A book index is stored at a separate location, while the actual content of the book is separately located. </a:t>
            </a:r>
            <a:r>
              <a:rPr lang="en-US" dirty="0">
                <a:solidFill>
                  <a:srgbClr val="252525"/>
                </a:solidFill>
              </a:rPr>
              <a:t>Numerous Non-Clustered Indexes can be created for a Table. However, the recommendations are to have as less number of Indexes. Too many indexes, could potentially slow down the performances of the query using this table, within the project(s) / application(s) </a:t>
            </a:r>
            <a:endParaRPr lang="en-US" b="0" i="0" dirty="0">
              <a:solidFill>
                <a:srgbClr val="252525"/>
              </a:solidFill>
              <a:effectLst/>
            </a:endParaRPr>
          </a:p>
          <a:p>
            <a:endParaRPr lang="en-US" b="1" dirty="0">
              <a:solidFill>
                <a:srgbClr val="252525"/>
              </a:solidFill>
            </a:endParaRPr>
          </a:p>
          <a:p>
            <a:r>
              <a:rPr lang="en-US" b="1" dirty="0">
                <a:solidFill>
                  <a:srgbClr val="252525"/>
                </a:solidFill>
              </a:rPr>
              <a:t>Syntax:</a:t>
            </a:r>
          </a:p>
          <a:p>
            <a:pPr algn="l" fontAlgn="base" latinLnBrk="1"/>
            <a:r>
              <a:rPr lang="en-US" b="0" i="0" dirty="0">
                <a:solidFill>
                  <a:srgbClr val="0000FF"/>
                </a:solidFill>
                <a:effectLst/>
              </a:rPr>
              <a:t>CREATE</a:t>
            </a:r>
            <a:r>
              <a:rPr lang="en-US" b="0" i="0" dirty="0">
                <a:solidFill>
                  <a:srgbClr val="006FE0"/>
                </a:solidFill>
                <a:effectLst/>
              </a:rPr>
              <a:t> </a:t>
            </a:r>
            <a:r>
              <a:rPr lang="en-US" b="0" i="0" dirty="0">
                <a:solidFill>
                  <a:srgbClr val="0000FF"/>
                </a:solidFill>
                <a:effectLst/>
              </a:rPr>
              <a:t>NONCLUSTERED</a:t>
            </a:r>
            <a:r>
              <a:rPr lang="en-US" b="0" i="0" dirty="0">
                <a:solidFill>
                  <a:srgbClr val="006FE0"/>
                </a:solidFill>
                <a:effectLst/>
              </a:rPr>
              <a:t> </a:t>
            </a:r>
            <a:r>
              <a:rPr lang="en-US" b="0" i="0" dirty="0">
                <a:solidFill>
                  <a:srgbClr val="0000FF"/>
                </a:solidFill>
                <a:effectLst/>
              </a:rPr>
              <a:t>INDEX</a:t>
            </a:r>
            <a:r>
              <a:rPr lang="en-US" b="0" i="0" dirty="0">
                <a:solidFill>
                  <a:srgbClr val="006FE0"/>
                </a:solidFill>
                <a:effectLst/>
              </a:rPr>
              <a:t> </a:t>
            </a:r>
            <a:r>
              <a:rPr lang="en-US" b="0" i="0" dirty="0">
                <a:solidFill>
                  <a:srgbClr val="808080"/>
                </a:solidFill>
                <a:effectLst/>
              </a:rPr>
              <a:t>&lt;</a:t>
            </a:r>
            <a:r>
              <a:rPr lang="en-US" b="0" i="0" dirty="0" err="1">
                <a:solidFill>
                  <a:srgbClr val="008080"/>
                </a:solidFill>
                <a:effectLst/>
              </a:rPr>
              <a:t>index_name</a:t>
            </a:r>
            <a:r>
              <a:rPr lang="en-US" b="0" i="0" dirty="0">
                <a:solidFill>
                  <a:srgbClr val="808080"/>
                </a:solidFill>
                <a:effectLst/>
              </a:rPr>
              <a:t>&gt; </a:t>
            </a:r>
            <a:r>
              <a:rPr lang="en-US" b="0" i="0" dirty="0">
                <a:solidFill>
                  <a:srgbClr val="0000FF"/>
                </a:solidFill>
                <a:effectLst/>
              </a:rPr>
              <a:t>ON</a:t>
            </a:r>
            <a:r>
              <a:rPr lang="en-US" b="0" i="0" dirty="0">
                <a:solidFill>
                  <a:srgbClr val="006FE0"/>
                </a:solidFill>
                <a:effectLst/>
              </a:rPr>
              <a:t> </a:t>
            </a:r>
            <a:r>
              <a:rPr lang="en-US" b="0" i="0" dirty="0">
                <a:solidFill>
                  <a:srgbClr val="808080"/>
                </a:solidFill>
                <a:effectLst/>
              </a:rPr>
              <a:t>&lt;</a:t>
            </a:r>
            <a:r>
              <a:rPr lang="en-US" b="0" i="0" dirty="0" err="1">
                <a:solidFill>
                  <a:srgbClr val="008080"/>
                </a:solidFill>
                <a:effectLst/>
              </a:rPr>
              <a:t>table_name</a:t>
            </a:r>
            <a:r>
              <a:rPr lang="en-US" b="0" i="0" dirty="0">
                <a:solidFill>
                  <a:srgbClr val="808080"/>
                </a:solidFill>
                <a:effectLst/>
              </a:rPr>
              <a:t>&gt;</a:t>
            </a:r>
            <a:r>
              <a:rPr lang="en-US" b="0" i="0" dirty="0">
                <a:solidFill>
                  <a:srgbClr val="333333"/>
                </a:solidFill>
                <a:effectLst/>
              </a:rPr>
              <a:t>(</a:t>
            </a:r>
            <a:r>
              <a:rPr lang="en-US" b="0" i="0" dirty="0">
                <a:solidFill>
                  <a:srgbClr val="808080"/>
                </a:solidFill>
                <a:effectLst/>
              </a:rPr>
              <a:t>&lt;</a:t>
            </a:r>
            <a:r>
              <a:rPr lang="en-US" b="0" i="0" dirty="0" err="1">
                <a:solidFill>
                  <a:srgbClr val="008080"/>
                </a:solidFill>
                <a:effectLst/>
              </a:rPr>
              <a:t>column_name</a:t>
            </a:r>
            <a:r>
              <a:rPr lang="en-US" b="0" i="0" dirty="0">
                <a:solidFill>
                  <a:srgbClr val="808080"/>
                </a:solidFill>
                <a:effectLst/>
              </a:rPr>
              <a:t>&gt;</a:t>
            </a:r>
            <a:r>
              <a:rPr lang="en-US" b="0" i="0" dirty="0">
                <a:solidFill>
                  <a:srgbClr val="006FE0"/>
                </a:solidFill>
                <a:effectLst/>
              </a:rPr>
              <a:t> </a:t>
            </a:r>
            <a:r>
              <a:rPr lang="en-US" b="0" i="0" dirty="0">
                <a:solidFill>
                  <a:srgbClr val="0000FF"/>
                </a:solidFill>
                <a:effectLst/>
              </a:rPr>
              <a:t>ASC</a:t>
            </a:r>
            <a:r>
              <a:rPr lang="en-US" b="0" i="0" dirty="0">
                <a:solidFill>
                  <a:srgbClr val="808080"/>
                </a:solidFill>
                <a:effectLst/>
              </a:rPr>
              <a:t>/</a:t>
            </a:r>
            <a:r>
              <a:rPr lang="en-US" b="0" i="0" dirty="0">
                <a:solidFill>
                  <a:srgbClr val="0000FF"/>
                </a:solidFill>
                <a:effectLst/>
              </a:rPr>
              <a:t>DESC</a:t>
            </a:r>
            <a:r>
              <a:rPr lang="en-US" b="0" i="0" dirty="0">
                <a:solidFill>
                  <a:srgbClr val="333333"/>
                </a:solidFill>
                <a:effectLst/>
              </a:rPr>
              <a:t>)</a:t>
            </a:r>
          </a:p>
          <a:p>
            <a:pPr algn="l"/>
            <a:endParaRPr lang="en-US" b="0" i="0" dirty="0">
              <a:solidFill>
                <a:srgbClr val="333333"/>
              </a:solidFill>
              <a:effectLst/>
              <a:cs typeface="Calibri" panose="020F0502020204030204"/>
            </a:endParaRPr>
          </a:p>
          <a:p>
            <a:r>
              <a:rPr lang="en-US" b="1" dirty="0">
                <a:solidFill>
                  <a:srgbClr val="333333"/>
                </a:solidFill>
                <a:cs typeface="Calibri" panose="020F0502020204030204"/>
              </a:rPr>
              <a:t>Note:</a:t>
            </a:r>
            <a:r>
              <a:rPr lang="en-US" dirty="0">
                <a:solidFill>
                  <a:srgbClr val="333333"/>
                </a:solidFill>
                <a:cs typeface="Calibri" panose="020F0502020204030204"/>
              </a:rPr>
              <a:t> Postgres Doesn’t have explicit syntax for clustered and Non-Clustered Index its only for </a:t>
            </a:r>
            <a:r>
              <a:rPr lang="en-US" dirty="0" err="1">
                <a:solidFill>
                  <a:srgbClr val="333333"/>
                </a:solidFill>
                <a:cs typeface="Calibri" panose="020F0502020204030204"/>
              </a:rPr>
              <a:t>sql</a:t>
            </a:r>
            <a:r>
              <a:rPr lang="en-US" dirty="0">
                <a:solidFill>
                  <a:srgbClr val="333333"/>
                </a:solidFill>
                <a:cs typeface="Calibri" panose="020F0502020204030204"/>
              </a:rPr>
              <a:t> server.</a:t>
            </a:r>
          </a:p>
          <a:p>
            <a:pPr fontAlgn="base" latinLnBrk="1"/>
            <a:endParaRPr lang="en-US" dirty="0">
              <a:solidFill>
                <a:srgbClr val="000000"/>
              </a:solidFill>
              <a:cs typeface="Calibri" panose="020F0502020204030204"/>
            </a:endParaRPr>
          </a:p>
        </p:txBody>
      </p:sp>
      <p:pic>
        <p:nvPicPr>
          <p:cNvPr id="4" name="Picture 3">
            <a:extLst>
              <a:ext uri="{FF2B5EF4-FFF2-40B4-BE49-F238E27FC236}">
                <a16:creationId xmlns:a16="http://schemas.microsoft.com/office/drawing/2014/main" id="{3025ED69-94FB-48A8-ABC7-B543C5779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9847"/>
            <a:ext cx="12214393" cy="1358153"/>
          </a:xfrm>
          <a:prstGeom prst="rect">
            <a:avLst/>
          </a:prstGeom>
        </p:spPr>
      </p:pic>
    </p:spTree>
    <p:extLst>
      <p:ext uri="{BB962C8B-B14F-4D97-AF65-F5344CB8AC3E}">
        <p14:creationId xmlns:p14="http://schemas.microsoft.com/office/powerpoint/2010/main" val="2073506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88F0-E6FD-4138-84DD-CD3380BECF31}"/>
              </a:ext>
            </a:extLst>
          </p:cNvPr>
          <p:cNvSpPr>
            <a:spLocks noGrp="1"/>
          </p:cNvSpPr>
          <p:nvPr>
            <p:ph type="title"/>
          </p:nvPr>
        </p:nvSpPr>
        <p:spPr/>
        <p:txBody>
          <a:bodyPr/>
          <a:lstStyle/>
          <a:p>
            <a:r>
              <a:rPr lang="en-US" dirty="0">
                <a:ea typeface="+mj-lt"/>
                <a:cs typeface="+mj-lt"/>
              </a:rPr>
              <a:t>When should Indexes be Avoided?</a:t>
            </a:r>
            <a:endParaRPr lang="en-US" dirty="0"/>
          </a:p>
        </p:txBody>
      </p:sp>
      <p:sp>
        <p:nvSpPr>
          <p:cNvPr id="3" name="TextBox 2">
            <a:extLst>
              <a:ext uri="{FF2B5EF4-FFF2-40B4-BE49-F238E27FC236}">
                <a16:creationId xmlns:a16="http://schemas.microsoft.com/office/drawing/2014/main" id="{55F83FD7-9B56-46B0-B0EE-0F1EFD866F6C}"/>
              </a:ext>
            </a:extLst>
          </p:cNvPr>
          <p:cNvSpPr txBox="1"/>
          <p:nvPr/>
        </p:nvSpPr>
        <p:spPr>
          <a:xfrm>
            <a:off x="1040835" y="1910443"/>
            <a:ext cx="10171289" cy="3139321"/>
          </a:xfrm>
          <a:prstGeom prst="rect">
            <a:avLst/>
          </a:prstGeom>
          <a:noFill/>
        </p:spPr>
        <p:txBody>
          <a:bodyPr wrap="square" lIns="91440" tIns="45720" rIns="91440" bIns="45720" rtlCol="0" anchor="t">
            <a:spAutoFit/>
          </a:bodyPr>
          <a:lstStyle/>
          <a:p>
            <a:r>
              <a:rPr lang="en-US" dirty="0">
                <a:ea typeface="+mn-lt"/>
                <a:cs typeface="+mn-lt"/>
              </a:rPr>
              <a:t>Although indexes are intended to enhance a database's performance, there are times when they should be avoided. The following guidelines indicate when the use of an index should be reconsidered −</a:t>
            </a:r>
          </a:p>
          <a:p>
            <a:endParaRPr lang="en-US"/>
          </a:p>
          <a:p>
            <a:pPr marL="285750" indent="-285750">
              <a:buFont typeface="Wingdings"/>
              <a:buChar char="Ø"/>
            </a:pPr>
            <a:r>
              <a:rPr lang="en-US" dirty="0">
                <a:ea typeface="+mn-lt"/>
                <a:cs typeface="+mn-lt"/>
              </a:rPr>
              <a:t>Indexes should not be used on small tables.</a:t>
            </a:r>
          </a:p>
          <a:p>
            <a:pPr marL="285750" indent="-285750">
              <a:buFont typeface="Wingdings"/>
              <a:buChar char="Ø"/>
            </a:pPr>
            <a:endParaRPr lang="en-US">
              <a:cs typeface="Calibri" panose="020F0502020204030204"/>
            </a:endParaRPr>
          </a:p>
          <a:p>
            <a:pPr marL="285750" indent="-285750">
              <a:buFont typeface="Wingdings"/>
              <a:buChar char="Ø"/>
            </a:pPr>
            <a:r>
              <a:rPr lang="en-US" dirty="0">
                <a:ea typeface="+mn-lt"/>
                <a:cs typeface="+mn-lt"/>
              </a:rPr>
              <a:t>Tables that have frequent, large batch update or insert operations.</a:t>
            </a:r>
          </a:p>
          <a:p>
            <a:pPr marL="285750" indent="-285750">
              <a:buFont typeface="Wingdings"/>
              <a:buChar char="Ø"/>
            </a:pPr>
            <a:endParaRPr lang="en-US">
              <a:cs typeface="Calibri" panose="020F0502020204030204"/>
            </a:endParaRPr>
          </a:p>
          <a:p>
            <a:pPr marL="285750" indent="-285750">
              <a:buFont typeface="Wingdings"/>
              <a:buChar char="Ø"/>
            </a:pPr>
            <a:r>
              <a:rPr lang="en-US" dirty="0">
                <a:ea typeface="+mn-lt"/>
                <a:cs typeface="+mn-lt"/>
              </a:rPr>
              <a:t>Indexes should not be used on columns that contain a high number of NULL values.</a:t>
            </a:r>
          </a:p>
          <a:p>
            <a:pPr marL="285750" indent="-285750">
              <a:buFont typeface="Wingdings"/>
              <a:buChar char="Ø"/>
            </a:pPr>
            <a:endParaRPr lang="en-US">
              <a:cs typeface="Calibri" panose="020F0502020204030204"/>
            </a:endParaRPr>
          </a:p>
          <a:p>
            <a:pPr marL="285750" indent="-285750">
              <a:buFont typeface="Wingdings"/>
              <a:buChar char="Ø"/>
            </a:pPr>
            <a:r>
              <a:rPr lang="en-US" dirty="0">
                <a:ea typeface="+mn-lt"/>
                <a:cs typeface="+mn-lt"/>
              </a:rPr>
              <a:t>Columns that are frequently manipulated should not be indexed.</a:t>
            </a:r>
          </a:p>
          <a:p>
            <a:pPr marL="285750" indent="-285750">
              <a:buFont typeface="Wingdings" panose="05000000000000000000" pitchFamily="2" charset="2"/>
              <a:buChar char="Ø"/>
            </a:pPr>
            <a:endParaRPr lang="en-US" dirty="0">
              <a:solidFill>
                <a:srgbClr val="333333"/>
              </a:solidFill>
              <a:cs typeface="Calibri" panose="020F0502020204030204"/>
            </a:endParaRPr>
          </a:p>
        </p:txBody>
      </p:sp>
      <p:pic>
        <p:nvPicPr>
          <p:cNvPr id="4" name="Picture 3">
            <a:extLst>
              <a:ext uri="{FF2B5EF4-FFF2-40B4-BE49-F238E27FC236}">
                <a16:creationId xmlns:a16="http://schemas.microsoft.com/office/drawing/2014/main" id="{3025ED69-94FB-48A8-ABC7-B543C5779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9847"/>
            <a:ext cx="12214393" cy="1358153"/>
          </a:xfrm>
          <a:prstGeom prst="rect">
            <a:avLst/>
          </a:prstGeom>
        </p:spPr>
      </p:pic>
    </p:spTree>
    <p:extLst>
      <p:ext uri="{BB962C8B-B14F-4D97-AF65-F5344CB8AC3E}">
        <p14:creationId xmlns:p14="http://schemas.microsoft.com/office/powerpoint/2010/main" val="40706766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2EE70BF3035D42987F2E376F64EEB4" ma:contentTypeVersion="6" ma:contentTypeDescription="Create a new document." ma:contentTypeScope="" ma:versionID="db72d41b22624fd64f0b037591951693">
  <xsd:schema xmlns:xsd="http://www.w3.org/2001/XMLSchema" xmlns:xs="http://www.w3.org/2001/XMLSchema" xmlns:p="http://schemas.microsoft.com/office/2006/metadata/properties" xmlns:ns2="6b72767f-2b0f-485c-8f07-ca1d2bea436e" xmlns:ns3="9ff44e3c-2614-4451-8111-a6cd14beca88" targetNamespace="http://schemas.microsoft.com/office/2006/metadata/properties" ma:root="true" ma:fieldsID="f2e4b12debe83ce9ae0777e7005b7187" ns2:_="" ns3:_="">
    <xsd:import namespace="6b72767f-2b0f-485c-8f07-ca1d2bea436e"/>
    <xsd:import namespace="9ff44e3c-2614-4451-8111-a6cd14beca8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72767f-2b0f-485c-8f07-ca1d2bea436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f44e3c-2614-4451-8111-a6cd14beca8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9ff44e3c-2614-4451-8111-a6cd14beca88">
      <UserInfo>
        <DisplayName>Siddesh Bagali</DisplayName>
        <AccountId>92</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0B54E8-EEE0-478D-AEDB-1262E2AF0B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72767f-2b0f-485c-8f07-ca1d2bea436e"/>
    <ds:schemaRef ds:uri="9ff44e3c-2614-4451-8111-a6cd14beca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EACBBD-41D8-4A72-9BDF-1FA4C0ECEF79}">
  <ds:schemaRefs>
    <ds:schemaRef ds:uri="http://purl.org/dc/terms/"/>
    <ds:schemaRef ds:uri="http://purl.org/dc/elements/1.1/"/>
    <ds:schemaRef ds:uri="http://schemas.microsoft.com/office/2006/documentManagement/types"/>
    <ds:schemaRef ds:uri="http://schemas.microsoft.com/office/infopath/2007/PartnerControls"/>
    <ds:schemaRef ds:uri="http://www.w3.org/XML/1998/namespace"/>
    <ds:schemaRef ds:uri="http://purl.org/dc/dcmitype/"/>
    <ds:schemaRef ds:uri="http://schemas.openxmlformats.org/package/2006/metadata/core-properties"/>
    <ds:schemaRef ds:uri="6b72767f-2b0f-485c-8f07-ca1d2bea436e"/>
    <ds:schemaRef ds:uri="http://schemas.microsoft.com/office/2006/metadata/properties"/>
    <ds:schemaRef ds:uri="9ff44e3c-2614-4451-8111-a6cd14beca88"/>
  </ds:schemaRefs>
</ds:datastoreItem>
</file>

<file path=customXml/itemProps3.xml><?xml version="1.0" encoding="utf-8"?>
<ds:datastoreItem xmlns:ds="http://schemas.openxmlformats.org/officeDocument/2006/customXml" ds:itemID="{0052649D-9886-498D-98C9-EF079DEEEF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3765</TotalTime>
  <Words>2505</Words>
  <Application>Microsoft Office PowerPoint</Application>
  <PresentationFormat>Widescreen</PresentationFormat>
  <Paragraphs>220</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Retrospect</vt:lpstr>
      <vt:lpstr>RDBMS Basics – Session 4</vt:lpstr>
      <vt:lpstr>Agenda – Session 4</vt:lpstr>
      <vt:lpstr>INDEX</vt:lpstr>
      <vt:lpstr>     INDEX</vt:lpstr>
      <vt:lpstr>INDEX</vt:lpstr>
      <vt:lpstr>INDEX</vt:lpstr>
      <vt:lpstr>INDEX</vt:lpstr>
      <vt:lpstr>INDEX</vt:lpstr>
      <vt:lpstr>When should Indexes be Avoided?</vt:lpstr>
      <vt:lpstr>SUB QUERY</vt:lpstr>
      <vt:lpstr>SUB QUERY</vt:lpstr>
      <vt:lpstr>SUB QUERY</vt:lpstr>
      <vt:lpstr>SUB QUERY</vt:lpstr>
      <vt:lpstr>SUB QUERY</vt:lpstr>
      <vt:lpstr>NESTED STORED PROCEDURES</vt:lpstr>
      <vt:lpstr>NESTED STORED PROCEDURES</vt:lpstr>
      <vt:lpstr>NESTED STORED PROCEDURES</vt:lpstr>
      <vt:lpstr>NESTED FUNCTIONS</vt:lpstr>
      <vt:lpstr>TRANSACTION ISOLATION LEVEL</vt:lpstr>
      <vt:lpstr>TRANSACTION ISOLATION LEVEL</vt:lpstr>
      <vt:lpstr>TIMEOUT &amp; BLOCK</vt:lpstr>
      <vt:lpstr>DEADLOCK</vt:lpstr>
      <vt:lpstr>LOCKING</vt:lpstr>
      <vt:lpstr>TYPES OF LOCK</vt:lpstr>
      <vt:lpstr>Open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 n Solutions</dc:title>
  <dc:creator>Chinna</dc:creator>
  <cp:lastModifiedBy>Arvind</cp:lastModifiedBy>
  <cp:revision>432</cp:revision>
  <dcterms:created xsi:type="dcterms:W3CDTF">2015-10-28T12:46:39Z</dcterms:created>
  <dcterms:modified xsi:type="dcterms:W3CDTF">2021-07-28T17:35:52Z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0x010100E82EE70BF3035D42987F2E376F64EEB4</vt:lpwstr>
  </property>
</Properties>
</file>