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4"/>
  </p:sldMasterIdLst>
  <p:notesMasterIdLst>
    <p:notesMasterId r:id="rId29"/>
  </p:notesMasterIdLst>
  <p:sldIdLst>
    <p:sldId id="256" r:id="rId5"/>
    <p:sldId id="258" r:id="rId6"/>
    <p:sldId id="350" r:id="rId7"/>
    <p:sldId id="359" r:id="rId8"/>
    <p:sldId id="360" r:id="rId9"/>
    <p:sldId id="363" r:id="rId10"/>
    <p:sldId id="365" r:id="rId11"/>
    <p:sldId id="351" r:id="rId12"/>
    <p:sldId id="352" r:id="rId13"/>
    <p:sldId id="399" r:id="rId14"/>
    <p:sldId id="386" r:id="rId15"/>
    <p:sldId id="387" r:id="rId16"/>
    <p:sldId id="388" r:id="rId17"/>
    <p:sldId id="389" r:id="rId18"/>
    <p:sldId id="390" r:id="rId19"/>
    <p:sldId id="391" r:id="rId20"/>
    <p:sldId id="392" r:id="rId21"/>
    <p:sldId id="393" r:id="rId22"/>
    <p:sldId id="394" r:id="rId23"/>
    <p:sldId id="395" r:id="rId24"/>
    <p:sldId id="396" r:id="rId25"/>
    <p:sldId id="397" r:id="rId26"/>
    <p:sldId id="398" r:id="rId27"/>
    <p:sldId id="26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E3AE5E-519C-96FA-64A5-F3C88D0AB226}" v="4" dt="2021-02-03T10:31:00.9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6A96C-D5C1-4CEF-B6D8-DFA994A6BC14}" type="datetimeFigureOut">
              <a:rPr lang="en-IN" smtClean="0"/>
              <a:t>20-07-2021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A03D1B-5757-44BB-B8E4-2C140A43D238}" type="slidenum">
              <a:rPr lang="en-IN" smtClean="0"/>
              <a:t>‹#›</a:t>
            </a:fld>
            <a:endParaRPr lang="en-IN"/>
          </a:p>
        </p:txBody>
      </p:sp>
    </p:spTree>
    <p:extLst>
      <p:ext uri="{BB962C8B-B14F-4D97-AF65-F5344CB8AC3E}">
        <p14:creationId xmlns:p14="http://schemas.microsoft.com/office/powerpoint/2010/main" val="18976653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A03D1B-5757-44BB-B8E4-2C140A43D238}"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8174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DBFE062-0E81-43AD-9BE8-3A2F47108507}" type="slidenum">
              <a:rPr lang="en-US" smtClean="0"/>
              <a:t>24</a:t>
            </a:fld>
            <a:endParaRPr lang="en-US"/>
          </a:p>
        </p:txBody>
      </p:sp>
    </p:spTree>
    <p:extLst>
      <p:ext uri="{BB962C8B-B14F-4D97-AF65-F5344CB8AC3E}">
        <p14:creationId xmlns:p14="http://schemas.microsoft.com/office/powerpoint/2010/main" val="4111730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23242FDF-4F3C-471E-AA49-C167AA0928FC}" type="datetimeFigureOut">
              <a:rPr lang="en-IN" smtClean="0"/>
              <a:t>20-07-2021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B56B93-2AE9-4C86-BB62-4388119DA3B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6908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242FDF-4F3C-471E-AA49-C167AA0928FC}" type="datetimeFigureOut">
              <a:rPr lang="en-IN" smtClean="0"/>
              <a:t>20-07-2021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B56B93-2AE9-4C86-BB62-4388119DA3B4}" type="slidenum">
              <a:rPr lang="en-IN" smtClean="0"/>
              <a:t>‹#›</a:t>
            </a:fld>
            <a:endParaRPr lang="en-IN"/>
          </a:p>
        </p:txBody>
      </p:sp>
    </p:spTree>
    <p:extLst>
      <p:ext uri="{BB962C8B-B14F-4D97-AF65-F5344CB8AC3E}">
        <p14:creationId xmlns:p14="http://schemas.microsoft.com/office/powerpoint/2010/main" val="2523051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242FDF-4F3C-471E-AA49-C167AA0928FC}" type="datetimeFigureOut">
              <a:rPr lang="en-IN" smtClean="0"/>
              <a:t>20-07-2021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B56B93-2AE9-4C86-BB62-4388119DA3B4}" type="slidenum">
              <a:rPr lang="en-IN" smtClean="0"/>
              <a:t>‹#›</a:t>
            </a:fld>
            <a:endParaRPr lang="en-IN"/>
          </a:p>
        </p:txBody>
      </p:sp>
    </p:spTree>
    <p:extLst>
      <p:ext uri="{BB962C8B-B14F-4D97-AF65-F5344CB8AC3E}">
        <p14:creationId xmlns:p14="http://schemas.microsoft.com/office/powerpoint/2010/main" val="2463395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242FDF-4F3C-471E-AA49-C167AA0928FC}" type="datetimeFigureOut">
              <a:rPr lang="en-IN" smtClean="0"/>
              <a:t>20-07-2021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B56B93-2AE9-4C86-BB62-4388119DA3B4}" type="slidenum">
              <a:rPr lang="en-IN" smtClean="0"/>
              <a:t>‹#›</a:t>
            </a:fld>
            <a:endParaRPr lang="en-IN"/>
          </a:p>
        </p:txBody>
      </p:sp>
    </p:spTree>
    <p:extLst>
      <p:ext uri="{BB962C8B-B14F-4D97-AF65-F5344CB8AC3E}">
        <p14:creationId xmlns:p14="http://schemas.microsoft.com/office/powerpoint/2010/main" val="2690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242FDF-4F3C-471E-AA49-C167AA0928FC}" type="datetimeFigureOut">
              <a:rPr lang="en-IN" smtClean="0"/>
              <a:t>20-07-2021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B56B93-2AE9-4C86-BB62-4388119DA3B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9592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3242FDF-4F3C-471E-AA49-C167AA0928FC}" type="datetimeFigureOut">
              <a:rPr lang="en-IN" smtClean="0"/>
              <a:t>20-07-2021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B56B93-2AE9-4C86-BB62-4388119DA3B4}" type="slidenum">
              <a:rPr lang="en-IN" smtClean="0"/>
              <a:t>‹#›</a:t>
            </a:fld>
            <a:endParaRPr lang="en-IN"/>
          </a:p>
        </p:txBody>
      </p:sp>
    </p:spTree>
    <p:extLst>
      <p:ext uri="{BB962C8B-B14F-4D97-AF65-F5344CB8AC3E}">
        <p14:creationId xmlns:p14="http://schemas.microsoft.com/office/powerpoint/2010/main" val="40568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3242FDF-4F3C-471E-AA49-C167AA0928FC}" type="datetimeFigureOut">
              <a:rPr lang="en-IN" smtClean="0"/>
              <a:t>20-07-2021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9B56B93-2AE9-4C86-BB62-4388119DA3B4}" type="slidenum">
              <a:rPr lang="en-IN" smtClean="0"/>
              <a:t>‹#›</a:t>
            </a:fld>
            <a:endParaRPr lang="en-IN"/>
          </a:p>
        </p:txBody>
      </p:sp>
    </p:spTree>
    <p:extLst>
      <p:ext uri="{BB962C8B-B14F-4D97-AF65-F5344CB8AC3E}">
        <p14:creationId xmlns:p14="http://schemas.microsoft.com/office/powerpoint/2010/main" val="520334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3242FDF-4F3C-471E-AA49-C167AA0928FC}" type="datetimeFigureOut">
              <a:rPr lang="en-IN" smtClean="0"/>
              <a:t>20-07-2021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B56B93-2AE9-4C86-BB62-4388119DA3B4}" type="slidenum">
              <a:rPr lang="en-IN" smtClean="0"/>
              <a:t>‹#›</a:t>
            </a:fld>
            <a:endParaRPr lang="en-IN"/>
          </a:p>
        </p:txBody>
      </p:sp>
    </p:spTree>
    <p:extLst>
      <p:ext uri="{BB962C8B-B14F-4D97-AF65-F5344CB8AC3E}">
        <p14:creationId xmlns:p14="http://schemas.microsoft.com/office/powerpoint/2010/main" val="1977437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3242FDF-4F3C-471E-AA49-C167AA0928FC}" type="datetimeFigureOut">
              <a:rPr lang="en-IN" smtClean="0"/>
              <a:t>20-07-2021</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19B56B93-2AE9-4C86-BB62-4388119DA3B4}" type="slidenum">
              <a:rPr lang="en-IN" smtClean="0"/>
              <a:t>‹#›</a:t>
            </a:fld>
            <a:endParaRPr lang="en-IN"/>
          </a:p>
        </p:txBody>
      </p:sp>
    </p:spTree>
    <p:extLst>
      <p:ext uri="{BB962C8B-B14F-4D97-AF65-F5344CB8AC3E}">
        <p14:creationId xmlns:p14="http://schemas.microsoft.com/office/powerpoint/2010/main" val="632766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3242FDF-4F3C-471E-AA49-C167AA0928FC}" type="datetimeFigureOut">
              <a:rPr lang="en-IN" smtClean="0"/>
              <a:t>20-07-2021</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9B56B93-2AE9-4C86-BB62-4388119DA3B4}" type="slidenum">
              <a:rPr lang="en-IN" smtClean="0"/>
              <a:t>‹#›</a:t>
            </a:fld>
            <a:endParaRPr lang="en-IN"/>
          </a:p>
        </p:txBody>
      </p:sp>
    </p:spTree>
    <p:extLst>
      <p:ext uri="{BB962C8B-B14F-4D97-AF65-F5344CB8AC3E}">
        <p14:creationId xmlns:p14="http://schemas.microsoft.com/office/powerpoint/2010/main" val="3513045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242FDF-4F3C-471E-AA49-C167AA0928FC}" type="datetimeFigureOut">
              <a:rPr lang="en-IN" smtClean="0"/>
              <a:t>20-07-2021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B56B93-2AE9-4C86-BB62-4388119DA3B4}" type="slidenum">
              <a:rPr lang="en-IN" smtClean="0"/>
              <a:t>‹#›</a:t>
            </a:fld>
            <a:endParaRPr lang="en-IN"/>
          </a:p>
        </p:txBody>
      </p:sp>
    </p:spTree>
    <p:extLst>
      <p:ext uri="{BB962C8B-B14F-4D97-AF65-F5344CB8AC3E}">
        <p14:creationId xmlns:p14="http://schemas.microsoft.com/office/powerpoint/2010/main" val="326504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4000">
              <a:schemeClr val="bg1"/>
            </a:gs>
            <a:gs pos="75000">
              <a:schemeClr val="bg1"/>
            </a:gs>
            <a:gs pos="100000">
              <a:schemeClr val="accent6">
                <a:lumMod val="45000"/>
                <a:lumOff val="55000"/>
              </a:schemeClr>
            </a:gs>
          </a:gsLst>
          <a:lin ang="16200000" scaled="1"/>
          <a:tileRect/>
        </a:gra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3242FDF-4F3C-471E-AA49-C167AA0928FC}" type="datetimeFigureOut">
              <a:rPr lang="en-IN" smtClean="0"/>
              <a:t>20-07-2021</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9B56B93-2AE9-4C86-BB62-4388119DA3B4}"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5444410"/>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package" Target="../embeddings/Microsoft_Excel_Worksheet.xlsx"/></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3551" y="2657175"/>
            <a:ext cx="9912768" cy="1709123"/>
          </a:xfrm>
        </p:spPr>
        <p:txBody>
          <a:bodyPr>
            <a:normAutofit/>
          </a:bodyPr>
          <a:lstStyle/>
          <a:p>
            <a:pPr algn="r"/>
            <a:r>
              <a:rPr lang="en-IN" sz="4400" b="1" dirty="0">
                <a:latin typeface="+mn-lt"/>
              </a:rPr>
              <a:t>JSON Handling in SQL – Session 5B</a:t>
            </a:r>
          </a:p>
        </p:txBody>
      </p:sp>
      <p:sp>
        <p:nvSpPr>
          <p:cNvPr id="3" name="Subtitle 2"/>
          <p:cNvSpPr>
            <a:spLocks noGrp="1"/>
          </p:cNvSpPr>
          <p:nvPr>
            <p:ph type="body" idx="1"/>
          </p:nvPr>
        </p:nvSpPr>
        <p:spPr>
          <a:xfrm>
            <a:off x="984250" y="1873978"/>
            <a:ext cx="10515600" cy="523728"/>
          </a:xfrm>
        </p:spPr>
        <p:txBody>
          <a:bodyPr>
            <a:normAutofit/>
          </a:bodyPr>
          <a:lstStyle/>
          <a:p>
            <a:r>
              <a:rPr lang="en-IN" sz="2000" i="1" dirty="0"/>
              <a:t>Enabling Solutions for Success</a:t>
            </a:r>
          </a:p>
        </p:txBody>
      </p:sp>
      <p:sp>
        <p:nvSpPr>
          <p:cNvPr id="5" name="Title 1"/>
          <p:cNvSpPr txBox="1">
            <a:spLocks/>
          </p:cNvSpPr>
          <p:nvPr/>
        </p:nvSpPr>
        <p:spPr>
          <a:xfrm>
            <a:off x="984250" y="112953"/>
            <a:ext cx="10515600" cy="170912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6000" b="1" i="0" u="none" strike="noStrike" kern="1200" cap="none" spc="0" normalizeH="0" baseline="0" noProof="0" dirty="0">
                <a:ln>
                  <a:noFill/>
                </a:ln>
                <a:solidFill>
                  <a:srgbClr val="000000"/>
                </a:solidFill>
                <a:effectLst/>
                <a:uLnTx/>
                <a:uFillTx/>
                <a:latin typeface="Calibri" panose="020F0502020204030204"/>
                <a:ea typeface="+mj-ea"/>
                <a:cs typeface="+mj-cs"/>
              </a:rPr>
              <a:t>Think n Solutions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5499847"/>
            <a:ext cx="12214393" cy="1358153"/>
          </a:xfrm>
          <a:prstGeom prst="rect">
            <a:avLst/>
          </a:prstGeom>
        </p:spPr>
      </p:pic>
      <p:sp>
        <p:nvSpPr>
          <p:cNvPr id="7" name="TextBox 6">
            <a:extLst>
              <a:ext uri="{FF2B5EF4-FFF2-40B4-BE49-F238E27FC236}">
                <a16:creationId xmlns:a16="http://schemas.microsoft.com/office/drawing/2014/main" id="{7777BDDB-2353-4F94-923E-13D191DB33C4}"/>
              </a:ext>
            </a:extLst>
          </p:cNvPr>
          <p:cNvSpPr txBox="1"/>
          <p:nvPr/>
        </p:nvSpPr>
        <p:spPr>
          <a:xfrm>
            <a:off x="8636000" y="4457700"/>
            <a:ext cx="1893019" cy="369332"/>
          </a:xfrm>
          <a:prstGeom prst="rect">
            <a:avLst/>
          </a:prstGeom>
          <a:noFill/>
        </p:spPr>
        <p:txBody>
          <a:bodyPr wrap="none" rtlCol="0">
            <a:spAutoFit/>
          </a:bodyPr>
          <a:lstStyle/>
          <a:p>
            <a:r>
              <a:rPr lang="en-IN" dirty="0"/>
              <a:t>By Database Team</a:t>
            </a:r>
          </a:p>
        </p:txBody>
      </p:sp>
    </p:spTree>
    <p:extLst>
      <p:ext uri="{BB962C8B-B14F-4D97-AF65-F5344CB8AC3E}">
        <p14:creationId xmlns:p14="http://schemas.microsoft.com/office/powerpoint/2010/main" val="3043306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8D1C3-0DB3-4668-9F46-0B4BC3D8D363}"/>
              </a:ext>
            </a:extLst>
          </p:cNvPr>
          <p:cNvSpPr>
            <a:spLocks noGrp="1"/>
          </p:cNvSpPr>
          <p:nvPr>
            <p:ph type="title"/>
          </p:nvPr>
        </p:nvSpPr>
        <p:spPr>
          <a:xfrm>
            <a:off x="1066800" y="689356"/>
            <a:ext cx="10058400" cy="1120166"/>
          </a:xfrm>
        </p:spPr>
        <p:txBody>
          <a:bodyPr/>
          <a:lstStyle/>
          <a:p>
            <a:r>
              <a:rPr lang="en-US" b="1" dirty="0"/>
              <a:t>Example on OPENJSON</a:t>
            </a:r>
          </a:p>
        </p:txBody>
      </p:sp>
      <p:pic>
        <p:nvPicPr>
          <p:cNvPr id="4" name="Picture 3">
            <a:extLst>
              <a:ext uri="{FF2B5EF4-FFF2-40B4-BE49-F238E27FC236}">
                <a16:creationId xmlns:a16="http://schemas.microsoft.com/office/drawing/2014/main" id="{F8F486B0-FFF7-43DA-8B47-E9E2215CE9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6" y="5524895"/>
            <a:ext cx="12214393" cy="1358153"/>
          </a:xfrm>
          <a:prstGeom prst="rect">
            <a:avLst/>
          </a:prstGeom>
        </p:spPr>
      </p:pic>
      <p:pic>
        <p:nvPicPr>
          <p:cNvPr id="5" name="Picture 5" descr="Graphical user interface, text, application, email&#10;&#10;Description automatically generated">
            <a:extLst>
              <a:ext uri="{FF2B5EF4-FFF2-40B4-BE49-F238E27FC236}">
                <a16:creationId xmlns:a16="http://schemas.microsoft.com/office/drawing/2014/main" id="{6DA6DEF6-14EB-4970-92D4-364F4F26CC34}"/>
              </a:ext>
            </a:extLst>
          </p:cNvPr>
          <p:cNvPicPr>
            <a:picLocks noChangeAspect="1"/>
          </p:cNvPicPr>
          <p:nvPr/>
        </p:nvPicPr>
        <p:blipFill rotWithShape="1">
          <a:blip r:embed="rId3"/>
          <a:srcRect t="11446" r="-359" b="24699"/>
          <a:stretch/>
        </p:blipFill>
        <p:spPr>
          <a:xfrm>
            <a:off x="1286775" y="2371409"/>
            <a:ext cx="4523182" cy="2614731"/>
          </a:xfrm>
          <a:prstGeom prst="rect">
            <a:avLst/>
          </a:prstGeom>
        </p:spPr>
      </p:pic>
      <p:sp>
        <p:nvSpPr>
          <p:cNvPr id="6" name="Rectangle 5">
            <a:extLst>
              <a:ext uri="{FF2B5EF4-FFF2-40B4-BE49-F238E27FC236}">
                <a16:creationId xmlns:a16="http://schemas.microsoft.com/office/drawing/2014/main" id="{68F8BD6D-259E-4828-8E14-A32E7FE50321}"/>
              </a:ext>
            </a:extLst>
          </p:cNvPr>
          <p:cNvSpPr/>
          <p:nvPr/>
        </p:nvSpPr>
        <p:spPr>
          <a:xfrm>
            <a:off x="6096000" y="2202987"/>
            <a:ext cx="4634474" cy="2951577"/>
          </a:xfrm>
          <a:prstGeom prst="rect">
            <a:avLst/>
          </a:prstGeom>
        </p:spPr>
        <p:txBody>
          <a:bodyPr wrap="square">
            <a:spAutoFit/>
          </a:bodyPr>
          <a:lstStyle/>
          <a:p>
            <a:pPr>
              <a:lnSpc>
                <a:spcPct val="90000"/>
              </a:lnSpc>
              <a:spcAft>
                <a:spcPts val="600"/>
              </a:spcAft>
              <a:buClr>
                <a:schemeClr val="accent1"/>
              </a:buClr>
              <a:buFont typeface="Calibri" panose="020F0502020204030204" pitchFamily="34" charset="0"/>
            </a:pPr>
            <a:r>
              <a:rPr lang="en-US" dirty="0">
                <a:solidFill>
                  <a:schemeClr val="tx1">
                    <a:lumMod val="75000"/>
                    <a:lumOff val="25000"/>
                  </a:schemeClr>
                </a:solidFill>
              </a:rPr>
              <a:t>DECLARE @json </a:t>
            </a:r>
            <a:r>
              <a:rPr lang="en-US" dirty="0" err="1">
                <a:solidFill>
                  <a:schemeClr val="tx1">
                    <a:lumMod val="75000"/>
                    <a:lumOff val="25000"/>
                  </a:schemeClr>
                </a:solidFill>
              </a:rPr>
              <a:t>NVarChar</a:t>
            </a:r>
            <a:r>
              <a:rPr lang="en-US" dirty="0">
                <a:solidFill>
                  <a:schemeClr val="tx1">
                    <a:lumMod val="75000"/>
                    <a:lumOff val="25000"/>
                  </a:schemeClr>
                </a:solidFill>
              </a:rPr>
              <a:t>(2048) = N'{</a:t>
            </a:r>
          </a:p>
          <a:p>
            <a:pPr>
              <a:lnSpc>
                <a:spcPct val="90000"/>
              </a:lnSpc>
              <a:spcAft>
                <a:spcPts val="600"/>
              </a:spcAft>
              <a:buClr>
                <a:schemeClr val="accent1"/>
              </a:buClr>
              <a:buFont typeface="Calibri" panose="020F0502020204030204" pitchFamily="34" charset="0"/>
            </a:pPr>
            <a:r>
              <a:rPr lang="en-US" dirty="0">
                <a:solidFill>
                  <a:schemeClr val="tx1">
                    <a:lumMod val="75000"/>
                    <a:lumOff val="25000"/>
                  </a:schemeClr>
                </a:solidFill>
              </a:rPr>
              <a:t>    "owner": null,</a:t>
            </a:r>
          </a:p>
          <a:p>
            <a:pPr>
              <a:lnSpc>
                <a:spcPct val="90000"/>
              </a:lnSpc>
              <a:spcAft>
                <a:spcPts val="600"/>
              </a:spcAft>
              <a:buClr>
                <a:schemeClr val="accent1"/>
              </a:buClr>
              <a:buFont typeface="Calibri" panose="020F0502020204030204" pitchFamily="34" charset="0"/>
            </a:pPr>
            <a:r>
              <a:rPr lang="en-US" dirty="0">
                <a:solidFill>
                  <a:schemeClr val="tx1">
                    <a:lumMod val="75000"/>
                    <a:lumOff val="25000"/>
                  </a:schemeClr>
                </a:solidFill>
              </a:rPr>
              <a:t>  "brand": "BMW",</a:t>
            </a:r>
          </a:p>
          <a:p>
            <a:pPr>
              <a:lnSpc>
                <a:spcPct val="90000"/>
              </a:lnSpc>
              <a:spcAft>
                <a:spcPts val="600"/>
              </a:spcAft>
              <a:buClr>
                <a:schemeClr val="accent1"/>
              </a:buClr>
              <a:buFont typeface="Calibri" panose="020F0502020204030204" pitchFamily="34" charset="0"/>
            </a:pPr>
            <a:r>
              <a:rPr lang="en-US" dirty="0">
                <a:solidFill>
                  <a:schemeClr val="tx1">
                    <a:lumMod val="75000"/>
                    <a:lumOff val="25000"/>
                  </a:schemeClr>
                </a:solidFill>
              </a:rPr>
              <a:t>  "year": 2020,</a:t>
            </a:r>
          </a:p>
          <a:p>
            <a:pPr>
              <a:lnSpc>
                <a:spcPct val="90000"/>
              </a:lnSpc>
              <a:spcAft>
                <a:spcPts val="600"/>
              </a:spcAft>
              <a:buClr>
                <a:schemeClr val="accent1"/>
              </a:buClr>
              <a:buFont typeface="Calibri" panose="020F0502020204030204" pitchFamily="34" charset="0"/>
            </a:pPr>
            <a:r>
              <a:rPr lang="en-US" dirty="0">
                <a:solidFill>
                  <a:schemeClr val="tx1">
                    <a:lumMod val="75000"/>
                    <a:lumOff val="25000"/>
                  </a:schemeClr>
                </a:solidFill>
              </a:rPr>
              <a:t>   "status": false,</a:t>
            </a:r>
          </a:p>
          <a:p>
            <a:pPr>
              <a:lnSpc>
                <a:spcPct val="90000"/>
              </a:lnSpc>
              <a:spcAft>
                <a:spcPts val="600"/>
              </a:spcAft>
              <a:buClr>
                <a:schemeClr val="accent1"/>
              </a:buClr>
              <a:buFont typeface="Calibri" panose="020F0502020204030204" pitchFamily="34" charset="0"/>
            </a:pPr>
            <a:r>
              <a:rPr lang="en-US" dirty="0">
                <a:solidFill>
                  <a:schemeClr val="tx1">
                    <a:lumMod val="75000"/>
                    <a:lumOff val="25000"/>
                  </a:schemeClr>
                </a:solidFill>
              </a:rPr>
              <a:t>  "color": [ "red", "white", "yellow" ]</a:t>
            </a:r>
          </a:p>
          <a:p>
            <a:pPr>
              <a:lnSpc>
                <a:spcPct val="90000"/>
              </a:lnSpc>
              <a:spcAft>
                <a:spcPts val="600"/>
              </a:spcAft>
              <a:buClr>
                <a:schemeClr val="accent1"/>
              </a:buClr>
              <a:buFont typeface="Calibri" panose="020F0502020204030204" pitchFamily="34" charset="0"/>
            </a:pPr>
            <a:r>
              <a:rPr lang="en-US" dirty="0">
                <a:solidFill>
                  <a:schemeClr val="tx1">
                    <a:lumMod val="75000"/>
                    <a:lumOff val="25000"/>
                  </a:schemeClr>
                </a:solidFill>
              </a:rPr>
              <a:t>}';</a:t>
            </a:r>
          </a:p>
          <a:p>
            <a:pPr>
              <a:lnSpc>
                <a:spcPct val="90000"/>
              </a:lnSpc>
              <a:spcAft>
                <a:spcPts val="600"/>
              </a:spcAft>
              <a:buClr>
                <a:schemeClr val="accent1"/>
              </a:buClr>
              <a:buFont typeface="Calibri" panose="020F0502020204030204" pitchFamily="34" charset="0"/>
            </a:pPr>
            <a:endParaRPr lang="en-US" dirty="0">
              <a:solidFill>
                <a:schemeClr val="tx1">
                  <a:lumMod val="75000"/>
                  <a:lumOff val="25000"/>
                </a:schemeClr>
              </a:solidFill>
            </a:endParaRPr>
          </a:p>
          <a:p>
            <a:pPr>
              <a:lnSpc>
                <a:spcPct val="90000"/>
              </a:lnSpc>
              <a:spcAft>
                <a:spcPts val="600"/>
              </a:spcAft>
              <a:buClr>
                <a:schemeClr val="accent1"/>
              </a:buClr>
              <a:buFont typeface="Calibri" panose="020F0502020204030204" pitchFamily="34" charset="0"/>
            </a:pPr>
            <a:r>
              <a:rPr lang="en-US" dirty="0">
                <a:solidFill>
                  <a:schemeClr val="tx1">
                    <a:lumMod val="75000"/>
                    <a:lumOff val="25000"/>
                  </a:schemeClr>
                </a:solidFill>
              </a:rPr>
              <a:t>SELECT * FROM </a:t>
            </a:r>
            <a:r>
              <a:rPr lang="en-US" dirty="0" err="1">
                <a:solidFill>
                  <a:schemeClr val="tx1">
                    <a:lumMod val="75000"/>
                    <a:lumOff val="25000"/>
                  </a:schemeClr>
                </a:solidFill>
              </a:rPr>
              <a:t>OpenJson</a:t>
            </a:r>
            <a:r>
              <a:rPr lang="en-US" dirty="0">
                <a:solidFill>
                  <a:schemeClr val="tx1">
                    <a:lumMod val="75000"/>
                    <a:lumOff val="25000"/>
                  </a:schemeClr>
                </a:solidFill>
              </a:rPr>
              <a:t>(@json);</a:t>
            </a:r>
          </a:p>
        </p:txBody>
      </p:sp>
    </p:spTree>
    <p:extLst>
      <p:ext uri="{BB962C8B-B14F-4D97-AF65-F5344CB8AC3E}">
        <p14:creationId xmlns:p14="http://schemas.microsoft.com/office/powerpoint/2010/main" val="531478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8D1C3-0DB3-4668-9F46-0B4BC3D8D363}"/>
              </a:ext>
            </a:extLst>
          </p:cNvPr>
          <p:cNvSpPr>
            <a:spLocks noGrp="1"/>
          </p:cNvSpPr>
          <p:nvPr>
            <p:ph type="title"/>
          </p:nvPr>
        </p:nvSpPr>
        <p:spPr>
          <a:xfrm>
            <a:off x="1097280" y="680499"/>
            <a:ext cx="10058400" cy="1120166"/>
          </a:xfrm>
        </p:spPr>
        <p:txBody>
          <a:bodyPr/>
          <a:lstStyle/>
          <a:p>
            <a:r>
              <a:rPr lang="en-US" b="1" dirty="0"/>
              <a:t>Postgres: JSON</a:t>
            </a:r>
          </a:p>
        </p:txBody>
      </p:sp>
      <p:sp>
        <p:nvSpPr>
          <p:cNvPr id="3" name="TextBox 2">
            <a:extLst>
              <a:ext uri="{FF2B5EF4-FFF2-40B4-BE49-F238E27FC236}">
                <a16:creationId xmlns:a16="http://schemas.microsoft.com/office/drawing/2014/main" id="{F5F20F64-371A-47EC-9D11-7534F6CE7E66}"/>
              </a:ext>
            </a:extLst>
          </p:cNvPr>
          <p:cNvSpPr txBox="1"/>
          <p:nvPr/>
        </p:nvSpPr>
        <p:spPr>
          <a:xfrm>
            <a:off x="1097280" y="1922066"/>
            <a:ext cx="10789920" cy="2862322"/>
          </a:xfrm>
          <a:prstGeom prst="rect">
            <a:avLst/>
          </a:prstGeom>
          <a:noFill/>
        </p:spPr>
        <p:txBody>
          <a:bodyPr wrap="square" lIns="91440" tIns="45720" rIns="91440" bIns="45720" rtlCol="0" anchor="t">
            <a:spAutoFit/>
          </a:bodyPr>
          <a:lstStyle/>
          <a:p>
            <a:r>
              <a:rPr lang="en-US" dirty="0">
                <a:ea typeface="+mn-lt"/>
                <a:cs typeface="+mn-lt"/>
              </a:rPr>
              <a:t>Json typically has the data in the format of  Keys and Value</a:t>
            </a:r>
            <a:endParaRPr lang="en-US" dirty="0"/>
          </a:p>
          <a:p>
            <a:r>
              <a:rPr lang="en-US" dirty="0">
                <a:ea typeface="+mn-lt"/>
                <a:cs typeface="+mn-lt"/>
              </a:rPr>
              <a:t>Ex: { "customer": "Lily Bush"}</a:t>
            </a:r>
            <a:endParaRPr lang="en-US" dirty="0"/>
          </a:p>
          <a:p>
            <a:endParaRPr lang="en-US" dirty="0">
              <a:ea typeface="+mn-lt"/>
              <a:cs typeface="+mn-lt"/>
            </a:endParaRPr>
          </a:p>
          <a:p>
            <a:r>
              <a:rPr lang="en-US" dirty="0">
                <a:ea typeface="+mn-lt"/>
                <a:cs typeface="+mn-lt"/>
              </a:rPr>
              <a:t>In the above Example Customer is called as Key and Lily Bush is called as value as per the Json standard</a:t>
            </a:r>
            <a:endParaRPr lang="en-US" dirty="0"/>
          </a:p>
          <a:p>
            <a:endParaRPr lang="en-US" dirty="0">
              <a:ea typeface="+mn-lt"/>
              <a:cs typeface="+mn-lt"/>
            </a:endParaRPr>
          </a:p>
          <a:p>
            <a:r>
              <a:rPr lang="en-US" dirty="0">
                <a:ea typeface="+mn-lt"/>
                <a:cs typeface="+mn-lt"/>
              </a:rPr>
              <a:t>Nested Json:</a:t>
            </a:r>
            <a:endParaRPr lang="en-US" dirty="0"/>
          </a:p>
          <a:p>
            <a:endParaRPr lang="en-US" dirty="0"/>
          </a:p>
          <a:p>
            <a:r>
              <a:rPr lang="en-US" dirty="0">
                <a:ea typeface="+mn-lt"/>
                <a:cs typeface="+mn-lt"/>
              </a:rPr>
              <a:t>if the json is having another json within then its called as nested json</a:t>
            </a:r>
            <a:endParaRPr lang="en-US" dirty="0"/>
          </a:p>
          <a:p>
            <a:endParaRPr lang="en-US" dirty="0"/>
          </a:p>
          <a:p>
            <a:r>
              <a:rPr lang="en-US" dirty="0">
                <a:ea typeface="+mn-lt"/>
                <a:cs typeface="+mn-lt"/>
              </a:rPr>
              <a:t>Ex : { "customer": "Lily Bush", "items": {"product": "</a:t>
            </a:r>
            <a:r>
              <a:rPr lang="en-US" dirty="0" err="1">
                <a:ea typeface="+mn-lt"/>
                <a:cs typeface="+mn-lt"/>
              </a:rPr>
              <a:t>Diaper","qty</a:t>
            </a:r>
            <a:r>
              <a:rPr lang="en-US" dirty="0">
                <a:ea typeface="+mn-lt"/>
                <a:cs typeface="+mn-lt"/>
              </a:rPr>
              <a:t>": 24}}</a:t>
            </a:r>
            <a:endParaRPr lang="en-US" dirty="0"/>
          </a:p>
        </p:txBody>
      </p:sp>
      <p:pic>
        <p:nvPicPr>
          <p:cNvPr id="4" name="Picture 3">
            <a:extLst>
              <a:ext uri="{FF2B5EF4-FFF2-40B4-BE49-F238E27FC236}">
                <a16:creationId xmlns:a16="http://schemas.microsoft.com/office/drawing/2014/main" id="{F8F486B0-FFF7-43DA-8B47-E9E2215CE9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6" y="5482691"/>
            <a:ext cx="12214393" cy="1358153"/>
          </a:xfrm>
          <a:prstGeom prst="rect">
            <a:avLst/>
          </a:prstGeom>
        </p:spPr>
      </p:pic>
    </p:spTree>
    <p:extLst>
      <p:ext uri="{BB962C8B-B14F-4D97-AF65-F5344CB8AC3E}">
        <p14:creationId xmlns:p14="http://schemas.microsoft.com/office/powerpoint/2010/main" val="3730484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8D1C3-0DB3-4668-9F46-0B4BC3D8D363}"/>
              </a:ext>
            </a:extLst>
          </p:cNvPr>
          <p:cNvSpPr>
            <a:spLocks noGrp="1"/>
          </p:cNvSpPr>
          <p:nvPr>
            <p:ph type="title"/>
          </p:nvPr>
        </p:nvSpPr>
        <p:spPr>
          <a:xfrm>
            <a:off x="1097280" y="680507"/>
            <a:ext cx="10058400" cy="1120166"/>
          </a:xfrm>
        </p:spPr>
        <p:txBody>
          <a:bodyPr/>
          <a:lstStyle/>
          <a:p>
            <a:r>
              <a:rPr lang="en-US" b="1" dirty="0"/>
              <a:t>Postgres: Array in JSON</a:t>
            </a:r>
          </a:p>
        </p:txBody>
      </p:sp>
      <p:sp>
        <p:nvSpPr>
          <p:cNvPr id="3" name="TextBox 2">
            <a:extLst>
              <a:ext uri="{FF2B5EF4-FFF2-40B4-BE49-F238E27FC236}">
                <a16:creationId xmlns:a16="http://schemas.microsoft.com/office/drawing/2014/main" id="{F5F20F64-371A-47EC-9D11-7534F6CE7E66}"/>
              </a:ext>
            </a:extLst>
          </p:cNvPr>
          <p:cNvSpPr txBox="1"/>
          <p:nvPr/>
        </p:nvSpPr>
        <p:spPr>
          <a:xfrm>
            <a:off x="1097280" y="1823590"/>
            <a:ext cx="10789920" cy="3600986"/>
          </a:xfrm>
          <a:prstGeom prst="rect">
            <a:avLst/>
          </a:prstGeom>
          <a:noFill/>
        </p:spPr>
        <p:txBody>
          <a:bodyPr wrap="square" lIns="91440" tIns="45720" rIns="91440" bIns="45720" rtlCol="0" anchor="t">
            <a:spAutoFit/>
          </a:bodyPr>
          <a:lstStyle/>
          <a:p>
            <a:r>
              <a:rPr lang="en-US" dirty="0">
                <a:ea typeface="+mn-lt"/>
                <a:cs typeface="+mn-lt"/>
              </a:rPr>
              <a:t>Sometimes a key can have a value in the form of Array or we can have multiple json combined together in an array.</a:t>
            </a:r>
          </a:p>
          <a:p>
            <a:r>
              <a:rPr lang="en-US" b="1" dirty="0">
                <a:ea typeface="+mn-lt"/>
                <a:cs typeface="+mn-lt"/>
              </a:rPr>
              <a:t>Example of Json Array:</a:t>
            </a:r>
            <a:endParaRPr lang="en-US" b="1" dirty="0"/>
          </a:p>
          <a:p>
            <a:r>
              <a:rPr lang="en-US" dirty="0">
                <a:ea typeface="+mn-lt"/>
                <a:cs typeface="+mn-lt"/>
              </a:rPr>
              <a:t>[{ "customer": "Lily Bush"},{ "customer": "Winter Bottom"}]</a:t>
            </a:r>
            <a:endParaRPr lang="en-US" dirty="0"/>
          </a:p>
          <a:p>
            <a:endParaRPr lang="en-US" dirty="0"/>
          </a:p>
          <a:p>
            <a:r>
              <a:rPr lang="en-US" b="1" dirty="0">
                <a:ea typeface="+mn-lt"/>
                <a:cs typeface="+mn-lt"/>
              </a:rPr>
              <a:t>Example of Key value Array:</a:t>
            </a:r>
            <a:endParaRPr lang="en-US" b="1" dirty="0"/>
          </a:p>
          <a:p>
            <a:r>
              <a:rPr lang="en-US" dirty="0">
                <a:ea typeface="+mn-lt"/>
                <a:cs typeface="+mn-lt"/>
              </a:rPr>
              <a:t>{"Type" : "</a:t>
            </a:r>
            <a:r>
              <a:rPr lang="en-US" dirty="0" err="1">
                <a:ea typeface="+mn-lt"/>
                <a:cs typeface="+mn-lt"/>
              </a:rPr>
              <a:t>Snacks","category</a:t>
            </a:r>
            <a:r>
              <a:rPr lang="en-US" dirty="0">
                <a:ea typeface="+mn-lt"/>
                <a:cs typeface="+mn-lt"/>
              </a:rPr>
              <a:t>" :["</a:t>
            </a:r>
            <a:r>
              <a:rPr lang="en-US" dirty="0" err="1">
                <a:ea typeface="+mn-lt"/>
                <a:cs typeface="+mn-lt"/>
              </a:rPr>
              <a:t>Buiscuits</a:t>
            </a:r>
            <a:r>
              <a:rPr lang="en-US" dirty="0">
                <a:ea typeface="+mn-lt"/>
                <a:cs typeface="+mn-lt"/>
              </a:rPr>
              <a:t>","</a:t>
            </a:r>
            <a:r>
              <a:rPr lang="en-US" dirty="0" err="1">
                <a:ea typeface="+mn-lt"/>
                <a:cs typeface="+mn-lt"/>
              </a:rPr>
              <a:t>Chips","Chocolate</a:t>
            </a:r>
            <a:r>
              <a:rPr lang="en-US" dirty="0">
                <a:ea typeface="+mn-lt"/>
                <a:cs typeface="+mn-lt"/>
              </a:rPr>
              <a:t>"]}</a:t>
            </a:r>
            <a:endParaRPr lang="en-US" dirty="0"/>
          </a:p>
          <a:p>
            <a:endParaRPr lang="en-US" dirty="0"/>
          </a:p>
          <a:p>
            <a:r>
              <a:rPr lang="en-US" dirty="0">
                <a:ea typeface="+mn-lt"/>
                <a:cs typeface="+mn-lt"/>
              </a:rPr>
              <a:t>Postgres support two types of data types for Json</a:t>
            </a:r>
            <a:endParaRPr lang="en-US" dirty="0"/>
          </a:p>
          <a:p>
            <a:r>
              <a:rPr lang="en-US" dirty="0">
                <a:ea typeface="+mn-lt"/>
                <a:cs typeface="+mn-lt"/>
              </a:rPr>
              <a:t>1. Json - Stores the same json structure as text</a:t>
            </a:r>
            <a:endParaRPr lang="en-US" dirty="0"/>
          </a:p>
          <a:p>
            <a:r>
              <a:rPr lang="en-US" dirty="0">
                <a:ea typeface="+mn-lt"/>
                <a:cs typeface="+mn-lt"/>
              </a:rPr>
              <a:t>2. </a:t>
            </a:r>
            <a:r>
              <a:rPr lang="en-US" dirty="0" err="1">
                <a:ea typeface="+mn-lt"/>
                <a:cs typeface="+mn-lt"/>
              </a:rPr>
              <a:t>Jsonb</a:t>
            </a:r>
            <a:r>
              <a:rPr lang="en-US" dirty="0">
                <a:ea typeface="+mn-lt"/>
                <a:cs typeface="+mn-lt"/>
              </a:rPr>
              <a:t> - Stores the binary format of the json</a:t>
            </a:r>
            <a:endParaRPr lang="en-US" dirty="0"/>
          </a:p>
          <a:p>
            <a:endParaRPr lang="en-US" sz="1500" b="1" dirty="0">
              <a:cs typeface="Calibri"/>
            </a:endParaRPr>
          </a:p>
          <a:p>
            <a:endParaRPr lang="en-US" sz="1500" dirty="0">
              <a:cs typeface="Calibri"/>
            </a:endParaRPr>
          </a:p>
        </p:txBody>
      </p:sp>
      <p:pic>
        <p:nvPicPr>
          <p:cNvPr id="4" name="Picture 3">
            <a:extLst>
              <a:ext uri="{FF2B5EF4-FFF2-40B4-BE49-F238E27FC236}">
                <a16:creationId xmlns:a16="http://schemas.microsoft.com/office/drawing/2014/main" id="{F8F486B0-FFF7-43DA-8B47-E9E2215CE9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24" y="5510827"/>
            <a:ext cx="12214393" cy="1358153"/>
          </a:xfrm>
          <a:prstGeom prst="rect">
            <a:avLst/>
          </a:prstGeom>
        </p:spPr>
      </p:pic>
    </p:spTree>
    <p:extLst>
      <p:ext uri="{BB962C8B-B14F-4D97-AF65-F5344CB8AC3E}">
        <p14:creationId xmlns:p14="http://schemas.microsoft.com/office/powerpoint/2010/main" val="3324622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8D1C3-0DB3-4668-9F46-0B4BC3D8D363}"/>
              </a:ext>
            </a:extLst>
          </p:cNvPr>
          <p:cNvSpPr>
            <a:spLocks noGrp="1"/>
          </p:cNvSpPr>
          <p:nvPr>
            <p:ph type="title"/>
          </p:nvPr>
        </p:nvSpPr>
        <p:spPr>
          <a:xfrm>
            <a:off x="1097280" y="666439"/>
            <a:ext cx="10058400" cy="1120166"/>
          </a:xfrm>
        </p:spPr>
        <p:txBody>
          <a:bodyPr/>
          <a:lstStyle/>
          <a:p>
            <a:r>
              <a:rPr lang="en-US" b="1" dirty="0"/>
              <a:t>Postgres: Native operators -&gt; and --&gt; </a:t>
            </a:r>
          </a:p>
        </p:txBody>
      </p:sp>
      <p:sp>
        <p:nvSpPr>
          <p:cNvPr id="3" name="TextBox 2">
            <a:extLst>
              <a:ext uri="{FF2B5EF4-FFF2-40B4-BE49-F238E27FC236}">
                <a16:creationId xmlns:a16="http://schemas.microsoft.com/office/drawing/2014/main" id="{F5F20F64-371A-47EC-9D11-7534F6CE7E66}"/>
              </a:ext>
            </a:extLst>
          </p:cNvPr>
          <p:cNvSpPr txBox="1"/>
          <p:nvPr/>
        </p:nvSpPr>
        <p:spPr>
          <a:xfrm>
            <a:off x="1097280" y="1823590"/>
            <a:ext cx="10789920" cy="3693319"/>
          </a:xfrm>
          <a:prstGeom prst="rect">
            <a:avLst/>
          </a:prstGeom>
          <a:noFill/>
        </p:spPr>
        <p:txBody>
          <a:bodyPr wrap="square" lIns="91440" tIns="45720" rIns="91440" bIns="45720" rtlCol="0" anchor="t">
            <a:spAutoFit/>
          </a:bodyPr>
          <a:lstStyle/>
          <a:p>
            <a:r>
              <a:rPr lang="en-US" dirty="0">
                <a:ea typeface="+mn-lt"/>
                <a:cs typeface="+mn-lt"/>
              </a:rPr>
              <a:t>PostgreSQL provides two native operators -&gt; and -&gt;&gt; to help you query JSON data.</a:t>
            </a:r>
            <a:endParaRPr lang="en-US" dirty="0">
              <a:cs typeface="Calibri"/>
            </a:endParaRPr>
          </a:p>
          <a:p>
            <a:pPr marL="285750" indent="-285750">
              <a:buFont typeface="Arial" panose="020B0604020202020204" pitchFamily="34" charset="0"/>
              <a:buChar char="•"/>
            </a:pPr>
            <a:r>
              <a:rPr lang="en-US" dirty="0">
                <a:ea typeface="+mn-lt"/>
                <a:cs typeface="+mn-lt"/>
              </a:rPr>
              <a:t>The operator -&gt; returns JSON object field by key</a:t>
            </a:r>
            <a:endParaRPr lang="en-US" dirty="0"/>
          </a:p>
          <a:p>
            <a:pPr marL="285750" indent="-285750">
              <a:buFont typeface="Arial" panose="020B0604020202020204" pitchFamily="34" charset="0"/>
              <a:buChar char="•"/>
            </a:pPr>
            <a:r>
              <a:rPr lang="en-US" dirty="0">
                <a:ea typeface="+mn-lt"/>
                <a:cs typeface="+mn-lt"/>
              </a:rPr>
              <a:t>The operator -&gt;&gt; returns JSON object field by text</a:t>
            </a:r>
            <a:endParaRPr lang="en-US" dirty="0"/>
          </a:p>
          <a:p>
            <a:endParaRPr lang="en-US" b="1" dirty="0">
              <a:ea typeface="+mn-lt"/>
              <a:cs typeface="+mn-lt"/>
            </a:endParaRPr>
          </a:p>
          <a:p>
            <a:r>
              <a:rPr lang="en-US" b="1" dirty="0">
                <a:ea typeface="+mn-lt"/>
                <a:cs typeface="+mn-lt"/>
              </a:rPr>
              <a:t>Example 1</a:t>
            </a:r>
          </a:p>
          <a:p>
            <a:r>
              <a:rPr lang="en-US" dirty="0">
                <a:ea typeface="+mn-lt"/>
                <a:cs typeface="+mn-lt"/>
              </a:rPr>
              <a:t>{ "customer": "Lily Bush", "items": {"product": "</a:t>
            </a:r>
            <a:r>
              <a:rPr lang="en-US" dirty="0" err="1">
                <a:ea typeface="+mn-lt"/>
                <a:cs typeface="+mn-lt"/>
              </a:rPr>
              <a:t>Diaper","qty</a:t>
            </a:r>
            <a:r>
              <a:rPr lang="en-US" dirty="0">
                <a:ea typeface="+mn-lt"/>
                <a:cs typeface="+mn-lt"/>
              </a:rPr>
              <a:t>": 24}}</a:t>
            </a:r>
            <a:endParaRPr lang="en-US" dirty="0"/>
          </a:p>
          <a:p>
            <a:r>
              <a:rPr lang="en-US" dirty="0">
                <a:ea typeface="+mn-lt"/>
                <a:cs typeface="+mn-lt"/>
              </a:rPr>
              <a:t>using </a:t>
            </a:r>
            <a:endParaRPr lang="en-US" dirty="0"/>
          </a:p>
          <a:p>
            <a:r>
              <a:rPr lang="en-US" dirty="0">
                <a:ea typeface="+mn-lt"/>
                <a:cs typeface="+mn-lt"/>
              </a:rPr>
              <a:t>select '{ "customer": "Lily Bush", "items": {"product": "</a:t>
            </a:r>
            <a:r>
              <a:rPr lang="en-US" dirty="0" err="1">
                <a:ea typeface="+mn-lt"/>
                <a:cs typeface="+mn-lt"/>
              </a:rPr>
              <a:t>Diaper","qty</a:t>
            </a:r>
            <a:r>
              <a:rPr lang="en-US" dirty="0">
                <a:ea typeface="+mn-lt"/>
                <a:cs typeface="+mn-lt"/>
              </a:rPr>
              <a:t>": 24}}'::Json -&gt;'customer’</a:t>
            </a:r>
            <a:endParaRPr lang="en-US" dirty="0"/>
          </a:p>
          <a:p>
            <a:endParaRPr lang="en-US" b="1" dirty="0">
              <a:ea typeface="+mn-lt"/>
              <a:cs typeface="+mn-lt"/>
            </a:endParaRPr>
          </a:p>
          <a:p>
            <a:r>
              <a:rPr lang="en-US" b="1" dirty="0">
                <a:ea typeface="+mn-lt"/>
                <a:cs typeface="+mn-lt"/>
              </a:rPr>
              <a:t>Result</a:t>
            </a:r>
            <a:endParaRPr lang="en-US" b="1" dirty="0"/>
          </a:p>
          <a:p>
            <a:r>
              <a:rPr lang="en-US" dirty="0">
                <a:ea typeface="+mn-lt"/>
                <a:cs typeface="+mn-lt"/>
              </a:rPr>
              <a:t>Customer</a:t>
            </a:r>
            <a:endParaRPr lang="en-US" dirty="0"/>
          </a:p>
          <a:p>
            <a:r>
              <a:rPr lang="en-US" dirty="0">
                <a:ea typeface="+mn-lt"/>
                <a:cs typeface="+mn-lt"/>
              </a:rPr>
              <a:t>--------</a:t>
            </a:r>
            <a:endParaRPr lang="en-US" dirty="0"/>
          </a:p>
          <a:p>
            <a:r>
              <a:rPr lang="en-US" dirty="0">
                <a:ea typeface="+mn-lt"/>
                <a:cs typeface="+mn-lt"/>
              </a:rPr>
              <a:t>"Lily Bush"</a:t>
            </a:r>
            <a:endParaRPr lang="en-US" dirty="0"/>
          </a:p>
        </p:txBody>
      </p:sp>
      <p:pic>
        <p:nvPicPr>
          <p:cNvPr id="4" name="Picture 3">
            <a:extLst>
              <a:ext uri="{FF2B5EF4-FFF2-40B4-BE49-F238E27FC236}">
                <a16:creationId xmlns:a16="http://schemas.microsoft.com/office/drawing/2014/main" id="{F8F486B0-FFF7-43DA-8B47-E9E2215CE9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6" y="5524895"/>
            <a:ext cx="12214393" cy="1358153"/>
          </a:xfrm>
          <a:prstGeom prst="rect">
            <a:avLst/>
          </a:prstGeom>
        </p:spPr>
      </p:pic>
    </p:spTree>
    <p:extLst>
      <p:ext uri="{BB962C8B-B14F-4D97-AF65-F5344CB8AC3E}">
        <p14:creationId xmlns:p14="http://schemas.microsoft.com/office/powerpoint/2010/main" val="1574099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8D1C3-0DB3-4668-9F46-0B4BC3D8D363}"/>
              </a:ext>
            </a:extLst>
          </p:cNvPr>
          <p:cNvSpPr>
            <a:spLocks noGrp="1"/>
          </p:cNvSpPr>
          <p:nvPr>
            <p:ph type="title"/>
          </p:nvPr>
        </p:nvSpPr>
        <p:spPr>
          <a:xfrm>
            <a:off x="1083212" y="680503"/>
            <a:ext cx="10058400" cy="1120166"/>
          </a:xfrm>
        </p:spPr>
        <p:txBody>
          <a:bodyPr/>
          <a:lstStyle/>
          <a:p>
            <a:r>
              <a:rPr lang="en-US" b="1" dirty="0"/>
              <a:t>Postgres: Native operators -&gt; and --&gt; </a:t>
            </a:r>
          </a:p>
        </p:txBody>
      </p:sp>
      <p:sp>
        <p:nvSpPr>
          <p:cNvPr id="3" name="TextBox 2">
            <a:extLst>
              <a:ext uri="{FF2B5EF4-FFF2-40B4-BE49-F238E27FC236}">
                <a16:creationId xmlns:a16="http://schemas.microsoft.com/office/drawing/2014/main" id="{F5F20F64-371A-47EC-9D11-7534F6CE7E66}"/>
              </a:ext>
            </a:extLst>
          </p:cNvPr>
          <p:cNvSpPr txBox="1"/>
          <p:nvPr/>
        </p:nvSpPr>
        <p:spPr>
          <a:xfrm>
            <a:off x="1139484" y="1907998"/>
            <a:ext cx="10339754" cy="2585323"/>
          </a:xfrm>
          <a:prstGeom prst="rect">
            <a:avLst/>
          </a:prstGeom>
          <a:noFill/>
        </p:spPr>
        <p:txBody>
          <a:bodyPr wrap="square" lIns="91440" tIns="45720" rIns="91440" bIns="45720" rtlCol="0" anchor="t">
            <a:spAutoFit/>
          </a:bodyPr>
          <a:lstStyle/>
          <a:p>
            <a:r>
              <a:rPr lang="en-US" b="1" dirty="0">
                <a:ea typeface="+mn-lt"/>
                <a:cs typeface="+mn-lt"/>
              </a:rPr>
              <a:t>Example 2:</a:t>
            </a:r>
          </a:p>
          <a:p>
            <a:endParaRPr lang="en-US" dirty="0">
              <a:ea typeface="+mn-lt"/>
              <a:cs typeface="+mn-lt"/>
            </a:endParaRPr>
          </a:p>
          <a:p>
            <a:r>
              <a:rPr lang="en-US" dirty="0">
                <a:ea typeface="+mn-lt"/>
                <a:cs typeface="+mn-lt"/>
              </a:rPr>
              <a:t>select '{ "customer": "Lily Bush", "items": {"product": "</a:t>
            </a:r>
            <a:r>
              <a:rPr lang="en-US" dirty="0" err="1">
                <a:ea typeface="+mn-lt"/>
                <a:cs typeface="+mn-lt"/>
              </a:rPr>
              <a:t>Diaper","qty</a:t>
            </a:r>
            <a:r>
              <a:rPr lang="en-US" dirty="0">
                <a:ea typeface="+mn-lt"/>
                <a:cs typeface="+mn-lt"/>
              </a:rPr>
              <a:t>": 24}}'::Json -&gt;&gt;'customer’</a:t>
            </a:r>
            <a:endParaRPr lang="en-US" dirty="0"/>
          </a:p>
          <a:p>
            <a:endParaRPr lang="en-US" dirty="0">
              <a:ea typeface="+mn-lt"/>
              <a:cs typeface="+mn-lt"/>
            </a:endParaRPr>
          </a:p>
          <a:p>
            <a:r>
              <a:rPr lang="en-US" b="1" dirty="0">
                <a:ea typeface="+mn-lt"/>
                <a:cs typeface="+mn-lt"/>
              </a:rPr>
              <a:t>Result:</a:t>
            </a:r>
          </a:p>
          <a:p>
            <a:endParaRPr lang="en-US" b="1" dirty="0"/>
          </a:p>
          <a:p>
            <a:r>
              <a:rPr lang="en-US" dirty="0">
                <a:ea typeface="+mn-lt"/>
                <a:cs typeface="+mn-lt"/>
              </a:rPr>
              <a:t>Customer</a:t>
            </a:r>
            <a:endParaRPr lang="en-US" dirty="0"/>
          </a:p>
          <a:p>
            <a:r>
              <a:rPr lang="en-US" dirty="0">
                <a:ea typeface="+mn-lt"/>
                <a:cs typeface="+mn-lt"/>
              </a:rPr>
              <a:t>--------</a:t>
            </a:r>
            <a:endParaRPr lang="en-US" dirty="0"/>
          </a:p>
          <a:p>
            <a:r>
              <a:rPr lang="en-US" dirty="0">
                <a:ea typeface="+mn-lt"/>
                <a:cs typeface="+mn-lt"/>
              </a:rPr>
              <a:t>Lily Bush</a:t>
            </a:r>
            <a:endParaRPr lang="en-US" dirty="0"/>
          </a:p>
        </p:txBody>
      </p:sp>
      <p:pic>
        <p:nvPicPr>
          <p:cNvPr id="4" name="Picture 3">
            <a:extLst>
              <a:ext uri="{FF2B5EF4-FFF2-40B4-BE49-F238E27FC236}">
                <a16:creationId xmlns:a16="http://schemas.microsoft.com/office/drawing/2014/main" id="{F8F486B0-FFF7-43DA-8B47-E9E2215CE9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6" y="5496759"/>
            <a:ext cx="12214393" cy="1358153"/>
          </a:xfrm>
          <a:prstGeom prst="rect">
            <a:avLst/>
          </a:prstGeom>
        </p:spPr>
      </p:pic>
    </p:spTree>
    <p:extLst>
      <p:ext uri="{BB962C8B-B14F-4D97-AF65-F5344CB8AC3E}">
        <p14:creationId xmlns:p14="http://schemas.microsoft.com/office/powerpoint/2010/main" val="3539904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8D1C3-0DB3-4668-9F46-0B4BC3D8D363}"/>
              </a:ext>
            </a:extLst>
          </p:cNvPr>
          <p:cNvSpPr>
            <a:spLocks noGrp="1"/>
          </p:cNvSpPr>
          <p:nvPr>
            <p:ph type="title"/>
          </p:nvPr>
        </p:nvSpPr>
        <p:spPr>
          <a:xfrm>
            <a:off x="1083212" y="666438"/>
            <a:ext cx="10058400" cy="1120166"/>
          </a:xfrm>
        </p:spPr>
        <p:txBody>
          <a:bodyPr/>
          <a:lstStyle/>
          <a:p>
            <a:r>
              <a:rPr lang="en-US" b="1" dirty="0"/>
              <a:t>Postgres: Native operators -&gt; and -&gt;&gt; </a:t>
            </a:r>
          </a:p>
        </p:txBody>
      </p:sp>
      <p:sp>
        <p:nvSpPr>
          <p:cNvPr id="3" name="TextBox 2">
            <a:extLst>
              <a:ext uri="{FF2B5EF4-FFF2-40B4-BE49-F238E27FC236}">
                <a16:creationId xmlns:a16="http://schemas.microsoft.com/office/drawing/2014/main" id="{F5F20F64-371A-47EC-9D11-7534F6CE7E66}"/>
              </a:ext>
            </a:extLst>
          </p:cNvPr>
          <p:cNvSpPr txBox="1"/>
          <p:nvPr/>
        </p:nvSpPr>
        <p:spPr>
          <a:xfrm>
            <a:off x="1097280" y="1823590"/>
            <a:ext cx="10789920" cy="3139321"/>
          </a:xfrm>
          <a:prstGeom prst="rect">
            <a:avLst/>
          </a:prstGeom>
          <a:noFill/>
        </p:spPr>
        <p:txBody>
          <a:bodyPr wrap="square" lIns="91440" tIns="45720" rIns="91440" bIns="45720" rtlCol="0" anchor="t">
            <a:spAutoFit/>
          </a:bodyPr>
          <a:lstStyle/>
          <a:p>
            <a:r>
              <a:rPr lang="en-US" b="1" dirty="0">
                <a:ea typeface="+mn-lt"/>
                <a:cs typeface="+mn-lt"/>
              </a:rPr>
              <a:t>-&gt;</a:t>
            </a:r>
            <a:r>
              <a:rPr lang="en-US" dirty="0">
                <a:ea typeface="+mn-lt"/>
                <a:cs typeface="+mn-lt"/>
              </a:rPr>
              <a:t> operator returns a JSON object, you can chain it with the operator </a:t>
            </a:r>
            <a:r>
              <a:rPr lang="en-US" b="1" dirty="0">
                <a:ea typeface="+mn-lt"/>
                <a:cs typeface="+mn-lt"/>
              </a:rPr>
              <a:t>-&gt;&gt;</a:t>
            </a:r>
            <a:r>
              <a:rPr lang="en-US" dirty="0">
                <a:ea typeface="+mn-lt"/>
                <a:cs typeface="+mn-lt"/>
              </a:rPr>
              <a:t> to retrieve a specific node. </a:t>
            </a:r>
            <a:endParaRPr lang="en-US" dirty="0">
              <a:cs typeface="Calibri" panose="020F0502020204030204"/>
            </a:endParaRPr>
          </a:p>
          <a:p>
            <a:endParaRPr lang="en-US" dirty="0">
              <a:ea typeface="+mn-lt"/>
              <a:cs typeface="+mn-lt"/>
            </a:endParaRPr>
          </a:p>
          <a:p>
            <a:r>
              <a:rPr lang="en-US" dirty="0">
                <a:ea typeface="+mn-lt"/>
                <a:cs typeface="+mn-lt"/>
              </a:rPr>
              <a:t>For example, the following statement returns all products sold:</a:t>
            </a:r>
            <a:endParaRPr lang="en-US" dirty="0"/>
          </a:p>
          <a:p>
            <a:endParaRPr lang="en-US" dirty="0"/>
          </a:p>
          <a:p>
            <a:r>
              <a:rPr lang="en-US" dirty="0">
                <a:ea typeface="+mn-lt"/>
                <a:cs typeface="+mn-lt"/>
              </a:rPr>
              <a:t>SELECT '{ "customer": "Lily Bush", "items": {"product": "</a:t>
            </a:r>
            <a:r>
              <a:rPr lang="en-US" dirty="0" err="1">
                <a:ea typeface="+mn-lt"/>
                <a:cs typeface="+mn-lt"/>
              </a:rPr>
              <a:t>Diaper","qty</a:t>
            </a:r>
            <a:r>
              <a:rPr lang="en-US" dirty="0">
                <a:ea typeface="+mn-lt"/>
                <a:cs typeface="+mn-lt"/>
              </a:rPr>
              <a:t>": 24}}'::Json -&gt; 'items' -&gt;&gt; 'product' as product</a:t>
            </a:r>
            <a:endParaRPr lang="en-US" dirty="0"/>
          </a:p>
          <a:p>
            <a:endParaRPr lang="en-US" dirty="0"/>
          </a:p>
          <a:p>
            <a:r>
              <a:rPr lang="en-US" b="1" dirty="0">
                <a:ea typeface="+mn-lt"/>
                <a:cs typeface="+mn-lt"/>
              </a:rPr>
              <a:t>Result:</a:t>
            </a:r>
            <a:endParaRPr lang="en-US" b="1" dirty="0"/>
          </a:p>
          <a:p>
            <a:r>
              <a:rPr lang="en-US" dirty="0">
                <a:ea typeface="+mn-lt"/>
                <a:cs typeface="+mn-lt"/>
              </a:rPr>
              <a:t>Product</a:t>
            </a:r>
            <a:endParaRPr lang="en-US" dirty="0"/>
          </a:p>
          <a:p>
            <a:r>
              <a:rPr lang="en-US" dirty="0">
                <a:ea typeface="+mn-lt"/>
                <a:cs typeface="+mn-lt"/>
              </a:rPr>
              <a:t>-----------</a:t>
            </a:r>
            <a:endParaRPr lang="en-US" dirty="0"/>
          </a:p>
          <a:p>
            <a:r>
              <a:rPr lang="en-US" dirty="0">
                <a:ea typeface="+mn-lt"/>
                <a:cs typeface="+mn-lt"/>
              </a:rPr>
              <a:t>Diaper</a:t>
            </a:r>
            <a:endParaRPr lang="en-US" dirty="0"/>
          </a:p>
        </p:txBody>
      </p:sp>
      <p:pic>
        <p:nvPicPr>
          <p:cNvPr id="4" name="Picture 3">
            <a:extLst>
              <a:ext uri="{FF2B5EF4-FFF2-40B4-BE49-F238E27FC236}">
                <a16:creationId xmlns:a16="http://schemas.microsoft.com/office/drawing/2014/main" id="{F8F486B0-FFF7-43DA-8B47-E9E2215CE9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6" y="5496759"/>
            <a:ext cx="12214393" cy="1358153"/>
          </a:xfrm>
          <a:prstGeom prst="rect">
            <a:avLst/>
          </a:prstGeom>
        </p:spPr>
      </p:pic>
    </p:spTree>
    <p:extLst>
      <p:ext uri="{BB962C8B-B14F-4D97-AF65-F5344CB8AC3E}">
        <p14:creationId xmlns:p14="http://schemas.microsoft.com/office/powerpoint/2010/main" val="1535737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8D1C3-0DB3-4668-9F46-0B4BC3D8D363}"/>
              </a:ext>
            </a:extLst>
          </p:cNvPr>
          <p:cNvSpPr>
            <a:spLocks noGrp="1"/>
          </p:cNvSpPr>
          <p:nvPr>
            <p:ph type="title"/>
          </p:nvPr>
        </p:nvSpPr>
        <p:spPr>
          <a:xfrm>
            <a:off x="1083212" y="652365"/>
            <a:ext cx="10058400" cy="1120166"/>
          </a:xfrm>
        </p:spPr>
        <p:txBody>
          <a:bodyPr/>
          <a:lstStyle/>
          <a:p>
            <a:r>
              <a:rPr lang="en-US" b="1" dirty="0"/>
              <a:t>Postgres: Aggregate functions in JSON</a:t>
            </a:r>
          </a:p>
        </p:txBody>
      </p:sp>
      <p:sp>
        <p:nvSpPr>
          <p:cNvPr id="3" name="TextBox 2">
            <a:extLst>
              <a:ext uri="{FF2B5EF4-FFF2-40B4-BE49-F238E27FC236}">
                <a16:creationId xmlns:a16="http://schemas.microsoft.com/office/drawing/2014/main" id="{F5F20F64-371A-47EC-9D11-7534F6CE7E66}"/>
              </a:ext>
            </a:extLst>
          </p:cNvPr>
          <p:cNvSpPr txBox="1"/>
          <p:nvPr/>
        </p:nvSpPr>
        <p:spPr>
          <a:xfrm>
            <a:off x="1097280" y="1823590"/>
            <a:ext cx="10789920" cy="3139321"/>
          </a:xfrm>
          <a:prstGeom prst="rect">
            <a:avLst/>
          </a:prstGeom>
          <a:noFill/>
        </p:spPr>
        <p:txBody>
          <a:bodyPr wrap="square" lIns="91440" tIns="45720" rIns="91440" bIns="45720" rtlCol="0" anchor="t">
            <a:spAutoFit/>
          </a:bodyPr>
          <a:lstStyle/>
          <a:p>
            <a:r>
              <a:rPr lang="en-US" dirty="0">
                <a:ea typeface="+mn-lt"/>
                <a:cs typeface="+mn-lt"/>
              </a:rPr>
              <a:t>We can apply aggregate functions such as MIN, MAX, AVERAGE, SUM, etc., to JSON data if the Json data is read from the table.</a:t>
            </a:r>
          </a:p>
          <a:p>
            <a:endParaRPr lang="en-US" dirty="0">
              <a:cs typeface="Calibri"/>
            </a:endParaRPr>
          </a:p>
          <a:p>
            <a:r>
              <a:rPr lang="en-US" b="1" dirty="0">
                <a:ea typeface="+mn-lt"/>
                <a:cs typeface="+mn-lt"/>
              </a:rPr>
              <a:t>Example: </a:t>
            </a:r>
            <a:endParaRPr lang="en-US" b="1" dirty="0">
              <a:cs typeface="Calibri"/>
            </a:endParaRPr>
          </a:p>
          <a:p>
            <a:r>
              <a:rPr lang="en-US" dirty="0">
                <a:ea typeface="+mn-lt"/>
                <a:cs typeface="+mn-lt"/>
              </a:rPr>
              <a:t>CREATE TABLE orders (</a:t>
            </a:r>
            <a:endParaRPr lang="en-US" dirty="0">
              <a:cs typeface="Calibri"/>
            </a:endParaRPr>
          </a:p>
          <a:p>
            <a:r>
              <a:rPr lang="en-US" dirty="0">
                <a:ea typeface="+mn-lt"/>
                <a:cs typeface="+mn-lt"/>
              </a:rPr>
              <a:t>    id serial NOT NULL PRIMARY KEY,</a:t>
            </a:r>
            <a:endParaRPr lang="en-US" dirty="0">
              <a:cs typeface="Calibri"/>
            </a:endParaRPr>
          </a:p>
          <a:p>
            <a:r>
              <a:rPr lang="en-US" dirty="0">
                <a:ea typeface="+mn-lt"/>
                <a:cs typeface="+mn-lt"/>
              </a:rPr>
              <a:t>    info json NOT NULL</a:t>
            </a:r>
            <a:endParaRPr lang="en-US" dirty="0">
              <a:cs typeface="Calibri"/>
            </a:endParaRPr>
          </a:p>
          <a:p>
            <a:r>
              <a:rPr lang="en-US" dirty="0">
                <a:ea typeface="+mn-lt"/>
                <a:cs typeface="+mn-lt"/>
              </a:rPr>
              <a:t>INSERT INTO orders (info)</a:t>
            </a:r>
            <a:endParaRPr lang="en-US" dirty="0">
              <a:cs typeface="Calibri"/>
            </a:endParaRPr>
          </a:p>
          <a:p>
            <a:r>
              <a:rPr lang="en-US" dirty="0">
                <a:ea typeface="+mn-lt"/>
                <a:cs typeface="+mn-lt"/>
              </a:rPr>
              <a:t>VALUES('{ "customer": "Lily Bush", "items": {"product": "</a:t>
            </a:r>
            <a:r>
              <a:rPr lang="en-US" dirty="0" err="1">
                <a:ea typeface="+mn-lt"/>
                <a:cs typeface="+mn-lt"/>
              </a:rPr>
              <a:t>Diaper","qty</a:t>
            </a:r>
            <a:r>
              <a:rPr lang="en-US" dirty="0">
                <a:ea typeface="+mn-lt"/>
                <a:cs typeface="+mn-lt"/>
              </a:rPr>
              <a:t>": 24}}'),</a:t>
            </a:r>
            <a:endParaRPr lang="en-US" dirty="0">
              <a:cs typeface="Calibri"/>
            </a:endParaRPr>
          </a:p>
          <a:p>
            <a:r>
              <a:rPr lang="en-US" dirty="0">
                <a:ea typeface="+mn-lt"/>
                <a:cs typeface="+mn-lt"/>
              </a:rPr>
              <a:t>      ('{ "customer": "Josh William", "items": {"product": "Toy </a:t>
            </a:r>
            <a:r>
              <a:rPr lang="en-US" dirty="0" err="1">
                <a:ea typeface="+mn-lt"/>
                <a:cs typeface="+mn-lt"/>
              </a:rPr>
              <a:t>Car","qty</a:t>
            </a:r>
            <a:r>
              <a:rPr lang="en-US" dirty="0">
                <a:ea typeface="+mn-lt"/>
                <a:cs typeface="+mn-lt"/>
              </a:rPr>
              <a:t>": 1}}'),</a:t>
            </a:r>
            <a:endParaRPr lang="en-US" dirty="0">
              <a:cs typeface="Calibri"/>
            </a:endParaRPr>
          </a:p>
          <a:p>
            <a:r>
              <a:rPr lang="en-US" dirty="0">
                <a:ea typeface="+mn-lt"/>
                <a:cs typeface="+mn-lt"/>
              </a:rPr>
              <a:t>      ('{ "customer": "Mary Clark", "items": {"product": "Toy </a:t>
            </a:r>
            <a:r>
              <a:rPr lang="en-US" dirty="0" err="1">
                <a:ea typeface="+mn-lt"/>
                <a:cs typeface="+mn-lt"/>
              </a:rPr>
              <a:t>Train","qty</a:t>
            </a:r>
            <a:r>
              <a:rPr lang="en-US" dirty="0">
                <a:ea typeface="+mn-lt"/>
                <a:cs typeface="+mn-lt"/>
              </a:rPr>
              <a:t>": 2}}');</a:t>
            </a:r>
            <a:endParaRPr lang="en-US" dirty="0">
              <a:cs typeface="Calibri"/>
            </a:endParaRPr>
          </a:p>
        </p:txBody>
      </p:sp>
      <p:pic>
        <p:nvPicPr>
          <p:cNvPr id="4" name="Picture 3">
            <a:extLst>
              <a:ext uri="{FF2B5EF4-FFF2-40B4-BE49-F238E27FC236}">
                <a16:creationId xmlns:a16="http://schemas.microsoft.com/office/drawing/2014/main" id="{F8F486B0-FFF7-43DA-8B47-E9E2215CE9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6" y="5496759"/>
            <a:ext cx="12214393" cy="1358153"/>
          </a:xfrm>
          <a:prstGeom prst="rect">
            <a:avLst/>
          </a:prstGeom>
        </p:spPr>
      </p:pic>
    </p:spTree>
    <p:extLst>
      <p:ext uri="{BB962C8B-B14F-4D97-AF65-F5344CB8AC3E}">
        <p14:creationId xmlns:p14="http://schemas.microsoft.com/office/powerpoint/2010/main" val="1279186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8D1C3-0DB3-4668-9F46-0B4BC3D8D363}"/>
              </a:ext>
            </a:extLst>
          </p:cNvPr>
          <p:cNvSpPr>
            <a:spLocks noGrp="1"/>
          </p:cNvSpPr>
          <p:nvPr>
            <p:ph type="title"/>
          </p:nvPr>
        </p:nvSpPr>
        <p:spPr>
          <a:xfrm>
            <a:off x="1097280" y="680492"/>
            <a:ext cx="10058400" cy="1120166"/>
          </a:xfrm>
        </p:spPr>
        <p:txBody>
          <a:bodyPr/>
          <a:lstStyle/>
          <a:p>
            <a:r>
              <a:rPr lang="en-US" b="1" dirty="0"/>
              <a:t>Postgres: Aggregate functions in JSON</a:t>
            </a:r>
          </a:p>
        </p:txBody>
      </p:sp>
      <p:sp>
        <p:nvSpPr>
          <p:cNvPr id="3" name="TextBox 2">
            <a:extLst>
              <a:ext uri="{FF2B5EF4-FFF2-40B4-BE49-F238E27FC236}">
                <a16:creationId xmlns:a16="http://schemas.microsoft.com/office/drawing/2014/main" id="{F5F20F64-371A-47EC-9D11-7534F6CE7E66}"/>
              </a:ext>
            </a:extLst>
          </p:cNvPr>
          <p:cNvSpPr txBox="1"/>
          <p:nvPr/>
        </p:nvSpPr>
        <p:spPr>
          <a:xfrm>
            <a:off x="1097280" y="1823590"/>
            <a:ext cx="10789920" cy="3416320"/>
          </a:xfrm>
          <a:prstGeom prst="rect">
            <a:avLst/>
          </a:prstGeom>
          <a:noFill/>
        </p:spPr>
        <p:txBody>
          <a:bodyPr wrap="square" lIns="91440" tIns="45720" rIns="91440" bIns="45720" rtlCol="0" anchor="t">
            <a:spAutoFit/>
          </a:bodyPr>
          <a:lstStyle/>
          <a:p>
            <a:r>
              <a:rPr lang="en-US" dirty="0">
                <a:ea typeface="+mn-lt"/>
                <a:cs typeface="+mn-lt"/>
              </a:rPr>
              <a:t>The above ORDERS table has Json data in the column info, we can use the aggregate function to get the min, max average &amp; sum for the key qty.</a:t>
            </a:r>
          </a:p>
          <a:p>
            <a:endParaRPr lang="en-US" dirty="0">
              <a:ea typeface="+mn-lt"/>
              <a:cs typeface="+mn-lt"/>
            </a:endParaRPr>
          </a:p>
          <a:p>
            <a:r>
              <a:rPr lang="en-US" dirty="0">
                <a:ea typeface="+mn-lt"/>
                <a:cs typeface="+mn-lt"/>
              </a:rPr>
              <a:t>SELECT    MIN (CAST (info -&gt; 'items' -&gt;&gt; 'qty' AS INTEGER)),</a:t>
            </a:r>
          </a:p>
          <a:p>
            <a:r>
              <a:rPr lang="en-US" dirty="0">
                <a:ea typeface="+mn-lt"/>
                <a:cs typeface="+mn-lt"/>
              </a:rPr>
              <a:t>   MAX (CAST (info -&gt; 'items' -&gt;&gt; 'qty' AS INTEGER)),</a:t>
            </a:r>
          </a:p>
          <a:p>
            <a:r>
              <a:rPr lang="en-US" dirty="0">
                <a:ea typeface="+mn-lt"/>
                <a:cs typeface="+mn-lt"/>
              </a:rPr>
              <a:t>   SUM (CAST (info -&gt; 'items' -&gt;&gt; 'qty' AS INTEGER)),</a:t>
            </a:r>
          </a:p>
          <a:p>
            <a:r>
              <a:rPr lang="en-US" dirty="0">
                <a:ea typeface="+mn-lt"/>
                <a:cs typeface="+mn-lt"/>
              </a:rPr>
              <a:t>   AVG (CAST (info -&gt; 'items' -&gt;&gt; 'qty' AS INTEGER))</a:t>
            </a:r>
          </a:p>
          <a:p>
            <a:r>
              <a:rPr lang="en-US" dirty="0">
                <a:ea typeface="+mn-lt"/>
                <a:cs typeface="+mn-lt"/>
              </a:rPr>
              <a:t>FROM orders;</a:t>
            </a:r>
          </a:p>
          <a:p>
            <a:r>
              <a:rPr lang="en-US" b="1" dirty="0">
                <a:ea typeface="+mn-lt"/>
                <a:cs typeface="+mn-lt"/>
              </a:rPr>
              <a:t>Result:</a:t>
            </a:r>
          </a:p>
          <a:p>
            <a:r>
              <a:rPr lang="en-US" dirty="0">
                <a:ea typeface="+mn-lt"/>
                <a:cs typeface="+mn-lt"/>
              </a:rPr>
              <a:t>MIN    MAX    SUM    AVG</a:t>
            </a:r>
          </a:p>
          <a:p>
            <a:r>
              <a:rPr lang="en-US" dirty="0">
                <a:ea typeface="+mn-lt"/>
                <a:cs typeface="+mn-lt"/>
              </a:rPr>
              <a:t>----------------------------</a:t>
            </a:r>
          </a:p>
          <a:p>
            <a:r>
              <a:rPr lang="en-US" dirty="0">
                <a:ea typeface="+mn-lt"/>
                <a:cs typeface="+mn-lt"/>
              </a:rPr>
              <a:t>1    24    26    9</a:t>
            </a:r>
          </a:p>
        </p:txBody>
      </p:sp>
      <p:pic>
        <p:nvPicPr>
          <p:cNvPr id="4" name="Picture 3">
            <a:extLst>
              <a:ext uri="{FF2B5EF4-FFF2-40B4-BE49-F238E27FC236}">
                <a16:creationId xmlns:a16="http://schemas.microsoft.com/office/drawing/2014/main" id="{F8F486B0-FFF7-43DA-8B47-E9E2215CE9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6" y="5510827"/>
            <a:ext cx="12214393" cy="1358153"/>
          </a:xfrm>
          <a:prstGeom prst="rect">
            <a:avLst/>
          </a:prstGeom>
        </p:spPr>
      </p:pic>
    </p:spTree>
    <p:extLst>
      <p:ext uri="{BB962C8B-B14F-4D97-AF65-F5344CB8AC3E}">
        <p14:creationId xmlns:p14="http://schemas.microsoft.com/office/powerpoint/2010/main" val="2237894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8D1C3-0DB3-4668-9F46-0B4BC3D8D363}"/>
              </a:ext>
            </a:extLst>
          </p:cNvPr>
          <p:cNvSpPr>
            <a:spLocks noGrp="1"/>
          </p:cNvSpPr>
          <p:nvPr>
            <p:ph type="title"/>
          </p:nvPr>
        </p:nvSpPr>
        <p:spPr>
          <a:xfrm>
            <a:off x="1097280" y="694572"/>
            <a:ext cx="10058400" cy="1120166"/>
          </a:xfrm>
        </p:spPr>
        <p:txBody>
          <a:bodyPr/>
          <a:lstStyle/>
          <a:p>
            <a:r>
              <a:rPr lang="en-US" b="1" dirty="0"/>
              <a:t>Postgres: </a:t>
            </a:r>
            <a:r>
              <a:rPr lang="en-US" b="1" dirty="0" err="1"/>
              <a:t>json_object_keys</a:t>
            </a:r>
            <a:endParaRPr lang="en-US" b="1" dirty="0"/>
          </a:p>
        </p:txBody>
      </p:sp>
      <p:sp>
        <p:nvSpPr>
          <p:cNvPr id="3" name="TextBox 2">
            <a:extLst>
              <a:ext uri="{FF2B5EF4-FFF2-40B4-BE49-F238E27FC236}">
                <a16:creationId xmlns:a16="http://schemas.microsoft.com/office/drawing/2014/main" id="{F5F20F64-371A-47EC-9D11-7534F6CE7E66}"/>
              </a:ext>
            </a:extLst>
          </p:cNvPr>
          <p:cNvSpPr txBox="1"/>
          <p:nvPr/>
        </p:nvSpPr>
        <p:spPr>
          <a:xfrm>
            <a:off x="1097280" y="1823590"/>
            <a:ext cx="10789920" cy="3647152"/>
          </a:xfrm>
          <a:prstGeom prst="rect">
            <a:avLst/>
          </a:prstGeom>
          <a:noFill/>
        </p:spPr>
        <p:txBody>
          <a:bodyPr wrap="square" lIns="91440" tIns="45720" rIns="91440" bIns="45720" rtlCol="0" anchor="t">
            <a:spAutoFit/>
          </a:bodyPr>
          <a:lstStyle/>
          <a:p>
            <a:r>
              <a:rPr lang="en-US" dirty="0">
                <a:ea typeface="+mn-lt"/>
                <a:cs typeface="+mn-lt"/>
              </a:rPr>
              <a:t>Below are the few functions which are frequently used.</a:t>
            </a:r>
            <a:endParaRPr lang="en-US" dirty="0">
              <a:cs typeface="Calibri"/>
            </a:endParaRPr>
          </a:p>
          <a:p>
            <a:endParaRPr lang="en-US" b="1" dirty="0">
              <a:ea typeface="+mn-lt"/>
              <a:cs typeface="+mn-lt"/>
            </a:endParaRPr>
          </a:p>
          <a:p>
            <a:r>
              <a:rPr lang="en-US" b="1" dirty="0" err="1">
                <a:ea typeface="+mn-lt"/>
                <a:cs typeface="+mn-lt"/>
              </a:rPr>
              <a:t>json_object_keys</a:t>
            </a:r>
            <a:r>
              <a:rPr lang="en-US" b="1" dirty="0">
                <a:ea typeface="+mn-lt"/>
                <a:cs typeface="+mn-lt"/>
              </a:rPr>
              <a:t>:</a:t>
            </a:r>
            <a:endParaRPr lang="en-US" b="1" dirty="0"/>
          </a:p>
          <a:p>
            <a:pPr marL="285750" indent="-285750">
              <a:buFont typeface="Arial" panose="020B0604020202020204" pitchFamily="34" charset="0"/>
              <a:buChar char="•"/>
            </a:pPr>
            <a:r>
              <a:rPr lang="en-US" dirty="0">
                <a:ea typeface="+mn-lt"/>
                <a:cs typeface="+mn-lt"/>
              </a:rPr>
              <a:t>To </a:t>
            </a:r>
            <a:r>
              <a:rPr lang="en-US" dirty="0" err="1">
                <a:ea typeface="+mn-lt"/>
                <a:cs typeface="+mn-lt"/>
              </a:rPr>
              <a:t>retireve</a:t>
            </a:r>
            <a:r>
              <a:rPr lang="en-US" dirty="0">
                <a:ea typeface="+mn-lt"/>
                <a:cs typeface="+mn-lt"/>
              </a:rPr>
              <a:t> the Key names in the JSON.</a:t>
            </a:r>
            <a:endParaRPr lang="en-US" dirty="0"/>
          </a:p>
          <a:p>
            <a:endParaRPr lang="en-US" dirty="0">
              <a:ea typeface="+mn-lt"/>
              <a:cs typeface="+mn-lt"/>
            </a:endParaRPr>
          </a:p>
          <a:p>
            <a:r>
              <a:rPr lang="en-US" b="1" dirty="0">
                <a:ea typeface="+mn-lt"/>
                <a:cs typeface="+mn-lt"/>
              </a:rPr>
              <a:t>Example</a:t>
            </a:r>
            <a:endParaRPr lang="en-US" b="1" dirty="0"/>
          </a:p>
          <a:p>
            <a:r>
              <a:rPr lang="en-US" dirty="0">
                <a:ea typeface="+mn-lt"/>
                <a:cs typeface="+mn-lt"/>
              </a:rPr>
              <a:t>Select </a:t>
            </a:r>
            <a:r>
              <a:rPr lang="en-US" dirty="0" err="1">
                <a:ea typeface="+mn-lt"/>
                <a:cs typeface="+mn-lt"/>
              </a:rPr>
              <a:t>json_object_keys</a:t>
            </a:r>
            <a:r>
              <a:rPr lang="en-US" dirty="0">
                <a:ea typeface="+mn-lt"/>
                <a:cs typeface="+mn-lt"/>
              </a:rPr>
              <a:t>('{ "customer": "Lily Bush", "items": {"product": "</a:t>
            </a:r>
            <a:r>
              <a:rPr lang="en-US" dirty="0" err="1">
                <a:ea typeface="+mn-lt"/>
                <a:cs typeface="+mn-lt"/>
              </a:rPr>
              <a:t>Diaper","qty</a:t>
            </a:r>
            <a:r>
              <a:rPr lang="en-US" dirty="0">
                <a:ea typeface="+mn-lt"/>
                <a:cs typeface="+mn-lt"/>
              </a:rPr>
              <a:t>": 24}}'::json)</a:t>
            </a:r>
            <a:endParaRPr lang="en-US" dirty="0"/>
          </a:p>
          <a:p>
            <a:r>
              <a:rPr lang="en-US" dirty="0">
                <a:ea typeface="+mn-lt"/>
                <a:cs typeface="+mn-lt"/>
              </a:rPr>
              <a:t>Result:</a:t>
            </a:r>
            <a:endParaRPr lang="en-US" dirty="0"/>
          </a:p>
          <a:p>
            <a:r>
              <a:rPr lang="en-US" dirty="0" err="1">
                <a:ea typeface="+mn-lt"/>
                <a:cs typeface="+mn-lt"/>
              </a:rPr>
              <a:t>json_object_keys</a:t>
            </a:r>
            <a:endParaRPr lang="en-US" dirty="0"/>
          </a:p>
          <a:p>
            <a:r>
              <a:rPr lang="en-US" dirty="0">
                <a:ea typeface="+mn-lt"/>
                <a:cs typeface="+mn-lt"/>
              </a:rPr>
              <a:t>----------------</a:t>
            </a:r>
            <a:endParaRPr lang="en-US" dirty="0"/>
          </a:p>
          <a:p>
            <a:r>
              <a:rPr lang="en-US" dirty="0">
                <a:ea typeface="+mn-lt"/>
                <a:cs typeface="+mn-lt"/>
              </a:rPr>
              <a:t>customer</a:t>
            </a:r>
            <a:endParaRPr lang="en-US" dirty="0"/>
          </a:p>
          <a:p>
            <a:r>
              <a:rPr lang="en-US" dirty="0">
                <a:ea typeface="+mn-lt"/>
                <a:cs typeface="+mn-lt"/>
              </a:rPr>
              <a:t>items</a:t>
            </a:r>
            <a:endParaRPr lang="en-US" dirty="0"/>
          </a:p>
          <a:p>
            <a:endParaRPr lang="en-US" sz="1500" dirty="0">
              <a:cs typeface="Calibri"/>
            </a:endParaRPr>
          </a:p>
        </p:txBody>
      </p:sp>
      <p:pic>
        <p:nvPicPr>
          <p:cNvPr id="4" name="Picture 3">
            <a:extLst>
              <a:ext uri="{FF2B5EF4-FFF2-40B4-BE49-F238E27FC236}">
                <a16:creationId xmlns:a16="http://schemas.microsoft.com/office/drawing/2014/main" id="{F8F486B0-FFF7-43DA-8B47-E9E2215CE9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496759"/>
            <a:ext cx="12198469" cy="1358153"/>
          </a:xfrm>
          <a:prstGeom prst="rect">
            <a:avLst/>
          </a:prstGeom>
        </p:spPr>
      </p:pic>
    </p:spTree>
    <p:extLst>
      <p:ext uri="{BB962C8B-B14F-4D97-AF65-F5344CB8AC3E}">
        <p14:creationId xmlns:p14="http://schemas.microsoft.com/office/powerpoint/2010/main" val="3765082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8D1C3-0DB3-4668-9F46-0B4BC3D8D363}"/>
              </a:ext>
            </a:extLst>
          </p:cNvPr>
          <p:cNvSpPr>
            <a:spLocks noGrp="1"/>
          </p:cNvSpPr>
          <p:nvPr>
            <p:ph type="title"/>
          </p:nvPr>
        </p:nvSpPr>
        <p:spPr>
          <a:xfrm>
            <a:off x="1097280" y="666433"/>
            <a:ext cx="10058400" cy="1120166"/>
          </a:xfrm>
        </p:spPr>
        <p:txBody>
          <a:bodyPr/>
          <a:lstStyle/>
          <a:p>
            <a:r>
              <a:rPr lang="en-US" b="1" dirty="0"/>
              <a:t>Postgres: </a:t>
            </a:r>
            <a:r>
              <a:rPr lang="en-US" b="1" dirty="0" err="1"/>
              <a:t>json_object_keys</a:t>
            </a:r>
            <a:endParaRPr lang="en-US" b="1" dirty="0"/>
          </a:p>
        </p:txBody>
      </p:sp>
      <p:sp>
        <p:nvSpPr>
          <p:cNvPr id="3" name="TextBox 2">
            <a:extLst>
              <a:ext uri="{FF2B5EF4-FFF2-40B4-BE49-F238E27FC236}">
                <a16:creationId xmlns:a16="http://schemas.microsoft.com/office/drawing/2014/main" id="{F5F20F64-371A-47EC-9D11-7534F6CE7E66}"/>
              </a:ext>
            </a:extLst>
          </p:cNvPr>
          <p:cNvSpPr txBox="1"/>
          <p:nvPr/>
        </p:nvSpPr>
        <p:spPr>
          <a:xfrm>
            <a:off x="1097280" y="1823590"/>
            <a:ext cx="10789920" cy="3247043"/>
          </a:xfrm>
          <a:prstGeom prst="rect">
            <a:avLst/>
          </a:prstGeom>
          <a:noFill/>
        </p:spPr>
        <p:txBody>
          <a:bodyPr wrap="square" lIns="91440" tIns="45720" rIns="91440" bIns="45720" rtlCol="0" anchor="t">
            <a:spAutoFit/>
          </a:bodyPr>
          <a:lstStyle/>
          <a:p>
            <a:endParaRPr lang="en-US" dirty="0">
              <a:ea typeface="+mn-lt"/>
              <a:cs typeface="+mn-lt"/>
            </a:endParaRPr>
          </a:p>
          <a:p>
            <a:r>
              <a:rPr lang="en-US" dirty="0">
                <a:ea typeface="+mn-lt"/>
                <a:cs typeface="+mn-lt"/>
              </a:rPr>
              <a:t>If we want to retrieve the key names inside the nested json we need to use the operator to retrieve the data.</a:t>
            </a:r>
            <a:endParaRPr lang="en-US" dirty="0"/>
          </a:p>
          <a:p>
            <a:endParaRPr lang="en-US" b="1" dirty="0">
              <a:ea typeface="+mn-lt"/>
              <a:cs typeface="+mn-lt"/>
            </a:endParaRPr>
          </a:p>
          <a:p>
            <a:r>
              <a:rPr lang="en-US" b="1" dirty="0">
                <a:ea typeface="+mn-lt"/>
                <a:cs typeface="+mn-lt"/>
              </a:rPr>
              <a:t>Example</a:t>
            </a:r>
            <a:endParaRPr lang="en-US" b="1" dirty="0"/>
          </a:p>
          <a:p>
            <a:r>
              <a:rPr lang="en-US" dirty="0">
                <a:ea typeface="+mn-lt"/>
                <a:cs typeface="+mn-lt"/>
              </a:rPr>
              <a:t>Select </a:t>
            </a:r>
            <a:r>
              <a:rPr lang="en-US" dirty="0" err="1">
                <a:ea typeface="+mn-lt"/>
                <a:cs typeface="+mn-lt"/>
              </a:rPr>
              <a:t>json_object_keys</a:t>
            </a:r>
            <a:r>
              <a:rPr lang="en-US" dirty="0">
                <a:ea typeface="+mn-lt"/>
                <a:cs typeface="+mn-lt"/>
              </a:rPr>
              <a:t>('{ "customer": "Lily Bush", "items": {"product": "</a:t>
            </a:r>
            <a:r>
              <a:rPr lang="en-US" dirty="0" err="1">
                <a:ea typeface="+mn-lt"/>
                <a:cs typeface="+mn-lt"/>
              </a:rPr>
              <a:t>Diaper","qty</a:t>
            </a:r>
            <a:r>
              <a:rPr lang="en-US" dirty="0">
                <a:ea typeface="+mn-lt"/>
                <a:cs typeface="+mn-lt"/>
              </a:rPr>
              <a:t>": 24}}'::json-&gt;'items’)</a:t>
            </a:r>
            <a:endParaRPr lang="en-US" dirty="0"/>
          </a:p>
          <a:p>
            <a:endParaRPr lang="en-US" dirty="0">
              <a:ea typeface="+mn-lt"/>
              <a:cs typeface="+mn-lt"/>
            </a:endParaRPr>
          </a:p>
          <a:p>
            <a:r>
              <a:rPr lang="en-US" b="1" dirty="0">
                <a:ea typeface="+mn-lt"/>
                <a:cs typeface="+mn-lt"/>
              </a:rPr>
              <a:t>Result:</a:t>
            </a:r>
            <a:endParaRPr lang="en-US" b="1" dirty="0"/>
          </a:p>
          <a:p>
            <a:endParaRPr lang="en-US" sz="1500" b="1" dirty="0">
              <a:cs typeface="Calibri"/>
            </a:endParaRPr>
          </a:p>
          <a:p>
            <a:r>
              <a:rPr lang="en-US" sz="1600" dirty="0" err="1">
                <a:ea typeface="+mn-lt"/>
                <a:cs typeface="+mn-lt"/>
              </a:rPr>
              <a:t>json_object_keys</a:t>
            </a:r>
            <a:endParaRPr lang="en-US" sz="1600" dirty="0"/>
          </a:p>
          <a:p>
            <a:r>
              <a:rPr lang="en-US" sz="1600" dirty="0">
                <a:ea typeface="+mn-lt"/>
                <a:cs typeface="+mn-lt"/>
              </a:rPr>
              <a:t>----------------</a:t>
            </a:r>
            <a:endParaRPr lang="en-US" sz="1600" dirty="0"/>
          </a:p>
          <a:p>
            <a:r>
              <a:rPr lang="en-US" sz="1600" dirty="0">
                <a:ea typeface="+mn-lt"/>
                <a:cs typeface="+mn-lt"/>
              </a:rPr>
              <a:t>product</a:t>
            </a:r>
            <a:endParaRPr lang="en-US" sz="1600" dirty="0"/>
          </a:p>
          <a:p>
            <a:r>
              <a:rPr lang="en-US" sz="1600" dirty="0">
                <a:ea typeface="+mn-lt"/>
                <a:cs typeface="+mn-lt"/>
              </a:rPr>
              <a:t>qty</a:t>
            </a:r>
            <a:endParaRPr lang="en-US" sz="1500" dirty="0">
              <a:cs typeface="Calibri"/>
            </a:endParaRPr>
          </a:p>
        </p:txBody>
      </p:sp>
      <p:pic>
        <p:nvPicPr>
          <p:cNvPr id="4" name="Picture 3">
            <a:extLst>
              <a:ext uri="{FF2B5EF4-FFF2-40B4-BE49-F238E27FC236}">
                <a16:creationId xmlns:a16="http://schemas.microsoft.com/office/drawing/2014/main" id="{F8F486B0-FFF7-43DA-8B47-E9E2215CE9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24" y="5496759"/>
            <a:ext cx="12214393" cy="1358153"/>
          </a:xfrm>
          <a:prstGeom prst="rect">
            <a:avLst/>
          </a:prstGeom>
        </p:spPr>
      </p:pic>
    </p:spTree>
    <p:extLst>
      <p:ext uri="{BB962C8B-B14F-4D97-AF65-F5344CB8AC3E}">
        <p14:creationId xmlns:p14="http://schemas.microsoft.com/office/powerpoint/2010/main" val="1681368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latin typeface="+mn-lt"/>
              </a:rPr>
              <a:t>Agenda – Session 5B</a:t>
            </a:r>
          </a:p>
        </p:txBody>
      </p:sp>
      <p:sp>
        <p:nvSpPr>
          <p:cNvPr id="5" name="Content Placeholder 4"/>
          <p:cNvSpPr>
            <a:spLocks noGrp="1"/>
          </p:cNvSpPr>
          <p:nvPr>
            <p:ph idx="1"/>
          </p:nvPr>
        </p:nvSpPr>
        <p:spPr>
          <a:xfrm>
            <a:off x="1097280" y="1899138"/>
            <a:ext cx="10058400" cy="2771335"/>
          </a:xfrm>
        </p:spPr>
        <p:txBody>
          <a:bodyPr>
            <a:normAutofit/>
          </a:bodyPr>
          <a:lstStyle/>
          <a:p>
            <a:r>
              <a:rPr lang="en-US" sz="2700" dirty="0"/>
              <a:t>Part B</a:t>
            </a:r>
          </a:p>
          <a:p>
            <a:pPr lvl="1"/>
            <a:r>
              <a:rPr lang="en-US" dirty="0"/>
              <a:t>JSON Data in SQL Server</a:t>
            </a:r>
          </a:p>
          <a:p>
            <a:pPr lvl="2"/>
            <a:r>
              <a:rPr lang="en-US" sz="1500" dirty="0"/>
              <a:t>FOR JSON, </a:t>
            </a:r>
          </a:p>
          <a:p>
            <a:pPr lvl="2"/>
            <a:r>
              <a:rPr lang="en-US" sz="1500" dirty="0"/>
              <a:t>JSON WITHOUT_ARRAY_WRAPPER, OPEN JSON</a:t>
            </a:r>
          </a:p>
          <a:p>
            <a:pPr lvl="1"/>
            <a:r>
              <a:rPr lang="en-IN" dirty="0"/>
              <a:t>JSON in Postgres SQL</a:t>
            </a:r>
          </a:p>
          <a:p>
            <a:pPr lvl="2">
              <a:buFont typeface="Courier New" panose="02070309020205020404" pitchFamily="49" charset="0"/>
              <a:buChar char="o"/>
            </a:pPr>
            <a:r>
              <a:rPr lang="en-US" sz="1500" dirty="0"/>
              <a:t>Array in JSON, Native operators -&gt; and -&gt;&gt;, Aggregate functions </a:t>
            </a:r>
          </a:p>
          <a:p>
            <a:pPr lvl="2">
              <a:buFont typeface="Courier New" panose="02070309020205020404" pitchFamily="49" charset="0"/>
              <a:buChar char="o"/>
            </a:pPr>
            <a:r>
              <a:rPr lang="en-US" sz="1500" dirty="0" err="1"/>
              <a:t>Json_Object_Keys</a:t>
            </a:r>
            <a:r>
              <a:rPr lang="en-US" sz="1500" dirty="0"/>
              <a:t>, </a:t>
            </a:r>
            <a:r>
              <a:rPr lang="en-US" sz="1500" dirty="0" err="1"/>
              <a:t>Json_TypeOf</a:t>
            </a:r>
            <a:r>
              <a:rPr lang="en-US" sz="1500" dirty="0"/>
              <a:t>, </a:t>
            </a:r>
            <a:r>
              <a:rPr lang="en-US" sz="1500" dirty="0" err="1"/>
              <a:t>rows_to_json</a:t>
            </a:r>
            <a:r>
              <a:rPr lang="en-US" sz="1500" dirty="0"/>
              <a:t>, </a:t>
            </a:r>
            <a:r>
              <a:rPr lang="en-US" sz="1500" dirty="0" err="1"/>
              <a:t>json_array_elements</a:t>
            </a: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499847"/>
            <a:ext cx="12214393" cy="1358153"/>
          </a:xfrm>
          <a:prstGeom prst="rect">
            <a:avLst/>
          </a:prstGeom>
        </p:spPr>
      </p:pic>
    </p:spTree>
    <p:extLst>
      <p:ext uri="{BB962C8B-B14F-4D97-AF65-F5344CB8AC3E}">
        <p14:creationId xmlns:p14="http://schemas.microsoft.com/office/powerpoint/2010/main" val="196031131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animEffect transition="in" filter="fade">
                                      <p:cBhvr>
                                        <p:cTn id="13" dur="500"/>
                                        <p:tgtEl>
                                          <p:spTgt spid="5">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fade">
                                      <p:cBhvr>
                                        <p:cTn id="16" dur="500"/>
                                        <p:tgtEl>
                                          <p:spTgt spid="5">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fade">
                                      <p:cBhvr>
                                        <p:cTn id="19"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8D1C3-0DB3-4668-9F46-0B4BC3D8D363}"/>
              </a:ext>
            </a:extLst>
          </p:cNvPr>
          <p:cNvSpPr>
            <a:spLocks noGrp="1"/>
          </p:cNvSpPr>
          <p:nvPr>
            <p:ph type="title"/>
          </p:nvPr>
        </p:nvSpPr>
        <p:spPr>
          <a:xfrm>
            <a:off x="1083212" y="666433"/>
            <a:ext cx="10058400" cy="1120166"/>
          </a:xfrm>
        </p:spPr>
        <p:txBody>
          <a:bodyPr/>
          <a:lstStyle/>
          <a:p>
            <a:r>
              <a:rPr lang="en-US" b="1" dirty="0"/>
              <a:t>Postgres: </a:t>
            </a:r>
            <a:r>
              <a:rPr lang="en-US" b="1" dirty="0" err="1"/>
              <a:t>json_typeof</a:t>
            </a:r>
            <a:endParaRPr lang="en-US" b="1" dirty="0"/>
          </a:p>
        </p:txBody>
      </p:sp>
      <p:sp>
        <p:nvSpPr>
          <p:cNvPr id="3" name="TextBox 2">
            <a:extLst>
              <a:ext uri="{FF2B5EF4-FFF2-40B4-BE49-F238E27FC236}">
                <a16:creationId xmlns:a16="http://schemas.microsoft.com/office/drawing/2014/main" id="{F5F20F64-371A-47EC-9D11-7534F6CE7E66}"/>
              </a:ext>
            </a:extLst>
          </p:cNvPr>
          <p:cNvSpPr txBox="1"/>
          <p:nvPr/>
        </p:nvSpPr>
        <p:spPr>
          <a:xfrm>
            <a:off x="1097280" y="1823590"/>
            <a:ext cx="10789920" cy="3416320"/>
          </a:xfrm>
          <a:prstGeom prst="rect">
            <a:avLst/>
          </a:prstGeom>
          <a:noFill/>
        </p:spPr>
        <p:txBody>
          <a:bodyPr wrap="square" lIns="91440" tIns="45720" rIns="91440" bIns="45720" rtlCol="0" anchor="t">
            <a:spAutoFit/>
          </a:bodyPr>
          <a:lstStyle/>
          <a:p>
            <a:r>
              <a:rPr lang="en-US" b="1" dirty="0" err="1">
                <a:ea typeface="+mn-lt"/>
                <a:cs typeface="+mn-lt"/>
              </a:rPr>
              <a:t>json_typeof</a:t>
            </a:r>
            <a:r>
              <a:rPr lang="en-US" b="1" dirty="0">
                <a:ea typeface="+mn-lt"/>
                <a:cs typeface="+mn-lt"/>
              </a:rPr>
              <a:t> :</a:t>
            </a:r>
            <a:endParaRPr lang="en-US" b="1" dirty="0">
              <a:cs typeface="Calibri"/>
            </a:endParaRPr>
          </a:p>
          <a:p>
            <a:pPr marL="285750" indent="-285750">
              <a:buFont typeface="Arial" panose="020B0604020202020204" pitchFamily="34" charset="0"/>
              <a:buChar char="•"/>
            </a:pPr>
            <a:r>
              <a:rPr lang="en-US" dirty="0">
                <a:ea typeface="+mn-lt"/>
                <a:cs typeface="+mn-lt"/>
              </a:rPr>
              <a:t>The </a:t>
            </a:r>
            <a:r>
              <a:rPr lang="en-US" dirty="0" err="1">
                <a:ea typeface="+mn-lt"/>
                <a:cs typeface="+mn-lt"/>
              </a:rPr>
              <a:t>json_typeof</a:t>
            </a:r>
            <a:r>
              <a:rPr lang="en-US" dirty="0">
                <a:ea typeface="+mn-lt"/>
                <a:cs typeface="+mn-lt"/>
              </a:rPr>
              <a:t>() function returns type of the outermost JSON value as a string. It can be number, </a:t>
            </a:r>
            <a:r>
              <a:rPr lang="en-US" dirty="0" err="1">
                <a:ea typeface="+mn-lt"/>
                <a:cs typeface="+mn-lt"/>
              </a:rPr>
              <a:t>boolean</a:t>
            </a:r>
            <a:r>
              <a:rPr lang="en-US" dirty="0">
                <a:ea typeface="+mn-lt"/>
                <a:cs typeface="+mn-lt"/>
              </a:rPr>
              <a:t>, null, object, array, and string.</a:t>
            </a:r>
            <a:endParaRPr lang="en-US" dirty="0"/>
          </a:p>
          <a:p>
            <a:endParaRPr lang="en-US" dirty="0">
              <a:ea typeface="+mn-lt"/>
              <a:cs typeface="+mn-lt"/>
            </a:endParaRPr>
          </a:p>
          <a:p>
            <a:r>
              <a:rPr lang="en-US" b="1" dirty="0">
                <a:ea typeface="+mn-lt"/>
                <a:cs typeface="+mn-lt"/>
              </a:rPr>
              <a:t>Example </a:t>
            </a:r>
            <a:endParaRPr lang="en-US" b="1" dirty="0"/>
          </a:p>
          <a:p>
            <a:r>
              <a:rPr lang="en-US" dirty="0">
                <a:ea typeface="+mn-lt"/>
                <a:cs typeface="+mn-lt"/>
              </a:rPr>
              <a:t>The following query return the data type of the items:</a:t>
            </a:r>
            <a:endParaRPr lang="en-US" dirty="0"/>
          </a:p>
          <a:p>
            <a:r>
              <a:rPr lang="en-US" dirty="0">
                <a:ea typeface="+mn-lt"/>
                <a:cs typeface="+mn-lt"/>
              </a:rPr>
              <a:t>SELECT </a:t>
            </a:r>
            <a:r>
              <a:rPr lang="en-US" dirty="0" err="1">
                <a:ea typeface="+mn-lt"/>
                <a:cs typeface="+mn-lt"/>
              </a:rPr>
              <a:t>json_typeof</a:t>
            </a:r>
            <a:r>
              <a:rPr lang="en-US" dirty="0">
                <a:ea typeface="+mn-lt"/>
                <a:cs typeface="+mn-lt"/>
              </a:rPr>
              <a:t> ('{ "customer": "Lily Bush", "items": {"product": "</a:t>
            </a:r>
            <a:r>
              <a:rPr lang="en-US" dirty="0" err="1">
                <a:ea typeface="+mn-lt"/>
                <a:cs typeface="+mn-lt"/>
              </a:rPr>
              <a:t>Diaper","qty</a:t>
            </a:r>
            <a:r>
              <a:rPr lang="en-US" dirty="0">
                <a:ea typeface="+mn-lt"/>
                <a:cs typeface="+mn-lt"/>
              </a:rPr>
              <a:t>": 24}}'::json-&gt;'items')</a:t>
            </a:r>
            <a:endParaRPr lang="en-US" dirty="0"/>
          </a:p>
          <a:p>
            <a:endParaRPr lang="en-US" dirty="0"/>
          </a:p>
          <a:p>
            <a:r>
              <a:rPr lang="en-US" b="1" dirty="0">
                <a:ea typeface="+mn-lt"/>
                <a:cs typeface="+mn-lt"/>
              </a:rPr>
              <a:t>Result:</a:t>
            </a:r>
            <a:endParaRPr lang="en-US" b="1" dirty="0"/>
          </a:p>
          <a:p>
            <a:r>
              <a:rPr lang="en-US" dirty="0" err="1">
                <a:ea typeface="+mn-lt"/>
                <a:cs typeface="+mn-lt"/>
              </a:rPr>
              <a:t>json_typeof</a:t>
            </a:r>
            <a:endParaRPr lang="en-US" dirty="0"/>
          </a:p>
          <a:p>
            <a:r>
              <a:rPr lang="en-US" dirty="0">
                <a:ea typeface="+mn-lt"/>
                <a:cs typeface="+mn-lt"/>
              </a:rPr>
              <a:t>----------------</a:t>
            </a:r>
            <a:endParaRPr lang="en-US" dirty="0"/>
          </a:p>
          <a:p>
            <a:r>
              <a:rPr lang="en-US" dirty="0">
                <a:ea typeface="+mn-lt"/>
                <a:cs typeface="+mn-lt"/>
              </a:rPr>
              <a:t>object</a:t>
            </a:r>
            <a:endParaRPr lang="en-US" dirty="0"/>
          </a:p>
        </p:txBody>
      </p:sp>
      <p:pic>
        <p:nvPicPr>
          <p:cNvPr id="4" name="Picture 3">
            <a:extLst>
              <a:ext uri="{FF2B5EF4-FFF2-40B4-BE49-F238E27FC236}">
                <a16:creationId xmlns:a16="http://schemas.microsoft.com/office/drawing/2014/main" id="{F8F486B0-FFF7-43DA-8B47-E9E2215CE9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6" y="5496759"/>
            <a:ext cx="12214393" cy="1358153"/>
          </a:xfrm>
          <a:prstGeom prst="rect">
            <a:avLst/>
          </a:prstGeom>
        </p:spPr>
      </p:pic>
    </p:spTree>
    <p:extLst>
      <p:ext uri="{BB962C8B-B14F-4D97-AF65-F5344CB8AC3E}">
        <p14:creationId xmlns:p14="http://schemas.microsoft.com/office/powerpoint/2010/main" val="41153839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8D1C3-0DB3-4668-9F46-0B4BC3D8D363}"/>
              </a:ext>
            </a:extLst>
          </p:cNvPr>
          <p:cNvSpPr>
            <a:spLocks noGrp="1"/>
          </p:cNvSpPr>
          <p:nvPr>
            <p:ph type="title"/>
          </p:nvPr>
        </p:nvSpPr>
        <p:spPr>
          <a:xfrm>
            <a:off x="1097280" y="680501"/>
            <a:ext cx="10058400" cy="1120166"/>
          </a:xfrm>
        </p:spPr>
        <p:txBody>
          <a:bodyPr/>
          <a:lstStyle/>
          <a:p>
            <a:r>
              <a:rPr lang="en-US" b="1" dirty="0"/>
              <a:t>Postgres: </a:t>
            </a:r>
            <a:r>
              <a:rPr lang="en-US" b="1" dirty="0" err="1"/>
              <a:t>json_typeof</a:t>
            </a:r>
            <a:endParaRPr lang="en-US" b="1" dirty="0"/>
          </a:p>
        </p:txBody>
      </p:sp>
      <p:sp>
        <p:nvSpPr>
          <p:cNvPr id="3" name="TextBox 2">
            <a:extLst>
              <a:ext uri="{FF2B5EF4-FFF2-40B4-BE49-F238E27FC236}">
                <a16:creationId xmlns:a16="http://schemas.microsoft.com/office/drawing/2014/main" id="{F5F20F64-371A-47EC-9D11-7534F6CE7E66}"/>
              </a:ext>
            </a:extLst>
          </p:cNvPr>
          <p:cNvSpPr txBox="1"/>
          <p:nvPr/>
        </p:nvSpPr>
        <p:spPr>
          <a:xfrm>
            <a:off x="1097280" y="1823590"/>
            <a:ext cx="10789920" cy="2585323"/>
          </a:xfrm>
          <a:prstGeom prst="rect">
            <a:avLst/>
          </a:prstGeom>
          <a:noFill/>
        </p:spPr>
        <p:txBody>
          <a:bodyPr wrap="square" lIns="91440" tIns="45720" rIns="91440" bIns="45720" rtlCol="0" anchor="t">
            <a:spAutoFit/>
          </a:bodyPr>
          <a:lstStyle/>
          <a:p>
            <a:endParaRPr lang="en-US" b="1" dirty="0">
              <a:cs typeface="Calibri"/>
            </a:endParaRPr>
          </a:p>
          <a:p>
            <a:r>
              <a:rPr lang="en-US" dirty="0">
                <a:ea typeface="+mn-lt"/>
                <a:cs typeface="+mn-lt"/>
              </a:rPr>
              <a:t>The following query returns the data type of the qty field of the nested items JSON object.</a:t>
            </a:r>
          </a:p>
          <a:p>
            <a:endParaRPr lang="en-US" dirty="0"/>
          </a:p>
          <a:p>
            <a:r>
              <a:rPr lang="en-US" dirty="0">
                <a:ea typeface="+mn-lt"/>
                <a:cs typeface="+mn-lt"/>
              </a:rPr>
              <a:t>SELECT </a:t>
            </a:r>
            <a:r>
              <a:rPr lang="en-US" dirty="0" err="1">
                <a:ea typeface="+mn-lt"/>
                <a:cs typeface="+mn-lt"/>
              </a:rPr>
              <a:t>json_typeof</a:t>
            </a:r>
            <a:r>
              <a:rPr lang="en-US" dirty="0">
                <a:ea typeface="+mn-lt"/>
                <a:cs typeface="+mn-lt"/>
              </a:rPr>
              <a:t> ('{ "customer": "Lily Bush", "items": {"product": "</a:t>
            </a:r>
            <a:r>
              <a:rPr lang="en-US" dirty="0" err="1">
                <a:ea typeface="+mn-lt"/>
                <a:cs typeface="+mn-lt"/>
              </a:rPr>
              <a:t>Diaper","qty</a:t>
            </a:r>
            <a:r>
              <a:rPr lang="en-US" dirty="0">
                <a:ea typeface="+mn-lt"/>
                <a:cs typeface="+mn-lt"/>
              </a:rPr>
              <a:t>": 24}}'::json-&gt;'items'-&gt;'qty’)</a:t>
            </a:r>
            <a:endParaRPr lang="en-US" dirty="0"/>
          </a:p>
          <a:p>
            <a:endParaRPr lang="en-US" dirty="0">
              <a:ea typeface="+mn-lt"/>
              <a:cs typeface="+mn-lt"/>
            </a:endParaRPr>
          </a:p>
          <a:p>
            <a:r>
              <a:rPr lang="en-US" b="1" dirty="0">
                <a:ea typeface="+mn-lt"/>
                <a:cs typeface="+mn-lt"/>
              </a:rPr>
              <a:t>Result:</a:t>
            </a:r>
            <a:endParaRPr lang="en-US" b="1" dirty="0"/>
          </a:p>
          <a:p>
            <a:r>
              <a:rPr lang="en-US" dirty="0" err="1">
                <a:ea typeface="+mn-lt"/>
                <a:cs typeface="+mn-lt"/>
              </a:rPr>
              <a:t>json_typeof</a:t>
            </a:r>
            <a:endParaRPr lang="en-US" dirty="0"/>
          </a:p>
          <a:p>
            <a:r>
              <a:rPr lang="en-US" dirty="0">
                <a:ea typeface="+mn-lt"/>
                <a:cs typeface="+mn-lt"/>
              </a:rPr>
              <a:t>----------------</a:t>
            </a:r>
            <a:endParaRPr lang="en-US" dirty="0"/>
          </a:p>
          <a:p>
            <a:r>
              <a:rPr lang="en-US" dirty="0">
                <a:ea typeface="+mn-lt"/>
                <a:cs typeface="+mn-lt"/>
              </a:rPr>
              <a:t>number</a:t>
            </a:r>
            <a:endParaRPr lang="en-US" sz="1500" dirty="0">
              <a:cs typeface="Calibri"/>
            </a:endParaRPr>
          </a:p>
        </p:txBody>
      </p:sp>
      <p:pic>
        <p:nvPicPr>
          <p:cNvPr id="4" name="Picture 3">
            <a:extLst>
              <a:ext uri="{FF2B5EF4-FFF2-40B4-BE49-F238E27FC236}">
                <a16:creationId xmlns:a16="http://schemas.microsoft.com/office/drawing/2014/main" id="{F8F486B0-FFF7-43DA-8B47-E9E2215CE9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24" y="5496759"/>
            <a:ext cx="12214393" cy="1358153"/>
          </a:xfrm>
          <a:prstGeom prst="rect">
            <a:avLst/>
          </a:prstGeom>
        </p:spPr>
      </p:pic>
    </p:spTree>
    <p:extLst>
      <p:ext uri="{BB962C8B-B14F-4D97-AF65-F5344CB8AC3E}">
        <p14:creationId xmlns:p14="http://schemas.microsoft.com/office/powerpoint/2010/main" val="10938932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8D1C3-0DB3-4668-9F46-0B4BC3D8D363}"/>
              </a:ext>
            </a:extLst>
          </p:cNvPr>
          <p:cNvSpPr>
            <a:spLocks noGrp="1"/>
          </p:cNvSpPr>
          <p:nvPr>
            <p:ph type="title"/>
          </p:nvPr>
        </p:nvSpPr>
        <p:spPr>
          <a:xfrm>
            <a:off x="1097280" y="680503"/>
            <a:ext cx="10058400" cy="1120166"/>
          </a:xfrm>
        </p:spPr>
        <p:txBody>
          <a:bodyPr/>
          <a:lstStyle/>
          <a:p>
            <a:r>
              <a:rPr lang="en-US" b="1" dirty="0"/>
              <a:t>Postgres: </a:t>
            </a:r>
            <a:r>
              <a:rPr lang="en-US" b="1" dirty="0" err="1"/>
              <a:t>rows_to_json</a:t>
            </a:r>
            <a:endParaRPr lang="en-US" b="1" dirty="0"/>
          </a:p>
        </p:txBody>
      </p:sp>
      <p:sp>
        <p:nvSpPr>
          <p:cNvPr id="3" name="TextBox 2">
            <a:extLst>
              <a:ext uri="{FF2B5EF4-FFF2-40B4-BE49-F238E27FC236}">
                <a16:creationId xmlns:a16="http://schemas.microsoft.com/office/drawing/2014/main" id="{F5F20F64-371A-47EC-9D11-7534F6CE7E66}"/>
              </a:ext>
            </a:extLst>
          </p:cNvPr>
          <p:cNvSpPr txBox="1"/>
          <p:nvPr/>
        </p:nvSpPr>
        <p:spPr>
          <a:xfrm>
            <a:off x="1205132" y="1928518"/>
            <a:ext cx="10789920" cy="3416320"/>
          </a:xfrm>
          <a:prstGeom prst="rect">
            <a:avLst/>
          </a:prstGeom>
          <a:noFill/>
        </p:spPr>
        <p:txBody>
          <a:bodyPr wrap="square" lIns="91440" tIns="45720" rIns="91440" bIns="45720" rtlCol="0" anchor="t">
            <a:spAutoFit/>
          </a:bodyPr>
          <a:lstStyle/>
          <a:p>
            <a:r>
              <a:rPr lang="en-US" dirty="0">
                <a:ea typeface="+mn-lt"/>
                <a:cs typeface="+mn-lt"/>
              </a:rPr>
              <a:t>This function is used to frame the json from a SQL query result set.</a:t>
            </a:r>
            <a:endParaRPr lang="en-US" dirty="0"/>
          </a:p>
          <a:p>
            <a:r>
              <a:rPr lang="en-US" b="1" dirty="0">
                <a:ea typeface="+mn-lt"/>
                <a:cs typeface="+mn-lt"/>
              </a:rPr>
              <a:t>Example</a:t>
            </a:r>
            <a:endParaRPr lang="en-US" b="1" dirty="0"/>
          </a:p>
          <a:p>
            <a:r>
              <a:rPr lang="en-US" dirty="0">
                <a:ea typeface="+mn-lt"/>
                <a:cs typeface="+mn-lt"/>
              </a:rPr>
              <a:t>Let’s assume the order table is the data shown in the table</a:t>
            </a:r>
            <a:endParaRPr lang="en-US" dirty="0"/>
          </a:p>
          <a:p>
            <a:endParaRPr lang="en-US" dirty="0"/>
          </a:p>
          <a:p>
            <a:r>
              <a:rPr lang="en-US" dirty="0">
                <a:ea typeface="+mn-lt"/>
                <a:cs typeface="+mn-lt"/>
              </a:rPr>
              <a:t>If we want to convert the above table into json we have to write like this, using subquery to frame the json will retain the column names as key names.</a:t>
            </a:r>
          </a:p>
          <a:p>
            <a:endParaRPr lang="en-US" dirty="0">
              <a:ea typeface="+mn-lt"/>
              <a:cs typeface="+mn-lt"/>
            </a:endParaRPr>
          </a:p>
          <a:p>
            <a:r>
              <a:rPr lang="en-US" dirty="0">
                <a:ea typeface="+mn-lt"/>
                <a:cs typeface="+mn-lt"/>
              </a:rPr>
              <a:t>select </a:t>
            </a:r>
            <a:r>
              <a:rPr lang="en-US" dirty="0" err="1">
                <a:ea typeface="+mn-lt"/>
                <a:cs typeface="+mn-lt"/>
              </a:rPr>
              <a:t>row_to_json</a:t>
            </a:r>
            <a:r>
              <a:rPr lang="en-US" dirty="0">
                <a:ea typeface="+mn-lt"/>
                <a:cs typeface="+mn-lt"/>
              </a:rPr>
              <a:t>(</a:t>
            </a:r>
            <a:r>
              <a:rPr lang="en-US" dirty="0" err="1">
                <a:ea typeface="+mn-lt"/>
                <a:cs typeface="+mn-lt"/>
              </a:rPr>
              <a:t>tbl</a:t>
            </a:r>
            <a:r>
              <a:rPr lang="en-US" dirty="0">
                <a:ea typeface="+mn-lt"/>
                <a:cs typeface="+mn-lt"/>
              </a:rPr>
              <a:t>) from (select </a:t>
            </a:r>
            <a:r>
              <a:rPr lang="en-US" dirty="0" err="1">
                <a:ea typeface="+mn-lt"/>
                <a:cs typeface="+mn-lt"/>
              </a:rPr>
              <a:t>product,qty</a:t>
            </a:r>
            <a:r>
              <a:rPr lang="en-US" dirty="0">
                <a:ea typeface="+mn-lt"/>
                <a:cs typeface="+mn-lt"/>
              </a:rPr>
              <a:t> from order) </a:t>
            </a:r>
            <a:r>
              <a:rPr lang="en-US" dirty="0" err="1">
                <a:ea typeface="+mn-lt"/>
                <a:cs typeface="+mn-lt"/>
              </a:rPr>
              <a:t>tbl</a:t>
            </a:r>
            <a:endParaRPr lang="en-US" dirty="0"/>
          </a:p>
          <a:p>
            <a:r>
              <a:rPr lang="en-US" b="1" dirty="0">
                <a:ea typeface="+mn-lt"/>
                <a:cs typeface="+mn-lt"/>
              </a:rPr>
              <a:t>Result:</a:t>
            </a:r>
            <a:endParaRPr lang="en-US" b="1" dirty="0"/>
          </a:p>
          <a:p>
            <a:r>
              <a:rPr lang="en-US" dirty="0" err="1">
                <a:ea typeface="+mn-lt"/>
                <a:cs typeface="+mn-lt"/>
              </a:rPr>
              <a:t>row_to_json</a:t>
            </a:r>
            <a:endParaRPr lang="en-US" dirty="0"/>
          </a:p>
          <a:p>
            <a:r>
              <a:rPr lang="en-US" dirty="0">
                <a:ea typeface="+mn-lt"/>
                <a:cs typeface="+mn-lt"/>
              </a:rPr>
              <a:t>-----------</a:t>
            </a:r>
            <a:endParaRPr lang="en-US" dirty="0"/>
          </a:p>
          <a:p>
            <a:r>
              <a:rPr lang="en-US" dirty="0">
                <a:ea typeface="+mn-lt"/>
                <a:cs typeface="+mn-lt"/>
              </a:rPr>
              <a:t>"[{"product" : "</a:t>
            </a:r>
            <a:r>
              <a:rPr lang="en-US" dirty="0" err="1">
                <a:ea typeface="+mn-lt"/>
                <a:cs typeface="+mn-lt"/>
              </a:rPr>
              <a:t>Toys","qty</a:t>
            </a:r>
            <a:r>
              <a:rPr lang="en-US" dirty="0">
                <a:ea typeface="+mn-lt"/>
                <a:cs typeface="+mn-lt"/>
              </a:rPr>
              <a:t>" : 24},{"product" : "</a:t>
            </a:r>
            <a:r>
              <a:rPr lang="en-US" dirty="0" err="1">
                <a:ea typeface="+mn-lt"/>
                <a:cs typeface="+mn-lt"/>
              </a:rPr>
              <a:t>Diaper","qty</a:t>
            </a:r>
            <a:r>
              <a:rPr lang="en-US" dirty="0">
                <a:ea typeface="+mn-lt"/>
                <a:cs typeface="+mn-lt"/>
              </a:rPr>
              <a:t>" : 54}]</a:t>
            </a:r>
            <a:endParaRPr lang="en-US" dirty="0"/>
          </a:p>
        </p:txBody>
      </p:sp>
      <p:pic>
        <p:nvPicPr>
          <p:cNvPr id="4" name="Picture 3">
            <a:extLst>
              <a:ext uri="{FF2B5EF4-FFF2-40B4-BE49-F238E27FC236}">
                <a16:creationId xmlns:a16="http://schemas.microsoft.com/office/drawing/2014/main" id="{F8F486B0-FFF7-43DA-8B47-E9E2215CE9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24" y="5510827"/>
            <a:ext cx="12214393" cy="1358153"/>
          </a:xfrm>
          <a:prstGeom prst="rect">
            <a:avLst/>
          </a:prstGeom>
        </p:spPr>
      </p:pic>
      <p:graphicFrame>
        <p:nvGraphicFramePr>
          <p:cNvPr id="6" name="Object 5">
            <a:extLst>
              <a:ext uri="{FF2B5EF4-FFF2-40B4-BE49-F238E27FC236}">
                <a16:creationId xmlns:a16="http://schemas.microsoft.com/office/drawing/2014/main" id="{B149572B-CB5A-4AA9-842D-5A66D77AE131}"/>
              </a:ext>
            </a:extLst>
          </p:cNvPr>
          <p:cNvGraphicFramePr>
            <a:graphicFrameLocks noChangeAspect="1"/>
          </p:cNvGraphicFramePr>
          <p:nvPr>
            <p:extLst>
              <p:ext uri="{D42A27DB-BD31-4B8C-83A1-F6EECF244321}">
                <p14:modId xmlns:p14="http://schemas.microsoft.com/office/powerpoint/2010/main" val="1724596839"/>
              </p:ext>
            </p:extLst>
          </p:nvPr>
        </p:nvGraphicFramePr>
        <p:xfrm>
          <a:off x="7528560" y="2222696"/>
          <a:ext cx="3739662" cy="679303"/>
        </p:xfrm>
        <a:graphic>
          <a:graphicData uri="http://schemas.openxmlformats.org/presentationml/2006/ole">
            <mc:AlternateContent xmlns:mc="http://schemas.openxmlformats.org/markup-compatibility/2006">
              <mc:Choice xmlns:v="urn:schemas-microsoft-com:vml" Requires="v">
                <p:oleObj spid="_x0000_s36865" name="Worksheet" r:id="rId4" imgW="1228771" imgH="580897" progId="Excel.Sheet.12">
                  <p:embed/>
                </p:oleObj>
              </mc:Choice>
              <mc:Fallback>
                <p:oleObj name="Worksheet" r:id="rId4" imgW="1228771" imgH="580897" progId="Excel.Sheet.12">
                  <p:embed/>
                  <p:pic>
                    <p:nvPicPr>
                      <p:cNvPr id="6" name="Object 5">
                        <a:extLst>
                          <a:ext uri="{FF2B5EF4-FFF2-40B4-BE49-F238E27FC236}">
                            <a16:creationId xmlns:a16="http://schemas.microsoft.com/office/drawing/2014/main" id="{B149572B-CB5A-4AA9-842D-5A66D77AE131}"/>
                          </a:ext>
                        </a:extLst>
                      </p:cNvPr>
                      <p:cNvPicPr/>
                      <p:nvPr/>
                    </p:nvPicPr>
                    <p:blipFill>
                      <a:blip r:embed="rId5"/>
                      <a:stretch>
                        <a:fillRect/>
                      </a:stretch>
                    </p:blipFill>
                    <p:spPr>
                      <a:xfrm>
                        <a:off x="7528560" y="2222696"/>
                        <a:ext cx="3739662" cy="679303"/>
                      </a:xfrm>
                      <a:prstGeom prst="rect">
                        <a:avLst/>
                      </a:prstGeom>
                    </p:spPr>
                  </p:pic>
                </p:oleObj>
              </mc:Fallback>
            </mc:AlternateContent>
          </a:graphicData>
        </a:graphic>
      </p:graphicFrame>
    </p:spTree>
    <p:extLst>
      <p:ext uri="{BB962C8B-B14F-4D97-AF65-F5344CB8AC3E}">
        <p14:creationId xmlns:p14="http://schemas.microsoft.com/office/powerpoint/2010/main" val="12037768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8D1C3-0DB3-4668-9F46-0B4BC3D8D363}"/>
              </a:ext>
            </a:extLst>
          </p:cNvPr>
          <p:cNvSpPr>
            <a:spLocks noGrp="1"/>
          </p:cNvSpPr>
          <p:nvPr>
            <p:ph type="title"/>
          </p:nvPr>
        </p:nvSpPr>
        <p:spPr>
          <a:xfrm>
            <a:off x="1097280" y="680502"/>
            <a:ext cx="10058400" cy="1120166"/>
          </a:xfrm>
        </p:spPr>
        <p:txBody>
          <a:bodyPr/>
          <a:lstStyle/>
          <a:p>
            <a:r>
              <a:rPr lang="en-US" b="1" dirty="0"/>
              <a:t>Postgres: </a:t>
            </a:r>
            <a:r>
              <a:rPr lang="en-US" b="1" dirty="0" err="1"/>
              <a:t>json_array_elements</a:t>
            </a:r>
            <a:endParaRPr lang="en-US" b="1" dirty="0"/>
          </a:p>
        </p:txBody>
      </p:sp>
      <p:sp>
        <p:nvSpPr>
          <p:cNvPr id="3" name="TextBox 2">
            <a:extLst>
              <a:ext uri="{FF2B5EF4-FFF2-40B4-BE49-F238E27FC236}">
                <a16:creationId xmlns:a16="http://schemas.microsoft.com/office/drawing/2014/main" id="{F5F20F64-371A-47EC-9D11-7534F6CE7E66}"/>
              </a:ext>
            </a:extLst>
          </p:cNvPr>
          <p:cNvSpPr txBox="1"/>
          <p:nvPr/>
        </p:nvSpPr>
        <p:spPr>
          <a:xfrm>
            <a:off x="1097280" y="1823590"/>
            <a:ext cx="10789920" cy="3139321"/>
          </a:xfrm>
          <a:prstGeom prst="rect">
            <a:avLst/>
          </a:prstGeom>
          <a:noFill/>
        </p:spPr>
        <p:txBody>
          <a:bodyPr wrap="square" lIns="91440" tIns="45720" rIns="91440" bIns="45720" rtlCol="0" anchor="t">
            <a:spAutoFit/>
          </a:bodyPr>
          <a:lstStyle/>
          <a:p>
            <a:r>
              <a:rPr lang="en-US" dirty="0">
                <a:ea typeface="+mn-lt"/>
                <a:cs typeface="+mn-lt"/>
              </a:rPr>
              <a:t>This function is used to retrieve the value from the array inside the json key.</a:t>
            </a:r>
          </a:p>
          <a:p>
            <a:endParaRPr lang="en-US" dirty="0"/>
          </a:p>
          <a:p>
            <a:r>
              <a:rPr lang="en-US" b="1" dirty="0">
                <a:ea typeface="+mn-lt"/>
                <a:cs typeface="+mn-lt"/>
              </a:rPr>
              <a:t>Example</a:t>
            </a:r>
          </a:p>
          <a:p>
            <a:r>
              <a:rPr lang="en-US" dirty="0">
                <a:ea typeface="+mn-lt"/>
                <a:cs typeface="+mn-lt"/>
              </a:rPr>
              <a:t>SELECT </a:t>
            </a:r>
            <a:r>
              <a:rPr lang="en-US" dirty="0" err="1">
                <a:ea typeface="+mn-lt"/>
                <a:cs typeface="+mn-lt"/>
              </a:rPr>
              <a:t>json_array_elements</a:t>
            </a:r>
            <a:r>
              <a:rPr lang="en-US" dirty="0">
                <a:ea typeface="+mn-lt"/>
                <a:cs typeface="+mn-lt"/>
              </a:rPr>
              <a:t>('{"Type" : "</a:t>
            </a:r>
            <a:r>
              <a:rPr lang="en-US" dirty="0" err="1">
                <a:ea typeface="+mn-lt"/>
                <a:cs typeface="+mn-lt"/>
              </a:rPr>
              <a:t>Snacks","category</a:t>
            </a:r>
            <a:r>
              <a:rPr lang="en-US" dirty="0">
                <a:ea typeface="+mn-lt"/>
                <a:cs typeface="+mn-lt"/>
              </a:rPr>
              <a:t>" :[“</a:t>
            </a:r>
            <a:r>
              <a:rPr lang="en-US" dirty="0" err="1">
                <a:ea typeface="+mn-lt"/>
                <a:cs typeface="+mn-lt"/>
              </a:rPr>
              <a:t>Biscuits","Chips","Chocolate</a:t>
            </a:r>
            <a:r>
              <a:rPr lang="en-US" dirty="0">
                <a:ea typeface="+mn-lt"/>
                <a:cs typeface="+mn-lt"/>
              </a:rPr>
              <a:t>"]}'::json&gt;category) </a:t>
            </a:r>
          </a:p>
          <a:p>
            <a:endParaRPr lang="en-US" dirty="0"/>
          </a:p>
          <a:p>
            <a:r>
              <a:rPr lang="en-US" b="1" dirty="0">
                <a:ea typeface="+mn-lt"/>
                <a:cs typeface="+mn-lt"/>
              </a:rPr>
              <a:t>Result:</a:t>
            </a:r>
          </a:p>
          <a:p>
            <a:r>
              <a:rPr lang="en-US" dirty="0" err="1">
                <a:ea typeface="+mn-lt"/>
                <a:cs typeface="+mn-lt"/>
              </a:rPr>
              <a:t>json_array_elements</a:t>
            </a:r>
            <a:endParaRPr lang="en-US" dirty="0">
              <a:ea typeface="+mn-lt"/>
              <a:cs typeface="+mn-lt"/>
            </a:endParaRPr>
          </a:p>
          <a:p>
            <a:r>
              <a:rPr lang="en-US" dirty="0">
                <a:ea typeface="+mn-lt"/>
                <a:cs typeface="+mn-lt"/>
              </a:rPr>
              <a:t>-------------------</a:t>
            </a:r>
          </a:p>
          <a:p>
            <a:r>
              <a:rPr lang="en-US" dirty="0">
                <a:ea typeface="+mn-lt"/>
                <a:cs typeface="+mn-lt"/>
              </a:rPr>
              <a:t>Biscuits</a:t>
            </a:r>
          </a:p>
          <a:p>
            <a:r>
              <a:rPr lang="en-US" dirty="0">
                <a:ea typeface="+mn-lt"/>
                <a:cs typeface="+mn-lt"/>
              </a:rPr>
              <a:t>Chips</a:t>
            </a:r>
          </a:p>
          <a:p>
            <a:r>
              <a:rPr lang="en-US" dirty="0">
                <a:ea typeface="+mn-lt"/>
                <a:cs typeface="+mn-lt"/>
              </a:rPr>
              <a:t>Chocolate</a:t>
            </a:r>
          </a:p>
        </p:txBody>
      </p:sp>
      <p:pic>
        <p:nvPicPr>
          <p:cNvPr id="4" name="Picture 3">
            <a:extLst>
              <a:ext uri="{FF2B5EF4-FFF2-40B4-BE49-F238E27FC236}">
                <a16:creationId xmlns:a16="http://schemas.microsoft.com/office/drawing/2014/main" id="{F8F486B0-FFF7-43DA-8B47-E9E2215CE9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64" y="5496759"/>
            <a:ext cx="12214393" cy="1358153"/>
          </a:xfrm>
          <a:prstGeom prst="rect">
            <a:avLst/>
          </a:prstGeom>
        </p:spPr>
      </p:pic>
    </p:spTree>
    <p:extLst>
      <p:ext uri="{BB962C8B-B14F-4D97-AF65-F5344CB8AC3E}">
        <p14:creationId xmlns:p14="http://schemas.microsoft.com/office/powerpoint/2010/main" val="35948605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7995" y="400903"/>
            <a:ext cx="10058400" cy="1450757"/>
          </a:xfrm>
        </p:spPr>
        <p:txBody>
          <a:bodyPr/>
          <a:lstStyle/>
          <a:p>
            <a:r>
              <a:rPr lang="en-US" b="1" dirty="0"/>
              <a:t>Open Discussion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5499847"/>
            <a:ext cx="12214393" cy="1358153"/>
          </a:xfrm>
          <a:prstGeom prst="rect">
            <a:avLst/>
          </a:prstGeom>
        </p:spPr>
      </p:pic>
      <p:pic>
        <p:nvPicPr>
          <p:cNvPr id="3074" name="Picture 2" descr="http://careerweb.leeds.ac.uk/images/Light_bulb_question_mark.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7463" y="1851660"/>
            <a:ext cx="3581685" cy="364818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734FD23-8630-4FC3-91DF-9471F5B7C1E9}"/>
              </a:ext>
            </a:extLst>
          </p:cNvPr>
          <p:cNvSpPr txBox="1"/>
          <p:nvPr/>
        </p:nvSpPr>
        <p:spPr>
          <a:xfrm>
            <a:off x="4484519" y="2234579"/>
            <a:ext cx="5362815" cy="2215991"/>
          </a:xfrm>
          <a:prstGeom prst="rect">
            <a:avLst/>
          </a:prstGeom>
          <a:noFill/>
        </p:spPr>
        <p:txBody>
          <a:bodyPr wrap="none" rtlCol="0">
            <a:spAutoFit/>
          </a:bodyPr>
          <a:lstStyle/>
          <a:p>
            <a:r>
              <a:rPr lang="en-IN" sz="2400" b="1" dirty="0"/>
              <a:t>Questions &amp; Answers</a:t>
            </a:r>
          </a:p>
          <a:p>
            <a:endParaRPr lang="en-IN" dirty="0"/>
          </a:p>
          <a:p>
            <a:endParaRPr lang="en-IN" dirty="0"/>
          </a:p>
          <a:p>
            <a:endParaRPr lang="en-IN" dirty="0"/>
          </a:p>
          <a:p>
            <a:endParaRPr lang="en-IN" dirty="0"/>
          </a:p>
          <a:p>
            <a:r>
              <a:rPr lang="en-IN" sz="2400" b="1" dirty="0"/>
              <a:t>Next Steps: </a:t>
            </a:r>
          </a:p>
          <a:p>
            <a:r>
              <a:rPr lang="en-IN" dirty="0"/>
              <a:t>- Take the Lab Session 5B, as prescribed by the Trainer</a:t>
            </a:r>
          </a:p>
        </p:txBody>
      </p:sp>
    </p:spTree>
    <p:extLst>
      <p:ext uri="{BB962C8B-B14F-4D97-AF65-F5344CB8AC3E}">
        <p14:creationId xmlns:p14="http://schemas.microsoft.com/office/powerpoint/2010/main" val="336033516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b="1" dirty="0">
                <a:latin typeface="+mn-lt"/>
              </a:rPr>
              <a:t>JSON Data in SQL Server</a:t>
            </a:r>
            <a:endParaRPr lang="en-IN" b="1" dirty="0">
              <a:latin typeface="+mn-lt"/>
              <a:cs typeface="Calibri"/>
            </a:endParaRPr>
          </a:p>
        </p:txBody>
      </p:sp>
      <p:sp>
        <p:nvSpPr>
          <p:cNvPr id="5" name="Content Placeholder 4"/>
          <p:cNvSpPr>
            <a:spLocks noGrp="1"/>
          </p:cNvSpPr>
          <p:nvPr>
            <p:ph idx="1"/>
          </p:nvPr>
        </p:nvSpPr>
        <p:spPr/>
        <p:txBody>
          <a:bodyPr vert="horz" lIns="0" tIns="45720" rIns="0" bIns="45720" rtlCol="0" anchor="t">
            <a:normAutofit/>
          </a:bodyPr>
          <a:lstStyle/>
          <a:p>
            <a:r>
              <a:rPr lang="en-IN" sz="1500" b="1">
                <a:ea typeface="+mn-lt"/>
                <a:cs typeface="+mn-lt"/>
              </a:rPr>
              <a:t>JSON</a:t>
            </a:r>
            <a:r>
              <a:rPr lang="en-IN" sz="1500">
                <a:ea typeface="+mn-lt"/>
                <a:cs typeface="+mn-lt"/>
              </a:rPr>
              <a:t> (</a:t>
            </a:r>
            <a:r>
              <a:rPr lang="en-IN" sz="1500" b="1">
                <a:ea typeface="+mn-lt"/>
                <a:cs typeface="+mn-lt"/>
              </a:rPr>
              <a:t>J</a:t>
            </a:r>
            <a:r>
              <a:rPr lang="en-IN" sz="1500">
                <a:ea typeface="+mn-lt"/>
                <a:cs typeface="+mn-lt"/>
              </a:rPr>
              <a:t>ava </a:t>
            </a:r>
            <a:r>
              <a:rPr lang="en-IN" sz="1500" b="1">
                <a:ea typeface="+mn-lt"/>
                <a:cs typeface="+mn-lt"/>
              </a:rPr>
              <a:t>S</a:t>
            </a:r>
            <a:r>
              <a:rPr lang="en-IN" sz="1500">
                <a:ea typeface="+mn-lt"/>
                <a:cs typeface="+mn-lt"/>
              </a:rPr>
              <a:t>cript </a:t>
            </a:r>
            <a:r>
              <a:rPr lang="en-IN" sz="1500" b="1">
                <a:ea typeface="+mn-lt"/>
                <a:cs typeface="+mn-lt"/>
              </a:rPr>
              <a:t>O</a:t>
            </a:r>
            <a:r>
              <a:rPr lang="en-IN" sz="1500">
                <a:ea typeface="+mn-lt"/>
                <a:cs typeface="+mn-lt"/>
              </a:rPr>
              <a:t>bject </a:t>
            </a:r>
            <a:r>
              <a:rPr lang="en-IN" sz="1500" b="1">
                <a:ea typeface="+mn-lt"/>
                <a:cs typeface="+mn-lt"/>
              </a:rPr>
              <a:t>N</a:t>
            </a:r>
            <a:r>
              <a:rPr lang="en-IN" sz="1500">
                <a:ea typeface="+mn-lt"/>
                <a:cs typeface="+mn-lt"/>
              </a:rPr>
              <a:t>otation) is a lightweight text-based data format that helps to interchange data easily between modern applications. At the same time, JSON is used by the NoSQL (Microsoft Azure Cosmos DB, CouchDB, etc.) databases to store the unstructured data.</a:t>
            </a:r>
            <a:endParaRPr lang="en-IN" sz="1500" b="1">
              <a:solidFill>
                <a:srgbClr val="000000"/>
              </a:solidFill>
              <a:ea typeface="+mn-lt"/>
              <a:cs typeface="+mn-lt"/>
            </a:endParaRPr>
          </a:p>
          <a:p>
            <a:pPr marL="342900" indent="-342900">
              <a:buAutoNum type="arabicPeriod"/>
            </a:pPr>
            <a:r>
              <a:rPr lang="en-IN" sz="1500">
                <a:ea typeface="+mn-lt"/>
                <a:cs typeface="+mn-lt"/>
              </a:rPr>
              <a:t>The JSON data structure is easily readable by humans and machines</a:t>
            </a:r>
            <a:endParaRPr lang="en-IN">
              <a:ea typeface="+mn-lt"/>
              <a:cs typeface="+mn-lt"/>
            </a:endParaRPr>
          </a:p>
          <a:p>
            <a:pPr marL="342900" indent="-342900">
              <a:buAutoNum type="arabicPeriod"/>
            </a:pPr>
            <a:r>
              <a:rPr lang="en-IN" sz="1500">
                <a:ea typeface="+mn-lt"/>
                <a:cs typeface="+mn-lt"/>
              </a:rPr>
              <a:t>JSON has a compact data structure and it does not include unnecessary data notations</a:t>
            </a:r>
            <a:endParaRPr lang="en-IN">
              <a:cs typeface="Calibri" panose="020F0502020204030204"/>
            </a:endParaRPr>
          </a:p>
          <a:p>
            <a:pPr marL="342900" indent="-342900">
              <a:buAutoNum type="arabicPeriod"/>
            </a:pPr>
            <a:r>
              <a:rPr lang="en-IN" sz="1500">
                <a:ea typeface="+mn-lt"/>
                <a:cs typeface="+mn-lt"/>
              </a:rPr>
              <a:t>JSON has extensive usage. All modern programming languages and application platforms support working with JSON</a:t>
            </a:r>
            <a:endParaRPr lang="en-IN">
              <a:cs typeface="Calibri" panose="020F0502020204030204"/>
            </a:endParaRPr>
          </a:p>
          <a:p>
            <a:pPr marL="342900" indent="-342900">
              <a:buAutoNum type="arabicPeriod"/>
            </a:pPr>
            <a:r>
              <a:rPr lang="en-IN" sz="1500">
                <a:ea typeface="+mn-lt"/>
                <a:cs typeface="+mn-lt"/>
              </a:rPr>
              <a:t>JSON has a straightforward syntax</a:t>
            </a:r>
            <a:endParaRPr lang="en-IN">
              <a:cs typeface="Calibri" panose="020F0502020204030204"/>
            </a:endParaRPr>
          </a:p>
          <a:p>
            <a:pPr>
              <a:buNone/>
            </a:pPr>
            <a:r>
              <a:rPr lang="en-IN" sz="1500">
                <a:ea typeface="+mn-lt"/>
                <a:cs typeface="+mn-lt"/>
              </a:rPr>
              <a:t>At the same time, a JSON object can contain two different data structures:</a:t>
            </a:r>
            <a:endParaRPr lang="en-IN"/>
          </a:p>
          <a:p>
            <a:pPr marL="342900" indent="-342900">
              <a:buAutoNum type="arabicPeriod"/>
            </a:pPr>
            <a:r>
              <a:rPr lang="en-IN" sz="1500">
                <a:ea typeface="+mn-lt"/>
                <a:cs typeface="+mn-lt"/>
              </a:rPr>
              <a:t>An object type can contain multiple key-value pairs inside the JSON text</a:t>
            </a:r>
            <a:endParaRPr lang="en-IN">
              <a:cs typeface="Calibri" panose="020F0502020204030204"/>
            </a:endParaRPr>
          </a:p>
          <a:p>
            <a:pPr marL="342900" indent="-342900">
              <a:buAutoNum type="arabicPeriod"/>
            </a:pPr>
            <a:r>
              <a:rPr lang="en-IN" sz="1500">
                <a:ea typeface="+mn-lt"/>
                <a:cs typeface="+mn-lt"/>
              </a:rPr>
              <a:t>An array can contain single or multiple values</a:t>
            </a:r>
            <a:endParaRPr lang="en-IN">
              <a:cs typeface="Calibri" panose="020F0502020204030204"/>
            </a:endParaRPr>
          </a:p>
          <a:p>
            <a:pPr marL="0" indent="0">
              <a:buNone/>
            </a:pPr>
            <a:endParaRPr lang="en-IN" sz="1500">
              <a:cs typeface="Calibri" panose="020F0502020204030204"/>
            </a:endParaRPr>
          </a:p>
          <a:p>
            <a:pPr marL="342900" indent="-342900">
              <a:buAutoNum type="arabicPeriod"/>
            </a:pPr>
            <a:endParaRPr lang="en-IN" sz="1500">
              <a:solidFill>
                <a:srgbClr val="404040"/>
              </a:solidFill>
              <a:ea typeface="+mn-lt"/>
              <a:cs typeface="+mn-lt"/>
            </a:endParaRPr>
          </a:p>
          <a:p>
            <a:endParaRPr lang="en-IN" sz="1500">
              <a:solidFill>
                <a:srgbClr val="404040"/>
              </a:solidFill>
              <a:cs typeface="Calibri"/>
            </a:endParaRPr>
          </a:p>
          <a:p>
            <a:endParaRPr lang="en-IN" sz="1500">
              <a:solidFill>
                <a:srgbClr val="404040"/>
              </a:solidFill>
              <a:cs typeface="Calibri"/>
            </a:endParaRPr>
          </a:p>
          <a:p>
            <a:endParaRPr lang="en-IN" sz="1500">
              <a:solidFill>
                <a:srgbClr val="404040"/>
              </a:solidFill>
              <a:cs typeface="Calibri"/>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499847"/>
            <a:ext cx="12214393" cy="1358153"/>
          </a:xfrm>
          <a:prstGeom prst="rect">
            <a:avLst/>
          </a:prstGeom>
        </p:spPr>
      </p:pic>
    </p:spTree>
    <p:extLst>
      <p:ext uri="{BB962C8B-B14F-4D97-AF65-F5344CB8AC3E}">
        <p14:creationId xmlns:p14="http://schemas.microsoft.com/office/powerpoint/2010/main" val="269469990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b="1" dirty="0">
                <a:latin typeface="+mn-lt"/>
                <a:cs typeface="Calibri"/>
              </a:rPr>
              <a:t>FOR JSON</a:t>
            </a:r>
          </a:p>
        </p:txBody>
      </p:sp>
      <p:sp>
        <p:nvSpPr>
          <p:cNvPr id="5" name="Content Placeholder 4"/>
          <p:cNvSpPr>
            <a:spLocks noGrp="1"/>
          </p:cNvSpPr>
          <p:nvPr>
            <p:ph idx="1"/>
          </p:nvPr>
        </p:nvSpPr>
        <p:spPr/>
        <p:txBody>
          <a:bodyPr vert="horz" lIns="0" tIns="45720" rIns="0" bIns="45720" rtlCol="0" anchor="t">
            <a:normAutofit/>
          </a:bodyPr>
          <a:lstStyle/>
          <a:p>
            <a:r>
              <a:rPr lang="en-IN" sz="1500">
                <a:ea typeface="+mn-lt"/>
                <a:cs typeface="+mn-lt"/>
              </a:rPr>
              <a:t>Format query results as JSON, or export data from SQL Server as JSON, by adding the </a:t>
            </a:r>
            <a:r>
              <a:rPr lang="en-IN" sz="1500" b="1">
                <a:ea typeface="+mn-lt"/>
                <a:cs typeface="+mn-lt"/>
              </a:rPr>
              <a:t>FOR JSON</a:t>
            </a:r>
            <a:r>
              <a:rPr lang="en-IN" sz="1500">
                <a:ea typeface="+mn-lt"/>
                <a:cs typeface="+mn-lt"/>
              </a:rPr>
              <a:t> clause to a </a:t>
            </a:r>
            <a:r>
              <a:rPr lang="en-IN" sz="1500" b="1">
                <a:ea typeface="+mn-lt"/>
                <a:cs typeface="+mn-lt"/>
              </a:rPr>
              <a:t>SELECT</a:t>
            </a:r>
            <a:r>
              <a:rPr lang="en-IN" sz="1500">
                <a:ea typeface="+mn-lt"/>
                <a:cs typeface="+mn-lt"/>
              </a:rPr>
              <a:t> statement. Use the </a:t>
            </a:r>
            <a:r>
              <a:rPr lang="en-IN" sz="1500" b="1">
                <a:ea typeface="+mn-lt"/>
                <a:cs typeface="+mn-lt"/>
              </a:rPr>
              <a:t>FOR JSON</a:t>
            </a:r>
            <a:r>
              <a:rPr lang="en-IN" sz="1500">
                <a:ea typeface="+mn-lt"/>
                <a:cs typeface="+mn-lt"/>
              </a:rPr>
              <a:t> clause to simplify client applications by delegating the formatting of JSON output from the app to SQL Server.</a:t>
            </a:r>
            <a:endParaRPr lang="en-IN" sz="1500" b="1">
              <a:ea typeface="+mn-lt"/>
              <a:cs typeface="+mn-lt"/>
            </a:endParaRPr>
          </a:p>
          <a:p>
            <a:r>
              <a:rPr lang="en-IN" sz="1500">
                <a:ea typeface="+mn-lt"/>
                <a:cs typeface="+mn-lt"/>
              </a:rPr>
              <a:t>When you use the </a:t>
            </a:r>
            <a:r>
              <a:rPr lang="en-IN" sz="1500" b="1">
                <a:ea typeface="+mn-lt"/>
                <a:cs typeface="+mn-lt"/>
              </a:rPr>
              <a:t>FOR JSON</a:t>
            </a:r>
            <a:r>
              <a:rPr lang="en-IN" sz="1500">
                <a:ea typeface="+mn-lt"/>
                <a:cs typeface="+mn-lt"/>
              </a:rPr>
              <a:t> clause, you can specify the structure of the JSON output </a:t>
            </a:r>
            <a:r>
              <a:rPr lang="en-IN" sz="1500" err="1">
                <a:ea typeface="+mn-lt"/>
                <a:cs typeface="+mn-lt"/>
              </a:rPr>
              <a:t>explicitly,or</a:t>
            </a:r>
            <a:r>
              <a:rPr lang="en-IN" sz="1500">
                <a:ea typeface="+mn-lt"/>
                <a:cs typeface="+mn-lt"/>
              </a:rPr>
              <a:t> let the structure of the SELECT statement determine the output.</a:t>
            </a:r>
            <a:endParaRPr lang="en-IN">
              <a:cs typeface="Calibri"/>
            </a:endParaRPr>
          </a:p>
          <a:p>
            <a:pPr marL="342900" indent="-342900">
              <a:buAutoNum type="arabicPeriod"/>
            </a:pPr>
            <a:r>
              <a:rPr lang="en-IN" sz="1500">
                <a:ea typeface="+mn-lt"/>
                <a:cs typeface="+mn-lt"/>
              </a:rPr>
              <a:t>To maintain full control over the format of the JSON output, use </a:t>
            </a:r>
            <a:r>
              <a:rPr lang="en-IN" sz="1500" b="1">
                <a:ea typeface="+mn-lt"/>
                <a:cs typeface="+mn-lt"/>
              </a:rPr>
              <a:t>FOR JSON PATH</a:t>
            </a:r>
            <a:r>
              <a:rPr lang="en-IN" sz="1500">
                <a:ea typeface="+mn-lt"/>
                <a:cs typeface="+mn-lt"/>
              </a:rPr>
              <a:t>. You can create wrapper objects and nest complex properties.</a:t>
            </a:r>
            <a:endParaRPr lang="en-IN">
              <a:cs typeface="Calibri" panose="020F0502020204030204"/>
            </a:endParaRPr>
          </a:p>
          <a:p>
            <a:pPr marL="342900" indent="-342900">
              <a:buAutoNum type="arabicPeriod"/>
            </a:pPr>
            <a:r>
              <a:rPr lang="en-IN" sz="1500">
                <a:ea typeface="+mn-lt"/>
                <a:cs typeface="+mn-lt"/>
              </a:rPr>
              <a:t>To format the JSON output automatically based on the structure of the SELECT statement, use </a:t>
            </a:r>
            <a:r>
              <a:rPr lang="en-IN" sz="1500" b="1">
                <a:ea typeface="+mn-lt"/>
                <a:cs typeface="+mn-lt"/>
              </a:rPr>
              <a:t>FOR JSON AUTO</a:t>
            </a:r>
            <a:r>
              <a:rPr lang="en-IN" sz="1500">
                <a:ea typeface="+mn-lt"/>
                <a:cs typeface="+mn-lt"/>
              </a:rPr>
              <a:t>.</a:t>
            </a:r>
            <a:endParaRPr lang="en-IN">
              <a:cs typeface="Calibri" panose="020F0502020204030204"/>
            </a:endParaRPr>
          </a:p>
          <a:p>
            <a:endParaRPr lang="en-IN" sz="1500">
              <a:ea typeface="+mn-lt"/>
              <a:cs typeface="+mn-lt"/>
            </a:endParaRPr>
          </a:p>
          <a:p>
            <a:pPr marL="383540" lvl="2" indent="0">
              <a:buNone/>
            </a:pPr>
            <a:endParaRPr lang="en-IN" sz="1500" b="1">
              <a:ea typeface="+mn-lt"/>
              <a:cs typeface="+mn-lt"/>
            </a:endParaRPr>
          </a:p>
          <a:p>
            <a:pPr marL="383540" lvl="2" indent="0">
              <a:buNone/>
            </a:pPr>
            <a:endParaRPr lang="en-IN" sz="1500" b="1">
              <a:solidFill>
                <a:srgbClr val="404040"/>
              </a:solidFill>
              <a:ea typeface="+mn-lt"/>
              <a:cs typeface="+mn-lt"/>
            </a:endParaRPr>
          </a:p>
          <a:p>
            <a:endParaRPr lang="en-IN" sz="1500">
              <a:solidFill>
                <a:srgbClr val="404040"/>
              </a:solidFill>
              <a:cs typeface="Calibri"/>
            </a:endParaRPr>
          </a:p>
          <a:p>
            <a:endParaRPr lang="en-IN" sz="1500">
              <a:solidFill>
                <a:srgbClr val="404040"/>
              </a:solidFill>
              <a:cs typeface="Calibri"/>
            </a:endParaRPr>
          </a:p>
          <a:p>
            <a:endParaRPr lang="en-IN" sz="1500">
              <a:solidFill>
                <a:srgbClr val="404040"/>
              </a:solidFill>
              <a:cs typeface="Calibri"/>
            </a:endParaRPr>
          </a:p>
          <a:p>
            <a:endParaRPr lang="en-IN" sz="1500">
              <a:solidFill>
                <a:srgbClr val="404040"/>
              </a:solidFill>
              <a:cs typeface="Calibri"/>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499847"/>
            <a:ext cx="12214393" cy="1358153"/>
          </a:xfrm>
          <a:prstGeom prst="rect">
            <a:avLst/>
          </a:prstGeom>
        </p:spPr>
      </p:pic>
    </p:spTree>
    <p:extLst>
      <p:ext uri="{BB962C8B-B14F-4D97-AF65-F5344CB8AC3E}">
        <p14:creationId xmlns:p14="http://schemas.microsoft.com/office/powerpoint/2010/main" val="757395408"/>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4F89C-0E97-4FF5-B039-856A00CE72A7}"/>
              </a:ext>
            </a:extLst>
          </p:cNvPr>
          <p:cNvSpPr>
            <a:spLocks noGrp="1"/>
          </p:cNvSpPr>
          <p:nvPr>
            <p:ph type="title"/>
          </p:nvPr>
        </p:nvSpPr>
        <p:spPr>
          <a:xfrm>
            <a:off x="1097280" y="342875"/>
            <a:ext cx="10058400" cy="1450757"/>
          </a:xfrm>
        </p:spPr>
        <p:txBody>
          <a:bodyPr>
            <a:normAutofit/>
          </a:bodyPr>
          <a:lstStyle/>
          <a:p>
            <a:r>
              <a:rPr lang="en-US" b="1" dirty="0">
                <a:cs typeface="Calibri Light"/>
              </a:rPr>
              <a:t>Examples on FOR JSON -</a:t>
            </a:r>
            <a:r>
              <a:rPr lang="en-US" sz="3200" dirty="0">
                <a:cs typeface="Calibri Light"/>
              </a:rPr>
              <a:t> </a:t>
            </a:r>
            <a:r>
              <a:rPr lang="en-US" sz="3200" b="1" dirty="0">
                <a:cs typeface="Calibri Light"/>
              </a:rPr>
              <a:t>FOR JSON PATH</a:t>
            </a:r>
            <a:endParaRPr lang="en-US" b="1" dirty="0"/>
          </a:p>
        </p:txBody>
      </p:sp>
      <p:pic>
        <p:nvPicPr>
          <p:cNvPr id="4" name="Picture 4" descr="Graphical user interface&#10;&#10;Description automatically generated">
            <a:extLst>
              <a:ext uri="{FF2B5EF4-FFF2-40B4-BE49-F238E27FC236}">
                <a16:creationId xmlns:a16="http://schemas.microsoft.com/office/drawing/2014/main" id="{692E55DE-8019-40AB-8E8C-E0EEC4E70396}"/>
              </a:ext>
            </a:extLst>
          </p:cNvPr>
          <p:cNvPicPr>
            <a:picLocks noGrp="1" noChangeAspect="1"/>
          </p:cNvPicPr>
          <p:nvPr>
            <p:ph idx="1"/>
          </p:nvPr>
        </p:nvPicPr>
        <p:blipFill>
          <a:blip r:embed="rId2"/>
          <a:stretch>
            <a:fillRect/>
          </a:stretch>
        </p:blipFill>
        <p:spPr>
          <a:xfrm>
            <a:off x="1094791" y="1704771"/>
            <a:ext cx="10264175" cy="4048915"/>
          </a:xfrm>
        </p:spPr>
      </p:pic>
      <p:pic>
        <p:nvPicPr>
          <p:cNvPr id="6" name="Picture 5" descr="A picture containing text&#10;&#10;Description automatically generated">
            <a:extLst>
              <a:ext uri="{FF2B5EF4-FFF2-40B4-BE49-F238E27FC236}">
                <a16:creationId xmlns:a16="http://schemas.microsoft.com/office/drawing/2014/main" id="{E7EFE1A0-C1AB-4E83-A133-91761E41D2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499847"/>
            <a:ext cx="12214393" cy="1358153"/>
          </a:xfrm>
          <a:prstGeom prst="rect">
            <a:avLst/>
          </a:prstGeom>
        </p:spPr>
      </p:pic>
    </p:spTree>
    <p:extLst>
      <p:ext uri="{BB962C8B-B14F-4D97-AF65-F5344CB8AC3E}">
        <p14:creationId xmlns:p14="http://schemas.microsoft.com/office/powerpoint/2010/main" val="3766098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4F89C-0E97-4FF5-B039-856A00CE72A7}"/>
              </a:ext>
            </a:extLst>
          </p:cNvPr>
          <p:cNvSpPr>
            <a:spLocks noGrp="1"/>
          </p:cNvSpPr>
          <p:nvPr>
            <p:ph type="title"/>
          </p:nvPr>
        </p:nvSpPr>
        <p:spPr>
          <a:xfrm>
            <a:off x="1140412" y="422030"/>
            <a:ext cx="10058400" cy="1358659"/>
          </a:xfrm>
        </p:spPr>
        <p:txBody>
          <a:bodyPr>
            <a:normAutofit/>
          </a:bodyPr>
          <a:lstStyle/>
          <a:p>
            <a:r>
              <a:rPr lang="en-US" b="1" dirty="0">
                <a:cs typeface="Calibri Light"/>
              </a:rPr>
              <a:t>Examples on FOR JSON - </a:t>
            </a:r>
            <a:r>
              <a:rPr lang="en-US" sz="3200" b="1" dirty="0">
                <a:cs typeface="Calibri Light"/>
              </a:rPr>
              <a:t>FOR JSON AUTO</a:t>
            </a:r>
            <a:endParaRPr lang="en-US" b="1" dirty="0"/>
          </a:p>
        </p:txBody>
      </p:sp>
      <p:pic>
        <p:nvPicPr>
          <p:cNvPr id="6" name="Picture 5" descr="A picture containing text&#10;&#10;Description automatically generated">
            <a:extLst>
              <a:ext uri="{FF2B5EF4-FFF2-40B4-BE49-F238E27FC236}">
                <a16:creationId xmlns:a16="http://schemas.microsoft.com/office/drawing/2014/main" id="{E7EFE1A0-C1AB-4E83-A133-91761E41D2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499847"/>
            <a:ext cx="12214393" cy="1358153"/>
          </a:xfrm>
          <a:prstGeom prst="rect">
            <a:avLst/>
          </a:prstGeom>
        </p:spPr>
      </p:pic>
      <p:sp>
        <p:nvSpPr>
          <p:cNvPr id="5" name="Content Placeholder 4">
            <a:extLst>
              <a:ext uri="{FF2B5EF4-FFF2-40B4-BE49-F238E27FC236}">
                <a16:creationId xmlns:a16="http://schemas.microsoft.com/office/drawing/2014/main" id="{BC864BA3-D751-402E-A247-E37C71124571}"/>
              </a:ext>
            </a:extLst>
          </p:cNvPr>
          <p:cNvSpPr>
            <a:spLocks noGrp="1"/>
          </p:cNvSpPr>
          <p:nvPr>
            <p:ph idx="1"/>
          </p:nvPr>
        </p:nvSpPr>
        <p:spPr>
          <a:xfrm>
            <a:off x="1140412" y="2146453"/>
            <a:ext cx="10058400" cy="1947248"/>
          </a:xfrm>
        </p:spPr>
        <p:txBody>
          <a:bodyPr vert="horz" lIns="0" tIns="45720" rIns="0" bIns="45720" rtlCol="0" anchor="t">
            <a:normAutofit/>
          </a:bodyPr>
          <a:lstStyle/>
          <a:p>
            <a:r>
              <a:rPr lang="en-US" dirty="0">
                <a:ea typeface="+mn-lt"/>
                <a:cs typeface="+mn-lt"/>
              </a:rPr>
              <a:t>SELECT name, surname FROM emp FOR JSON AUTO;</a:t>
            </a:r>
          </a:p>
          <a:p>
            <a:r>
              <a:rPr lang="en-US" b="1" dirty="0">
                <a:ea typeface="+mn-lt"/>
                <a:cs typeface="+mn-lt"/>
              </a:rPr>
              <a:t>Result</a:t>
            </a:r>
          </a:p>
          <a:p>
            <a:r>
              <a:rPr lang="en-US" dirty="0">
                <a:ea typeface="+mn-lt"/>
                <a:cs typeface="+mn-lt"/>
              </a:rPr>
              <a:t>[{ "name": "John" }, { "name": "Jane", "surname": "Doe" }]</a:t>
            </a:r>
            <a:endParaRPr lang="en-US" dirty="0">
              <a:cs typeface="Calibri"/>
            </a:endParaRPr>
          </a:p>
          <a:p>
            <a:pPr marL="0" indent="0">
              <a:buNone/>
            </a:pPr>
            <a:endParaRPr lang="en-US" dirty="0">
              <a:cs typeface="Calibri"/>
            </a:endParaRPr>
          </a:p>
        </p:txBody>
      </p:sp>
    </p:spTree>
    <p:extLst>
      <p:ext uri="{BB962C8B-B14F-4D97-AF65-F5344CB8AC3E}">
        <p14:creationId xmlns:p14="http://schemas.microsoft.com/office/powerpoint/2010/main" val="324730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4684B-F1FB-4B80-BB7A-617D4FFC3A50}"/>
              </a:ext>
            </a:extLst>
          </p:cNvPr>
          <p:cNvSpPr>
            <a:spLocks noGrp="1"/>
          </p:cNvSpPr>
          <p:nvPr>
            <p:ph type="title"/>
          </p:nvPr>
        </p:nvSpPr>
        <p:spPr/>
        <p:txBody>
          <a:bodyPr/>
          <a:lstStyle/>
          <a:p>
            <a:r>
              <a:rPr lang="en-US" b="1" dirty="0">
                <a:cs typeface="Calibri Light"/>
              </a:rPr>
              <a:t>JSON WITHOUT ARRAY WRAPPER</a:t>
            </a:r>
            <a:endParaRPr lang="en-US" b="1" dirty="0"/>
          </a:p>
        </p:txBody>
      </p:sp>
      <p:sp>
        <p:nvSpPr>
          <p:cNvPr id="3" name="Content Placeholder 2">
            <a:extLst>
              <a:ext uri="{FF2B5EF4-FFF2-40B4-BE49-F238E27FC236}">
                <a16:creationId xmlns:a16="http://schemas.microsoft.com/office/drawing/2014/main" id="{DC966F2B-F075-47E8-A728-2A6E014D0EF8}"/>
              </a:ext>
            </a:extLst>
          </p:cNvPr>
          <p:cNvSpPr>
            <a:spLocks noGrp="1"/>
          </p:cNvSpPr>
          <p:nvPr>
            <p:ph idx="1"/>
          </p:nvPr>
        </p:nvSpPr>
        <p:spPr/>
        <p:txBody>
          <a:bodyPr vert="horz" lIns="0" tIns="45720" rIns="0" bIns="45720" rtlCol="0" anchor="t">
            <a:normAutofit/>
          </a:bodyPr>
          <a:lstStyle/>
          <a:p>
            <a:r>
              <a:rPr lang="en-US">
                <a:ea typeface="+mn-lt"/>
                <a:cs typeface="+mn-lt"/>
              </a:rPr>
              <a:t>To remove the square brackets that surround the JSON output of the </a:t>
            </a:r>
            <a:r>
              <a:rPr lang="en-US" b="1">
                <a:ea typeface="+mn-lt"/>
                <a:cs typeface="+mn-lt"/>
              </a:rPr>
              <a:t>FOR JSON</a:t>
            </a:r>
            <a:r>
              <a:rPr lang="en-US">
                <a:ea typeface="+mn-lt"/>
                <a:cs typeface="+mn-lt"/>
              </a:rPr>
              <a:t> clause by default, specify the </a:t>
            </a:r>
            <a:r>
              <a:rPr lang="en-US" b="1">
                <a:ea typeface="+mn-lt"/>
                <a:cs typeface="+mn-lt"/>
              </a:rPr>
              <a:t>WITHOUT_ARRAY_WRAPPER</a:t>
            </a:r>
            <a:r>
              <a:rPr lang="en-US">
                <a:ea typeface="+mn-lt"/>
                <a:cs typeface="+mn-lt"/>
              </a:rPr>
              <a:t> option. Use this option with a single-row result to generate a single JSON object as output instead of an array with a single element.</a:t>
            </a:r>
          </a:p>
          <a:p>
            <a:r>
              <a:rPr lang="en-US" b="1" u="sng">
                <a:ea typeface="+mn-lt"/>
                <a:cs typeface="+mn-lt"/>
              </a:rPr>
              <a:t>Result</a:t>
            </a:r>
            <a:r>
              <a:rPr lang="en-US" u="sng">
                <a:ea typeface="+mn-lt"/>
                <a:cs typeface="+mn-lt"/>
              </a:rPr>
              <a:t> with the </a:t>
            </a:r>
            <a:r>
              <a:rPr lang="en-US" b="1" u="sng">
                <a:ea typeface="+mn-lt"/>
                <a:cs typeface="+mn-lt"/>
              </a:rPr>
              <a:t>WITHOUT_ARRAY_WRAPPER</a:t>
            </a:r>
            <a:r>
              <a:rPr lang="en-US" u="sng" dirty="0">
                <a:ea typeface="+mn-lt"/>
                <a:cs typeface="+mn-lt"/>
              </a:rPr>
              <a:t> </a:t>
            </a:r>
            <a:r>
              <a:rPr lang="en-US" u="sng">
                <a:ea typeface="+mn-lt"/>
                <a:cs typeface="+mn-lt"/>
              </a:rPr>
              <a:t>option</a:t>
            </a:r>
            <a:endParaRPr lang="en-US" u="sng" dirty="0">
              <a:cs typeface="Calibri"/>
            </a:endParaRPr>
          </a:p>
          <a:p>
            <a:r>
              <a:rPr lang="en-US">
                <a:ea typeface="+mn-lt"/>
                <a:cs typeface="+mn-lt"/>
              </a:rPr>
              <a:t>{ "year": 2015, "month": 12, "day": 15 }</a:t>
            </a:r>
            <a:endParaRPr lang="en-US" dirty="0">
              <a:latin typeface="Consolas"/>
              <a:cs typeface="Calibri"/>
            </a:endParaRPr>
          </a:p>
          <a:p>
            <a:r>
              <a:rPr lang="en-US" b="1" u="sng">
                <a:ea typeface="+mn-lt"/>
                <a:cs typeface="+mn-lt"/>
              </a:rPr>
              <a:t>Result</a:t>
            </a:r>
            <a:r>
              <a:rPr lang="en-US" u="sng">
                <a:ea typeface="+mn-lt"/>
                <a:cs typeface="+mn-lt"/>
              </a:rPr>
              <a:t> (default) without the </a:t>
            </a:r>
            <a:r>
              <a:rPr lang="en-US" b="1" u="sng">
                <a:ea typeface="+mn-lt"/>
                <a:cs typeface="+mn-lt"/>
              </a:rPr>
              <a:t>WITHOUT_ARRAY_WRAPPER</a:t>
            </a:r>
            <a:r>
              <a:rPr lang="en-US" u="sng" dirty="0">
                <a:ea typeface="+mn-lt"/>
                <a:cs typeface="+mn-lt"/>
              </a:rPr>
              <a:t> </a:t>
            </a:r>
            <a:r>
              <a:rPr lang="en-US" u="sng">
                <a:ea typeface="+mn-lt"/>
                <a:cs typeface="+mn-lt"/>
              </a:rPr>
              <a:t>option</a:t>
            </a:r>
            <a:endParaRPr lang="en-US" u="sng"/>
          </a:p>
          <a:p>
            <a:r>
              <a:rPr lang="en-US">
                <a:ea typeface="+mn-lt"/>
                <a:cs typeface="+mn-lt"/>
              </a:rPr>
              <a:t>[{ "year": 2015, "month": 12, "day": 15 }]</a:t>
            </a:r>
          </a:p>
        </p:txBody>
      </p:sp>
      <p:pic>
        <p:nvPicPr>
          <p:cNvPr id="5" name="Picture 4" descr="A picture containing text&#10;&#10;Description automatically generated">
            <a:extLst>
              <a:ext uri="{FF2B5EF4-FFF2-40B4-BE49-F238E27FC236}">
                <a16:creationId xmlns:a16="http://schemas.microsoft.com/office/drawing/2014/main" id="{78E426EC-149F-4BE1-971D-5E740DB5FB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499847"/>
            <a:ext cx="12214393" cy="1358153"/>
          </a:xfrm>
          <a:prstGeom prst="rect">
            <a:avLst/>
          </a:prstGeom>
        </p:spPr>
      </p:pic>
    </p:spTree>
    <p:extLst>
      <p:ext uri="{BB962C8B-B14F-4D97-AF65-F5344CB8AC3E}">
        <p14:creationId xmlns:p14="http://schemas.microsoft.com/office/powerpoint/2010/main" val="2527182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6D468-CCE8-4BF6-86E1-69D2F829930D}"/>
              </a:ext>
            </a:extLst>
          </p:cNvPr>
          <p:cNvSpPr>
            <a:spLocks noGrp="1"/>
          </p:cNvSpPr>
          <p:nvPr>
            <p:ph type="title"/>
          </p:nvPr>
        </p:nvSpPr>
        <p:spPr/>
        <p:txBody>
          <a:bodyPr>
            <a:normAutofit fontScale="90000"/>
          </a:bodyPr>
          <a:lstStyle/>
          <a:p>
            <a:br>
              <a:rPr lang="en-US" b="0" i="0" dirty="0">
                <a:effectLst/>
                <a:latin typeface="Segoe UI" panose="020B0502040204020203" pitchFamily="34" charset="0"/>
              </a:rPr>
            </a:br>
            <a:br>
              <a:rPr lang="en-US" b="0" i="0" dirty="0">
                <a:effectLst/>
                <a:latin typeface="Segoe UI" panose="020B0502040204020203" pitchFamily="34" charset="0"/>
              </a:rPr>
            </a:br>
            <a:br>
              <a:rPr lang="en-US" b="0" i="0" dirty="0">
                <a:effectLst/>
                <a:latin typeface="Segoe UI" panose="020B0502040204020203" pitchFamily="34" charset="0"/>
              </a:rPr>
            </a:br>
            <a:r>
              <a:rPr lang="en-US" b="1" dirty="0">
                <a:latin typeface="Segoe UI"/>
              </a:rPr>
              <a:t>OPENJSON</a:t>
            </a:r>
            <a:endParaRPr lang="en-US" b="1" dirty="0"/>
          </a:p>
        </p:txBody>
      </p:sp>
      <p:sp>
        <p:nvSpPr>
          <p:cNvPr id="3" name="TextBox 2">
            <a:extLst>
              <a:ext uri="{FF2B5EF4-FFF2-40B4-BE49-F238E27FC236}">
                <a16:creationId xmlns:a16="http://schemas.microsoft.com/office/drawing/2014/main" id="{60E85EC6-5350-45C4-875A-C438098077BF}"/>
              </a:ext>
            </a:extLst>
          </p:cNvPr>
          <p:cNvSpPr txBox="1"/>
          <p:nvPr/>
        </p:nvSpPr>
        <p:spPr>
          <a:xfrm>
            <a:off x="1097280" y="1975556"/>
            <a:ext cx="10058400" cy="3970318"/>
          </a:xfrm>
          <a:prstGeom prst="rect">
            <a:avLst/>
          </a:prstGeom>
          <a:noFill/>
        </p:spPr>
        <p:txBody>
          <a:bodyPr wrap="square" lIns="91440" tIns="45720" rIns="91440" bIns="45720" rtlCol="0" anchor="t">
            <a:spAutoFit/>
          </a:bodyPr>
          <a:lstStyle/>
          <a:p>
            <a:r>
              <a:rPr lang="en-US" b="1">
                <a:ea typeface="+mn-lt"/>
                <a:cs typeface="+mn-lt"/>
              </a:rPr>
              <a:t>OPENJSON</a:t>
            </a:r>
            <a:r>
              <a:rPr lang="en-US">
                <a:ea typeface="+mn-lt"/>
                <a:cs typeface="+mn-lt"/>
              </a:rPr>
              <a:t> is a table-valued function that helps to parse JSON in SQL Server and it returns the data values and types of the JSON text in a </a:t>
            </a:r>
            <a:r>
              <a:rPr lang="en-US" b="0">
                <a:effectLst/>
                <a:ea typeface="+mn-lt"/>
                <a:cs typeface="+mn-lt"/>
              </a:rPr>
              <a:t>table</a:t>
            </a:r>
            <a:r>
              <a:rPr lang="en-US">
                <a:ea typeface="+mn-lt"/>
                <a:cs typeface="+mn-lt"/>
              </a:rPr>
              <a:t> format. Now</a:t>
            </a:r>
            <a:r>
              <a:rPr lang="en-US" b="0" i="0">
                <a:effectLst/>
                <a:ea typeface="+mn-lt"/>
                <a:cs typeface="+mn-lt"/>
              </a:rPr>
              <a:t>,</a:t>
            </a:r>
            <a:r>
              <a:rPr lang="en-US">
                <a:ea typeface="+mn-lt"/>
                <a:cs typeface="+mn-lt"/>
              </a:rPr>
              <a:t> we will look at the syntax of this function.</a:t>
            </a:r>
          </a:p>
          <a:p>
            <a:endParaRPr lang="en-US">
              <a:ea typeface="+mn-lt"/>
              <a:cs typeface="+mn-lt"/>
            </a:endParaRPr>
          </a:p>
          <a:p>
            <a:r>
              <a:rPr lang="en-US" u="sng">
                <a:ea typeface="+mn-lt"/>
                <a:cs typeface="+mn-lt"/>
              </a:rPr>
              <a:t>Syntax:</a:t>
            </a:r>
          </a:p>
          <a:p>
            <a:r>
              <a:rPr lang="en-US">
                <a:ea typeface="+mn-lt"/>
                <a:cs typeface="+mn-lt"/>
              </a:rPr>
              <a:t>OPENJSON( </a:t>
            </a:r>
            <a:r>
              <a:rPr lang="en-US" err="1">
                <a:ea typeface="+mn-lt"/>
                <a:cs typeface="+mn-lt"/>
              </a:rPr>
              <a:t>jsonExpression</a:t>
            </a:r>
            <a:r>
              <a:rPr lang="en-US">
                <a:ea typeface="+mn-lt"/>
                <a:cs typeface="+mn-lt"/>
              </a:rPr>
              <a:t>  [, </a:t>
            </a:r>
            <a:r>
              <a:rPr lang="en-US" err="1">
                <a:ea typeface="+mn-lt"/>
                <a:cs typeface="+mn-lt"/>
              </a:rPr>
              <a:t>jsonPath</a:t>
            </a:r>
            <a:r>
              <a:rPr lang="en-US">
                <a:ea typeface="+mn-lt"/>
                <a:cs typeface="+mn-lt"/>
              </a:rPr>
              <a:t> ] )</a:t>
            </a:r>
          </a:p>
          <a:p>
            <a:r>
              <a:rPr lang="en-US">
                <a:ea typeface="+mn-lt"/>
                <a:cs typeface="+mn-lt"/>
              </a:rPr>
              <a:t>[ WITH (column_mapping_definition1</a:t>
            </a:r>
            <a:endParaRPr lang="en-US"/>
          </a:p>
          <a:p>
            <a:r>
              <a:rPr lang="en-US">
                <a:ea typeface="+mn-lt"/>
                <a:cs typeface="+mn-lt"/>
              </a:rPr>
              <a:t>        [,column_mapping_definition2] </a:t>
            </a:r>
            <a:endParaRPr lang="en-US"/>
          </a:p>
          <a:p>
            <a:r>
              <a:rPr lang="en-US">
                <a:ea typeface="+mn-lt"/>
                <a:cs typeface="+mn-lt"/>
              </a:rPr>
              <a:t>        [,… </a:t>
            </a:r>
            <a:r>
              <a:rPr lang="en-US" err="1">
                <a:ea typeface="+mn-lt"/>
                <a:cs typeface="+mn-lt"/>
              </a:rPr>
              <a:t>column_mapping_definitionN</a:t>
            </a:r>
            <a:r>
              <a:rPr lang="en-US">
                <a:ea typeface="+mn-lt"/>
                <a:cs typeface="+mn-lt"/>
              </a:rPr>
              <a:t>])</a:t>
            </a:r>
            <a:endParaRPr lang="en-US"/>
          </a:p>
          <a:p>
            <a:r>
              <a:rPr lang="en-US">
                <a:ea typeface="+mn-lt"/>
                <a:cs typeface="+mn-lt"/>
              </a:rPr>
              <a:t>]</a:t>
            </a:r>
          </a:p>
          <a:p>
            <a:endParaRPr lang="en-US">
              <a:ea typeface="+mn-lt"/>
              <a:cs typeface="+mn-lt"/>
            </a:endParaRPr>
          </a:p>
          <a:p>
            <a:endParaRPr lang="en-US" b="1">
              <a:latin typeface="Segoe UI" panose="020B0502040204020203" pitchFamily="34" charset="0"/>
              <a:cs typeface="Segoe UI" panose="020B0502040204020203" pitchFamily="34" charset="0"/>
            </a:endParaRPr>
          </a:p>
          <a:p>
            <a:endParaRPr lang="en-US">
              <a:latin typeface="Verdana" panose="020B0604030504040204" pitchFamily="34" charset="0"/>
              <a:ea typeface="Verdana" panose="020B0604030504040204" pitchFamily="34" charset="0"/>
              <a:cs typeface="Verdana" panose="020B0604030504040204" pitchFamily="34" charset="0"/>
            </a:endParaRPr>
          </a:p>
          <a:p>
            <a:br>
              <a:rPr lang="en-US"/>
            </a:br>
            <a:endParaRPr lang="en-US"/>
          </a:p>
        </p:txBody>
      </p:sp>
      <p:pic>
        <p:nvPicPr>
          <p:cNvPr id="4" name="Picture 3">
            <a:extLst>
              <a:ext uri="{FF2B5EF4-FFF2-40B4-BE49-F238E27FC236}">
                <a16:creationId xmlns:a16="http://schemas.microsoft.com/office/drawing/2014/main" id="{72550264-413B-459B-AB5D-D225C1CB65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1" y="5499847"/>
            <a:ext cx="12214393" cy="1358153"/>
          </a:xfrm>
          <a:prstGeom prst="rect">
            <a:avLst/>
          </a:prstGeom>
        </p:spPr>
      </p:pic>
    </p:spTree>
    <p:extLst>
      <p:ext uri="{BB962C8B-B14F-4D97-AF65-F5344CB8AC3E}">
        <p14:creationId xmlns:p14="http://schemas.microsoft.com/office/powerpoint/2010/main" val="1034811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6D468-CCE8-4BF6-86E1-69D2F829930D}"/>
              </a:ext>
            </a:extLst>
          </p:cNvPr>
          <p:cNvSpPr>
            <a:spLocks noGrp="1"/>
          </p:cNvSpPr>
          <p:nvPr>
            <p:ph type="title"/>
          </p:nvPr>
        </p:nvSpPr>
        <p:spPr/>
        <p:txBody>
          <a:bodyPr>
            <a:normAutofit fontScale="90000"/>
          </a:bodyPr>
          <a:lstStyle/>
          <a:p>
            <a:br>
              <a:rPr lang="en-US" b="0" i="0" dirty="0">
                <a:effectLst/>
                <a:latin typeface="Segoe UI" panose="020B0502040204020203" pitchFamily="34" charset="0"/>
              </a:rPr>
            </a:br>
            <a:br>
              <a:rPr lang="en-US" b="0" i="0" dirty="0">
                <a:effectLst/>
                <a:latin typeface="Segoe UI" panose="020B0502040204020203" pitchFamily="34" charset="0"/>
              </a:rPr>
            </a:br>
            <a:br>
              <a:rPr lang="en-US" b="0" i="0" dirty="0">
                <a:effectLst/>
                <a:latin typeface="Segoe UI" panose="020B0502040204020203" pitchFamily="34" charset="0"/>
              </a:rPr>
            </a:br>
            <a:r>
              <a:rPr lang="en-US" b="1" dirty="0">
                <a:latin typeface="Segoe UI"/>
              </a:rPr>
              <a:t>OPENJSON syntax explained</a:t>
            </a:r>
            <a:endParaRPr lang="en-US" b="1" dirty="0"/>
          </a:p>
        </p:txBody>
      </p:sp>
      <p:sp>
        <p:nvSpPr>
          <p:cNvPr id="3" name="TextBox 2">
            <a:extLst>
              <a:ext uri="{FF2B5EF4-FFF2-40B4-BE49-F238E27FC236}">
                <a16:creationId xmlns:a16="http://schemas.microsoft.com/office/drawing/2014/main" id="{60E85EC6-5350-45C4-875A-C438098077BF}"/>
              </a:ext>
            </a:extLst>
          </p:cNvPr>
          <p:cNvSpPr txBox="1"/>
          <p:nvPr/>
        </p:nvSpPr>
        <p:spPr>
          <a:xfrm>
            <a:off x="1097280" y="1975556"/>
            <a:ext cx="10058400" cy="4508927"/>
          </a:xfrm>
          <a:prstGeom prst="rect">
            <a:avLst/>
          </a:prstGeom>
          <a:noFill/>
        </p:spPr>
        <p:txBody>
          <a:bodyPr wrap="square" lIns="91440" tIns="45720" rIns="91440" bIns="45720" rtlCol="0" anchor="t">
            <a:spAutoFit/>
          </a:bodyPr>
          <a:lstStyle/>
          <a:p>
            <a:r>
              <a:rPr lang="en-US" sz="2000" b="1" dirty="0" err="1">
                <a:ea typeface="+mn-lt"/>
                <a:cs typeface="+mn-lt"/>
              </a:rPr>
              <a:t>JsonExpression</a:t>
            </a:r>
            <a:r>
              <a:rPr lang="en-US" sz="2000" b="1" dirty="0">
                <a:ea typeface="+mn-lt"/>
                <a:cs typeface="+mn-lt"/>
              </a:rPr>
              <a:t>:</a:t>
            </a:r>
          </a:p>
          <a:p>
            <a:r>
              <a:rPr lang="en-US" sz="2000" dirty="0">
                <a:ea typeface="+mn-lt"/>
                <a:cs typeface="+mn-lt"/>
              </a:rPr>
              <a:t>The </a:t>
            </a:r>
            <a:r>
              <a:rPr lang="en-US" sz="2000" dirty="0" err="1">
                <a:ea typeface="+mn-lt"/>
                <a:cs typeface="+mn-lt"/>
              </a:rPr>
              <a:t>jsonExpression</a:t>
            </a:r>
            <a:r>
              <a:rPr lang="en-US" sz="2000" dirty="0">
                <a:ea typeface="+mn-lt"/>
                <a:cs typeface="+mn-lt"/>
              </a:rPr>
              <a:t> is an input parameter that specifies the JSON text that will be parsed by the OPENJSON function.</a:t>
            </a:r>
          </a:p>
          <a:p>
            <a:endParaRPr lang="en-US" sz="2000" b="1" dirty="0">
              <a:ea typeface="+mn-lt"/>
              <a:cs typeface="+mn-lt"/>
            </a:endParaRPr>
          </a:p>
          <a:p>
            <a:r>
              <a:rPr lang="en-US" sz="2000" b="1" dirty="0" err="1">
                <a:ea typeface="+mn-lt"/>
                <a:cs typeface="+mn-lt"/>
              </a:rPr>
              <a:t>JsonPath</a:t>
            </a:r>
            <a:r>
              <a:rPr lang="en-US" sz="2000" b="1" dirty="0">
                <a:ea typeface="+mn-lt"/>
                <a:cs typeface="+mn-lt"/>
              </a:rPr>
              <a:t>:</a:t>
            </a:r>
          </a:p>
          <a:p>
            <a:r>
              <a:rPr lang="en-US" sz="2000" dirty="0">
                <a:ea typeface="+mn-lt"/>
                <a:cs typeface="+mn-lt"/>
              </a:rPr>
              <a:t>The </a:t>
            </a:r>
            <a:r>
              <a:rPr lang="en-US" sz="2000" dirty="0" err="1">
                <a:ea typeface="+mn-lt"/>
                <a:cs typeface="+mn-lt"/>
              </a:rPr>
              <a:t>jsonPath</a:t>
            </a:r>
            <a:r>
              <a:rPr lang="en-US" sz="2000" b="1" dirty="0">
                <a:ea typeface="+mn-lt"/>
                <a:cs typeface="+mn-lt"/>
              </a:rPr>
              <a:t> </a:t>
            </a:r>
            <a:r>
              <a:rPr lang="en-US" sz="2000" dirty="0">
                <a:ea typeface="+mn-lt"/>
                <a:cs typeface="+mn-lt"/>
              </a:rPr>
              <a:t>is an optional parameter and it is used to seek a specified JSON expression in the JSON text and the OPENJSON function parses only this part of the JSON text.</a:t>
            </a:r>
            <a:endParaRPr lang="en-US" sz="2000" dirty="0"/>
          </a:p>
          <a:p>
            <a:endParaRPr lang="en-US" sz="2000" b="1" dirty="0">
              <a:ea typeface="+mn-lt"/>
              <a:cs typeface="+mn-lt"/>
            </a:endParaRPr>
          </a:p>
          <a:p>
            <a:r>
              <a:rPr lang="en-US" sz="2000" b="1" dirty="0">
                <a:ea typeface="+mn-lt"/>
                <a:cs typeface="+mn-lt"/>
              </a:rPr>
              <a:t>WITH:</a:t>
            </a:r>
          </a:p>
          <a:p>
            <a:r>
              <a:rPr lang="en-US" sz="2000" dirty="0">
                <a:ea typeface="+mn-lt"/>
                <a:cs typeface="+mn-lt"/>
              </a:rPr>
              <a:t>The WITH clause is an optional parameter that can be used to explicitly specifies the schema.</a:t>
            </a:r>
          </a:p>
          <a:p>
            <a:endParaRPr lang="en-US" sz="1500" dirty="0">
              <a:latin typeface="Calibri" panose="020F0502020204030204"/>
              <a:ea typeface="Verdana" panose="020B0604030504040204" pitchFamily="34" charset="0"/>
              <a:cs typeface="Calibri" panose="020F0502020204030204"/>
            </a:endParaRPr>
          </a:p>
          <a:p>
            <a:endParaRPr lang="en-US" b="1" dirty="0">
              <a:latin typeface="Segoe UI" panose="020B0502040204020203" pitchFamily="34" charset="0"/>
              <a:ea typeface="Verdana" panose="020B0604030504040204" pitchFamily="34" charset="0"/>
              <a:cs typeface="Segoe UI" panose="020B0502040204020203"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a:p>
            <a:br>
              <a:rPr lang="en-US" dirty="0"/>
            </a:br>
            <a:endParaRPr lang="en-US" dirty="0"/>
          </a:p>
        </p:txBody>
      </p:sp>
      <p:pic>
        <p:nvPicPr>
          <p:cNvPr id="4" name="Picture 3">
            <a:extLst>
              <a:ext uri="{FF2B5EF4-FFF2-40B4-BE49-F238E27FC236}">
                <a16:creationId xmlns:a16="http://schemas.microsoft.com/office/drawing/2014/main" id="{72550264-413B-459B-AB5D-D225C1CB65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1" y="5499847"/>
            <a:ext cx="12214393" cy="1358153"/>
          </a:xfrm>
          <a:prstGeom prst="rect">
            <a:avLst/>
          </a:prstGeom>
        </p:spPr>
      </p:pic>
    </p:spTree>
    <p:extLst>
      <p:ext uri="{BB962C8B-B14F-4D97-AF65-F5344CB8AC3E}">
        <p14:creationId xmlns:p14="http://schemas.microsoft.com/office/powerpoint/2010/main" val="80317270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82EE70BF3035D42987F2E376F64EEB4" ma:contentTypeVersion="6" ma:contentTypeDescription="Create a new document." ma:contentTypeScope="" ma:versionID="db72d41b22624fd64f0b037591951693">
  <xsd:schema xmlns:xsd="http://www.w3.org/2001/XMLSchema" xmlns:xs="http://www.w3.org/2001/XMLSchema" xmlns:p="http://schemas.microsoft.com/office/2006/metadata/properties" xmlns:ns2="6b72767f-2b0f-485c-8f07-ca1d2bea436e" xmlns:ns3="9ff44e3c-2614-4451-8111-a6cd14beca88" targetNamespace="http://schemas.microsoft.com/office/2006/metadata/properties" ma:root="true" ma:fieldsID="f2e4b12debe83ce9ae0777e7005b7187" ns2:_="" ns3:_="">
    <xsd:import namespace="6b72767f-2b0f-485c-8f07-ca1d2bea436e"/>
    <xsd:import namespace="9ff44e3c-2614-4451-8111-a6cd14beca88"/>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b72767f-2b0f-485c-8f07-ca1d2bea436e"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ff44e3c-2614-4451-8111-a6cd14beca8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27DD96B-7B59-460B-BF1F-F993A44186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b72767f-2b0f-485c-8f07-ca1d2bea436e"/>
    <ds:schemaRef ds:uri="9ff44e3c-2614-4451-8111-a6cd14beca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052649D-9886-498D-98C9-EF079DEEEF84}">
  <ds:schemaRefs>
    <ds:schemaRef ds:uri="http://schemas.microsoft.com/sharepoint/v3/contenttype/forms"/>
  </ds:schemaRefs>
</ds:datastoreItem>
</file>

<file path=customXml/itemProps3.xml><?xml version="1.0" encoding="utf-8"?>
<ds:datastoreItem xmlns:ds="http://schemas.openxmlformats.org/officeDocument/2006/customXml" ds:itemID="{13EACBBD-41D8-4A72-9BDF-1FA4C0ECEF79}">
  <ds:schemaRefs>
    <ds:schemaRef ds:uri="6b72767f-2b0f-485c-8f07-ca1d2bea436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1192</TotalTime>
  <Words>1906</Words>
  <Application>Microsoft Office PowerPoint</Application>
  <PresentationFormat>Widescreen</PresentationFormat>
  <Paragraphs>243</Paragraphs>
  <Slides>24</Slides>
  <Notes>2</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Retrospect</vt:lpstr>
      <vt:lpstr>JSON Handling in SQL – Session 5B</vt:lpstr>
      <vt:lpstr>Agenda – Session 5B</vt:lpstr>
      <vt:lpstr>JSON Data in SQL Server</vt:lpstr>
      <vt:lpstr>FOR JSON</vt:lpstr>
      <vt:lpstr>Examples on FOR JSON - FOR JSON PATH</vt:lpstr>
      <vt:lpstr>Examples on FOR JSON - FOR JSON AUTO</vt:lpstr>
      <vt:lpstr>JSON WITHOUT ARRAY WRAPPER</vt:lpstr>
      <vt:lpstr>   OPENJSON</vt:lpstr>
      <vt:lpstr>   OPENJSON syntax explained</vt:lpstr>
      <vt:lpstr>Example on OPENJSON</vt:lpstr>
      <vt:lpstr>Postgres: JSON</vt:lpstr>
      <vt:lpstr>Postgres: Array in JSON</vt:lpstr>
      <vt:lpstr>Postgres: Native operators -&gt; and --&gt; </vt:lpstr>
      <vt:lpstr>Postgres: Native operators -&gt; and --&gt; </vt:lpstr>
      <vt:lpstr>Postgres: Native operators -&gt; and -&gt;&gt; </vt:lpstr>
      <vt:lpstr>Postgres: Aggregate functions in JSON</vt:lpstr>
      <vt:lpstr>Postgres: Aggregate functions in JSON</vt:lpstr>
      <vt:lpstr>Postgres: json_object_keys</vt:lpstr>
      <vt:lpstr>Postgres: json_object_keys</vt:lpstr>
      <vt:lpstr>Postgres: json_typeof</vt:lpstr>
      <vt:lpstr>Postgres: json_typeof</vt:lpstr>
      <vt:lpstr>Postgres: rows_to_json</vt:lpstr>
      <vt:lpstr>Postgres: json_array_elements</vt:lpstr>
      <vt:lpstr>Open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Think n Solutions</dc:title>
  <dc:creator>Chinna</dc:creator>
  <cp:lastModifiedBy>Arvind Chandrasekaran</cp:lastModifiedBy>
  <cp:revision>48</cp:revision>
  <dcterms:created xsi:type="dcterms:W3CDTF">2015-10-28T12:46:39Z</dcterms:created>
  <dcterms:modified xsi:type="dcterms:W3CDTF">2021-07-20T12:06:51Z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0x010100E82EE70BF3035D42987F2E376F64EEB4</vt:lpwstr>
  </property>
</Properties>
</file>