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30"/>
  </p:notesMasterIdLst>
  <p:sldIdLst>
    <p:sldId id="256" r:id="rId5"/>
    <p:sldId id="258" r:id="rId6"/>
    <p:sldId id="304" r:id="rId7"/>
    <p:sldId id="323" r:id="rId8"/>
    <p:sldId id="322" r:id="rId9"/>
    <p:sldId id="321" r:id="rId10"/>
    <p:sldId id="320" r:id="rId11"/>
    <p:sldId id="319" r:id="rId12"/>
    <p:sldId id="326" r:id="rId13"/>
    <p:sldId id="324" r:id="rId14"/>
    <p:sldId id="340" r:id="rId15"/>
    <p:sldId id="341" r:id="rId16"/>
    <p:sldId id="342" r:id="rId17"/>
    <p:sldId id="327" r:id="rId18"/>
    <p:sldId id="339" r:id="rId19"/>
    <p:sldId id="325" r:id="rId20"/>
    <p:sldId id="333" r:id="rId21"/>
    <p:sldId id="330" r:id="rId22"/>
    <p:sldId id="329" r:id="rId23"/>
    <p:sldId id="332" r:id="rId24"/>
    <p:sldId id="338" r:id="rId25"/>
    <p:sldId id="335" r:id="rId26"/>
    <p:sldId id="336" r:id="rId27"/>
    <p:sldId id="33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79E949-9643-9514-517A-9E67F4807CA5}" v="82" dt="2021-01-28T07:43:05.637"/>
    <p1510:client id="{628C2BF4-2CBD-E88D-BBDB-C217C59C64E0}" v="53" dt="2021-01-27T06:19:24.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590" autoAdjust="0"/>
  </p:normalViewPr>
  <p:slideViewPr>
    <p:cSldViewPr snapToGrid="0">
      <p:cViewPr varScale="1">
        <p:scale>
          <a:sx n="72" d="100"/>
          <a:sy n="72" d="100"/>
        </p:scale>
        <p:origin x="63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6A96C-D5C1-4CEF-B6D8-DFA994A6BC14}" type="datetimeFigureOut">
              <a:rPr lang="en-IN" smtClean="0"/>
              <a:t>22-07-2021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03D1B-5757-44BB-B8E4-2C140A43D238}" type="slidenum">
              <a:rPr lang="en-IN" smtClean="0"/>
              <a:t>‹#›</a:t>
            </a:fld>
            <a:endParaRPr lang="en-IN"/>
          </a:p>
        </p:txBody>
      </p:sp>
    </p:spTree>
    <p:extLst>
      <p:ext uri="{BB962C8B-B14F-4D97-AF65-F5344CB8AC3E}">
        <p14:creationId xmlns:p14="http://schemas.microsoft.com/office/powerpoint/2010/main" val="1897665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7A03D1B-5757-44BB-B8E4-2C140A43D238}" type="slidenum">
              <a:rPr lang="en-IN" smtClean="0"/>
              <a:t>1</a:t>
            </a:fld>
            <a:endParaRPr lang="en-IN"/>
          </a:p>
        </p:txBody>
      </p:sp>
    </p:spTree>
    <p:extLst>
      <p:ext uri="{BB962C8B-B14F-4D97-AF65-F5344CB8AC3E}">
        <p14:creationId xmlns:p14="http://schemas.microsoft.com/office/powerpoint/2010/main" val="33817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BFE062-0E81-43AD-9BE8-3A2F47108507}" type="slidenum">
              <a:rPr lang="en-US" smtClean="0"/>
              <a:t>25</a:t>
            </a:fld>
            <a:endParaRPr lang="en-US"/>
          </a:p>
        </p:txBody>
      </p:sp>
    </p:spTree>
    <p:extLst>
      <p:ext uri="{BB962C8B-B14F-4D97-AF65-F5344CB8AC3E}">
        <p14:creationId xmlns:p14="http://schemas.microsoft.com/office/powerpoint/2010/main" val="411173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242FDF-4F3C-471E-AA49-C167AA0928FC}"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90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42FDF-4F3C-471E-AA49-C167AA0928FC}"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252305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42FDF-4F3C-471E-AA49-C167AA0928FC}"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246339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42FDF-4F3C-471E-AA49-C167AA0928FC}"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2690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42FDF-4F3C-471E-AA49-C167AA0928FC}"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56B93-2AE9-4C86-BB62-4388119DA3B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59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242FDF-4F3C-471E-AA49-C167AA0928FC}"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4056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242FDF-4F3C-471E-AA49-C167AA0928FC}" type="datetimeFigureOut">
              <a:rPr lang="en-IN" smtClean="0"/>
              <a:t>22-07-2021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52033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242FDF-4F3C-471E-AA49-C167AA0928FC}" type="datetimeFigureOut">
              <a:rPr lang="en-IN" smtClean="0"/>
              <a:t>22-07-2021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197743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242FDF-4F3C-471E-AA49-C167AA0928FC}" type="datetimeFigureOut">
              <a:rPr lang="en-IN" smtClean="0"/>
              <a:t>22-07-2021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63276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242FDF-4F3C-471E-AA49-C167AA0928FC}" type="datetimeFigureOut">
              <a:rPr lang="en-IN" smtClean="0"/>
              <a:t>22-07-2021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B56B93-2AE9-4C86-BB62-4388119DA3B4}" type="slidenum">
              <a:rPr lang="en-IN" smtClean="0"/>
              <a:t>‹#›</a:t>
            </a:fld>
            <a:endParaRPr lang="en-IN"/>
          </a:p>
        </p:txBody>
      </p:sp>
    </p:spTree>
    <p:extLst>
      <p:ext uri="{BB962C8B-B14F-4D97-AF65-F5344CB8AC3E}">
        <p14:creationId xmlns:p14="http://schemas.microsoft.com/office/powerpoint/2010/main" val="3513045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242FDF-4F3C-471E-AA49-C167AA0928FC}"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56B93-2AE9-4C86-BB62-4388119DA3B4}" type="slidenum">
              <a:rPr lang="en-IN" smtClean="0"/>
              <a:t>‹#›</a:t>
            </a:fld>
            <a:endParaRPr lang="en-IN"/>
          </a:p>
        </p:txBody>
      </p:sp>
    </p:spTree>
    <p:extLst>
      <p:ext uri="{BB962C8B-B14F-4D97-AF65-F5344CB8AC3E}">
        <p14:creationId xmlns:p14="http://schemas.microsoft.com/office/powerpoint/2010/main" val="32650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4000">
              <a:schemeClr val="bg1"/>
            </a:gs>
            <a:gs pos="75000">
              <a:schemeClr val="bg1"/>
            </a:gs>
            <a:gs pos="100000">
              <a:schemeClr val="accent6">
                <a:lumMod val="45000"/>
                <a:lumOff val="55000"/>
              </a:schemeClr>
            </a:gs>
          </a:gsLst>
          <a:lin ang="162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242FDF-4F3C-471E-AA49-C167AA0928FC}" type="datetimeFigureOut">
              <a:rPr lang="en-IN" smtClean="0"/>
              <a:t>22-07-2021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B56B93-2AE9-4C86-BB62-4388119DA3B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44441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0385" y="2657175"/>
            <a:ext cx="7385933" cy="1709123"/>
          </a:xfrm>
        </p:spPr>
        <p:txBody>
          <a:bodyPr>
            <a:normAutofit/>
          </a:bodyPr>
          <a:lstStyle/>
          <a:p>
            <a:pPr algn="r"/>
            <a:r>
              <a:rPr lang="en-IN" sz="4400" b="1" dirty="0">
                <a:latin typeface="+mn-lt"/>
              </a:rPr>
              <a:t>RDBMS Basics – Session 6</a:t>
            </a:r>
          </a:p>
        </p:txBody>
      </p:sp>
      <p:sp>
        <p:nvSpPr>
          <p:cNvPr id="3" name="Subtitle 2"/>
          <p:cNvSpPr>
            <a:spLocks noGrp="1"/>
          </p:cNvSpPr>
          <p:nvPr>
            <p:ph type="body" idx="1"/>
          </p:nvPr>
        </p:nvSpPr>
        <p:spPr>
          <a:xfrm>
            <a:off x="984250" y="1873978"/>
            <a:ext cx="10515600" cy="523728"/>
          </a:xfrm>
        </p:spPr>
        <p:txBody>
          <a:bodyPr>
            <a:normAutofit/>
          </a:bodyPr>
          <a:lstStyle/>
          <a:p>
            <a:r>
              <a:rPr lang="en-IN" sz="2000" i="1" dirty="0"/>
              <a:t>Enabling Solutions for Success</a:t>
            </a:r>
          </a:p>
        </p:txBody>
      </p:sp>
      <p:sp>
        <p:nvSpPr>
          <p:cNvPr id="5" name="Title 1"/>
          <p:cNvSpPr txBox="1">
            <a:spLocks/>
          </p:cNvSpPr>
          <p:nvPr/>
        </p:nvSpPr>
        <p:spPr>
          <a:xfrm>
            <a:off x="984250" y="112953"/>
            <a:ext cx="10515600" cy="17091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latin typeface="+mn-lt"/>
              </a:rPr>
              <a:t>Think n Solutions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8" name="TextBox 7"/>
          <p:cNvSpPr txBox="1"/>
          <p:nvPr/>
        </p:nvSpPr>
        <p:spPr>
          <a:xfrm>
            <a:off x="8636000" y="4457700"/>
            <a:ext cx="1893019" cy="369332"/>
          </a:xfrm>
          <a:prstGeom prst="rect">
            <a:avLst/>
          </a:prstGeom>
          <a:noFill/>
        </p:spPr>
        <p:txBody>
          <a:bodyPr wrap="none" rtlCol="0">
            <a:spAutoFit/>
          </a:bodyPr>
          <a:lstStyle/>
          <a:p>
            <a:r>
              <a:rPr lang="en-IN" dirty="0"/>
              <a:t>By Database Team</a:t>
            </a:r>
          </a:p>
        </p:txBody>
      </p:sp>
    </p:spTree>
    <p:extLst>
      <p:ext uri="{BB962C8B-B14F-4D97-AF65-F5344CB8AC3E}">
        <p14:creationId xmlns:p14="http://schemas.microsoft.com/office/powerpoint/2010/main" val="304330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5" name="Title 1">
            <a:extLst>
              <a:ext uri="{FF2B5EF4-FFF2-40B4-BE49-F238E27FC236}">
                <a16:creationId xmlns:a16="http://schemas.microsoft.com/office/drawing/2014/main" id="{3140970D-DDCD-416B-82F5-57BF87A854E4}"/>
              </a:ext>
            </a:extLst>
          </p:cNvPr>
          <p:cNvSpPr>
            <a:spLocks noGrp="1"/>
          </p:cNvSpPr>
          <p:nvPr>
            <p:ph type="title"/>
          </p:nvPr>
        </p:nvSpPr>
        <p:spPr>
          <a:xfrm>
            <a:off x="1097280" y="260099"/>
            <a:ext cx="10058400" cy="1450757"/>
          </a:xfrm>
        </p:spPr>
        <p:txBody>
          <a:bodyPr>
            <a:normAutofit/>
          </a:bodyPr>
          <a:lstStyle/>
          <a:p>
            <a:r>
              <a:rPr lang="en-US" i="0" u="none" strike="noStrike" dirty="0">
                <a:solidFill>
                  <a:srgbClr val="000000"/>
                </a:solidFill>
                <a:effectLst/>
                <a:latin typeface="Calibri" panose="020F0502020204030204" pitchFamily="34" charset="0"/>
              </a:rPr>
              <a:t>Exception Handling - Stored Procedures</a:t>
            </a:r>
            <a:endParaRPr lang="en-US" dirty="0"/>
          </a:p>
        </p:txBody>
      </p:sp>
      <p:sp>
        <p:nvSpPr>
          <p:cNvPr id="7" name="TextBox 6">
            <a:extLst>
              <a:ext uri="{FF2B5EF4-FFF2-40B4-BE49-F238E27FC236}">
                <a16:creationId xmlns:a16="http://schemas.microsoft.com/office/drawing/2014/main" id="{14D99321-D7D5-486C-B7C7-2B6AC31FC61A}"/>
              </a:ext>
            </a:extLst>
          </p:cNvPr>
          <p:cNvSpPr txBox="1"/>
          <p:nvPr/>
        </p:nvSpPr>
        <p:spPr>
          <a:xfrm>
            <a:off x="1137036" y="1856628"/>
            <a:ext cx="9997440" cy="3585597"/>
          </a:xfrm>
          <a:prstGeom prst="rect">
            <a:avLst/>
          </a:prstGeom>
          <a:noFill/>
        </p:spPr>
        <p:txBody>
          <a:bodyPr wrap="square" rtlCol="0">
            <a:spAutoFit/>
          </a:bodyPr>
          <a:lstStyle/>
          <a:p>
            <a:r>
              <a:rPr lang="en-US" sz="1600" b="0" i="0" dirty="0">
                <a:solidFill>
                  <a:srgbClr val="212121"/>
                </a:solidFill>
                <a:effectLst/>
                <a:latin typeface="open sans"/>
              </a:rPr>
              <a:t>Exception handling is mainly used for Transaction Management. </a:t>
            </a:r>
          </a:p>
          <a:p>
            <a:r>
              <a:rPr lang="en-US" sz="1600" b="1" i="0" dirty="0">
                <a:solidFill>
                  <a:srgbClr val="212121"/>
                </a:solidFill>
                <a:effectLst/>
                <a:latin typeface="open sans"/>
              </a:rPr>
              <a:t>Example</a:t>
            </a:r>
            <a:r>
              <a:rPr lang="en-US" sz="1600" b="0" i="0" dirty="0">
                <a:solidFill>
                  <a:srgbClr val="212121"/>
                </a:solidFill>
                <a:effectLst/>
                <a:latin typeface="open sans"/>
              </a:rPr>
              <a:t>:</a:t>
            </a:r>
            <a:endParaRPr lang="en-US" sz="1600" dirty="0"/>
          </a:p>
          <a:p>
            <a:r>
              <a:rPr lang="en-US" sz="1300" dirty="0"/>
              <a:t>CREATE PROCEDURE [</a:t>
            </a:r>
            <a:r>
              <a:rPr lang="en-US" sz="1300" dirty="0" err="1"/>
              <a:t>dbo</a:t>
            </a:r>
            <a:r>
              <a:rPr lang="en-US" sz="1300" dirty="0"/>
              <a:t>].[</a:t>
            </a:r>
            <a:r>
              <a:rPr lang="en-US" sz="1300" dirty="0" err="1"/>
              <a:t>EmployeeDetails</a:t>
            </a:r>
            <a:r>
              <a:rPr lang="en-US" sz="1300" dirty="0"/>
              <a:t>]( @empID </a:t>
            </a:r>
            <a:r>
              <a:rPr lang="en-US" sz="1300" dirty="0" err="1"/>
              <a:t>bigint</a:t>
            </a:r>
            <a:r>
              <a:rPr lang="en-US" sz="1300" dirty="0"/>
              <a:t>,@</a:t>
            </a:r>
            <a:r>
              <a:rPr lang="en-US" sz="1300" dirty="0" err="1"/>
              <a:t>empName</a:t>
            </a:r>
            <a:r>
              <a:rPr lang="en-US" sz="1300" dirty="0"/>
              <a:t> varchar(max)) </a:t>
            </a:r>
          </a:p>
          <a:p>
            <a:r>
              <a:rPr lang="en-US" sz="1300" dirty="0"/>
              <a:t>AS         </a:t>
            </a:r>
          </a:p>
          <a:p>
            <a:r>
              <a:rPr lang="en-US" sz="1300" dirty="0"/>
              <a:t>BEGIN  </a:t>
            </a:r>
          </a:p>
          <a:p>
            <a:r>
              <a:rPr lang="en-US" sz="1300" dirty="0"/>
              <a:t>begin try </a:t>
            </a:r>
          </a:p>
          <a:p>
            <a:r>
              <a:rPr lang="en-US" sz="1300" dirty="0"/>
              <a:t>BEGIN TRAN</a:t>
            </a:r>
          </a:p>
          <a:p>
            <a:r>
              <a:rPr lang="en-US" sz="1300" dirty="0"/>
              <a:t>	UPDATE Employee SET </a:t>
            </a:r>
            <a:r>
              <a:rPr lang="en-US" sz="1300" dirty="0" err="1"/>
              <a:t>Employee.First_Name</a:t>
            </a:r>
            <a:r>
              <a:rPr lang="en-US" sz="1300" dirty="0"/>
              <a:t>=@empName WHERE </a:t>
            </a:r>
            <a:r>
              <a:rPr lang="en-US" sz="1300" dirty="0" err="1"/>
              <a:t>Employee.Emp_IID</a:t>
            </a:r>
            <a:r>
              <a:rPr lang="en-US" sz="1300" dirty="0"/>
              <a:t>=@empID </a:t>
            </a:r>
          </a:p>
          <a:p>
            <a:r>
              <a:rPr lang="en-US" sz="1300" dirty="0"/>
              <a:t>	IF @@TranCount&gt;0  </a:t>
            </a:r>
          </a:p>
          <a:p>
            <a:r>
              <a:rPr lang="en-US" sz="1300" dirty="0"/>
              <a:t>	COMMIT TRAN </a:t>
            </a:r>
          </a:p>
          <a:p>
            <a:r>
              <a:rPr lang="en-US" sz="1300" dirty="0"/>
              <a:t> end try</a:t>
            </a:r>
          </a:p>
          <a:p>
            <a:r>
              <a:rPr lang="en-US" sz="1300" dirty="0"/>
              <a:t> begin catch</a:t>
            </a:r>
          </a:p>
          <a:p>
            <a:r>
              <a:rPr lang="en-US" sz="1300" dirty="0"/>
              <a:t>	IF @@TranCount&gt;0  </a:t>
            </a:r>
          </a:p>
          <a:p>
            <a:r>
              <a:rPr lang="en-US" sz="1300" dirty="0"/>
              <a:t>	PRINT 'Error Is Occur in Transaction’  </a:t>
            </a:r>
          </a:p>
          <a:p>
            <a:r>
              <a:rPr lang="en-US" sz="1300" dirty="0"/>
              <a:t>	ROLLBACK TRAN  </a:t>
            </a:r>
          </a:p>
          <a:p>
            <a:r>
              <a:rPr lang="en-US" sz="1300" dirty="0"/>
              <a:t>  end catch    </a:t>
            </a:r>
          </a:p>
          <a:p>
            <a:r>
              <a:rPr lang="en-US" sz="1300" dirty="0"/>
              <a:t>END </a:t>
            </a:r>
          </a:p>
        </p:txBody>
      </p:sp>
    </p:spTree>
    <p:extLst>
      <p:ext uri="{BB962C8B-B14F-4D97-AF65-F5344CB8AC3E}">
        <p14:creationId xmlns:p14="http://schemas.microsoft.com/office/powerpoint/2010/main" val="22590721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5" name="Title 1">
            <a:extLst>
              <a:ext uri="{FF2B5EF4-FFF2-40B4-BE49-F238E27FC236}">
                <a16:creationId xmlns:a16="http://schemas.microsoft.com/office/drawing/2014/main" id="{3140970D-DDCD-416B-82F5-57BF87A854E4}"/>
              </a:ext>
            </a:extLst>
          </p:cNvPr>
          <p:cNvSpPr>
            <a:spLocks noGrp="1"/>
          </p:cNvSpPr>
          <p:nvPr>
            <p:ph type="title"/>
          </p:nvPr>
        </p:nvSpPr>
        <p:spPr>
          <a:xfrm>
            <a:off x="1097280" y="260099"/>
            <a:ext cx="10058400" cy="1450757"/>
          </a:xfrm>
        </p:spPr>
        <p:txBody>
          <a:bodyPr>
            <a:normAutofit/>
          </a:bodyPr>
          <a:lstStyle/>
          <a:p>
            <a:r>
              <a:rPr lang="en-US" i="0" u="none" strike="noStrike" dirty="0">
                <a:effectLst/>
                <a:ea typeface="+mj-lt"/>
                <a:cs typeface="+mj-lt"/>
              </a:rPr>
              <a:t>Exception Handling - </a:t>
            </a:r>
            <a:r>
              <a:rPr lang="en-US" dirty="0">
                <a:ea typeface="+mj-lt"/>
                <a:cs typeface="+mj-lt"/>
              </a:rPr>
              <a:t>Postgres</a:t>
            </a:r>
            <a:endParaRPr lang="en-US" dirty="0"/>
          </a:p>
        </p:txBody>
      </p:sp>
      <p:sp>
        <p:nvSpPr>
          <p:cNvPr id="7" name="TextBox 6">
            <a:extLst>
              <a:ext uri="{FF2B5EF4-FFF2-40B4-BE49-F238E27FC236}">
                <a16:creationId xmlns:a16="http://schemas.microsoft.com/office/drawing/2014/main" id="{14D99321-D7D5-486C-B7C7-2B6AC31FC61A}"/>
              </a:ext>
            </a:extLst>
          </p:cNvPr>
          <p:cNvSpPr txBox="1"/>
          <p:nvPr/>
        </p:nvSpPr>
        <p:spPr>
          <a:xfrm>
            <a:off x="1137036" y="1856628"/>
            <a:ext cx="9997440" cy="3570208"/>
          </a:xfrm>
          <a:prstGeom prst="rect">
            <a:avLst/>
          </a:prstGeom>
          <a:noFill/>
        </p:spPr>
        <p:txBody>
          <a:bodyPr wrap="square" lIns="91440" tIns="45720" rIns="91440" bIns="45720" rtlCol="0" anchor="t">
            <a:spAutoFit/>
          </a:bodyPr>
          <a:lstStyle/>
          <a:p>
            <a:r>
              <a:rPr lang="en-US" sz="1600" dirty="0">
                <a:ea typeface="+mn-lt"/>
                <a:cs typeface="+mn-lt"/>
              </a:rPr>
              <a:t>When an error occurs in a block, PostgreSQL will abort the execution of the block and the surrounding transaction.</a:t>
            </a:r>
            <a:endParaRPr lang="en-US" dirty="0"/>
          </a:p>
          <a:p>
            <a:endParaRPr lang="en-US"/>
          </a:p>
          <a:p>
            <a:r>
              <a:rPr lang="en-US" sz="1600" dirty="0">
                <a:ea typeface="+mn-lt"/>
                <a:cs typeface="+mn-lt"/>
              </a:rPr>
              <a:t>To recover from the error, you can use the exception clause in the begin...end block.</a:t>
            </a:r>
            <a:endParaRPr lang="en-US" dirty="0"/>
          </a:p>
          <a:p>
            <a:r>
              <a:rPr lang="en-US" sz="1600" dirty="0">
                <a:ea typeface="+mn-lt"/>
                <a:cs typeface="+mn-lt"/>
              </a:rPr>
              <a:t>Postgres doesn't require to have exception inside try...catch block. it can be used in the regular begin...end block.</a:t>
            </a:r>
          </a:p>
          <a:p>
            <a:endParaRPr lang="en-US" sz="1600" dirty="0">
              <a:cs typeface="Calibri"/>
            </a:endParaRPr>
          </a:p>
          <a:p>
            <a:r>
              <a:rPr lang="en-US" sz="1600" dirty="0">
                <a:ea typeface="+mn-lt"/>
                <a:cs typeface="+mn-lt"/>
              </a:rPr>
              <a:t>How it works.</a:t>
            </a:r>
            <a:endParaRPr lang="en-US" dirty="0"/>
          </a:p>
          <a:p>
            <a:pPr marL="285750" indent="-285750">
              <a:buFont typeface="Wingdings"/>
              <a:buChar char="Ø"/>
            </a:pPr>
            <a:r>
              <a:rPr lang="en-US" sz="1600" dirty="0">
                <a:ea typeface="+mn-lt"/>
                <a:cs typeface="+mn-lt"/>
              </a:rPr>
              <a:t>First, when an error occurs between the begin and exception, PL/</a:t>
            </a:r>
            <a:r>
              <a:rPr lang="en-US" sz="1600" err="1">
                <a:ea typeface="+mn-lt"/>
                <a:cs typeface="+mn-lt"/>
              </a:rPr>
              <a:t>pgSQL</a:t>
            </a:r>
            <a:r>
              <a:rPr lang="en-US" sz="1600" dirty="0">
                <a:ea typeface="+mn-lt"/>
                <a:cs typeface="+mn-lt"/>
              </a:rPr>
              <a:t> stops the execution and passes the control </a:t>
            </a:r>
            <a:r>
              <a:rPr lang="en-US" sz="1600">
                <a:ea typeface="+mn-lt"/>
                <a:cs typeface="+mn-lt"/>
              </a:rPr>
              <a:t>to the exception list</a:t>
            </a:r>
            <a:endParaRPr lang="en-US">
              <a:cs typeface="Calibri" panose="020F0502020204030204"/>
            </a:endParaRPr>
          </a:p>
          <a:p>
            <a:pPr marL="285750" indent="-285750">
              <a:buFont typeface="Wingdings"/>
              <a:buChar char="Ø"/>
            </a:pPr>
            <a:r>
              <a:rPr lang="en-US" sz="1600" dirty="0">
                <a:ea typeface="+mn-lt"/>
                <a:cs typeface="+mn-lt"/>
              </a:rPr>
              <a:t>Second, PL/</a:t>
            </a:r>
            <a:r>
              <a:rPr lang="en-US" sz="1600" err="1">
                <a:ea typeface="+mn-lt"/>
                <a:cs typeface="+mn-lt"/>
              </a:rPr>
              <a:t>pgSQL</a:t>
            </a:r>
            <a:r>
              <a:rPr lang="en-US" sz="1600" dirty="0">
                <a:ea typeface="+mn-lt"/>
                <a:cs typeface="+mn-lt"/>
              </a:rPr>
              <a:t> searches for the first condition(predefined exceptions) that matches the occurring </a:t>
            </a:r>
            <a:r>
              <a:rPr lang="en-US" sz="1600">
                <a:ea typeface="+mn-lt"/>
                <a:cs typeface="+mn-lt"/>
              </a:rPr>
              <a:t>error</a:t>
            </a:r>
            <a:endParaRPr lang="en-US">
              <a:cs typeface="Calibri" panose="020F0502020204030204"/>
            </a:endParaRPr>
          </a:p>
          <a:p>
            <a:pPr marL="285750" indent="-285750">
              <a:buFont typeface="Wingdings"/>
              <a:buChar char="Ø"/>
            </a:pPr>
            <a:r>
              <a:rPr lang="en-US" sz="1600" dirty="0">
                <a:ea typeface="+mn-lt"/>
                <a:cs typeface="+mn-lt"/>
              </a:rPr>
              <a:t>Third, if there is a match, the corresponding </a:t>
            </a:r>
            <a:r>
              <a:rPr lang="en-US" sz="1600" dirty="0" err="1">
                <a:ea typeface="+mn-lt"/>
                <a:cs typeface="+mn-lt"/>
              </a:rPr>
              <a:t>handle_exception</a:t>
            </a:r>
            <a:r>
              <a:rPr lang="en-US" sz="1600" dirty="0">
                <a:ea typeface="+mn-lt"/>
                <a:cs typeface="+mn-lt"/>
              </a:rPr>
              <a:t> statements will execute. PL/</a:t>
            </a:r>
            <a:r>
              <a:rPr lang="en-US" sz="1600" dirty="0" err="1">
                <a:ea typeface="+mn-lt"/>
                <a:cs typeface="+mn-lt"/>
              </a:rPr>
              <a:t>pgSQL</a:t>
            </a:r>
            <a:r>
              <a:rPr lang="en-US" sz="1600" dirty="0">
                <a:ea typeface="+mn-lt"/>
                <a:cs typeface="+mn-lt"/>
              </a:rPr>
              <a:t> passes the control to the statement after the end keyword.</a:t>
            </a:r>
            <a:endParaRPr lang="en-US" dirty="0">
              <a:cs typeface="Calibri" panose="020F0502020204030204"/>
            </a:endParaRPr>
          </a:p>
          <a:p>
            <a:pPr marL="285750" indent="-285750">
              <a:buFont typeface="Wingdings"/>
              <a:buChar char="Ø"/>
            </a:pPr>
            <a:r>
              <a:rPr lang="en-US" sz="1600" dirty="0">
                <a:ea typeface="+mn-lt"/>
                <a:cs typeface="+mn-lt"/>
              </a:rPr>
              <a:t>Finally, if no match found, the error propagates out and can be caught by the exception clause of the enclosing block. In case there is no enclosing block with the exception clause, PL/</a:t>
            </a:r>
            <a:r>
              <a:rPr lang="en-US" sz="1600" err="1">
                <a:ea typeface="+mn-lt"/>
                <a:cs typeface="+mn-lt"/>
              </a:rPr>
              <a:t>pgSQL</a:t>
            </a:r>
            <a:r>
              <a:rPr lang="en-US" sz="1600">
                <a:ea typeface="+mn-lt"/>
                <a:cs typeface="+mn-lt"/>
              </a:rPr>
              <a:t> will abort the processing</a:t>
            </a:r>
            <a:endParaRPr lang="en-US">
              <a:cs typeface="Calibri" panose="020F0502020204030204"/>
            </a:endParaRPr>
          </a:p>
          <a:p>
            <a:endParaRPr lang="en-US" sz="1600" dirty="0">
              <a:cs typeface="Calibri"/>
            </a:endParaRPr>
          </a:p>
        </p:txBody>
      </p:sp>
    </p:spTree>
    <p:extLst>
      <p:ext uri="{BB962C8B-B14F-4D97-AF65-F5344CB8AC3E}">
        <p14:creationId xmlns:p14="http://schemas.microsoft.com/office/powerpoint/2010/main" val="173927487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5" name="Title 1">
            <a:extLst>
              <a:ext uri="{FF2B5EF4-FFF2-40B4-BE49-F238E27FC236}">
                <a16:creationId xmlns:a16="http://schemas.microsoft.com/office/drawing/2014/main" id="{3140970D-DDCD-416B-82F5-57BF87A854E4}"/>
              </a:ext>
            </a:extLst>
          </p:cNvPr>
          <p:cNvSpPr>
            <a:spLocks noGrp="1"/>
          </p:cNvSpPr>
          <p:nvPr>
            <p:ph type="title"/>
          </p:nvPr>
        </p:nvSpPr>
        <p:spPr>
          <a:xfrm>
            <a:off x="1097280" y="260099"/>
            <a:ext cx="10058400" cy="1450757"/>
          </a:xfrm>
        </p:spPr>
        <p:txBody>
          <a:bodyPr>
            <a:normAutofit/>
          </a:bodyPr>
          <a:lstStyle/>
          <a:p>
            <a:r>
              <a:rPr lang="en-US" i="0" u="none" strike="noStrike" dirty="0">
                <a:effectLst/>
                <a:ea typeface="+mj-lt"/>
                <a:cs typeface="+mj-lt"/>
              </a:rPr>
              <a:t>Exception Handling - </a:t>
            </a:r>
            <a:r>
              <a:rPr lang="en-US" dirty="0">
                <a:ea typeface="+mj-lt"/>
                <a:cs typeface="+mj-lt"/>
              </a:rPr>
              <a:t>Postgres</a:t>
            </a:r>
            <a:endParaRPr lang="en-US" dirty="0"/>
          </a:p>
        </p:txBody>
      </p:sp>
      <p:sp>
        <p:nvSpPr>
          <p:cNvPr id="7" name="TextBox 6">
            <a:extLst>
              <a:ext uri="{FF2B5EF4-FFF2-40B4-BE49-F238E27FC236}">
                <a16:creationId xmlns:a16="http://schemas.microsoft.com/office/drawing/2014/main" id="{14D99321-D7D5-486C-B7C7-2B6AC31FC61A}"/>
              </a:ext>
            </a:extLst>
          </p:cNvPr>
          <p:cNvSpPr txBox="1"/>
          <p:nvPr/>
        </p:nvSpPr>
        <p:spPr>
          <a:xfrm>
            <a:off x="1137036" y="1856628"/>
            <a:ext cx="9997440" cy="3816429"/>
          </a:xfrm>
          <a:prstGeom prst="rect">
            <a:avLst/>
          </a:prstGeom>
          <a:noFill/>
        </p:spPr>
        <p:txBody>
          <a:bodyPr wrap="square" lIns="91440" tIns="45720" rIns="91440" bIns="45720" rtlCol="0" anchor="t">
            <a:spAutoFit/>
          </a:bodyPr>
          <a:lstStyle/>
          <a:p>
            <a:r>
              <a:rPr lang="en-US" sz="1600" b="1" dirty="0">
                <a:ea typeface="+mn-lt"/>
                <a:cs typeface="+mn-lt"/>
              </a:rPr>
              <a:t>Syntax:</a:t>
            </a:r>
          </a:p>
          <a:p>
            <a:r>
              <a:rPr lang="en-US" sz="1600" dirty="0">
                <a:ea typeface="+mn-lt"/>
                <a:cs typeface="+mn-lt"/>
              </a:rPr>
              <a:t>&lt;label&gt;&gt;</a:t>
            </a:r>
            <a:endParaRPr lang="en-US" dirty="0"/>
          </a:p>
          <a:p>
            <a:r>
              <a:rPr lang="en-US" sz="1600" dirty="0">
                <a:ea typeface="+mn-lt"/>
                <a:cs typeface="+mn-lt"/>
              </a:rPr>
              <a:t>declare</a:t>
            </a:r>
            <a:endParaRPr lang="en-US" dirty="0"/>
          </a:p>
          <a:p>
            <a:r>
              <a:rPr lang="en-US" sz="1600" dirty="0">
                <a:ea typeface="+mn-lt"/>
                <a:cs typeface="+mn-lt"/>
              </a:rPr>
              <a:t>begin</a:t>
            </a:r>
            <a:endParaRPr lang="en-US" dirty="0"/>
          </a:p>
          <a:p>
            <a:r>
              <a:rPr lang="en-US" sz="1600" dirty="0">
                <a:ea typeface="+mn-lt"/>
                <a:cs typeface="+mn-lt"/>
              </a:rPr>
              <a:t>    statements;</a:t>
            </a:r>
            <a:endParaRPr lang="en-US" dirty="0"/>
          </a:p>
          <a:p>
            <a:r>
              <a:rPr lang="en-US" sz="1600" dirty="0">
                <a:ea typeface="+mn-lt"/>
                <a:cs typeface="+mn-lt"/>
              </a:rPr>
              <a:t>exception</a:t>
            </a:r>
            <a:endParaRPr lang="en-US" dirty="0"/>
          </a:p>
          <a:p>
            <a:r>
              <a:rPr lang="en-US" sz="1600" dirty="0">
                <a:ea typeface="+mn-lt"/>
                <a:cs typeface="+mn-lt"/>
              </a:rPr>
              <a:t>    when condition [or condition...] then</a:t>
            </a:r>
            <a:endParaRPr lang="en-US" dirty="0"/>
          </a:p>
          <a:p>
            <a:r>
              <a:rPr lang="en-US" sz="1600" dirty="0">
                <a:ea typeface="+mn-lt"/>
                <a:cs typeface="+mn-lt"/>
              </a:rPr>
              <a:t>       </a:t>
            </a:r>
            <a:r>
              <a:rPr lang="en-US" sz="1600" dirty="0" err="1">
                <a:ea typeface="+mn-lt"/>
                <a:cs typeface="+mn-lt"/>
              </a:rPr>
              <a:t>handle_exception</a:t>
            </a:r>
            <a:r>
              <a:rPr lang="en-US" sz="1600" dirty="0">
                <a:ea typeface="+mn-lt"/>
                <a:cs typeface="+mn-lt"/>
              </a:rPr>
              <a:t>;</a:t>
            </a:r>
            <a:endParaRPr lang="en-US" dirty="0"/>
          </a:p>
          <a:p>
            <a:r>
              <a:rPr lang="en-US" sz="1600" dirty="0">
                <a:ea typeface="+mn-lt"/>
                <a:cs typeface="+mn-lt"/>
              </a:rPr>
              <a:t>   [when condition [or condition...] then</a:t>
            </a:r>
            <a:endParaRPr lang="en-US" dirty="0"/>
          </a:p>
          <a:p>
            <a:r>
              <a:rPr lang="en-US" sz="1600" dirty="0">
                <a:ea typeface="+mn-lt"/>
                <a:cs typeface="+mn-lt"/>
              </a:rPr>
              <a:t>       </a:t>
            </a:r>
            <a:r>
              <a:rPr lang="en-US" sz="1600" dirty="0" err="1">
                <a:ea typeface="+mn-lt"/>
                <a:cs typeface="+mn-lt"/>
              </a:rPr>
              <a:t>handle_exception</a:t>
            </a:r>
            <a:r>
              <a:rPr lang="en-US" sz="1600" dirty="0">
                <a:ea typeface="+mn-lt"/>
                <a:cs typeface="+mn-lt"/>
              </a:rPr>
              <a:t>;]</a:t>
            </a:r>
            <a:endParaRPr lang="en-US" dirty="0"/>
          </a:p>
          <a:p>
            <a:r>
              <a:rPr lang="en-US" sz="1600" dirty="0">
                <a:ea typeface="+mn-lt"/>
                <a:cs typeface="+mn-lt"/>
              </a:rPr>
              <a:t>   [when others then</a:t>
            </a:r>
            <a:endParaRPr lang="en-US" dirty="0"/>
          </a:p>
          <a:p>
            <a:r>
              <a:rPr lang="en-US" sz="1600" dirty="0">
                <a:ea typeface="+mn-lt"/>
                <a:cs typeface="+mn-lt"/>
              </a:rPr>
              <a:t>       </a:t>
            </a:r>
            <a:r>
              <a:rPr lang="en-US" sz="1600" dirty="0" err="1">
                <a:ea typeface="+mn-lt"/>
                <a:cs typeface="+mn-lt"/>
              </a:rPr>
              <a:t>handle_other_exceptions</a:t>
            </a:r>
            <a:r>
              <a:rPr lang="en-US" sz="1600" dirty="0">
                <a:ea typeface="+mn-lt"/>
                <a:cs typeface="+mn-lt"/>
              </a:rPr>
              <a:t>;</a:t>
            </a:r>
            <a:endParaRPr lang="en-US" dirty="0"/>
          </a:p>
          <a:p>
            <a:r>
              <a:rPr lang="en-US" sz="1600" dirty="0">
                <a:ea typeface="+mn-lt"/>
                <a:cs typeface="+mn-lt"/>
              </a:rPr>
              <a:t>   ]</a:t>
            </a:r>
            <a:endParaRPr lang="en-US" dirty="0"/>
          </a:p>
          <a:p>
            <a:r>
              <a:rPr lang="en-US" sz="1600" dirty="0">
                <a:ea typeface="+mn-lt"/>
                <a:cs typeface="+mn-lt"/>
              </a:rPr>
              <a:t>end;</a:t>
            </a:r>
            <a:endParaRPr lang="en-US" dirty="0"/>
          </a:p>
          <a:p>
            <a:endParaRPr lang="en-US"/>
          </a:p>
        </p:txBody>
      </p:sp>
    </p:spTree>
    <p:extLst>
      <p:ext uri="{BB962C8B-B14F-4D97-AF65-F5344CB8AC3E}">
        <p14:creationId xmlns:p14="http://schemas.microsoft.com/office/powerpoint/2010/main" val="21101950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5" name="Title 1">
            <a:extLst>
              <a:ext uri="{FF2B5EF4-FFF2-40B4-BE49-F238E27FC236}">
                <a16:creationId xmlns:a16="http://schemas.microsoft.com/office/drawing/2014/main" id="{3140970D-DDCD-416B-82F5-57BF87A854E4}"/>
              </a:ext>
            </a:extLst>
          </p:cNvPr>
          <p:cNvSpPr>
            <a:spLocks noGrp="1"/>
          </p:cNvSpPr>
          <p:nvPr>
            <p:ph type="title"/>
          </p:nvPr>
        </p:nvSpPr>
        <p:spPr>
          <a:xfrm>
            <a:off x="1097280" y="260099"/>
            <a:ext cx="10058400" cy="1450757"/>
          </a:xfrm>
        </p:spPr>
        <p:txBody>
          <a:bodyPr>
            <a:normAutofit/>
          </a:bodyPr>
          <a:lstStyle/>
          <a:p>
            <a:r>
              <a:rPr lang="en-US" i="0" u="none" strike="noStrike" dirty="0">
                <a:effectLst/>
                <a:ea typeface="+mj-lt"/>
                <a:cs typeface="+mj-lt"/>
              </a:rPr>
              <a:t>Exception Handling - </a:t>
            </a:r>
            <a:r>
              <a:rPr lang="en-US" dirty="0">
                <a:ea typeface="+mj-lt"/>
                <a:cs typeface="+mj-lt"/>
              </a:rPr>
              <a:t>Postgres</a:t>
            </a:r>
            <a:endParaRPr lang="en-US" dirty="0"/>
          </a:p>
        </p:txBody>
      </p:sp>
      <p:sp>
        <p:nvSpPr>
          <p:cNvPr id="7" name="TextBox 6">
            <a:extLst>
              <a:ext uri="{FF2B5EF4-FFF2-40B4-BE49-F238E27FC236}">
                <a16:creationId xmlns:a16="http://schemas.microsoft.com/office/drawing/2014/main" id="{14D99321-D7D5-486C-B7C7-2B6AC31FC61A}"/>
              </a:ext>
            </a:extLst>
          </p:cNvPr>
          <p:cNvSpPr txBox="1"/>
          <p:nvPr/>
        </p:nvSpPr>
        <p:spPr>
          <a:xfrm>
            <a:off x="1137036" y="1856628"/>
            <a:ext cx="9997440" cy="2339102"/>
          </a:xfrm>
          <a:prstGeom prst="rect">
            <a:avLst/>
          </a:prstGeom>
          <a:noFill/>
        </p:spPr>
        <p:txBody>
          <a:bodyPr wrap="square" lIns="91440" tIns="45720" rIns="91440" bIns="45720" rtlCol="0" anchor="t">
            <a:spAutoFit/>
          </a:bodyPr>
          <a:lstStyle/>
          <a:p>
            <a:r>
              <a:rPr lang="en-US" sz="1600" b="1" dirty="0">
                <a:ea typeface="+mn-lt"/>
                <a:cs typeface="+mn-lt"/>
              </a:rPr>
              <a:t>Note:</a:t>
            </a:r>
            <a:r>
              <a:rPr lang="en-US" sz="1600" dirty="0">
                <a:ea typeface="+mn-lt"/>
                <a:cs typeface="+mn-lt"/>
              </a:rPr>
              <a:t> SQLERRM is the inbuilt function in PG which gives the error message. By </a:t>
            </a:r>
            <a:r>
              <a:rPr lang="en-US" sz="1600">
                <a:ea typeface="+mn-lt"/>
                <a:cs typeface="+mn-lt"/>
              </a:rPr>
              <a:t>default,</a:t>
            </a:r>
            <a:r>
              <a:rPr lang="en-US" sz="1600" dirty="0">
                <a:ea typeface="+mn-lt"/>
                <a:cs typeface="+mn-lt"/>
              </a:rPr>
              <a:t> Postgres error won't display the line numbers like SQL Server. </a:t>
            </a:r>
          </a:p>
          <a:p>
            <a:r>
              <a:rPr lang="en-US" sz="1600" dirty="0">
                <a:ea typeface="+mn-lt"/>
                <a:cs typeface="+mn-lt"/>
              </a:rPr>
              <a:t>If we need to get the exact line in which error </a:t>
            </a:r>
            <a:r>
              <a:rPr lang="en-US" sz="1600">
                <a:ea typeface="+mn-lt"/>
                <a:cs typeface="+mn-lt"/>
              </a:rPr>
              <a:t>occurred,</a:t>
            </a:r>
            <a:r>
              <a:rPr lang="en-US" sz="1600" dirty="0">
                <a:ea typeface="+mn-lt"/>
                <a:cs typeface="+mn-lt"/>
              </a:rPr>
              <a:t> we need to use the below example.</a:t>
            </a:r>
          </a:p>
          <a:p>
            <a:endParaRPr lang="en-US" sz="1600" dirty="0">
              <a:ea typeface="+mn-lt"/>
              <a:cs typeface="+mn-lt"/>
            </a:endParaRPr>
          </a:p>
          <a:p>
            <a:r>
              <a:rPr lang="en-US" sz="1600" dirty="0">
                <a:ea typeface="+mn-lt"/>
                <a:cs typeface="+mn-lt"/>
              </a:rPr>
              <a:t>declare </a:t>
            </a:r>
            <a:r>
              <a:rPr lang="en-US" sz="1600" err="1">
                <a:ea typeface="+mn-lt"/>
                <a:cs typeface="+mn-lt"/>
              </a:rPr>
              <a:t>v_error_Text</a:t>
            </a:r>
            <a:r>
              <a:rPr lang="en-US" sz="1600" dirty="0">
                <a:ea typeface="+mn-lt"/>
                <a:cs typeface="+mn-lt"/>
              </a:rPr>
              <a:t> text;</a:t>
            </a:r>
          </a:p>
          <a:p>
            <a:r>
              <a:rPr lang="en-US" sz="1600" dirty="0">
                <a:ea typeface="+mn-lt"/>
                <a:cs typeface="+mn-lt"/>
              </a:rPr>
              <a:t>GET STACKED DIAGNOSTICS </a:t>
            </a:r>
            <a:r>
              <a:rPr lang="en-US" sz="1600" err="1">
                <a:ea typeface="+mn-lt"/>
                <a:cs typeface="+mn-lt"/>
              </a:rPr>
              <a:t>v_error_text</a:t>
            </a:r>
            <a:r>
              <a:rPr lang="en-US" sz="1600" dirty="0">
                <a:ea typeface="+mn-lt"/>
                <a:cs typeface="+mn-lt"/>
              </a:rPr>
              <a:t> = PG_EXCEPTION_CONTEXT;</a:t>
            </a:r>
          </a:p>
          <a:p>
            <a:r>
              <a:rPr lang="en-US" sz="1600" dirty="0">
                <a:ea typeface="+mn-lt"/>
                <a:cs typeface="+mn-lt"/>
              </a:rPr>
              <a:t>       </a:t>
            </a:r>
            <a:r>
              <a:rPr lang="en-US" sz="1600" err="1">
                <a:ea typeface="+mn-lt"/>
                <a:cs typeface="+mn-lt"/>
              </a:rPr>
              <a:t>v_error_text</a:t>
            </a:r>
            <a:r>
              <a:rPr lang="en-US" sz="1600" dirty="0">
                <a:ea typeface="+mn-lt"/>
                <a:cs typeface="+mn-lt"/>
              </a:rPr>
              <a:t> :=  </a:t>
            </a:r>
            <a:r>
              <a:rPr lang="en-US" sz="1600" err="1">
                <a:ea typeface="+mn-lt"/>
                <a:cs typeface="+mn-lt"/>
              </a:rPr>
              <a:t>v_error_text</a:t>
            </a:r>
            <a:r>
              <a:rPr lang="en-US" sz="1600" dirty="0">
                <a:ea typeface="+mn-lt"/>
                <a:cs typeface="+mn-lt"/>
              </a:rPr>
              <a:t> || SQLERRM;</a:t>
            </a:r>
          </a:p>
          <a:p>
            <a:endParaRPr lang="en-US" sz="1600" b="1" dirty="0">
              <a:cs typeface="Calibri"/>
            </a:endParaRPr>
          </a:p>
          <a:p>
            <a:endParaRPr lang="en-US"/>
          </a:p>
        </p:txBody>
      </p:sp>
    </p:spTree>
    <p:extLst>
      <p:ext uri="{BB962C8B-B14F-4D97-AF65-F5344CB8AC3E}">
        <p14:creationId xmlns:p14="http://schemas.microsoft.com/office/powerpoint/2010/main" val="107223772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4E5CE63D-273C-4C2C-B0B1-516EA131FD9F}"/>
              </a:ext>
            </a:extLst>
          </p:cNvPr>
          <p:cNvSpPr>
            <a:spLocks noGrp="1"/>
          </p:cNvSpPr>
          <p:nvPr>
            <p:ph type="title"/>
          </p:nvPr>
        </p:nvSpPr>
        <p:spPr>
          <a:xfrm>
            <a:off x="1097280" y="286603"/>
            <a:ext cx="10058400" cy="1450757"/>
          </a:xfrm>
        </p:spPr>
        <p:txBody>
          <a:bodyPr/>
          <a:lstStyle/>
          <a:p>
            <a:r>
              <a:rPr lang="en-US" b="1" dirty="0">
                <a:ea typeface="+mj-lt"/>
                <a:cs typeface="+mj-lt"/>
              </a:rPr>
              <a:t>Logging:</a:t>
            </a:r>
            <a:endParaRPr lang="en-US" dirty="0"/>
          </a:p>
        </p:txBody>
      </p:sp>
      <p:sp>
        <p:nvSpPr>
          <p:cNvPr id="5" name="TextBox 4">
            <a:extLst>
              <a:ext uri="{FF2B5EF4-FFF2-40B4-BE49-F238E27FC236}">
                <a16:creationId xmlns:a16="http://schemas.microsoft.com/office/drawing/2014/main" id="{5BB229D3-8930-4EFD-B981-9766A3C5C2AE}"/>
              </a:ext>
            </a:extLst>
          </p:cNvPr>
          <p:cNvSpPr txBox="1"/>
          <p:nvPr/>
        </p:nvSpPr>
        <p:spPr>
          <a:xfrm>
            <a:off x="1152595" y="1884282"/>
            <a:ext cx="10204518" cy="3693319"/>
          </a:xfrm>
          <a:prstGeom prst="rect">
            <a:avLst/>
          </a:prstGeom>
          <a:noFill/>
        </p:spPr>
        <p:txBody>
          <a:bodyPr wrap="square" rtlCol="0">
            <a:spAutoFit/>
          </a:bodyPr>
          <a:lstStyle/>
          <a:p>
            <a:r>
              <a:rPr lang="en-US" i="0" dirty="0">
                <a:solidFill>
                  <a:srgbClr val="171717"/>
                </a:solidFill>
                <a:effectLst/>
              </a:rPr>
              <a:t>In the modern world, the requirements of an application/process have changed as</a:t>
            </a:r>
          </a:p>
          <a:p>
            <a:pPr marL="285750" indent="-285750">
              <a:buFontTx/>
              <a:buChar char="-"/>
            </a:pPr>
            <a:r>
              <a:rPr lang="en-US" dirty="0">
                <a:solidFill>
                  <a:srgbClr val="171717"/>
                </a:solidFill>
              </a:rPr>
              <a:t>What are the features or modules being used </a:t>
            </a:r>
          </a:p>
          <a:p>
            <a:pPr marL="285750" indent="-285750">
              <a:buFontTx/>
              <a:buChar char="-"/>
            </a:pPr>
            <a:r>
              <a:rPr lang="en-US" dirty="0">
                <a:solidFill>
                  <a:srgbClr val="171717"/>
                </a:solidFill>
              </a:rPr>
              <a:t>Wanted to know, what sequence of actions, caused an erroneous processing or break in service </a:t>
            </a:r>
          </a:p>
          <a:p>
            <a:pPr marL="285750" indent="-285750">
              <a:buFontTx/>
              <a:buChar char="-"/>
            </a:pPr>
            <a:r>
              <a:rPr lang="en-US" dirty="0">
                <a:solidFill>
                  <a:srgbClr val="171717"/>
                </a:solidFill>
              </a:rPr>
              <a:t>Want for any cyber-attack of the user access, from other sources or media </a:t>
            </a:r>
          </a:p>
          <a:p>
            <a:pPr marL="285750" indent="-285750">
              <a:buFontTx/>
              <a:buChar char="-"/>
            </a:pPr>
            <a:r>
              <a:rPr lang="en-US" i="0" dirty="0">
                <a:solidFill>
                  <a:srgbClr val="171717"/>
                </a:solidFill>
                <a:effectLst/>
              </a:rPr>
              <a:t>What is the pattern of usage of certain features by user</a:t>
            </a:r>
          </a:p>
          <a:p>
            <a:pPr marL="742950" lvl="1" indent="-285750">
              <a:buFontTx/>
              <a:buChar char="-"/>
            </a:pPr>
            <a:r>
              <a:rPr lang="en-US" dirty="0">
                <a:solidFill>
                  <a:srgbClr val="171717"/>
                </a:solidFill>
              </a:rPr>
              <a:t>Their age group, likes-dislikes, what seasons/time of year</a:t>
            </a:r>
          </a:p>
          <a:p>
            <a:pPr marL="742950" lvl="1" indent="-285750">
              <a:buFontTx/>
              <a:buChar char="-"/>
            </a:pPr>
            <a:r>
              <a:rPr lang="en-US" i="0" dirty="0">
                <a:solidFill>
                  <a:srgbClr val="171717"/>
                </a:solidFill>
                <a:effectLst/>
              </a:rPr>
              <a:t>Their budget for differen</a:t>
            </a:r>
            <a:r>
              <a:rPr lang="en-US" dirty="0">
                <a:solidFill>
                  <a:srgbClr val="171717"/>
                </a:solidFill>
              </a:rPr>
              <a:t>t category of products </a:t>
            </a:r>
          </a:p>
          <a:p>
            <a:endParaRPr lang="en-US" dirty="0">
              <a:solidFill>
                <a:srgbClr val="171717"/>
              </a:solidFill>
            </a:endParaRPr>
          </a:p>
          <a:p>
            <a:r>
              <a:rPr lang="en-US" dirty="0">
                <a:solidFill>
                  <a:srgbClr val="171717"/>
                </a:solidFill>
              </a:rPr>
              <a:t>There could be many more such conditions or reporting or data-analysis, that can be done, if we are able to collate all the actions done by the user. This method of data collections with the identified steps of actions, is called Logging</a:t>
            </a:r>
          </a:p>
          <a:p>
            <a:endParaRPr lang="en-US" i="0" dirty="0">
              <a:solidFill>
                <a:srgbClr val="171717"/>
              </a:solidFill>
              <a:effectLst/>
            </a:endParaRPr>
          </a:p>
          <a:p>
            <a:r>
              <a:rPr lang="en-US" i="0" dirty="0">
                <a:solidFill>
                  <a:srgbClr val="171717"/>
                </a:solidFill>
                <a:effectLst/>
              </a:rPr>
              <a:t>In general the loggings are mainly helpful to track actions performed on any specific application</a:t>
            </a:r>
          </a:p>
        </p:txBody>
      </p:sp>
    </p:spTree>
    <p:extLst>
      <p:ext uri="{BB962C8B-B14F-4D97-AF65-F5344CB8AC3E}">
        <p14:creationId xmlns:p14="http://schemas.microsoft.com/office/powerpoint/2010/main" val="43648172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4E5CE63D-273C-4C2C-B0B1-516EA131FD9F}"/>
              </a:ext>
            </a:extLst>
          </p:cNvPr>
          <p:cNvSpPr>
            <a:spLocks noGrp="1"/>
          </p:cNvSpPr>
          <p:nvPr>
            <p:ph type="title"/>
          </p:nvPr>
        </p:nvSpPr>
        <p:spPr>
          <a:xfrm>
            <a:off x="1097280" y="286603"/>
            <a:ext cx="10058400" cy="1450757"/>
          </a:xfrm>
        </p:spPr>
        <p:txBody>
          <a:bodyPr/>
          <a:lstStyle/>
          <a:p>
            <a:r>
              <a:rPr lang="en-US" b="1" dirty="0">
                <a:ea typeface="+mj-lt"/>
                <a:cs typeface="+mj-lt"/>
              </a:rPr>
              <a:t>Logging:</a:t>
            </a:r>
            <a:endParaRPr lang="en-US" dirty="0"/>
          </a:p>
        </p:txBody>
      </p:sp>
      <p:sp>
        <p:nvSpPr>
          <p:cNvPr id="5" name="TextBox 4">
            <a:extLst>
              <a:ext uri="{FF2B5EF4-FFF2-40B4-BE49-F238E27FC236}">
                <a16:creationId xmlns:a16="http://schemas.microsoft.com/office/drawing/2014/main" id="{5BB229D3-8930-4EFD-B981-9766A3C5C2AE}"/>
              </a:ext>
            </a:extLst>
          </p:cNvPr>
          <p:cNvSpPr txBox="1"/>
          <p:nvPr/>
        </p:nvSpPr>
        <p:spPr>
          <a:xfrm>
            <a:off x="1152595" y="1950542"/>
            <a:ext cx="10204518" cy="3139321"/>
          </a:xfrm>
          <a:prstGeom prst="rect">
            <a:avLst/>
          </a:prstGeom>
          <a:noFill/>
        </p:spPr>
        <p:txBody>
          <a:bodyPr wrap="square" rtlCol="0">
            <a:spAutoFit/>
          </a:bodyPr>
          <a:lstStyle/>
          <a:p>
            <a:r>
              <a:rPr lang="en-US" i="0" dirty="0">
                <a:solidFill>
                  <a:srgbClr val="171717"/>
                </a:solidFill>
                <a:effectLst/>
              </a:rPr>
              <a:t>Let us consider a Banking </a:t>
            </a:r>
            <a:r>
              <a:rPr lang="en-US" dirty="0">
                <a:solidFill>
                  <a:srgbClr val="171717"/>
                </a:solidFill>
              </a:rPr>
              <a:t>A</a:t>
            </a:r>
            <a:r>
              <a:rPr lang="en-US" i="0" dirty="0">
                <a:solidFill>
                  <a:srgbClr val="171717"/>
                </a:solidFill>
                <a:effectLst/>
              </a:rPr>
              <a:t>pplication. Now, on each an every action and transaction done by the User on the applications are been logged. </a:t>
            </a:r>
          </a:p>
          <a:p>
            <a:endParaRPr lang="en-US" b="0" i="0" dirty="0">
              <a:solidFill>
                <a:srgbClr val="171717"/>
              </a:solidFill>
              <a:effectLst/>
            </a:endParaRPr>
          </a:p>
          <a:p>
            <a:r>
              <a:rPr lang="en-US" b="1" dirty="0">
                <a:solidFill>
                  <a:srgbClr val="171717"/>
                </a:solidFill>
              </a:rPr>
              <a:t>The </a:t>
            </a:r>
            <a:r>
              <a:rPr lang="en-US" b="1" i="0" dirty="0">
                <a:solidFill>
                  <a:srgbClr val="171717"/>
                </a:solidFill>
                <a:effectLst/>
              </a:rPr>
              <a:t>below operations are recorded as part of action/transaction logs:</a:t>
            </a:r>
          </a:p>
          <a:p>
            <a:endParaRPr lang="en-US" b="0" i="0" dirty="0">
              <a:solidFill>
                <a:srgbClr val="171717"/>
              </a:solidFill>
              <a:effectLst/>
            </a:endParaRPr>
          </a:p>
          <a:p>
            <a:pPr marL="285750" indent="-285750" algn="l">
              <a:buFont typeface="Courier New" panose="02070309020205020404" pitchFamily="49" charset="0"/>
              <a:buChar char="o"/>
            </a:pPr>
            <a:r>
              <a:rPr lang="en-US" b="0" i="0" dirty="0">
                <a:solidFill>
                  <a:srgbClr val="171717"/>
                </a:solidFill>
                <a:effectLst/>
              </a:rPr>
              <a:t>The login accessed into or logging out actions on an application</a:t>
            </a:r>
          </a:p>
          <a:p>
            <a:pPr marL="285750" indent="-285750" algn="l">
              <a:buFont typeface="Courier New" panose="02070309020205020404" pitchFamily="49" charset="0"/>
              <a:buChar char="o"/>
            </a:pPr>
            <a:r>
              <a:rPr lang="en-US" b="0" i="0" dirty="0">
                <a:solidFill>
                  <a:srgbClr val="171717"/>
                </a:solidFill>
                <a:effectLst/>
              </a:rPr>
              <a:t>The start and end of each transaction or access of feature  </a:t>
            </a:r>
          </a:p>
          <a:p>
            <a:pPr marL="285750" indent="-285750" algn="l">
              <a:buFont typeface="Courier New" panose="02070309020205020404" pitchFamily="49" charset="0"/>
              <a:buChar char="o"/>
            </a:pPr>
            <a:r>
              <a:rPr lang="en-US" b="0" i="0" dirty="0">
                <a:solidFill>
                  <a:srgbClr val="171717"/>
                </a:solidFill>
                <a:effectLst/>
              </a:rPr>
              <a:t>Every data modification (insert, update, or delete). This includes changes by system stored procedures or data definition language (DDL) statements to any table, including system tables</a:t>
            </a:r>
          </a:p>
          <a:p>
            <a:pPr marL="285750" indent="-285750" algn="l">
              <a:buFont typeface="Courier New" panose="02070309020205020404" pitchFamily="49" charset="0"/>
              <a:buChar char="o"/>
            </a:pPr>
            <a:r>
              <a:rPr lang="en-US" dirty="0">
                <a:solidFill>
                  <a:srgbClr val="171717"/>
                </a:solidFill>
              </a:rPr>
              <a:t>Similarly, any errors occurred inside stored procedures we can log inside application log table</a:t>
            </a:r>
            <a:endParaRPr lang="en-US" b="0" i="0" dirty="0">
              <a:solidFill>
                <a:srgbClr val="171717"/>
              </a:solidFill>
              <a:effectLst/>
            </a:endParaRPr>
          </a:p>
          <a:p>
            <a:endParaRPr lang="en-US" dirty="0"/>
          </a:p>
        </p:txBody>
      </p:sp>
    </p:spTree>
    <p:extLst>
      <p:ext uri="{BB962C8B-B14F-4D97-AF65-F5344CB8AC3E}">
        <p14:creationId xmlns:p14="http://schemas.microsoft.com/office/powerpoint/2010/main" val="88633214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D345B06F-6E99-42AC-BD58-96D253E53785}"/>
              </a:ext>
            </a:extLst>
          </p:cNvPr>
          <p:cNvSpPr>
            <a:spLocks noGrp="1"/>
          </p:cNvSpPr>
          <p:nvPr>
            <p:ph type="title"/>
          </p:nvPr>
        </p:nvSpPr>
        <p:spPr>
          <a:xfrm>
            <a:off x="1097280" y="286603"/>
            <a:ext cx="10058400" cy="1450757"/>
          </a:xfrm>
        </p:spPr>
        <p:txBody>
          <a:bodyPr>
            <a:normAutofit fontScale="90000"/>
          </a:bodyPr>
          <a:lstStyle/>
          <a:p>
            <a:br>
              <a:rPr lang="en-US" b="1" dirty="0">
                <a:cs typeface="Calibri Light"/>
              </a:rPr>
            </a:br>
            <a:endParaRPr lang="en-US" b="1" dirty="0">
              <a:ea typeface="+mj-lt"/>
              <a:cs typeface="+mj-lt"/>
            </a:endParaRPr>
          </a:p>
          <a:p>
            <a:r>
              <a:rPr lang="en-US" sz="5300" b="1" dirty="0">
                <a:ea typeface="+mj-lt"/>
                <a:cs typeface="+mj-lt"/>
              </a:rPr>
              <a:t>Logging:</a:t>
            </a:r>
            <a:endParaRPr lang="en-US" sz="5300" dirty="0"/>
          </a:p>
        </p:txBody>
      </p:sp>
      <p:sp>
        <p:nvSpPr>
          <p:cNvPr id="5" name="TextBox 4">
            <a:extLst>
              <a:ext uri="{FF2B5EF4-FFF2-40B4-BE49-F238E27FC236}">
                <a16:creationId xmlns:a16="http://schemas.microsoft.com/office/drawing/2014/main" id="{92CEC4AF-4134-4EB8-ACF4-9B1EB0BCBD8E}"/>
              </a:ext>
            </a:extLst>
          </p:cNvPr>
          <p:cNvSpPr txBox="1"/>
          <p:nvPr/>
        </p:nvSpPr>
        <p:spPr>
          <a:xfrm>
            <a:off x="1219200" y="1737360"/>
            <a:ext cx="10058400" cy="3847207"/>
          </a:xfrm>
          <a:prstGeom prst="rect">
            <a:avLst/>
          </a:prstGeom>
          <a:noFill/>
        </p:spPr>
        <p:txBody>
          <a:bodyPr wrap="square" rtlCol="0">
            <a:spAutoFit/>
          </a:bodyPr>
          <a:lstStyle/>
          <a:p>
            <a:pPr marL="0" marR="0">
              <a:spcBef>
                <a:spcPts val="0"/>
              </a:spcBef>
              <a:spcAft>
                <a:spcPts val="0"/>
              </a:spcAft>
            </a:pPr>
            <a:r>
              <a:rPr lang="en-US" sz="2000" b="1" dirty="0">
                <a:effectLst/>
                <a:ea typeface="Calibri" panose="020F0502020204030204" pitchFamily="34" charset="0"/>
              </a:rPr>
              <a:t>Example:</a:t>
            </a:r>
          </a:p>
          <a:p>
            <a:pPr marL="0" marR="0">
              <a:spcBef>
                <a:spcPts val="0"/>
              </a:spcBef>
              <a:spcAft>
                <a:spcPts val="0"/>
              </a:spcAft>
            </a:pPr>
            <a:r>
              <a:rPr lang="en-US" sz="1600" dirty="0">
                <a:solidFill>
                  <a:srgbClr val="0000FF"/>
                </a:solidFill>
                <a:effectLst/>
                <a:ea typeface="Calibri" panose="020F0502020204030204" pitchFamily="34" charset="0"/>
              </a:rPr>
              <a:t>CREATE</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PROCEDURE</a:t>
            </a:r>
            <a:r>
              <a:rPr lang="en-US" sz="1600" dirty="0">
                <a:solidFill>
                  <a:srgbClr val="000000"/>
                </a:solidFill>
                <a:effectLst/>
                <a:ea typeface="Calibri" panose="020F0502020204030204" pitchFamily="34" charset="0"/>
              </a:rPr>
              <a:t> </a:t>
            </a:r>
            <a:r>
              <a:rPr lang="en-US" sz="1600" dirty="0" err="1">
                <a:solidFill>
                  <a:srgbClr val="000000"/>
                </a:solidFill>
                <a:effectLst/>
                <a:ea typeface="Calibri" panose="020F0502020204030204" pitchFamily="34" charset="0"/>
              </a:rPr>
              <a:t>updateFileStatus</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@status </a:t>
            </a:r>
            <a:r>
              <a:rPr lang="en-US" sz="1600" dirty="0">
                <a:solidFill>
                  <a:srgbClr val="0000FF"/>
                </a:solidFill>
                <a:effectLst/>
                <a:ea typeface="Calibri" panose="020F0502020204030204" pitchFamily="34" charset="0"/>
              </a:rPr>
              <a:t>varchar</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100</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a:t>
            </a:r>
            <a:r>
              <a:rPr lang="en-US" sz="1600" dirty="0" err="1">
                <a:solidFill>
                  <a:srgbClr val="000000"/>
                </a:solidFill>
                <a:effectLst/>
                <a:ea typeface="Calibri" panose="020F0502020204030204" pitchFamily="34" charset="0"/>
              </a:rPr>
              <a:t>fileId</a:t>
            </a:r>
            <a:r>
              <a:rPr lang="en-US" sz="1600" dirty="0">
                <a:solidFill>
                  <a:srgbClr val="000000"/>
                </a:solidFill>
                <a:effectLst/>
                <a:ea typeface="Calibri" panose="020F0502020204030204" pitchFamily="34" charset="0"/>
              </a:rPr>
              <a:t> </a:t>
            </a:r>
            <a:r>
              <a:rPr lang="en-US" sz="1600" dirty="0" err="1">
                <a:solidFill>
                  <a:srgbClr val="0000FF"/>
                </a:solidFill>
                <a:effectLst/>
                <a:ea typeface="Calibri" panose="020F0502020204030204" pitchFamily="34" charset="0"/>
              </a:rPr>
              <a:t>bigint</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AS</a:t>
            </a:r>
            <a:r>
              <a:rPr lang="en-US" sz="1600" dirty="0">
                <a:solidFill>
                  <a:srgbClr val="000000"/>
                </a:solidFill>
                <a:effectLst/>
                <a:ea typeface="Calibri" panose="020F0502020204030204" pitchFamily="34" charset="0"/>
              </a:rPr>
              <a:t>      </a:t>
            </a:r>
            <a:endParaRPr lang="en-US" sz="1600" dirty="0">
              <a:effectLst/>
              <a:ea typeface="Calibri" panose="020F0502020204030204" pitchFamily="34" charset="0"/>
            </a:endParaRPr>
          </a:p>
          <a:p>
            <a:pPr marL="0" marR="0">
              <a:spcBef>
                <a:spcPts val="0"/>
              </a:spcBef>
              <a:spcAft>
                <a:spcPts val="0"/>
              </a:spcAft>
            </a:pPr>
            <a:r>
              <a:rPr lang="en-US" sz="1600" dirty="0">
                <a:solidFill>
                  <a:srgbClr val="0000FF"/>
                </a:solidFill>
                <a:effectLst/>
                <a:ea typeface="Calibri" panose="020F0502020204030204" pitchFamily="34" charset="0"/>
              </a:rPr>
              <a:t>BEGIN</a:t>
            </a:r>
            <a:r>
              <a:rPr lang="en-US" sz="1600" dirty="0">
                <a:solidFill>
                  <a:srgbClr val="000000"/>
                </a:solidFill>
                <a:effectLst/>
                <a:ea typeface="Calibri" panose="020F0502020204030204" pitchFamily="34" charset="0"/>
              </a:rPr>
              <a:t>     </a:t>
            </a:r>
            <a:endParaRPr lang="en-US" sz="1600" dirty="0">
              <a:effectLst/>
              <a:ea typeface="Calibri" panose="020F0502020204030204" pitchFamily="34" charset="0"/>
            </a:endParaRPr>
          </a:p>
          <a:p>
            <a:pPr marL="0" marR="0">
              <a:spcBef>
                <a:spcPts val="0"/>
              </a:spcBef>
              <a:spcAft>
                <a:spcPts val="0"/>
              </a:spcAft>
            </a:pPr>
            <a:r>
              <a:rPr lang="en-US" sz="1600" dirty="0">
                <a:solidFill>
                  <a:srgbClr val="0000FF"/>
                </a:solidFill>
                <a:ea typeface="Calibri" panose="020F0502020204030204" pitchFamily="34" charset="0"/>
              </a:rPr>
              <a:t>DECLARE</a:t>
            </a:r>
            <a:r>
              <a:rPr lang="en-US" sz="1600" dirty="0">
                <a:solidFill>
                  <a:srgbClr val="000000"/>
                </a:solidFill>
                <a:effectLst/>
                <a:ea typeface="Calibri" panose="020F0502020204030204" pitchFamily="34" charset="0"/>
              </a:rPr>
              <a:t> @return_status </a:t>
            </a:r>
            <a:r>
              <a:rPr lang="en-US" sz="1600" dirty="0">
                <a:solidFill>
                  <a:srgbClr val="0000FF"/>
                </a:solidFill>
                <a:effectLst/>
                <a:ea typeface="Calibri" panose="020F0502020204030204" pitchFamily="34" charset="0"/>
              </a:rPr>
              <a:t>varchar</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50</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808080"/>
                </a:solidFill>
                <a:effectLst/>
                <a:ea typeface="Calibri" panose="020F0502020204030204" pitchFamily="34" charset="0"/>
              </a:rPr>
              <a:t>=</a:t>
            </a:r>
            <a:r>
              <a:rPr lang="en-US" sz="1600" dirty="0">
                <a:solidFill>
                  <a:srgbClr val="FF0000"/>
                </a:solidFill>
                <a:effectLst/>
                <a:ea typeface="Calibri" panose="020F0502020204030204" pitchFamily="34" charset="0"/>
              </a:rPr>
              <a:t>'SUCCESS'</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a:t>
            </a:r>
            <a:r>
              <a:rPr lang="en-US" sz="1600" dirty="0" err="1">
                <a:solidFill>
                  <a:srgbClr val="000000"/>
                </a:solidFill>
                <a:effectLst/>
                <a:ea typeface="Calibri" panose="020F0502020204030204" pitchFamily="34" charset="0"/>
              </a:rPr>
              <a:t>ls_message</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varchar</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100</a:t>
            </a:r>
            <a:r>
              <a:rPr lang="en-US" sz="1600" dirty="0">
                <a:solidFill>
                  <a:srgbClr val="808080"/>
                </a:solidFill>
                <a:effectLst/>
                <a:ea typeface="Calibri" panose="020F0502020204030204" pitchFamily="34" charset="0"/>
              </a:rPr>
              <a:t>)=</a:t>
            </a:r>
            <a:r>
              <a:rPr lang="en-US" sz="1600" dirty="0">
                <a:solidFill>
                  <a:srgbClr val="FF0000"/>
                </a:solidFill>
                <a:effectLst/>
                <a:ea typeface="Calibri" panose="020F0502020204030204" pitchFamily="34" charset="0"/>
              </a:rPr>
              <a:t>'File status updated  </a:t>
            </a:r>
            <a:r>
              <a:rPr lang="en-US" sz="1600" dirty="0" err="1">
                <a:solidFill>
                  <a:srgbClr val="FF0000"/>
                </a:solidFill>
                <a:effectLst/>
                <a:ea typeface="Calibri" panose="020F0502020204030204" pitchFamily="34" charset="0"/>
              </a:rPr>
              <a:t>sucessfully</a:t>
            </a:r>
            <a:r>
              <a:rPr lang="en-US" sz="1600" dirty="0">
                <a:solidFill>
                  <a:srgbClr val="FF0000"/>
                </a:solidFill>
                <a:effectLst/>
                <a:ea typeface="Calibri" panose="020F0502020204030204" pitchFamily="34" charset="0"/>
              </a:rPr>
              <a:t>’</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@li_error_code </a:t>
            </a:r>
            <a:r>
              <a:rPr lang="en-US" sz="1600" dirty="0">
                <a:solidFill>
                  <a:srgbClr val="0000FF"/>
                </a:solidFill>
                <a:effectLst/>
                <a:ea typeface="Calibri" panose="020F0502020204030204" pitchFamily="34" charset="0"/>
              </a:rPr>
              <a:t>int</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0</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@ls_input </a:t>
            </a:r>
            <a:r>
              <a:rPr lang="en-US" sz="1600" dirty="0" err="1">
                <a:solidFill>
                  <a:srgbClr val="0000FF"/>
                </a:solidFill>
                <a:effectLst/>
                <a:ea typeface="Calibri" panose="020F0502020204030204" pitchFamily="34" charset="0"/>
              </a:rPr>
              <a:t>nvarchar</a:t>
            </a:r>
            <a:r>
              <a:rPr lang="en-US" sz="1600" dirty="0">
                <a:solidFill>
                  <a:srgbClr val="808080"/>
                </a:solidFill>
                <a:effectLst/>
                <a:ea typeface="Calibri" panose="020F0502020204030204" pitchFamily="34" charset="0"/>
              </a:rPr>
              <a:t>(</a:t>
            </a:r>
            <a:r>
              <a:rPr lang="en-US" sz="1600" dirty="0">
                <a:solidFill>
                  <a:srgbClr val="FF00FF"/>
                </a:solidFill>
                <a:effectLst/>
                <a:ea typeface="Calibri" panose="020F0502020204030204" pitchFamily="34" charset="0"/>
              </a:rPr>
              <a:t>max</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endParaRPr lang="en-US" sz="1600" dirty="0">
              <a:effectLst/>
              <a:ea typeface="Calibri" panose="020F0502020204030204" pitchFamily="34" charset="0"/>
            </a:endParaRPr>
          </a:p>
          <a:p>
            <a:pPr marL="0" marR="0">
              <a:spcBef>
                <a:spcPts val="0"/>
              </a:spcBef>
              <a:spcAft>
                <a:spcPts val="0"/>
              </a:spcAft>
            </a:pPr>
            <a:r>
              <a:rPr lang="en-US" sz="1600" dirty="0">
                <a:solidFill>
                  <a:srgbClr val="0000FF"/>
                </a:solidFill>
                <a:effectLst/>
                <a:ea typeface="Calibri" panose="020F0502020204030204" pitchFamily="34" charset="0"/>
              </a:rPr>
              <a:t>BEGIN TRY</a:t>
            </a:r>
            <a:endParaRPr lang="en-US" sz="1600" dirty="0">
              <a:effectLst/>
              <a:ea typeface="Calibri" panose="020F0502020204030204" pitchFamily="34" charset="0"/>
            </a:endParaRPr>
          </a:p>
          <a:p>
            <a:pPr marL="0" marR="0">
              <a:spcBef>
                <a:spcPts val="0"/>
              </a:spcBef>
              <a:spcAft>
                <a:spcPts val="0"/>
              </a:spcAft>
            </a:pPr>
            <a:r>
              <a:rPr lang="en-US" sz="1600" dirty="0">
                <a:solidFill>
                  <a:srgbClr val="0000FF"/>
                </a:solidFill>
                <a:ea typeface="Calibri" panose="020F0502020204030204" pitchFamily="34" charset="0"/>
              </a:rPr>
              <a:t>BEGIN TRAN</a:t>
            </a:r>
            <a:endParaRPr lang="en-US" sz="1600" dirty="0">
              <a:effectLst/>
              <a:ea typeface="Calibri" panose="020F0502020204030204" pitchFamily="34" charset="0"/>
            </a:endParaRPr>
          </a:p>
          <a:p>
            <a:pPr marL="0" marR="0">
              <a:spcBef>
                <a:spcPts val="0"/>
              </a:spcBef>
              <a:spcAft>
                <a:spcPts val="0"/>
              </a:spcAft>
            </a:pPr>
            <a:r>
              <a:rPr lang="en-US" sz="1600" dirty="0">
                <a:solidFill>
                  <a:srgbClr val="000000"/>
                </a:solidFill>
                <a:ea typeface="Calibri" panose="020F0502020204030204" pitchFamily="34" charset="0"/>
              </a:rPr>
              <a:t>	UPDATE</a:t>
            </a:r>
            <a:r>
              <a:rPr lang="en-US" sz="1600" dirty="0">
                <a:solidFill>
                  <a:srgbClr val="000000"/>
                </a:solidFill>
                <a:effectLst/>
                <a:ea typeface="Calibri" panose="020F0502020204030204" pitchFamily="34" charset="0"/>
              </a:rPr>
              <a:t> [ET_FileInfo]  SET STATUS</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@status</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UpdateDate</a:t>
            </a:r>
            <a:r>
              <a:rPr lang="en-US" sz="1600" dirty="0">
                <a:solidFill>
                  <a:srgbClr val="808080"/>
                </a:solidFill>
                <a:effectLst/>
                <a:ea typeface="Calibri" panose="020F0502020204030204" pitchFamily="34" charset="0"/>
              </a:rPr>
              <a:t>=</a:t>
            </a:r>
            <a:r>
              <a:rPr lang="en-US" sz="1600" dirty="0" err="1">
                <a:solidFill>
                  <a:srgbClr val="FF00FF"/>
                </a:solidFill>
                <a:effectLst/>
                <a:ea typeface="Calibri" panose="020F0502020204030204" pitchFamily="34" charset="0"/>
              </a:rPr>
              <a:t>getdate</a:t>
            </a:r>
            <a:r>
              <a:rPr lang="en-US" sz="1600" dirty="0">
                <a:solidFill>
                  <a:srgbClr val="808080"/>
                </a:solidFill>
                <a:effectLst/>
                <a:ea typeface="Calibri" panose="020F0502020204030204" pitchFamily="34" charset="0"/>
              </a:rPr>
              <a:t>() WHERE</a:t>
            </a:r>
            <a:r>
              <a:rPr lang="en-US" sz="1600" dirty="0">
                <a:solidFill>
                  <a:srgbClr val="000000"/>
                </a:solidFill>
                <a:effectLst/>
                <a:ea typeface="Calibri" panose="020F0502020204030204" pitchFamily="34" charset="0"/>
              </a:rPr>
              <a:t> </a:t>
            </a:r>
            <a:r>
              <a:rPr lang="en-US" sz="1600" dirty="0" err="1">
                <a:solidFill>
                  <a:srgbClr val="000000"/>
                </a:solidFill>
                <a:effectLst/>
                <a:ea typeface="Calibri" panose="020F0502020204030204" pitchFamily="34" charset="0"/>
              </a:rPr>
              <a:t>FileID</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@fileId</a:t>
            </a:r>
            <a:endParaRPr lang="en-US" sz="1600" dirty="0">
              <a:effectLst/>
              <a:ea typeface="Calibri" panose="020F0502020204030204" pitchFamily="34" charset="0"/>
            </a:endParaRPr>
          </a:p>
          <a:p>
            <a:pPr marL="0" marR="0">
              <a:spcBef>
                <a:spcPts val="0"/>
              </a:spcBef>
              <a:spcAft>
                <a:spcPts val="0"/>
              </a:spcAft>
            </a:pPr>
            <a:r>
              <a:rPr lang="en-US" sz="1600" dirty="0">
                <a:solidFill>
                  <a:srgbClr val="0000FF"/>
                </a:solidFill>
                <a:effectLst/>
                <a:ea typeface="Calibri" panose="020F0502020204030204" pitchFamily="34" charset="0"/>
              </a:rPr>
              <a:t>	COMMIT</a:t>
            </a:r>
            <a:r>
              <a:rPr lang="en-US" sz="1600" dirty="0">
                <a:solidFill>
                  <a:srgbClr val="000000"/>
                </a:solidFill>
                <a:effectLst/>
                <a:ea typeface="Calibri" panose="020F0502020204030204" pitchFamily="34" charset="0"/>
              </a:rPr>
              <a:t>   </a:t>
            </a:r>
            <a:endParaRPr lang="en-US" sz="1600" dirty="0">
              <a:effectLst/>
              <a:ea typeface="Calibri" panose="020F0502020204030204" pitchFamily="34" charset="0"/>
            </a:endParaRPr>
          </a:p>
          <a:p>
            <a:pPr marL="0" marR="0">
              <a:spcBef>
                <a:spcPts val="0"/>
              </a:spcBef>
              <a:spcAft>
                <a:spcPts val="0"/>
              </a:spcAft>
            </a:pPr>
            <a:r>
              <a:rPr lang="en-US" sz="1600" dirty="0">
                <a:solidFill>
                  <a:srgbClr val="000000"/>
                </a:solidFill>
                <a:ea typeface="Calibri" panose="020F0502020204030204" pitchFamily="34" charset="0"/>
              </a:rPr>
              <a:t>	SET</a:t>
            </a:r>
            <a:r>
              <a:rPr lang="en-US" sz="1600" dirty="0">
                <a:solidFill>
                  <a:srgbClr val="000000"/>
                </a:solidFill>
                <a:effectLst/>
                <a:ea typeface="Calibri" panose="020F0502020204030204" pitchFamily="34" charset="0"/>
              </a:rPr>
              <a:t> @ls_input </a:t>
            </a:r>
            <a:r>
              <a:rPr lang="en-US" sz="1600" dirty="0">
                <a:solidFill>
                  <a:srgbClr val="808080"/>
                </a:solidFill>
                <a:effectLst/>
                <a:ea typeface="Calibri" panose="020F0502020204030204" pitchFamily="34" charset="0"/>
              </a:rPr>
              <a:t>=</a:t>
            </a:r>
            <a:r>
              <a:rPr lang="en-US" sz="1600" dirty="0">
                <a:solidFill>
                  <a:srgbClr val="0000FF"/>
                </a:solidFill>
                <a:effectLst/>
                <a:ea typeface="Calibri" panose="020F0502020204030204" pitchFamily="34" charset="0"/>
              </a:rPr>
              <a:t> </a:t>
            </a:r>
            <a:r>
              <a:rPr lang="en-US" sz="1600" dirty="0">
                <a:solidFill>
                  <a:srgbClr val="808080"/>
                </a:solidFill>
                <a:effectLst/>
                <a:ea typeface="Calibri" panose="020F0502020204030204" pitchFamily="34" charset="0"/>
              </a:rPr>
              <a:t>(</a:t>
            </a:r>
            <a:r>
              <a:rPr lang="en-US" sz="1600" dirty="0">
                <a:solidFill>
                  <a:srgbClr val="0000FF"/>
                </a:solidFill>
                <a:effectLst/>
                <a:ea typeface="Calibri" panose="020F0502020204030204" pitchFamily="34" charset="0"/>
              </a:rPr>
              <a:t>SELECT</a:t>
            </a:r>
            <a:r>
              <a:rPr lang="en-US" sz="1600" dirty="0">
                <a:solidFill>
                  <a:srgbClr val="000000"/>
                </a:solidFill>
                <a:effectLst/>
                <a:ea typeface="Calibri" panose="020F0502020204030204" pitchFamily="34" charset="0"/>
              </a:rPr>
              <a:t> @status </a:t>
            </a:r>
            <a:r>
              <a:rPr lang="en-US" sz="1600" dirty="0">
                <a:solidFill>
                  <a:srgbClr val="0000FF"/>
                </a:solidFill>
                <a:effectLst/>
                <a:ea typeface="Calibri" panose="020F0502020204030204" pitchFamily="34" charset="0"/>
              </a:rPr>
              <a:t>AS</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STATUS</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@fileId </a:t>
            </a:r>
            <a:r>
              <a:rPr lang="en-US" sz="1600" dirty="0">
                <a:solidFill>
                  <a:srgbClr val="0000FF"/>
                </a:solidFill>
                <a:effectLst/>
                <a:ea typeface="Calibri" panose="020F0502020204030204" pitchFamily="34" charset="0"/>
              </a:rPr>
              <a:t>AS</a:t>
            </a:r>
            <a:r>
              <a:rPr lang="en-US" sz="1600" dirty="0">
                <a:solidFill>
                  <a:srgbClr val="000000"/>
                </a:solidFill>
                <a:effectLst/>
                <a:ea typeface="Calibri" panose="020F0502020204030204" pitchFamily="34" charset="0"/>
              </a:rPr>
              <a:t> </a:t>
            </a:r>
            <a:r>
              <a:rPr lang="en-US" sz="1600" dirty="0" err="1">
                <a:solidFill>
                  <a:srgbClr val="000000"/>
                </a:solidFill>
                <a:effectLst/>
                <a:ea typeface="Calibri" panose="020F0502020204030204" pitchFamily="34" charset="0"/>
              </a:rPr>
              <a:t>fileID</a:t>
            </a:r>
            <a:r>
              <a:rPr lang="en-US" sz="1600" dirty="0">
                <a:solidFill>
                  <a:srgbClr val="000000"/>
                </a:solidFill>
                <a:effectLst/>
                <a:ea typeface="Calibri" panose="020F0502020204030204" pitchFamily="34" charset="0"/>
              </a:rPr>
              <a:t> FOR </a:t>
            </a:r>
            <a:r>
              <a:rPr lang="en-US" sz="1600" dirty="0">
                <a:solidFill>
                  <a:srgbClr val="000000"/>
                </a:solidFill>
                <a:ea typeface="Calibri" panose="020F0502020204030204" pitchFamily="34" charset="0"/>
              </a:rPr>
              <a:t>JSON PATH, WITHOUT_ARRAY_WRAPPER)</a:t>
            </a:r>
            <a:endParaRPr lang="en-US" sz="1600" dirty="0">
              <a:solidFill>
                <a:srgbClr val="808080"/>
              </a:solidFill>
              <a:ea typeface="Calibri" panose="020F0502020204030204" pitchFamily="34" charset="0"/>
            </a:endParaRPr>
          </a:p>
          <a:p>
            <a:pPr marL="0" marR="0">
              <a:spcBef>
                <a:spcPts val="0"/>
              </a:spcBef>
              <a:spcAft>
                <a:spcPts val="0"/>
              </a:spcAft>
            </a:pPr>
            <a:r>
              <a:rPr lang="en-US" sz="1600" dirty="0">
                <a:ea typeface="Calibri" panose="020F0502020204030204" pitchFamily="34" charset="0"/>
              </a:rPr>
              <a:t>	</a:t>
            </a:r>
            <a:r>
              <a:rPr lang="en-US" sz="1600" dirty="0">
                <a:solidFill>
                  <a:srgbClr val="0000FF"/>
                </a:solidFill>
                <a:effectLst/>
                <a:ea typeface="Calibri" panose="020F0502020204030204" pitchFamily="34" charset="0"/>
              </a:rPr>
              <a:t>INSERT</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INTO </a:t>
            </a:r>
            <a:r>
              <a:rPr lang="en-US" sz="1600" dirty="0" err="1">
                <a:solidFill>
                  <a:srgbClr val="000000"/>
                </a:solidFill>
                <a:effectLst/>
                <a:ea typeface="Calibri" panose="020F0502020204030204" pitchFamily="34" charset="0"/>
              </a:rPr>
              <a:t>ET_Application_Log</a:t>
            </a:r>
            <a:r>
              <a:rPr lang="en-US" sz="1600" dirty="0">
                <a:solidFill>
                  <a:srgbClr val="000000"/>
                </a:solidFill>
                <a:effectLst/>
                <a:ea typeface="Calibri" panose="020F0502020204030204" pitchFamily="34" charset="0"/>
              </a:rPr>
              <a:t> </a:t>
            </a:r>
            <a:r>
              <a:rPr lang="en-US" sz="1600" dirty="0">
                <a:solidFill>
                  <a:srgbClr val="808080"/>
                </a:solidFill>
                <a:effectLst/>
                <a:ea typeface="Calibri" panose="020F0502020204030204" pitchFamily="34" charset="0"/>
              </a:rPr>
              <a:t>(</a:t>
            </a:r>
            <a:r>
              <a:rPr lang="en-US" sz="1600" dirty="0" err="1">
                <a:solidFill>
                  <a:srgbClr val="000000"/>
                </a:solidFill>
                <a:effectLst/>
                <a:ea typeface="Calibri" panose="020F0502020204030204" pitchFamily="34" charset="0"/>
              </a:rPr>
              <a:t>MethodName</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ApplicationName</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EntryDate</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ErrorCode</a:t>
            </a:r>
            <a:r>
              <a:rPr lang="en-US" sz="1600" dirty="0">
                <a:solidFill>
                  <a:srgbClr val="808080"/>
                </a:solidFill>
                <a:effectLst/>
                <a:ea typeface="Calibri" panose="020F0502020204030204" pitchFamily="34" charset="0"/>
              </a:rPr>
              <a:t>, </a:t>
            </a:r>
          </a:p>
          <a:p>
            <a:pPr marL="0" marR="0">
              <a:spcBef>
                <a:spcPts val="0"/>
              </a:spcBef>
              <a:spcAft>
                <a:spcPts val="0"/>
              </a:spcAft>
            </a:pPr>
            <a:r>
              <a:rPr lang="en-US" sz="1600" dirty="0">
                <a:solidFill>
                  <a:srgbClr val="808080"/>
                </a:solidFill>
                <a:ea typeface="Calibri" panose="020F0502020204030204" pitchFamily="34" charset="0"/>
              </a:rPr>
              <a:t>	</a:t>
            </a:r>
            <a:r>
              <a:rPr lang="en-US" sz="1600" dirty="0" err="1">
                <a:solidFill>
                  <a:srgbClr val="000000"/>
                </a:solidFill>
                <a:effectLst/>
                <a:ea typeface="Calibri" panose="020F0502020204030204" pitchFamily="34" charset="0"/>
              </a:rPr>
              <a:t>ErrorDescription</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requestData</a:t>
            </a:r>
            <a:r>
              <a:rPr lang="en-US" sz="1600" dirty="0">
                <a:solidFill>
                  <a:srgbClr val="808080"/>
                </a:solidFill>
                <a:effectLst/>
                <a:ea typeface="Calibri" panose="020F0502020204030204" pitchFamily="34" charset="0"/>
              </a:rPr>
              <a:t>)</a:t>
            </a:r>
            <a:r>
              <a:rPr lang="en-US" sz="1600" dirty="0">
                <a:ea typeface="Calibri" panose="020F0502020204030204" pitchFamily="34" charset="0"/>
              </a:rPr>
              <a:t> </a:t>
            </a:r>
            <a:r>
              <a:rPr lang="en-US" sz="1600" dirty="0">
                <a:solidFill>
                  <a:srgbClr val="0000FF"/>
                </a:solidFill>
                <a:effectLst/>
                <a:ea typeface="Calibri" panose="020F0502020204030204" pitchFamily="34" charset="0"/>
              </a:rPr>
              <a:t>VALUES </a:t>
            </a:r>
            <a:r>
              <a:rPr lang="en-US" sz="1600" dirty="0">
                <a:solidFill>
                  <a:srgbClr val="808080"/>
                </a:solidFill>
                <a:effectLst/>
                <a:ea typeface="Calibri" panose="020F0502020204030204" pitchFamily="34" charset="0"/>
              </a:rPr>
              <a:t>(</a:t>
            </a:r>
            <a:r>
              <a:rPr lang="en-US" sz="1600" dirty="0">
                <a:solidFill>
                  <a:srgbClr val="FF0000"/>
                </a:solidFill>
                <a:effectLst/>
                <a:ea typeface="Calibri" panose="020F0502020204030204" pitchFamily="34" charset="0"/>
              </a:rPr>
              <a:t>'</a:t>
            </a:r>
            <a:r>
              <a:rPr lang="en-US" sz="1600" dirty="0" err="1">
                <a:solidFill>
                  <a:srgbClr val="FF0000"/>
                </a:solidFill>
                <a:effectLst/>
                <a:ea typeface="Calibri" panose="020F0502020204030204" pitchFamily="34" charset="0"/>
              </a:rPr>
              <a:t>ETUI_saveFileData</a:t>
            </a:r>
            <a:r>
              <a:rPr lang="en-US" sz="1600" dirty="0">
                <a:solidFill>
                  <a:srgbClr val="FF0000"/>
                </a:solidFill>
                <a:effectLst/>
                <a:ea typeface="Calibri" panose="020F0502020204030204" pitchFamily="34" charset="0"/>
              </a:rPr>
              <a:t>’</a:t>
            </a:r>
            <a:r>
              <a:rPr lang="en-US" sz="1600" dirty="0">
                <a:solidFill>
                  <a:srgbClr val="808080"/>
                </a:solidFill>
                <a:effectLst/>
                <a:ea typeface="Calibri" panose="020F0502020204030204" pitchFamily="34" charset="0"/>
              </a:rPr>
              <a:t>, </a:t>
            </a:r>
            <a:r>
              <a:rPr lang="en-US" sz="1600" dirty="0">
                <a:solidFill>
                  <a:srgbClr val="FF0000"/>
                </a:solidFill>
                <a:effectLst/>
                <a:ea typeface="Calibri" panose="020F0502020204030204" pitchFamily="34" charset="0"/>
              </a:rPr>
              <a:t>'EAS_UI’</a:t>
            </a:r>
            <a:r>
              <a:rPr lang="en-US" sz="1600" dirty="0">
                <a:solidFill>
                  <a:srgbClr val="808080"/>
                </a:solidFill>
                <a:effectLst/>
                <a:ea typeface="Calibri" panose="020F0502020204030204" pitchFamily="34" charset="0"/>
              </a:rPr>
              <a:t>, </a:t>
            </a:r>
            <a:r>
              <a:rPr lang="en-US" sz="1600" dirty="0" err="1">
                <a:solidFill>
                  <a:srgbClr val="FF00FF"/>
                </a:solidFill>
                <a:effectLst/>
                <a:ea typeface="Calibri" panose="020F0502020204030204" pitchFamily="34" charset="0"/>
              </a:rPr>
              <a:t>getdate</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@li_error_code</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@ls_message</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@ls_input</a:t>
            </a:r>
            <a:r>
              <a:rPr lang="en-US" sz="1600" dirty="0">
                <a:solidFill>
                  <a:srgbClr val="808080"/>
                </a:solidFill>
                <a:effectLst/>
                <a:ea typeface="Calibri" panose="020F0502020204030204" pitchFamily="34" charset="0"/>
              </a:rPr>
              <a:t>)</a:t>
            </a:r>
            <a:endParaRPr lang="en-US" sz="1600" dirty="0">
              <a:effectLst/>
              <a:ea typeface="Calibri" panose="020F0502020204030204" pitchFamily="34" charset="0"/>
            </a:endParaRPr>
          </a:p>
          <a:p>
            <a:pPr marL="0" marR="0">
              <a:spcBef>
                <a:spcPts val="0"/>
              </a:spcBef>
              <a:spcAft>
                <a:spcPts val="0"/>
              </a:spcAft>
            </a:pPr>
            <a:r>
              <a:rPr lang="en-US" sz="1600" dirty="0">
                <a:solidFill>
                  <a:srgbClr val="0000FF"/>
                </a:solidFill>
                <a:effectLst/>
                <a:ea typeface="Calibri" panose="020F0502020204030204" pitchFamily="34" charset="0"/>
              </a:rPr>
              <a:t>END TRY</a:t>
            </a:r>
            <a:endParaRPr lang="en-US" sz="1600" dirty="0">
              <a:effectLst/>
              <a:ea typeface="Calibri" panose="020F0502020204030204" pitchFamily="34" charset="0"/>
            </a:endParaRPr>
          </a:p>
          <a:p>
            <a:pPr marL="0" marR="0">
              <a:spcBef>
                <a:spcPts val="0"/>
              </a:spcBef>
              <a:spcAft>
                <a:spcPts val="0"/>
              </a:spcAft>
            </a:pPr>
            <a:r>
              <a:rPr lang="en-US" sz="1600" i="1" dirty="0">
                <a:ea typeface="Calibri" panose="020F0502020204030204" pitchFamily="34" charset="0"/>
              </a:rPr>
              <a:t>Continued</a:t>
            </a:r>
            <a:r>
              <a:rPr lang="en-US" sz="1600" dirty="0">
                <a:ea typeface="Calibri" panose="020F0502020204030204" pitchFamily="34" charset="0"/>
              </a:rPr>
              <a:t>…..</a:t>
            </a:r>
            <a:endParaRPr lang="en-US" sz="1600" dirty="0">
              <a:effectLst/>
              <a:ea typeface="Calibri" panose="020F0502020204030204" pitchFamily="34" charset="0"/>
            </a:endParaRPr>
          </a:p>
        </p:txBody>
      </p:sp>
    </p:spTree>
    <p:extLst>
      <p:ext uri="{BB962C8B-B14F-4D97-AF65-F5344CB8AC3E}">
        <p14:creationId xmlns:p14="http://schemas.microsoft.com/office/powerpoint/2010/main" val="215496519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D345B06F-6E99-42AC-BD58-96D253E53785}"/>
              </a:ext>
            </a:extLst>
          </p:cNvPr>
          <p:cNvSpPr>
            <a:spLocks noGrp="1"/>
          </p:cNvSpPr>
          <p:nvPr>
            <p:ph type="title"/>
          </p:nvPr>
        </p:nvSpPr>
        <p:spPr>
          <a:xfrm>
            <a:off x="1097280" y="286603"/>
            <a:ext cx="10058400" cy="1450757"/>
          </a:xfrm>
        </p:spPr>
        <p:txBody>
          <a:bodyPr>
            <a:normAutofit fontScale="90000"/>
          </a:bodyPr>
          <a:lstStyle/>
          <a:p>
            <a:br>
              <a:rPr lang="en-US" b="1" dirty="0">
                <a:cs typeface="Calibri Light"/>
              </a:rPr>
            </a:br>
            <a:endParaRPr lang="en-US" b="1" dirty="0">
              <a:ea typeface="+mj-lt"/>
              <a:cs typeface="+mj-lt"/>
            </a:endParaRPr>
          </a:p>
          <a:p>
            <a:r>
              <a:rPr lang="en-US" sz="5300" b="1" dirty="0">
                <a:ea typeface="+mj-lt"/>
                <a:cs typeface="+mj-lt"/>
              </a:rPr>
              <a:t>Logging:</a:t>
            </a:r>
            <a:endParaRPr lang="en-US" sz="5300" dirty="0"/>
          </a:p>
        </p:txBody>
      </p:sp>
      <p:sp>
        <p:nvSpPr>
          <p:cNvPr id="4" name="TextBox 3">
            <a:extLst>
              <a:ext uri="{FF2B5EF4-FFF2-40B4-BE49-F238E27FC236}">
                <a16:creationId xmlns:a16="http://schemas.microsoft.com/office/drawing/2014/main" id="{F4B2E25A-4C33-4A7D-B7DE-80FC35069A7B}"/>
              </a:ext>
            </a:extLst>
          </p:cNvPr>
          <p:cNvSpPr txBox="1"/>
          <p:nvPr/>
        </p:nvSpPr>
        <p:spPr>
          <a:xfrm>
            <a:off x="1219200" y="1737360"/>
            <a:ext cx="10058400" cy="3354765"/>
          </a:xfrm>
          <a:prstGeom prst="rect">
            <a:avLst/>
          </a:prstGeom>
          <a:noFill/>
        </p:spPr>
        <p:txBody>
          <a:bodyPr wrap="square" rtlCol="0">
            <a:spAutoFit/>
          </a:bodyPr>
          <a:lstStyle/>
          <a:p>
            <a:pPr marL="0" marR="0">
              <a:spcBef>
                <a:spcPts val="0"/>
              </a:spcBef>
              <a:spcAft>
                <a:spcPts val="0"/>
              </a:spcAft>
            </a:pPr>
            <a:r>
              <a:rPr lang="en-US" sz="2000" b="1" dirty="0">
                <a:effectLst/>
                <a:ea typeface="Calibri" panose="020F0502020204030204" pitchFamily="34" charset="0"/>
              </a:rPr>
              <a:t>Example: </a:t>
            </a:r>
            <a:r>
              <a:rPr lang="en-US" sz="2000" i="1" dirty="0">
                <a:effectLst/>
                <a:ea typeface="Calibri" panose="020F0502020204030204" pitchFamily="34" charset="0"/>
              </a:rPr>
              <a:t>(continued)</a:t>
            </a:r>
          </a:p>
          <a:p>
            <a:pPr marL="0" marR="0">
              <a:spcBef>
                <a:spcPts val="0"/>
              </a:spcBef>
              <a:spcAft>
                <a:spcPts val="0"/>
              </a:spcAft>
            </a:pPr>
            <a:r>
              <a:rPr lang="en-US" sz="1600" dirty="0">
                <a:solidFill>
                  <a:srgbClr val="0000FF"/>
                </a:solidFill>
                <a:effectLst/>
                <a:ea typeface="Calibri" panose="020F0502020204030204" pitchFamily="34" charset="0"/>
              </a:rPr>
              <a:t>BEGIN </a:t>
            </a:r>
            <a:r>
              <a:rPr lang="en-US" sz="1600" dirty="0">
                <a:solidFill>
                  <a:srgbClr val="0000FF"/>
                </a:solidFill>
                <a:ea typeface="Calibri" panose="020F0502020204030204" pitchFamily="34" charset="0"/>
              </a:rPr>
              <a:t>CATCH</a:t>
            </a:r>
            <a:endParaRPr lang="en-US" sz="1600" dirty="0">
              <a:effectLst/>
              <a:ea typeface="Calibri" panose="020F0502020204030204" pitchFamily="34" charset="0"/>
            </a:endParaRPr>
          </a:p>
          <a:p>
            <a:pPr marL="0" marR="0">
              <a:spcBef>
                <a:spcPts val="0"/>
              </a:spcBef>
              <a:spcAft>
                <a:spcPts val="0"/>
              </a:spcAft>
            </a:pPr>
            <a:r>
              <a:rPr lang="en-US" sz="1600" dirty="0">
                <a:solidFill>
                  <a:srgbClr val="000000"/>
                </a:solidFill>
                <a:ea typeface="Calibri" panose="020F0502020204030204" pitchFamily="34" charset="0"/>
              </a:rPr>
              <a:t>	</a:t>
            </a:r>
            <a:r>
              <a:rPr lang="en-US" sz="1600" dirty="0">
                <a:solidFill>
                  <a:srgbClr val="0000FF"/>
                </a:solidFill>
                <a:ea typeface="Calibri" panose="020F0502020204030204" pitchFamily="34" charset="0"/>
              </a:rPr>
              <a:t>S</a:t>
            </a:r>
            <a:r>
              <a:rPr lang="en-US" sz="1600" dirty="0">
                <a:solidFill>
                  <a:srgbClr val="0000FF"/>
                </a:solidFill>
                <a:effectLst/>
                <a:ea typeface="Calibri" panose="020F0502020204030204" pitchFamily="34" charset="0"/>
              </a:rPr>
              <a:t>ET</a:t>
            </a:r>
            <a:r>
              <a:rPr lang="en-US" sz="1600" dirty="0">
                <a:solidFill>
                  <a:srgbClr val="000000"/>
                </a:solidFill>
                <a:effectLst/>
                <a:ea typeface="Calibri" panose="020F0502020204030204" pitchFamily="34" charset="0"/>
              </a:rPr>
              <a:t> @ls_input </a:t>
            </a:r>
            <a:r>
              <a:rPr lang="en-US" sz="1600" dirty="0">
                <a:solidFill>
                  <a:srgbClr val="808080"/>
                </a:solidFill>
                <a:effectLst/>
                <a:ea typeface="Calibri" panose="020F0502020204030204" pitchFamily="34" charset="0"/>
              </a:rPr>
              <a:t>=</a:t>
            </a:r>
            <a:r>
              <a:rPr lang="en-US" sz="1600" dirty="0">
                <a:solidFill>
                  <a:srgbClr val="0000FF"/>
                </a:solidFill>
                <a:effectLst/>
                <a:ea typeface="Calibri" panose="020F0502020204030204" pitchFamily="34" charset="0"/>
              </a:rPr>
              <a:t> </a:t>
            </a:r>
            <a:r>
              <a:rPr lang="en-US" sz="1600" dirty="0">
                <a:solidFill>
                  <a:srgbClr val="808080"/>
                </a:solidFill>
                <a:effectLst/>
                <a:ea typeface="Calibri" panose="020F0502020204030204" pitchFamily="34" charset="0"/>
              </a:rPr>
              <a:t>(</a:t>
            </a:r>
            <a:r>
              <a:rPr lang="en-US" sz="1600" dirty="0">
                <a:solidFill>
                  <a:srgbClr val="0000FF"/>
                </a:solidFill>
                <a:effectLst/>
                <a:ea typeface="Calibri" panose="020F0502020204030204" pitchFamily="34" charset="0"/>
              </a:rPr>
              <a:t>SELECT</a:t>
            </a:r>
            <a:r>
              <a:rPr lang="en-US" sz="1600" dirty="0">
                <a:solidFill>
                  <a:srgbClr val="000000"/>
                </a:solidFill>
                <a:effectLst/>
                <a:ea typeface="Calibri" panose="020F0502020204030204" pitchFamily="34" charset="0"/>
              </a:rPr>
              <a:t> @status </a:t>
            </a:r>
            <a:r>
              <a:rPr lang="en-US" sz="1600" dirty="0">
                <a:solidFill>
                  <a:srgbClr val="0000FF"/>
                </a:solidFill>
                <a:effectLst/>
                <a:ea typeface="Calibri" panose="020F0502020204030204" pitchFamily="34" charset="0"/>
              </a:rPr>
              <a:t>AS STATUS</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@fileId </a:t>
            </a:r>
            <a:r>
              <a:rPr lang="en-US" sz="1600" dirty="0">
                <a:solidFill>
                  <a:srgbClr val="0000FF"/>
                </a:solidFill>
                <a:effectLst/>
                <a:ea typeface="Calibri" panose="020F0502020204030204" pitchFamily="34" charset="0"/>
              </a:rPr>
              <a:t>AS</a:t>
            </a:r>
            <a:r>
              <a:rPr lang="en-US" sz="1600" dirty="0">
                <a:solidFill>
                  <a:srgbClr val="000000"/>
                </a:solidFill>
                <a:effectLst/>
                <a:ea typeface="Calibri" panose="020F0502020204030204" pitchFamily="34" charset="0"/>
              </a:rPr>
              <a:t> </a:t>
            </a:r>
            <a:r>
              <a:rPr lang="en-US" sz="1600" dirty="0" err="1">
                <a:solidFill>
                  <a:srgbClr val="000000"/>
                </a:solidFill>
                <a:effectLst/>
                <a:ea typeface="Calibri" panose="020F0502020204030204" pitchFamily="34" charset="0"/>
              </a:rPr>
              <a:t>fileID</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FOR</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JSON PATH</a:t>
            </a:r>
            <a:r>
              <a:rPr lang="en-US" sz="1600" dirty="0">
                <a:solidFill>
                  <a:srgbClr val="808080"/>
                </a:solidFill>
                <a:effectLst/>
                <a:ea typeface="Calibri" panose="020F0502020204030204" pitchFamily="34" charset="0"/>
              </a:rPr>
              <a:t>, </a:t>
            </a:r>
            <a:r>
              <a:rPr lang="en-US" sz="1600" dirty="0">
                <a:solidFill>
                  <a:srgbClr val="0000FF"/>
                </a:solidFill>
                <a:effectLst/>
                <a:ea typeface="Calibri" panose="020F0502020204030204" pitchFamily="34" charset="0"/>
              </a:rPr>
              <a:t>WITHOUT_ARRAY_WRAPPER</a:t>
            </a:r>
            <a:r>
              <a:rPr lang="en-US" sz="1600" dirty="0">
                <a:solidFill>
                  <a:srgbClr val="808080"/>
                </a:solidFill>
                <a:effectLst/>
                <a:ea typeface="Calibri" panose="020F0502020204030204" pitchFamily="34" charset="0"/>
              </a:rPr>
              <a:t>)</a:t>
            </a:r>
            <a:endParaRPr lang="en-US" sz="1600" dirty="0">
              <a:effectLst/>
              <a:ea typeface="Calibri" panose="020F0502020204030204" pitchFamily="34" charset="0"/>
            </a:endParaRPr>
          </a:p>
          <a:p>
            <a:pPr marL="0" marR="0">
              <a:spcBef>
                <a:spcPts val="0"/>
              </a:spcBef>
              <a:spcAft>
                <a:spcPts val="0"/>
              </a:spcAft>
            </a:pP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select</a:t>
            </a:r>
            <a:r>
              <a:rPr lang="en-US" sz="1600" dirty="0">
                <a:solidFill>
                  <a:srgbClr val="000000"/>
                </a:solidFill>
                <a:effectLst/>
                <a:ea typeface="Calibri" panose="020F0502020204030204" pitchFamily="34" charset="0"/>
              </a:rPr>
              <a:t> @return_status</a:t>
            </a:r>
            <a:r>
              <a:rPr lang="en-US" sz="1600" dirty="0">
                <a:solidFill>
                  <a:srgbClr val="808080"/>
                </a:solidFill>
                <a:effectLst/>
                <a:ea typeface="Calibri" panose="020F0502020204030204" pitchFamily="34" charset="0"/>
              </a:rPr>
              <a:t>= </a:t>
            </a:r>
            <a:r>
              <a:rPr lang="en-US" sz="1600" dirty="0">
                <a:solidFill>
                  <a:srgbClr val="FF0000"/>
                </a:solidFill>
                <a:effectLst/>
                <a:ea typeface="Calibri" panose="020F0502020204030204" pitchFamily="34" charset="0"/>
              </a:rPr>
              <a:t>'Some Error </a:t>
            </a:r>
            <a:r>
              <a:rPr lang="en-US" sz="1600" dirty="0" err="1">
                <a:solidFill>
                  <a:srgbClr val="FF0000"/>
                </a:solidFill>
                <a:effectLst/>
                <a:ea typeface="Calibri" panose="020F0502020204030204" pitchFamily="34" charset="0"/>
              </a:rPr>
              <a:t>Occured</a:t>
            </a:r>
            <a:r>
              <a:rPr lang="en-US" sz="1600" dirty="0">
                <a:solidFill>
                  <a:srgbClr val="FF0000"/>
                </a:solidFill>
                <a:effectLst/>
                <a:ea typeface="Calibri" panose="020F0502020204030204" pitchFamily="34" charset="0"/>
              </a:rPr>
              <a:t>'</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@ls_message </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FF0000"/>
                </a:solidFill>
                <a:effectLst/>
                <a:ea typeface="Calibri" panose="020F0502020204030204" pitchFamily="34" charset="0"/>
              </a:rPr>
              <a:t>'ERROR AT LINE '</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FF00FF"/>
                </a:solidFill>
                <a:effectLst/>
                <a:ea typeface="Calibri" panose="020F0502020204030204" pitchFamily="34" charset="0"/>
              </a:rPr>
              <a:t>cast</a:t>
            </a:r>
            <a:r>
              <a:rPr lang="en-US" sz="1600" dirty="0">
                <a:solidFill>
                  <a:srgbClr val="808080"/>
                </a:solidFill>
                <a:effectLst/>
                <a:ea typeface="Calibri" panose="020F0502020204030204" pitchFamily="34" charset="0"/>
              </a:rPr>
              <a:t>(</a:t>
            </a:r>
            <a:r>
              <a:rPr lang="en-US" sz="1600" dirty="0">
                <a:solidFill>
                  <a:srgbClr val="FF00FF"/>
                </a:solidFill>
                <a:effectLst/>
                <a:ea typeface="Calibri" panose="020F0502020204030204" pitchFamily="34" charset="0"/>
              </a:rPr>
              <a:t>ERROR_LINE</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as</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varchar</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FF0000"/>
                </a:solidFill>
                <a:effectLst/>
                <a:ea typeface="Calibri" panose="020F0502020204030204" pitchFamily="34" charset="0"/>
              </a:rPr>
              <a:t>'- '</a:t>
            </a:r>
            <a:r>
              <a:rPr lang="en-US" sz="1600" dirty="0">
                <a:solidFill>
                  <a:srgbClr val="000000"/>
                </a:solidFill>
                <a:effectLst/>
                <a:ea typeface="Calibri" panose="020F0502020204030204" pitchFamily="34" charset="0"/>
              </a:rPr>
              <a:t> </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FF00FF"/>
                </a:solidFill>
                <a:effectLst/>
                <a:ea typeface="Calibri" panose="020F0502020204030204" pitchFamily="34" charset="0"/>
              </a:rPr>
              <a:t>ERROR_MESSAGE</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@li_error_code </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FF00FF"/>
                </a:solidFill>
                <a:effectLst/>
                <a:ea typeface="Calibri" panose="020F0502020204030204" pitchFamily="34" charset="0"/>
              </a:rPr>
              <a:t>ERROR_NUMBER</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@ls_input</a:t>
            </a:r>
            <a:r>
              <a:rPr lang="en-US" sz="1600" dirty="0">
                <a:solidFill>
                  <a:srgbClr val="808080"/>
                </a:solidFill>
                <a:effectLst/>
                <a:ea typeface="Calibri" panose="020F0502020204030204" pitchFamily="34" charset="0"/>
              </a:rPr>
              <a:t>=</a:t>
            </a:r>
            <a:r>
              <a:rPr lang="en-US" sz="1600" dirty="0">
                <a:solidFill>
                  <a:srgbClr val="0000FF"/>
                </a:solidFill>
                <a:effectLst/>
                <a:ea typeface="Calibri" panose="020F0502020204030204" pitchFamily="34" charset="0"/>
              </a:rPr>
              <a:t> </a:t>
            </a:r>
            <a:r>
              <a:rPr lang="en-US" sz="1600" dirty="0">
                <a:solidFill>
                  <a:srgbClr val="808080"/>
                </a:solidFill>
                <a:effectLst/>
                <a:ea typeface="Calibri" panose="020F0502020204030204" pitchFamily="34" charset="0"/>
              </a:rPr>
              <a:t>(</a:t>
            </a:r>
            <a:r>
              <a:rPr lang="en-US" sz="1600" dirty="0">
                <a:solidFill>
                  <a:srgbClr val="0000FF"/>
                </a:solidFill>
                <a:effectLst/>
                <a:ea typeface="Calibri" panose="020F0502020204030204" pitchFamily="34" charset="0"/>
              </a:rPr>
              <a:t>select</a:t>
            </a:r>
            <a:r>
              <a:rPr lang="en-US" sz="1600" dirty="0">
                <a:solidFill>
                  <a:srgbClr val="000000"/>
                </a:solidFill>
                <a:effectLst/>
                <a:ea typeface="Calibri" panose="020F0502020204030204" pitchFamily="34" charset="0"/>
              </a:rPr>
              <a:t> </a:t>
            </a:r>
            <a:r>
              <a:rPr lang="en-US" sz="1600" dirty="0">
                <a:solidFill>
                  <a:srgbClr val="FF00FF"/>
                </a:solidFill>
                <a:effectLst/>
                <a:ea typeface="Calibri" panose="020F0502020204030204" pitchFamily="34" charset="0"/>
              </a:rPr>
              <a:t>JSON_QUERY</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@ls_input</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as</a:t>
            </a:r>
            <a:r>
              <a:rPr lang="en-US" sz="1600" dirty="0">
                <a:solidFill>
                  <a:srgbClr val="000000"/>
                </a:solidFill>
                <a:effectLst/>
                <a:ea typeface="Calibri" panose="020F0502020204030204" pitchFamily="34" charset="0"/>
              </a:rPr>
              <a:t> input </a:t>
            </a:r>
            <a:r>
              <a:rPr lang="en-US" sz="1600" dirty="0">
                <a:solidFill>
                  <a:srgbClr val="0000FF"/>
                </a:solidFill>
                <a:effectLst/>
                <a:ea typeface="Calibri" panose="020F0502020204030204" pitchFamily="34" charset="0"/>
              </a:rPr>
              <a:t>for</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json</a:t>
            </a:r>
            <a:r>
              <a:rPr lang="en-US" sz="1600" dirty="0">
                <a:solidFill>
                  <a:srgbClr val="000000"/>
                </a:solidFill>
                <a:effectLst/>
                <a:ea typeface="Calibri" panose="020F0502020204030204" pitchFamily="34" charset="0"/>
              </a:rPr>
              <a:t> </a:t>
            </a:r>
            <a:r>
              <a:rPr lang="en-US" sz="1600" dirty="0" err="1">
                <a:solidFill>
                  <a:srgbClr val="0000FF"/>
                </a:solidFill>
                <a:effectLst/>
                <a:ea typeface="Calibri" panose="020F0502020204030204" pitchFamily="34" charset="0"/>
              </a:rPr>
              <a:t>path</a:t>
            </a:r>
            <a:r>
              <a:rPr lang="en-US" sz="1600" dirty="0" err="1">
                <a:solidFill>
                  <a:srgbClr val="808080"/>
                </a:solidFill>
                <a:effectLst/>
                <a:ea typeface="Calibri" panose="020F0502020204030204" pitchFamily="34" charset="0"/>
              </a:rPr>
              <a:t>,</a:t>
            </a:r>
            <a:r>
              <a:rPr lang="en-US" sz="1600" dirty="0" err="1">
                <a:solidFill>
                  <a:srgbClr val="0000FF"/>
                </a:solidFill>
                <a:effectLst/>
                <a:ea typeface="Calibri" panose="020F0502020204030204" pitchFamily="34" charset="0"/>
              </a:rPr>
              <a:t>without_array_wrapper</a:t>
            </a:r>
            <a:r>
              <a:rPr lang="en-US" sz="1600" dirty="0">
                <a:solidFill>
                  <a:srgbClr val="808080"/>
                </a:solidFill>
                <a:effectLst/>
                <a:ea typeface="Calibri" panose="020F0502020204030204" pitchFamily="34" charset="0"/>
              </a:rPr>
              <a:t>)</a:t>
            </a:r>
            <a:endParaRPr lang="en-US" sz="1600" dirty="0">
              <a:effectLst/>
              <a:ea typeface="Calibri" panose="020F0502020204030204" pitchFamily="34" charset="0"/>
            </a:endParaRPr>
          </a:p>
          <a:p>
            <a:pPr marL="0" marR="0">
              <a:spcBef>
                <a:spcPts val="0"/>
              </a:spcBef>
              <a:spcAft>
                <a:spcPts val="0"/>
              </a:spcAft>
            </a:pP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select</a:t>
            </a:r>
            <a:r>
              <a:rPr lang="en-US" sz="1600" dirty="0">
                <a:solidFill>
                  <a:srgbClr val="000000"/>
                </a:solidFill>
                <a:effectLst/>
                <a:ea typeface="Calibri" panose="020F0502020204030204" pitchFamily="34" charset="0"/>
              </a:rPr>
              <a:t> @return_status </a:t>
            </a:r>
            <a:r>
              <a:rPr lang="en-US" sz="1600" dirty="0">
                <a:solidFill>
                  <a:srgbClr val="0000FF"/>
                </a:solidFill>
                <a:effectLst/>
                <a:ea typeface="Calibri" panose="020F0502020204030204" pitchFamily="34" charset="0"/>
              </a:rPr>
              <a:t>as</a:t>
            </a:r>
            <a:r>
              <a:rPr lang="en-US" sz="1600" dirty="0">
                <a:solidFill>
                  <a:srgbClr val="000000"/>
                </a:solidFill>
                <a:effectLst/>
                <a:ea typeface="Calibri" panose="020F0502020204030204" pitchFamily="34" charset="0"/>
              </a:rPr>
              <a:t> </a:t>
            </a:r>
            <a:r>
              <a:rPr lang="en-US" sz="1600" dirty="0" err="1">
                <a:solidFill>
                  <a:srgbClr val="000000"/>
                </a:solidFill>
                <a:effectLst/>
                <a:ea typeface="Calibri" panose="020F0502020204030204" pitchFamily="34" charset="0"/>
              </a:rPr>
              <a:t>returnStatus</a:t>
            </a:r>
            <a:r>
              <a:rPr lang="en-US" sz="1600" dirty="0">
                <a:solidFill>
                  <a:srgbClr val="808080"/>
                </a:solidFill>
                <a:effectLst/>
                <a:ea typeface="Calibri" panose="020F0502020204030204" pitchFamily="34" charset="0"/>
              </a:rPr>
              <a:t>,</a:t>
            </a:r>
            <a:r>
              <a:rPr lang="en-US" sz="1600" dirty="0">
                <a:solidFill>
                  <a:srgbClr val="000000"/>
                </a:solidFill>
                <a:effectLst/>
                <a:ea typeface="Calibri" panose="020F0502020204030204" pitchFamily="34" charset="0"/>
              </a:rPr>
              <a:t>   @ls_message </a:t>
            </a:r>
            <a:r>
              <a:rPr lang="en-US" sz="1600" dirty="0">
                <a:solidFill>
                  <a:srgbClr val="0000FF"/>
                </a:solidFill>
                <a:effectLst/>
                <a:ea typeface="Calibri" panose="020F0502020204030204" pitchFamily="34" charset="0"/>
              </a:rPr>
              <a:t>as</a:t>
            </a:r>
            <a:r>
              <a:rPr lang="en-US" sz="1600" dirty="0">
                <a:solidFill>
                  <a:srgbClr val="000000"/>
                </a:solidFill>
                <a:effectLst/>
                <a:ea typeface="Calibri" panose="020F0502020204030204" pitchFamily="34" charset="0"/>
              </a:rPr>
              <a:t> </a:t>
            </a:r>
            <a:r>
              <a:rPr lang="en-US" sz="1600" dirty="0" err="1">
                <a:solidFill>
                  <a:srgbClr val="000000"/>
                </a:solidFill>
                <a:effectLst/>
                <a:ea typeface="Calibri" panose="020F0502020204030204" pitchFamily="34" charset="0"/>
              </a:rPr>
              <a:t>statusDescription</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for</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json</a:t>
            </a:r>
            <a:r>
              <a:rPr lang="en-US" sz="1600" dirty="0">
                <a:solidFill>
                  <a:srgbClr val="000000"/>
                </a:solidFill>
                <a:effectLst/>
                <a:ea typeface="Calibri" panose="020F0502020204030204" pitchFamily="34" charset="0"/>
              </a:rPr>
              <a:t> </a:t>
            </a:r>
            <a:r>
              <a:rPr lang="en-US" sz="1600" dirty="0" err="1">
                <a:solidFill>
                  <a:srgbClr val="0000FF"/>
                </a:solidFill>
                <a:effectLst/>
                <a:ea typeface="Calibri" panose="020F0502020204030204" pitchFamily="34" charset="0"/>
              </a:rPr>
              <a:t>path</a:t>
            </a:r>
            <a:r>
              <a:rPr lang="en-US" sz="1600" dirty="0" err="1">
                <a:solidFill>
                  <a:srgbClr val="808080"/>
                </a:solidFill>
                <a:effectLst/>
                <a:ea typeface="Calibri" panose="020F0502020204030204" pitchFamily="34" charset="0"/>
              </a:rPr>
              <a:t>,</a:t>
            </a:r>
            <a:r>
              <a:rPr lang="en-US" sz="1600" dirty="0" err="1">
                <a:solidFill>
                  <a:srgbClr val="0000FF"/>
                </a:solidFill>
                <a:effectLst/>
                <a:ea typeface="Calibri" panose="020F0502020204030204" pitchFamily="34" charset="0"/>
              </a:rPr>
              <a:t>without_array_wrapper</a:t>
            </a:r>
            <a:endParaRPr lang="en-US" sz="1600" dirty="0">
              <a:effectLst/>
              <a:ea typeface="Calibri" panose="020F0502020204030204" pitchFamily="34" charset="0"/>
            </a:endParaRPr>
          </a:p>
          <a:p>
            <a:pPr marL="0" marR="0">
              <a:spcBef>
                <a:spcPts val="0"/>
              </a:spcBef>
              <a:spcAft>
                <a:spcPts val="0"/>
              </a:spcAft>
            </a:pPr>
            <a:r>
              <a:rPr lang="en-US" sz="1600" dirty="0">
                <a:solidFill>
                  <a:srgbClr val="0000FF"/>
                </a:solidFill>
                <a:effectLst/>
                <a:ea typeface="Calibri" panose="020F0502020204030204" pitchFamily="34" charset="0"/>
              </a:rPr>
              <a:t>	</a:t>
            </a:r>
            <a:r>
              <a:rPr lang="en-US" sz="1600" dirty="0">
                <a:solidFill>
                  <a:srgbClr val="0000FF"/>
                </a:solidFill>
                <a:ea typeface="Calibri" panose="020F0502020204030204" pitchFamily="34" charset="0"/>
              </a:rPr>
              <a:t>ROLLBACK</a:t>
            </a:r>
            <a:endParaRPr lang="en-US" sz="1600" dirty="0">
              <a:solidFill>
                <a:srgbClr val="0000FF"/>
              </a:solidFill>
              <a:effectLst/>
              <a:ea typeface="Calibri" panose="020F0502020204030204" pitchFamily="34" charset="0"/>
            </a:endParaRPr>
          </a:p>
          <a:p>
            <a:pPr marL="0" marR="0">
              <a:spcBef>
                <a:spcPts val="0"/>
              </a:spcBef>
              <a:spcAft>
                <a:spcPts val="0"/>
              </a:spcAft>
            </a:pPr>
            <a:r>
              <a:rPr lang="en-US" sz="1600" dirty="0">
                <a:solidFill>
                  <a:srgbClr val="0000FF"/>
                </a:solidFill>
                <a:effectLst/>
                <a:ea typeface="Calibri" panose="020F0502020204030204" pitchFamily="34" charset="0"/>
              </a:rPr>
              <a:t>	INSERT</a:t>
            </a:r>
            <a:r>
              <a:rPr lang="en-US" sz="1600" dirty="0">
                <a:solidFill>
                  <a:srgbClr val="000000"/>
                </a:solidFill>
                <a:effectLst/>
                <a:ea typeface="Calibri" panose="020F0502020204030204" pitchFamily="34" charset="0"/>
              </a:rPr>
              <a:t> </a:t>
            </a:r>
            <a:r>
              <a:rPr lang="en-US" sz="1600" dirty="0">
                <a:solidFill>
                  <a:srgbClr val="0000FF"/>
                </a:solidFill>
                <a:effectLst/>
                <a:ea typeface="Calibri" panose="020F0502020204030204" pitchFamily="34" charset="0"/>
              </a:rPr>
              <a:t>INTO</a:t>
            </a:r>
            <a:r>
              <a:rPr lang="en-US" sz="1600" dirty="0">
                <a:solidFill>
                  <a:srgbClr val="000000"/>
                </a:solidFill>
                <a:effectLst/>
                <a:ea typeface="Calibri" panose="020F0502020204030204" pitchFamily="34" charset="0"/>
              </a:rPr>
              <a:t> </a:t>
            </a:r>
            <a:r>
              <a:rPr lang="en-US" sz="1600" dirty="0" err="1">
                <a:solidFill>
                  <a:srgbClr val="000000"/>
                </a:solidFill>
                <a:effectLst/>
                <a:ea typeface="Calibri" panose="020F0502020204030204" pitchFamily="34" charset="0"/>
              </a:rPr>
              <a:t>ET_Application_Log</a:t>
            </a:r>
            <a:r>
              <a:rPr lang="en-US" sz="1600" dirty="0">
                <a:solidFill>
                  <a:srgbClr val="000000"/>
                </a:solidFill>
                <a:effectLst/>
                <a:ea typeface="Calibri" panose="020F0502020204030204" pitchFamily="34" charset="0"/>
              </a:rPr>
              <a:t> </a:t>
            </a:r>
            <a:r>
              <a:rPr lang="en-US" sz="1600" dirty="0">
                <a:solidFill>
                  <a:srgbClr val="808080"/>
                </a:solidFill>
                <a:effectLst/>
                <a:ea typeface="Calibri" panose="020F0502020204030204" pitchFamily="34" charset="0"/>
              </a:rPr>
              <a:t>(</a:t>
            </a:r>
            <a:r>
              <a:rPr lang="en-US" sz="1600" dirty="0" err="1">
                <a:solidFill>
                  <a:srgbClr val="000000"/>
                </a:solidFill>
                <a:effectLst/>
                <a:ea typeface="Calibri" panose="020F0502020204030204" pitchFamily="34" charset="0"/>
              </a:rPr>
              <a:t>MethodName</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ApplicationName</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EntryDate</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ErrorCode</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ErrorDescription</a:t>
            </a:r>
            <a:r>
              <a:rPr lang="en-US" sz="1600" dirty="0">
                <a:solidFill>
                  <a:srgbClr val="808080"/>
                </a:solidFill>
                <a:effectLst/>
                <a:ea typeface="Calibri" panose="020F0502020204030204" pitchFamily="34" charset="0"/>
              </a:rPr>
              <a:t>, </a:t>
            </a:r>
            <a:r>
              <a:rPr lang="en-US" sz="1600" dirty="0" err="1">
                <a:solidFill>
                  <a:srgbClr val="000000"/>
                </a:solidFill>
                <a:effectLst/>
                <a:ea typeface="Calibri" panose="020F0502020204030204" pitchFamily="34" charset="0"/>
              </a:rPr>
              <a:t>requestData</a:t>
            </a:r>
            <a:r>
              <a:rPr lang="en-US" sz="1600" dirty="0">
                <a:solidFill>
                  <a:srgbClr val="808080"/>
                </a:solidFill>
                <a:effectLst/>
                <a:ea typeface="Calibri" panose="020F0502020204030204" pitchFamily="34" charset="0"/>
              </a:rPr>
              <a:t>) </a:t>
            </a:r>
            <a:r>
              <a:rPr lang="en-US" sz="1600" dirty="0">
                <a:solidFill>
                  <a:srgbClr val="0000FF"/>
                </a:solidFill>
                <a:effectLst/>
                <a:ea typeface="Calibri" panose="020F0502020204030204" pitchFamily="34" charset="0"/>
              </a:rPr>
              <a:t>VALUES </a:t>
            </a:r>
            <a:r>
              <a:rPr lang="en-US" sz="1600" dirty="0">
                <a:solidFill>
                  <a:srgbClr val="808080"/>
                </a:solidFill>
                <a:effectLst/>
                <a:ea typeface="Calibri" panose="020F0502020204030204" pitchFamily="34" charset="0"/>
              </a:rPr>
              <a:t>(</a:t>
            </a:r>
            <a:r>
              <a:rPr lang="en-US" sz="1600" dirty="0">
                <a:solidFill>
                  <a:srgbClr val="FF0000"/>
                </a:solidFill>
                <a:effectLst/>
                <a:ea typeface="Calibri" panose="020F0502020204030204" pitchFamily="34" charset="0"/>
              </a:rPr>
              <a:t>'</a:t>
            </a:r>
            <a:r>
              <a:rPr lang="en-US" sz="1600" dirty="0" err="1">
                <a:solidFill>
                  <a:srgbClr val="FF0000"/>
                </a:solidFill>
                <a:effectLst/>
                <a:ea typeface="Calibri" panose="020F0502020204030204" pitchFamily="34" charset="0"/>
              </a:rPr>
              <a:t>ETUI_saveFileData</a:t>
            </a:r>
            <a:r>
              <a:rPr lang="en-US" sz="1600" dirty="0">
                <a:solidFill>
                  <a:srgbClr val="FF0000"/>
                </a:solidFill>
                <a:effectLst/>
                <a:ea typeface="Calibri" panose="020F0502020204030204" pitchFamily="34" charset="0"/>
              </a:rPr>
              <a:t>’</a:t>
            </a:r>
            <a:r>
              <a:rPr lang="en-US" sz="1600" dirty="0">
                <a:solidFill>
                  <a:srgbClr val="000000"/>
                </a:solidFill>
                <a:effectLst/>
                <a:ea typeface="Calibri" panose="020F0502020204030204" pitchFamily="34" charset="0"/>
              </a:rPr>
              <a:t> </a:t>
            </a:r>
            <a:r>
              <a:rPr lang="en-US" sz="1600" dirty="0">
                <a:solidFill>
                  <a:srgbClr val="808080"/>
                </a:solidFill>
                <a:effectLst/>
                <a:ea typeface="Calibri" panose="020F0502020204030204" pitchFamily="34" charset="0"/>
              </a:rPr>
              <a:t>, </a:t>
            </a:r>
            <a:r>
              <a:rPr lang="en-US" sz="1600" dirty="0">
                <a:solidFill>
                  <a:srgbClr val="FF0000"/>
                </a:solidFill>
                <a:effectLst/>
                <a:ea typeface="Calibri" panose="020F0502020204030204" pitchFamily="34" charset="0"/>
              </a:rPr>
              <a:t>'EAS_UI’</a:t>
            </a:r>
            <a:r>
              <a:rPr lang="en-US" sz="1600" dirty="0">
                <a:solidFill>
                  <a:srgbClr val="808080"/>
                </a:solidFill>
                <a:effectLst/>
                <a:ea typeface="Calibri" panose="020F0502020204030204" pitchFamily="34" charset="0"/>
              </a:rPr>
              <a:t>, </a:t>
            </a:r>
            <a:r>
              <a:rPr lang="en-US" sz="1600" dirty="0" err="1">
                <a:solidFill>
                  <a:srgbClr val="FF00FF"/>
                </a:solidFill>
                <a:effectLst/>
                <a:ea typeface="Calibri" panose="020F0502020204030204" pitchFamily="34" charset="0"/>
              </a:rPr>
              <a:t>getdate</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@li_error_code</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@ls_message</a:t>
            </a:r>
            <a:r>
              <a:rPr lang="en-US" sz="1600" dirty="0">
                <a:solidFill>
                  <a:srgbClr val="808080"/>
                </a:solidFill>
                <a:effectLst/>
                <a:ea typeface="Calibri" panose="020F0502020204030204" pitchFamily="34" charset="0"/>
              </a:rPr>
              <a:t>, </a:t>
            </a:r>
            <a:r>
              <a:rPr lang="en-US" sz="1600" dirty="0">
                <a:solidFill>
                  <a:srgbClr val="000000"/>
                </a:solidFill>
                <a:effectLst/>
                <a:ea typeface="Calibri" panose="020F0502020204030204" pitchFamily="34" charset="0"/>
              </a:rPr>
              <a:t>@ls_input</a:t>
            </a:r>
            <a:r>
              <a:rPr lang="en-US" sz="1600" dirty="0">
                <a:solidFill>
                  <a:srgbClr val="808080"/>
                </a:solidFill>
                <a:effectLst/>
                <a:ea typeface="Calibri" panose="020F0502020204030204" pitchFamily="34" charset="0"/>
              </a:rPr>
              <a:t>)</a:t>
            </a:r>
            <a:endParaRPr lang="en-US" sz="1600" dirty="0">
              <a:effectLst/>
              <a:ea typeface="Calibri" panose="020F0502020204030204" pitchFamily="34" charset="0"/>
            </a:endParaRPr>
          </a:p>
          <a:p>
            <a:pPr marL="0" marR="0">
              <a:spcBef>
                <a:spcPts val="0"/>
              </a:spcBef>
              <a:spcAft>
                <a:spcPts val="0"/>
              </a:spcAft>
            </a:pPr>
            <a:r>
              <a:rPr lang="en-US" sz="1600" dirty="0">
                <a:solidFill>
                  <a:srgbClr val="0000FF"/>
                </a:solidFill>
                <a:effectLst/>
                <a:ea typeface="Calibri" panose="020F0502020204030204" pitchFamily="34" charset="0"/>
              </a:rPr>
              <a:t>END CATCH</a:t>
            </a:r>
            <a:r>
              <a:rPr lang="en-US" sz="1600" dirty="0">
                <a:solidFill>
                  <a:srgbClr val="000000"/>
                </a:solidFill>
                <a:effectLst/>
                <a:ea typeface="Calibri" panose="020F0502020204030204" pitchFamily="34" charset="0"/>
              </a:rPr>
              <a:t> </a:t>
            </a:r>
            <a:endParaRPr lang="en-US" sz="1600" dirty="0">
              <a:effectLst/>
              <a:ea typeface="Calibri" panose="020F0502020204030204" pitchFamily="34" charset="0"/>
            </a:endParaRPr>
          </a:p>
          <a:p>
            <a:pPr marL="0" marR="0">
              <a:spcBef>
                <a:spcPts val="0"/>
              </a:spcBef>
              <a:spcAft>
                <a:spcPts val="0"/>
              </a:spcAft>
            </a:pPr>
            <a:r>
              <a:rPr lang="en-US" sz="1600" dirty="0">
                <a:solidFill>
                  <a:srgbClr val="0000FF"/>
                </a:solidFill>
                <a:ea typeface="Calibri" panose="020F0502020204030204" pitchFamily="34" charset="0"/>
              </a:rPr>
              <a:t>END </a:t>
            </a:r>
            <a:endParaRPr lang="en-US" sz="1600" dirty="0">
              <a:effectLst/>
              <a:ea typeface="Calibri" panose="020F0502020204030204" pitchFamily="34" charset="0"/>
            </a:endParaRPr>
          </a:p>
        </p:txBody>
      </p:sp>
    </p:spTree>
    <p:extLst>
      <p:ext uri="{BB962C8B-B14F-4D97-AF65-F5344CB8AC3E}">
        <p14:creationId xmlns:p14="http://schemas.microsoft.com/office/powerpoint/2010/main" val="233409066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594ADBAE-B3C1-46FC-80F0-2F9E8DE99EDE}"/>
              </a:ext>
            </a:extLst>
          </p:cNvPr>
          <p:cNvSpPr>
            <a:spLocks noGrp="1"/>
          </p:cNvSpPr>
          <p:nvPr>
            <p:ph type="title"/>
          </p:nvPr>
        </p:nvSpPr>
        <p:spPr>
          <a:xfrm>
            <a:off x="1097280" y="286603"/>
            <a:ext cx="10058400" cy="1450757"/>
          </a:xfrm>
        </p:spPr>
        <p:txBody>
          <a:bodyPr>
            <a:normAutofit fontScale="90000"/>
          </a:bodyPr>
          <a:lstStyle/>
          <a:p>
            <a:br>
              <a:rPr lang="en-US" b="1" dirty="0">
                <a:cs typeface="Calibri Light"/>
              </a:rPr>
            </a:br>
            <a:endParaRPr lang="en-US" b="1" dirty="0">
              <a:ea typeface="+mj-lt"/>
              <a:cs typeface="+mj-lt"/>
            </a:endParaRPr>
          </a:p>
          <a:p>
            <a:r>
              <a:rPr lang="en-US" sz="5300" b="1" dirty="0">
                <a:ea typeface="+mj-lt"/>
                <a:cs typeface="+mj-lt"/>
              </a:rPr>
              <a:t>Coding Standards / Best Practices:</a:t>
            </a:r>
            <a:endParaRPr lang="en-US" sz="5300" dirty="0"/>
          </a:p>
        </p:txBody>
      </p:sp>
      <p:sp>
        <p:nvSpPr>
          <p:cNvPr id="2" name="TextBox 1">
            <a:extLst>
              <a:ext uri="{FF2B5EF4-FFF2-40B4-BE49-F238E27FC236}">
                <a16:creationId xmlns:a16="http://schemas.microsoft.com/office/drawing/2014/main" id="{2934A93A-CAB0-430C-A172-FD3D091874A6}"/>
              </a:ext>
            </a:extLst>
          </p:cNvPr>
          <p:cNvSpPr txBox="1"/>
          <p:nvPr/>
        </p:nvSpPr>
        <p:spPr>
          <a:xfrm>
            <a:off x="1167516" y="1885844"/>
            <a:ext cx="9856967" cy="3724096"/>
          </a:xfrm>
          <a:prstGeom prst="rect">
            <a:avLst/>
          </a:prstGeom>
          <a:noFill/>
        </p:spPr>
        <p:txBody>
          <a:bodyPr wrap="square" rtlCol="0">
            <a:spAutoFit/>
          </a:bodyPr>
          <a:lstStyle/>
          <a:p>
            <a:r>
              <a:rPr lang="en-IN" sz="2000" b="1" dirty="0"/>
              <a:t>Why ? What ?</a:t>
            </a:r>
          </a:p>
          <a:p>
            <a:endParaRPr lang="en-IN" dirty="0"/>
          </a:p>
          <a:p>
            <a:r>
              <a:rPr lang="en-IN" dirty="0"/>
              <a:t>Applications &amp; Processes over a period of time, with different sizes (as in small, medium &amp; large set of features) would need the following, to ensure creation, deployment, corrections, maintenance &amp; enhancements</a:t>
            </a:r>
          </a:p>
          <a:p>
            <a:pPr marL="285750" indent="-285750">
              <a:buFontTx/>
              <a:buChar char="-"/>
            </a:pPr>
            <a:r>
              <a:rPr lang="en-IN" dirty="0"/>
              <a:t>Code follows certain naming conventions on the variables, columns, tables, views, procedures, functions, hash tables, etc., </a:t>
            </a:r>
          </a:p>
          <a:p>
            <a:pPr marL="285750" indent="-285750">
              <a:buFontTx/>
              <a:buChar char="-"/>
            </a:pPr>
            <a:r>
              <a:rPr lang="en-IN" dirty="0"/>
              <a:t>Code has methodical approach or pattern of coding constructs</a:t>
            </a:r>
          </a:p>
          <a:p>
            <a:pPr marL="285750" indent="-285750">
              <a:buFontTx/>
              <a:buChar char="-"/>
            </a:pPr>
            <a:r>
              <a:rPr lang="en-IN" dirty="0"/>
              <a:t>Code is readable, with ease of understanding &amp; fixing</a:t>
            </a:r>
          </a:p>
          <a:p>
            <a:pPr marL="285750" indent="-285750">
              <a:buFontTx/>
              <a:buChar char="-"/>
            </a:pPr>
            <a:r>
              <a:rPr lang="en-IN" dirty="0"/>
              <a:t>Code needs to kept appropriate on opening, closure of connections, ensuring no-memory leakage</a:t>
            </a:r>
          </a:p>
          <a:p>
            <a:pPr marL="285750" indent="-285750">
              <a:buFontTx/>
              <a:buChar char="-"/>
            </a:pPr>
            <a:r>
              <a:rPr lang="en-IN" dirty="0"/>
              <a:t>Code needs to be constructed for best performances &amp; best turnaround </a:t>
            </a:r>
          </a:p>
          <a:p>
            <a:pPr marL="285750" indent="-285750">
              <a:buFontTx/>
              <a:buChar char="-"/>
            </a:pPr>
            <a:r>
              <a:rPr lang="en-IN" dirty="0"/>
              <a:t>There could be few constructions, to be avoided on certain conditions, for any potential errors or causing break in smooth functioning of the features </a:t>
            </a:r>
          </a:p>
        </p:txBody>
      </p:sp>
    </p:spTree>
    <p:extLst>
      <p:ext uri="{BB962C8B-B14F-4D97-AF65-F5344CB8AC3E}">
        <p14:creationId xmlns:p14="http://schemas.microsoft.com/office/powerpoint/2010/main" val="256743163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F6961522-0CB5-4E3B-949B-7671B744811D}"/>
              </a:ext>
            </a:extLst>
          </p:cNvPr>
          <p:cNvSpPr>
            <a:spLocks noGrp="1"/>
          </p:cNvSpPr>
          <p:nvPr>
            <p:ph type="title"/>
          </p:nvPr>
        </p:nvSpPr>
        <p:spPr>
          <a:xfrm>
            <a:off x="1097280" y="286603"/>
            <a:ext cx="10058400" cy="1450757"/>
          </a:xfrm>
        </p:spPr>
        <p:txBody>
          <a:bodyPr>
            <a:normAutofit fontScale="90000"/>
          </a:bodyPr>
          <a:lstStyle/>
          <a:p>
            <a:br>
              <a:rPr lang="en-US" b="1" dirty="0">
                <a:cs typeface="Calibri Light"/>
              </a:rPr>
            </a:br>
            <a:endParaRPr lang="en-US" b="1" dirty="0">
              <a:ea typeface="+mj-lt"/>
              <a:cs typeface="+mj-lt"/>
            </a:endParaRPr>
          </a:p>
          <a:p>
            <a:r>
              <a:rPr lang="en-US" sz="5300" b="1" dirty="0">
                <a:ea typeface="+mj-lt"/>
                <a:cs typeface="+mj-lt"/>
              </a:rPr>
              <a:t>Coding Standards / Best Practices:</a:t>
            </a:r>
            <a:endParaRPr lang="en-US" sz="5300" dirty="0"/>
          </a:p>
        </p:txBody>
      </p:sp>
      <p:sp>
        <p:nvSpPr>
          <p:cNvPr id="2" name="TextBox 1">
            <a:extLst>
              <a:ext uri="{FF2B5EF4-FFF2-40B4-BE49-F238E27FC236}">
                <a16:creationId xmlns:a16="http://schemas.microsoft.com/office/drawing/2014/main" id="{448DA3A6-E861-4362-9D38-66754A767848}"/>
              </a:ext>
            </a:extLst>
          </p:cNvPr>
          <p:cNvSpPr txBox="1"/>
          <p:nvPr/>
        </p:nvSpPr>
        <p:spPr>
          <a:xfrm>
            <a:off x="1097280" y="1880991"/>
            <a:ext cx="10490183" cy="3477875"/>
          </a:xfrm>
          <a:prstGeom prst="rect">
            <a:avLst/>
          </a:prstGeom>
          <a:noFill/>
        </p:spPr>
        <p:txBody>
          <a:bodyPr wrap="square" rtlCol="0">
            <a:spAutoFit/>
          </a:bodyPr>
          <a:lstStyle/>
          <a:p>
            <a:r>
              <a:rPr lang="en-US" sz="2000" b="1" dirty="0"/>
              <a:t>Avoid these / Do Not Use </a:t>
            </a:r>
          </a:p>
          <a:p>
            <a:endParaRPr lang="en-US" sz="2000" b="1" dirty="0"/>
          </a:p>
          <a:p>
            <a:pPr marL="285750" indent="-285750">
              <a:buFont typeface="Wingdings" panose="05000000000000000000" pitchFamily="2" charset="2"/>
              <a:buChar char="Ø"/>
            </a:pPr>
            <a:r>
              <a:rPr lang="en-US" dirty="0"/>
              <a:t>Do not use SELECT * on your query, during processing </a:t>
            </a:r>
          </a:p>
          <a:p>
            <a:pPr marL="742950" lvl="1" indent="-285750">
              <a:buFont typeface="Wingdings" panose="05000000000000000000" pitchFamily="2" charset="2"/>
              <a:buChar char="ü"/>
            </a:pPr>
            <a:r>
              <a:rPr lang="en-US" dirty="0"/>
              <a:t>Especially tables with large columns and rows</a:t>
            </a:r>
          </a:p>
          <a:p>
            <a:pPr marL="285750" indent="-285750">
              <a:buFont typeface="Wingdings" panose="05000000000000000000" pitchFamily="2" charset="2"/>
              <a:buChar char="Ø"/>
            </a:pPr>
            <a:r>
              <a:rPr lang="en-US" dirty="0"/>
              <a:t>Avoid unnecessary use of temporary tables</a:t>
            </a:r>
          </a:p>
          <a:p>
            <a:pPr marL="742950" lvl="1" indent="-285750">
              <a:buFont typeface="Wingdings" panose="05000000000000000000" pitchFamily="2" charset="2"/>
              <a:buChar char="ü"/>
            </a:pPr>
            <a:r>
              <a:rPr lang="en-US" dirty="0"/>
              <a:t>Use ‘Derived tables’ or CTE (Common Table Expressions) wherever possible, as they perform better</a:t>
            </a:r>
          </a:p>
          <a:p>
            <a:pPr marL="285750" indent="-285750">
              <a:buFont typeface="Wingdings" panose="05000000000000000000" pitchFamily="2" charset="2"/>
              <a:buChar char="Ø"/>
            </a:pPr>
            <a:r>
              <a:rPr lang="en-US" dirty="0"/>
              <a:t>Avoid using &lt;&gt; as a comparison operator</a:t>
            </a:r>
          </a:p>
          <a:p>
            <a:pPr marL="742950" lvl="1" indent="-285750">
              <a:buFont typeface="Wingdings" panose="05000000000000000000" pitchFamily="2" charset="2"/>
              <a:buChar char="ü"/>
            </a:pPr>
            <a:r>
              <a:rPr lang="en-US" dirty="0"/>
              <a:t>Use ID IN(1,3,4,5) instead of ID &lt;&gt; 2</a:t>
            </a:r>
          </a:p>
          <a:p>
            <a:pPr marL="285750" indent="-285750">
              <a:buFont typeface="Wingdings" panose="05000000000000000000" pitchFamily="2" charset="2"/>
              <a:buChar char="Ø"/>
            </a:pPr>
            <a:r>
              <a:rPr lang="en-US" dirty="0"/>
              <a:t>Do not use cursors or application loops to do inserts</a:t>
            </a:r>
          </a:p>
          <a:p>
            <a:pPr marL="742950" lvl="1" indent="-285750">
              <a:buFont typeface="Wingdings" panose="05000000000000000000" pitchFamily="2" charset="2"/>
              <a:buChar char="ü"/>
            </a:pPr>
            <a:r>
              <a:rPr lang="en-US" dirty="0"/>
              <a:t>Instead, use INSERT INTO clause </a:t>
            </a:r>
          </a:p>
          <a:p>
            <a:pPr marL="285750" indent="-285750">
              <a:buFont typeface="Wingdings" panose="05000000000000000000" pitchFamily="2" charset="2"/>
              <a:buChar char="Ø"/>
            </a:pPr>
            <a:r>
              <a:rPr lang="en-US" dirty="0"/>
              <a:t>Do not define default values for parameters</a:t>
            </a:r>
          </a:p>
          <a:p>
            <a:pPr marL="742950" lvl="1" indent="-285750">
              <a:buFont typeface="Wingdings" panose="05000000000000000000" pitchFamily="2" charset="2"/>
              <a:buChar char="ü"/>
            </a:pPr>
            <a:r>
              <a:rPr lang="en-US" dirty="0"/>
              <a:t>If a default is needed, the front end will supply the value</a:t>
            </a:r>
          </a:p>
        </p:txBody>
      </p:sp>
    </p:spTree>
    <p:extLst>
      <p:ext uri="{BB962C8B-B14F-4D97-AF65-F5344CB8AC3E}">
        <p14:creationId xmlns:p14="http://schemas.microsoft.com/office/powerpoint/2010/main" val="283245338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mn-lt"/>
              </a:rPr>
              <a:t>Agenda – Session 6</a:t>
            </a:r>
          </a:p>
        </p:txBody>
      </p:sp>
      <p:sp>
        <p:nvSpPr>
          <p:cNvPr id="5" name="Content Placeholder 4"/>
          <p:cNvSpPr>
            <a:spLocks noGrp="1"/>
          </p:cNvSpPr>
          <p:nvPr>
            <p:ph idx="1"/>
          </p:nvPr>
        </p:nvSpPr>
        <p:spPr/>
        <p:txBody>
          <a:bodyPr>
            <a:normAutofit/>
          </a:bodyPr>
          <a:lstStyle/>
          <a:p>
            <a:pPr lvl="1"/>
            <a:r>
              <a:rPr lang="en-US" dirty="0"/>
              <a:t>Exception Handling </a:t>
            </a:r>
          </a:p>
          <a:p>
            <a:pPr lvl="2"/>
            <a:r>
              <a:rPr lang="en-US" sz="1800" dirty="0"/>
              <a:t>Usage of Exception Handling within Stored Procedures  </a:t>
            </a:r>
          </a:p>
          <a:p>
            <a:pPr lvl="1"/>
            <a:r>
              <a:rPr lang="en-US" dirty="0"/>
              <a:t>Logging </a:t>
            </a:r>
          </a:p>
          <a:p>
            <a:pPr lvl="1"/>
            <a:r>
              <a:rPr lang="en-US" dirty="0"/>
              <a:t>Coding Standards &amp; Best practices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Tree>
    <p:extLst>
      <p:ext uri="{BB962C8B-B14F-4D97-AF65-F5344CB8AC3E}">
        <p14:creationId xmlns:p14="http://schemas.microsoft.com/office/powerpoint/2010/main" val="19603113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F6961522-0CB5-4E3B-949B-7671B744811D}"/>
              </a:ext>
            </a:extLst>
          </p:cNvPr>
          <p:cNvSpPr>
            <a:spLocks noGrp="1"/>
          </p:cNvSpPr>
          <p:nvPr>
            <p:ph type="title"/>
          </p:nvPr>
        </p:nvSpPr>
        <p:spPr>
          <a:xfrm>
            <a:off x="1097280" y="286603"/>
            <a:ext cx="10058400" cy="1450757"/>
          </a:xfrm>
        </p:spPr>
        <p:txBody>
          <a:bodyPr>
            <a:normAutofit fontScale="90000"/>
          </a:bodyPr>
          <a:lstStyle/>
          <a:p>
            <a:br>
              <a:rPr lang="en-US" b="1" dirty="0">
                <a:cs typeface="Calibri Light"/>
              </a:rPr>
            </a:br>
            <a:endParaRPr lang="en-US" b="1" dirty="0">
              <a:ea typeface="+mj-lt"/>
              <a:cs typeface="+mj-lt"/>
            </a:endParaRPr>
          </a:p>
          <a:p>
            <a:r>
              <a:rPr lang="en-US" sz="5300" b="1" dirty="0">
                <a:ea typeface="+mj-lt"/>
                <a:cs typeface="+mj-lt"/>
              </a:rPr>
              <a:t>Coding Standards / Best Practices:</a:t>
            </a:r>
            <a:endParaRPr lang="en-US" sz="5300" dirty="0"/>
          </a:p>
        </p:txBody>
      </p:sp>
      <p:sp>
        <p:nvSpPr>
          <p:cNvPr id="2" name="TextBox 1">
            <a:extLst>
              <a:ext uri="{FF2B5EF4-FFF2-40B4-BE49-F238E27FC236}">
                <a16:creationId xmlns:a16="http://schemas.microsoft.com/office/drawing/2014/main" id="{D2BBCD53-FDB5-441D-8C42-F2D0DAEDB4D2}"/>
              </a:ext>
            </a:extLst>
          </p:cNvPr>
          <p:cNvSpPr txBox="1"/>
          <p:nvPr/>
        </p:nvSpPr>
        <p:spPr>
          <a:xfrm>
            <a:off x="1097280" y="1872451"/>
            <a:ext cx="10694386" cy="3200876"/>
          </a:xfrm>
          <a:prstGeom prst="rect">
            <a:avLst/>
          </a:prstGeom>
          <a:noFill/>
        </p:spPr>
        <p:txBody>
          <a:bodyPr wrap="square" rtlCol="0">
            <a:spAutoFit/>
          </a:bodyPr>
          <a:lstStyle/>
          <a:p>
            <a:r>
              <a:rPr lang="en-US" sz="2000" b="1" dirty="0"/>
              <a:t>Avoid these / Do Not Use </a:t>
            </a:r>
          </a:p>
          <a:p>
            <a:endParaRPr lang="en-US" sz="2000" b="1" dirty="0"/>
          </a:p>
          <a:p>
            <a:pPr marL="285750" indent="-285750">
              <a:buFont typeface="Wingdings" panose="05000000000000000000" pitchFamily="2" charset="2"/>
              <a:buChar char="Ø"/>
            </a:pPr>
            <a:r>
              <a:rPr lang="en-US" dirty="0"/>
              <a:t>Do not use the RECOMPILE option during stored procedures declarations. This would cause each call to recompile the stored procedure before execution</a:t>
            </a:r>
          </a:p>
          <a:p>
            <a:pPr marL="285750" indent="-285750">
              <a:buFont typeface="Wingdings" panose="05000000000000000000" pitchFamily="2" charset="2"/>
              <a:buChar char="Ø"/>
            </a:pPr>
            <a:r>
              <a:rPr lang="en-US" dirty="0"/>
              <a:t>Do not use column numbers in the ORDER BY clause, as there could be futuristic changes to columns, causing un-expected sorting of the results </a:t>
            </a:r>
          </a:p>
          <a:p>
            <a:pPr marL="285750" indent="-285750">
              <a:buFont typeface="Wingdings" panose="05000000000000000000" pitchFamily="2" charset="2"/>
              <a:buChar char="Ø"/>
            </a:pPr>
            <a:r>
              <a:rPr lang="en-US" dirty="0"/>
              <a:t>Do not use GOTO, as that is not appropriate handling of programming </a:t>
            </a:r>
          </a:p>
          <a:p>
            <a:pPr marL="285750" indent="-285750">
              <a:buFont typeface="Wingdings" panose="05000000000000000000" pitchFamily="2" charset="2"/>
              <a:buChar char="Ø"/>
            </a:pPr>
            <a:r>
              <a:rPr lang="en-US" dirty="0"/>
              <a:t>Do not use the </a:t>
            </a:r>
            <a:r>
              <a:rPr lang="en-US" dirty="0" err="1"/>
              <a:t>identitycol</a:t>
            </a:r>
            <a:r>
              <a:rPr lang="en-US" dirty="0"/>
              <a:t> or </a:t>
            </a:r>
            <a:r>
              <a:rPr lang="en-US" dirty="0" err="1"/>
              <a:t>rowguidcol</a:t>
            </a:r>
            <a:endParaRPr lang="en-US" dirty="0"/>
          </a:p>
          <a:p>
            <a:pPr marL="285750" indent="-285750">
              <a:buFont typeface="Wingdings" panose="05000000000000000000" pitchFamily="2" charset="2"/>
              <a:buChar char="Ø"/>
            </a:pPr>
            <a:r>
              <a:rPr lang="en-US" dirty="0"/>
              <a:t>Avoid the use of cross joins, if possible</a:t>
            </a:r>
          </a:p>
          <a:p>
            <a:pPr marL="285750" indent="-285750">
              <a:buFont typeface="Wingdings" panose="05000000000000000000" pitchFamily="2" charset="2"/>
              <a:buChar char="Ø"/>
            </a:pPr>
            <a:r>
              <a:rPr lang="en-US" dirty="0"/>
              <a:t>Avoid using TEXT or NTEXT datatypes for storing large textual data</a:t>
            </a:r>
          </a:p>
          <a:p>
            <a:pPr marL="742950" lvl="1" indent="-285750">
              <a:buFont typeface="Wingdings" panose="05000000000000000000" pitchFamily="2" charset="2"/>
              <a:buChar char="ü"/>
            </a:pPr>
            <a:r>
              <a:rPr lang="en-US" dirty="0"/>
              <a:t>Use the maximum allowed characters of VARCHAR instead</a:t>
            </a:r>
          </a:p>
        </p:txBody>
      </p:sp>
    </p:spTree>
    <p:extLst>
      <p:ext uri="{BB962C8B-B14F-4D97-AF65-F5344CB8AC3E}">
        <p14:creationId xmlns:p14="http://schemas.microsoft.com/office/powerpoint/2010/main" val="391537708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F6961522-0CB5-4E3B-949B-7671B744811D}"/>
              </a:ext>
            </a:extLst>
          </p:cNvPr>
          <p:cNvSpPr>
            <a:spLocks noGrp="1"/>
          </p:cNvSpPr>
          <p:nvPr>
            <p:ph type="title"/>
          </p:nvPr>
        </p:nvSpPr>
        <p:spPr>
          <a:xfrm>
            <a:off x="1097280" y="286603"/>
            <a:ext cx="10058400" cy="1450757"/>
          </a:xfrm>
        </p:spPr>
        <p:txBody>
          <a:bodyPr>
            <a:normAutofit fontScale="90000"/>
          </a:bodyPr>
          <a:lstStyle/>
          <a:p>
            <a:br>
              <a:rPr lang="en-US" b="1" dirty="0">
                <a:cs typeface="Calibri Light"/>
              </a:rPr>
            </a:br>
            <a:endParaRPr lang="en-US" b="1" dirty="0">
              <a:ea typeface="+mj-lt"/>
              <a:cs typeface="+mj-lt"/>
            </a:endParaRPr>
          </a:p>
          <a:p>
            <a:r>
              <a:rPr lang="en-US" sz="5300" b="1" dirty="0">
                <a:ea typeface="+mj-lt"/>
                <a:cs typeface="+mj-lt"/>
              </a:rPr>
              <a:t>Coding Standards / Best Practices:</a:t>
            </a:r>
            <a:endParaRPr lang="en-US" sz="5300" dirty="0"/>
          </a:p>
        </p:txBody>
      </p:sp>
      <p:sp>
        <p:nvSpPr>
          <p:cNvPr id="2" name="TextBox 1">
            <a:extLst>
              <a:ext uri="{FF2B5EF4-FFF2-40B4-BE49-F238E27FC236}">
                <a16:creationId xmlns:a16="http://schemas.microsoft.com/office/drawing/2014/main" id="{D2BBCD53-FDB5-441D-8C42-F2D0DAEDB4D2}"/>
              </a:ext>
            </a:extLst>
          </p:cNvPr>
          <p:cNvSpPr txBox="1"/>
          <p:nvPr/>
        </p:nvSpPr>
        <p:spPr>
          <a:xfrm>
            <a:off x="1097280" y="1859199"/>
            <a:ext cx="10694386" cy="2923877"/>
          </a:xfrm>
          <a:prstGeom prst="rect">
            <a:avLst/>
          </a:prstGeom>
          <a:noFill/>
        </p:spPr>
        <p:txBody>
          <a:bodyPr wrap="square" rtlCol="0">
            <a:spAutoFit/>
          </a:bodyPr>
          <a:lstStyle/>
          <a:p>
            <a:r>
              <a:rPr lang="en-US" sz="2000" b="1" dirty="0"/>
              <a:t>Avoid these / Do Not Use </a:t>
            </a:r>
          </a:p>
          <a:p>
            <a:endParaRPr lang="en-US" sz="2000" b="1" dirty="0"/>
          </a:p>
          <a:p>
            <a:pPr marL="285750" indent="-285750">
              <a:buFont typeface="Wingdings" panose="05000000000000000000" pitchFamily="2" charset="2"/>
              <a:buChar char="Ø"/>
            </a:pPr>
            <a:r>
              <a:rPr lang="en-US" dirty="0"/>
              <a:t>Avoid dynamic SQL statements as much as possible</a:t>
            </a:r>
          </a:p>
          <a:p>
            <a:pPr marL="285750" indent="-285750">
              <a:buFont typeface="Wingdings" panose="05000000000000000000" pitchFamily="2" charset="2"/>
              <a:buChar char="Ø"/>
            </a:pPr>
            <a:r>
              <a:rPr lang="en-US" dirty="0"/>
              <a:t>Do not call functions repeatedly within your stored procedures, triggers, functions and batches</a:t>
            </a:r>
          </a:p>
          <a:p>
            <a:pPr marL="285750" indent="-285750">
              <a:buFont typeface="Wingdings" panose="05000000000000000000" pitchFamily="2" charset="2"/>
              <a:buChar char="Ø"/>
            </a:pPr>
            <a:r>
              <a:rPr lang="en-US" dirty="0"/>
              <a:t>Avoid wild-card characters at the beginning of a word while searching using the LIKE keyword, as these results in an index scan, which defeats the purpose of an index</a:t>
            </a:r>
          </a:p>
          <a:p>
            <a:pPr marL="285750" indent="-285750">
              <a:buFont typeface="Wingdings" panose="05000000000000000000" pitchFamily="2" charset="2"/>
              <a:buChar char="Ø"/>
            </a:pPr>
            <a:r>
              <a:rPr lang="en-US" dirty="0"/>
              <a:t>Avoid rules, database level defaults that must be bound or user-defined data types. While these are legitimate database constructs, opt for constraints and column defaults to hold the database consistent for development and conversion coding</a:t>
            </a:r>
          </a:p>
          <a:p>
            <a:pPr marL="285750" indent="-285750">
              <a:buFont typeface="Wingdings" panose="05000000000000000000" pitchFamily="2" charset="2"/>
              <a:buChar char="Ø"/>
            </a:pPr>
            <a:r>
              <a:rPr lang="en-US" dirty="0"/>
              <a:t>Do not use white space in identifiers </a:t>
            </a:r>
            <a:endParaRPr lang="en-IN" dirty="0"/>
          </a:p>
        </p:txBody>
      </p:sp>
    </p:spTree>
    <p:extLst>
      <p:ext uri="{BB962C8B-B14F-4D97-AF65-F5344CB8AC3E}">
        <p14:creationId xmlns:p14="http://schemas.microsoft.com/office/powerpoint/2010/main" val="388910882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F6961522-0CB5-4E3B-949B-7671B744811D}"/>
              </a:ext>
            </a:extLst>
          </p:cNvPr>
          <p:cNvSpPr>
            <a:spLocks noGrp="1"/>
          </p:cNvSpPr>
          <p:nvPr>
            <p:ph type="title"/>
          </p:nvPr>
        </p:nvSpPr>
        <p:spPr>
          <a:xfrm>
            <a:off x="1097280" y="286603"/>
            <a:ext cx="10058400" cy="1450757"/>
          </a:xfrm>
        </p:spPr>
        <p:txBody>
          <a:bodyPr>
            <a:normAutofit fontScale="90000"/>
          </a:bodyPr>
          <a:lstStyle/>
          <a:p>
            <a:br>
              <a:rPr lang="en-US" b="1" dirty="0">
                <a:cs typeface="Calibri Light"/>
              </a:rPr>
            </a:br>
            <a:endParaRPr lang="en-US" b="1" dirty="0">
              <a:ea typeface="+mj-lt"/>
              <a:cs typeface="+mj-lt"/>
            </a:endParaRPr>
          </a:p>
          <a:p>
            <a:r>
              <a:rPr lang="en-US" sz="5300" b="1" dirty="0">
                <a:ea typeface="+mj-lt"/>
                <a:cs typeface="+mj-lt"/>
              </a:rPr>
              <a:t>Coding Standards / Best Practices:</a:t>
            </a:r>
            <a:endParaRPr lang="en-US" sz="5300" dirty="0"/>
          </a:p>
        </p:txBody>
      </p:sp>
      <p:sp>
        <p:nvSpPr>
          <p:cNvPr id="2" name="TextBox 1">
            <a:extLst>
              <a:ext uri="{FF2B5EF4-FFF2-40B4-BE49-F238E27FC236}">
                <a16:creationId xmlns:a16="http://schemas.microsoft.com/office/drawing/2014/main" id="{D2BBCD53-FDB5-441D-8C42-F2D0DAEDB4D2}"/>
              </a:ext>
            </a:extLst>
          </p:cNvPr>
          <p:cNvSpPr txBox="1"/>
          <p:nvPr/>
        </p:nvSpPr>
        <p:spPr>
          <a:xfrm>
            <a:off x="1097281" y="1872451"/>
            <a:ext cx="10421430" cy="3200876"/>
          </a:xfrm>
          <a:prstGeom prst="rect">
            <a:avLst/>
          </a:prstGeom>
          <a:noFill/>
        </p:spPr>
        <p:txBody>
          <a:bodyPr wrap="square" rtlCol="0">
            <a:spAutoFit/>
          </a:bodyPr>
          <a:lstStyle/>
          <a:p>
            <a:r>
              <a:rPr lang="en-US" sz="2000" b="1" dirty="0"/>
              <a:t>Better Constructs</a:t>
            </a:r>
          </a:p>
          <a:p>
            <a:endParaRPr lang="en-US" sz="2000" b="1" dirty="0"/>
          </a:p>
          <a:p>
            <a:pPr marL="285750" indent="-285750">
              <a:buFont typeface="Wingdings" panose="05000000000000000000" pitchFamily="2" charset="2"/>
              <a:buChar char="Ø"/>
            </a:pPr>
            <a:r>
              <a:rPr lang="en-US" dirty="0"/>
              <a:t>Return multiple result sets from one stored procedure to avoid trips from the application server to SQL server</a:t>
            </a:r>
          </a:p>
          <a:p>
            <a:pPr marL="285750" indent="-285750">
              <a:buFont typeface="Wingdings" panose="05000000000000000000" pitchFamily="2" charset="2"/>
              <a:buChar char="Ø"/>
            </a:pPr>
            <a:r>
              <a:rPr lang="en-US" dirty="0"/>
              <a:t>Use SET NOCOUNT ON at the beginning of stored procedures</a:t>
            </a:r>
          </a:p>
          <a:p>
            <a:pPr marL="285750" indent="-285750">
              <a:buFont typeface="Wingdings" panose="05000000000000000000" pitchFamily="2" charset="2"/>
              <a:buChar char="Ø"/>
            </a:pPr>
            <a:r>
              <a:rPr lang="en-US" dirty="0"/>
              <a:t>Fully qualify tables and column names in JOINs</a:t>
            </a:r>
          </a:p>
          <a:p>
            <a:pPr marL="285750" indent="-285750">
              <a:buFont typeface="Wingdings" panose="05000000000000000000" pitchFamily="2" charset="2"/>
              <a:buChar char="Ø"/>
            </a:pPr>
            <a:r>
              <a:rPr lang="en-US" dirty="0"/>
              <a:t>Fully qualify all stored procedure and table references in stored procedures</a:t>
            </a:r>
          </a:p>
          <a:p>
            <a:pPr marL="285750" indent="-285750">
              <a:buFont typeface="Wingdings" panose="05000000000000000000" pitchFamily="2" charset="2"/>
              <a:buChar char="Ø"/>
            </a:pPr>
            <a:r>
              <a:rPr lang="en-US" dirty="0"/>
              <a:t>Place all DECLARE statements before any other code in the procedure</a:t>
            </a:r>
          </a:p>
          <a:p>
            <a:pPr marL="285750" indent="-285750">
              <a:buFont typeface="Wingdings" panose="05000000000000000000" pitchFamily="2" charset="2"/>
              <a:buChar char="Ø"/>
            </a:pPr>
            <a:r>
              <a:rPr lang="en-US" dirty="0"/>
              <a:t>Check the global variable @@ERROR immediately after executing a data manipulation statement (like INSERT/UPDATE/DELETE), so that you can rollback the transaction if an error occurs</a:t>
            </a:r>
          </a:p>
          <a:p>
            <a:pPr marL="742950" lvl="1" indent="-285750">
              <a:buFont typeface="Wingdings" panose="05000000000000000000" pitchFamily="2" charset="2"/>
              <a:buChar char="ü"/>
            </a:pPr>
            <a:r>
              <a:rPr lang="en-US" dirty="0"/>
              <a:t>Or use TRY/CATCH"</a:t>
            </a:r>
          </a:p>
        </p:txBody>
      </p:sp>
    </p:spTree>
    <p:extLst>
      <p:ext uri="{BB962C8B-B14F-4D97-AF65-F5344CB8AC3E}">
        <p14:creationId xmlns:p14="http://schemas.microsoft.com/office/powerpoint/2010/main" val="92458268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F6961522-0CB5-4E3B-949B-7671B744811D}"/>
              </a:ext>
            </a:extLst>
          </p:cNvPr>
          <p:cNvSpPr>
            <a:spLocks noGrp="1"/>
          </p:cNvSpPr>
          <p:nvPr>
            <p:ph type="title"/>
          </p:nvPr>
        </p:nvSpPr>
        <p:spPr>
          <a:xfrm>
            <a:off x="1097280" y="286603"/>
            <a:ext cx="10058400" cy="1450757"/>
          </a:xfrm>
        </p:spPr>
        <p:txBody>
          <a:bodyPr>
            <a:normAutofit fontScale="90000"/>
          </a:bodyPr>
          <a:lstStyle/>
          <a:p>
            <a:br>
              <a:rPr lang="en-US" b="1" dirty="0">
                <a:cs typeface="Calibri Light"/>
              </a:rPr>
            </a:br>
            <a:endParaRPr lang="en-US" b="1" dirty="0">
              <a:ea typeface="+mj-lt"/>
              <a:cs typeface="+mj-lt"/>
            </a:endParaRPr>
          </a:p>
          <a:p>
            <a:r>
              <a:rPr lang="en-US" sz="5300" b="1" dirty="0">
                <a:ea typeface="+mj-lt"/>
                <a:cs typeface="+mj-lt"/>
              </a:rPr>
              <a:t>Coding Standards / Best Practices:</a:t>
            </a:r>
            <a:endParaRPr lang="en-US" sz="5300" dirty="0"/>
          </a:p>
        </p:txBody>
      </p:sp>
      <p:sp>
        <p:nvSpPr>
          <p:cNvPr id="2" name="TextBox 1">
            <a:extLst>
              <a:ext uri="{FF2B5EF4-FFF2-40B4-BE49-F238E27FC236}">
                <a16:creationId xmlns:a16="http://schemas.microsoft.com/office/drawing/2014/main" id="{D2BBCD53-FDB5-441D-8C42-F2D0DAEDB4D2}"/>
              </a:ext>
            </a:extLst>
          </p:cNvPr>
          <p:cNvSpPr txBox="1"/>
          <p:nvPr/>
        </p:nvSpPr>
        <p:spPr>
          <a:xfrm>
            <a:off x="1097281" y="1872451"/>
            <a:ext cx="10421430" cy="3200876"/>
          </a:xfrm>
          <a:prstGeom prst="rect">
            <a:avLst/>
          </a:prstGeom>
          <a:noFill/>
        </p:spPr>
        <p:txBody>
          <a:bodyPr wrap="square" rtlCol="0">
            <a:spAutoFit/>
          </a:bodyPr>
          <a:lstStyle/>
          <a:p>
            <a:r>
              <a:rPr lang="en-US" sz="2000" b="1" dirty="0"/>
              <a:t>Better Constructs</a:t>
            </a:r>
          </a:p>
          <a:p>
            <a:endParaRPr lang="en-US" sz="2000" b="1" dirty="0"/>
          </a:p>
          <a:p>
            <a:pPr marL="285750" indent="-285750">
              <a:buFont typeface="Wingdings" panose="05000000000000000000" pitchFamily="2" charset="2"/>
              <a:buChar char="Ø"/>
            </a:pPr>
            <a:r>
              <a:rPr lang="en-US" dirty="0"/>
              <a:t>Always use a column list in your INSERT statements</a:t>
            </a:r>
          </a:p>
          <a:p>
            <a:pPr marL="742950" lvl="1" indent="-285750">
              <a:buFont typeface="Wingdings" panose="05000000000000000000" pitchFamily="2" charset="2"/>
              <a:buChar char="ü"/>
            </a:pPr>
            <a:r>
              <a:rPr lang="en-US" dirty="0"/>
              <a:t>This helps avoid problems when the table structure changes (like adding or dropping a column)</a:t>
            </a:r>
          </a:p>
          <a:p>
            <a:pPr marL="285750" indent="-285750">
              <a:buFont typeface="Wingdings" panose="05000000000000000000" pitchFamily="2" charset="2"/>
              <a:buChar char="Ø"/>
            </a:pPr>
            <a:r>
              <a:rPr lang="en-US" dirty="0"/>
              <a:t>Do basic validations in the front-end itself during data entry Off-load tasks, like string manipulations, concatenations, row numbering, case conversions, type conversions etc., to the front-end applications if these operations are going to consume more CPU cycles on the database server</a:t>
            </a:r>
          </a:p>
          <a:p>
            <a:pPr marL="285750" indent="-285750">
              <a:buFont typeface="Wingdings" panose="05000000000000000000" pitchFamily="2" charset="2"/>
              <a:buChar char="Ø"/>
            </a:pPr>
            <a:r>
              <a:rPr lang="en-US" dirty="0"/>
              <a:t>Minimize the use of NULLs, as they often confuse front-end applications, unless the applications are coded intelligently to eliminate NULLs or convert the NULLs into some other form</a:t>
            </a:r>
          </a:p>
          <a:p>
            <a:pPr marL="742950" lvl="1" indent="-285750">
              <a:buFont typeface="Wingdings" panose="05000000000000000000" pitchFamily="2" charset="2"/>
              <a:buChar char="ü"/>
            </a:pPr>
            <a:r>
              <a:rPr lang="en-US" dirty="0"/>
              <a:t>Any expression that deals with NULL results in a NULL output</a:t>
            </a:r>
          </a:p>
          <a:p>
            <a:pPr marL="742950" lvl="1" indent="-285750">
              <a:buFont typeface="Wingdings" panose="05000000000000000000" pitchFamily="2" charset="2"/>
              <a:buChar char="ü"/>
            </a:pPr>
            <a:r>
              <a:rPr lang="en-US" dirty="0"/>
              <a:t>The ISNULL and COALESCE functions are helpful in dealing with NULL values."</a:t>
            </a:r>
          </a:p>
        </p:txBody>
      </p:sp>
    </p:spTree>
    <p:extLst>
      <p:ext uri="{BB962C8B-B14F-4D97-AF65-F5344CB8AC3E}">
        <p14:creationId xmlns:p14="http://schemas.microsoft.com/office/powerpoint/2010/main" val="102559329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F6961522-0CB5-4E3B-949B-7671B744811D}"/>
              </a:ext>
            </a:extLst>
          </p:cNvPr>
          <p:cNvSpPr>
            <a:spLocks noGrp="1"/>
          </p:cNvSpPr>
          <p:nvPr>
            <p:ph type="title"/>
          </p:nvPr>
        </p:nvSpPr>
        <p:spPr>
          <a:xfrm>
            <a:off x="1097280" y="286603"/>
            <a:ext cx="10058400" cy="1450757"/>
          </a:xfrm>
        </p:spPr>
        <p:txBody>
          <a:bodyPr>
            <a:normAutofit fontScale="90000"/>
          </a:bodyPr>
          <a:lstStyle/>
          <a:p>
            <a:br>
              <a:rPr lang="en-US" b="1" dirty="0">
                <a:cs typeface="Calibri Light"/>
              </a:rPr>
            </a:br>
            <a:endParaRPr lang="en-US" b="1" dirty="0">
              <a:ea typeface="+mj-lt"/>
              <a:cs typeface="+mj-lt"/>
            </a:endParaRPr>
          </a:p>
          <a:p>
            <a:r>
              <a:rPr lang="en-US" sz="5300" b="1" dirty="0">
                <a:ea typeface="+mj-lt"/>
                <a:cs typeface="+mj-lt"/>
              </a:rPr>
              <a:t>Coding Standards / Best Practices:</a:t>
            </a:r>
            <a:endParaRPr lang="en-US" sz="5300" dirty="0"/>
          </a:p>
        </p:txBody>
      </p:sp>
      <p:sp>
        <p:nvSpPr>
          <p:cNvPr id="2" name="TextBox 1">
            <a:extLst>
              <a:ext uri="{FF2B5EF4-FFF2-40B4-BE49-F238E27FC236}">
                <a16:creationId xmlns:a16="http://schemas.microsoft.com/office/drawing/2014/main" id="{D2BBCD53-FDB5-441D-8C42-F2D0DAEDB4D2}"/>
              </a:ext>
            </a:extLst>
          </p:cNvPr>
          <p:cNvSpPr txBox="1"/>
          <p:nvPr/>
        </p:nvSpPr>
        <p:spPr>
          <a:xfrm>
            <a:off x="1097281" y="1885703"/>
            <a:ext cx="10421430" cy="2923877"/>
          </a:xfrm>
          <a:prstGeom prst="rect">
            <a:avLst/>
          </a:prstGeom>
          <a:noFill/>
        </p:spPr>
        <p:txBody>
          <a:bodyPr wrap="square" lIns="91440" tIns="45720" rIns="91440" bIns="45720" rtlCol="0" anchor="t">
            <a:spAutoFit/>
          </a:bodyPr>
          <a:lstStyle/>
          <a:p>
            <a:r>
              <a:rPr lang="en-US" sz="2000" b="1"/>
              <a:t>Better Constructs</a:t>
            </a:r>
            <a:endParaRPr lang="en-US" sz="2000" b="1" dirty="0"/>
          </a:p>
          <a:p>
            <a:endParaRPr lang="en-US" sz="2000" b="1" dirty="0"/>
          </a:p>
          <a:p>
            <a:pPr marL="285750" indent="-285750">
              <a:buFont typeface="Wingdings" panose="05000000000000000000" pitchFamily="2" charset="2"/>
              <a:buChar char="Ø"/>
            </a:pPr>
            <a:r>
              <a:rPr lang="en-US" dirty="0"/>
              <a:t>When executing an UPDATE or DELETE statement, use the primary key in the WHERE condition, if possible. This reduces possibilities or erroneous calls</a:t>
            </a:r>
          </a:p>
          <a:p>
            <a:pPr marL="285750" indent="-285750">
              <a:buFont typeface="Wingdings" panose="05000000000000000000" pitchFamily="2" charset="2"/>
              <a:buChar char="Ø"/>
            </a:pPr>
            <a:r>
              <a:rPr lang="en-US" dirty="0"/>
              <a:t>Access tables in the same order in your stored procedures and triggers consistently</a:t>
            </a:r>
            <a:endParaRPr lang="en-IN" dirty="0"/>
          </a:p>
          <a:p>
            <a:pPr marL="285750" indent="-285750">
              <a:buFont typeface="Wingdings" panose="05000000000000000000" pitchFamily="2" charset="2"/>
              <a:buChar char="Ø"/>
            </a:pPr>
            <a:r>
              <a:rPr lang="en-US" dirty="0"/>
              <a:t>Default constraints must be defined at the column level. Define all constraints, other than defaults, at the table level. Constraints that apply to more than one column must be defined at the table level</a:t>
            </a:r>
          </a:p>
          <a:p>
            <a:pPr marL="285750" indent="-285750">
              <a:buFont typeface="Wingdings" panose="05000000000000000000" pitchFamily="2" charset="2"/>
              <a:buChar char="Ø"/>
            </a:pPr>
            <a:r>
              <a:rPr lang="en-US" dirty="0"/>
              <a:t>When a result set is not needed, use syntax that does not return a result set</a:t>
            </a:r>
          </a:p>
          <a:p>
            <a:pPr marL="285750" indent="-285750">
              <a:buFont typeface="Wingdings" panose="05000000000000000000" pitchFamily="2" charset="2"/>
              <a:buChar char="Ø"/>
            </a:pPr>
            <a:r>
              <a:rPr lang="en-US" dirty="0"/>
              <a:t>Use the CHAR data type for a column only when the column is non-nullable</a:t>
            </a:r>
          </a:p>
          <a:p>
            <a:pPr marL="285750" indent="-285750">
              <a:buFont typeface="Wingdings" panose="05000000000000000000" pitchFamily="2" charset="2"/>
              <a:buChar char="Ø"/>
            </a:pPr>
            <a:r>
              <a:rPr lang="en-US" dirty="0"/>
              <a:t>The RETURN statement is meant for returning the execution status only, but not data</a:t>
            </a:r>
          </a:p>
        </p:txBody>
      </p:sp>
    </p:spTree>
    <p:extLst>
      <p:ext uri="{BB962C8B-B14F-4D97-AF65-F5344CB8AC3E}">
        <p14:creationId xmlns:p14="http://schemas.microsoft.com/office/powerpoint/2010/main" val="36490553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95" y="400903"/>
            <a:ext cx="10058400" cy="1450757"/>
          </a:xfrm>
        </p:spPr>
        <p:txBody>
          <a:bodyPr/>
          <a:lstStyle/>
          <a:p>
            <a:r>
              <a:rPr lang="en-US" b="1" dirty="0"/>
              <a:t>Open Discussion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pic>
        <p:nvPicPr>
          <p:cNvPr id="3074" name="Picture 2" descr="http://careerweb.leeds.ac.uk/images/Light_bulb_question_ma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28" y="1898140"/>
            <a:ext cx="3621442" cy="35552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80422E-34D7-43D0-9CED-905AC60633CD}"/>
              </a:ext>
            </a:extLst>
          </p:cNvPr>
          <p:cNvSpPr txBox="1"/>
          <p:nvPr/>
        </p:nvSpPr>
        <p:spPr>
          <a:xfrm>
            <a:off x="4437179" y="2024133"/>
            <a:ext cx="5105308" cy="1938992"/>
          </a:xfrm>
          <a:prstGeom prst="rect">
            <a:avLst/>
          </a:prstGeom>
          <a:noFill/>
        </p:spPr>
        <p:txBody>
          <a:bodyPr wrap="none" lIns="91440" tIns="45720" rIns="91440" bIns="45720" rtlCol="0" anchor="t">
            <a:spAutoFit/>
          </a:bodyPr>
          <a:lstStyle/>
          <a:p>
            <a:r>
              <a:rPr lang="en-IN" sz="2400" b="1" dirty="0"/>
              <a:t>Questions &amp; Answers</a:t>
            </a:r>
          </a:p>
          <a:p>
            <a:endParaRPr lang="en-IN" dirty="0"/>
          </a:p>
          <a:p>
            <a:endParaRPr lang="en-IN" dirty="0"/>
          </a:p>
          <a:p>
            <a:endParaRPr lang="en-IN" dirty="0"/>
          </a:p>
          <a:p>
            <a:r>
              <a:rPr lang="en-IN" sz="2400" b="1" dirty="0"/>
              <a:t>Next Steps: </a:t>
            </a:r>
          </a:p>
          <a:p>
            <a:r>
              <a:rPr lang="en-IN"/>
              <a:t>- Take the Lab Session 6, as prescribed by the Trainer</a:t>
            </a:r>
            <a:endParaRPr lang="en-IN">
              <a:cs typeface="Calibri"/>
            </a:endParaRPr>
          </a:p>
        </p:txBody>
      </p:sp>
    </p:spTree>
    <p:extLst>
      <p:ext uri="{BB962C8B-B14F-4D97-AF65-F5344CB8AC3E}">
        <p14:creationId xmlns:p14="http://schemas.microsoft.com/office/powerpoint/2010/main" val="336033516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9" name="Title 1">
            <a:extLst>
              <a:ext uri="{FF2B5EF4-FFF2-40B4-BE49-F238E27FC236}">
                <a16:creationId xmlns:a16="http://schemas.microsoft.com/office/drawing/2014/main" id="{C62D91AE-3491-45D4-82E8-F964F5B67730}"/>
              </a:ext>
            </a:extLst>
          </p:cNvPr>
          <p:cNvSpPr>
            <a:spLocks noGrp="1"/>
          </p:cNvSpPr>
          <p:nvPr>
            <p:ph type="title"/>
          </p:nvPr>
        </p:nvSpPr>
        <p:spPr>
          <a:xfrm>
            <a:off x="1097280" y="286603"/>
            <a:ext cx="10058400" cy="1450757"/>
          </a:xfrm>
        </p:spPr>
        <p:txBody>
          <a:bodyPr>
            <a:normAutofit/>
          </a:bodyPr>
          <a:lstStyle/>
          <a:p>
            <a:r>
              <a:rPr lang="en-US" i="0" u="none" strike="noStrike" dirty="0">
                <a:solidFill>
                  <a:srgbClr val="000000"/>
                </a:solidFill>
                <a:effectLst/>
                <a:latin typeface="Calibri" panose="020F0502020204030204" pitchFamily="34" charset="0"/>
              </a:rPr>
              <a:t>Exception Handling</a:t>
            </a:r>
            <a:endParaRPr lang="en-US" dirty="0"/>
          </a:p>
        </p:txBody>
      </p:sp>
      <p:sp>
        <p:nvSpPr>
          <p:cNvPr id="10" name="TextBox 9">
            <a:extLst>
              <a:ext uri="{FF2B5EF4-FFF2-40B4-BE49-F238E27FC236}">
                <a16:creationId xmlns:a16="http://schemas.microsoft.com/office/drawing/2014/main" id="{346A407D-D9A9-4BE0-92DE-A9229BFDB9CB}"/>
              </a:ext>
            </a:extLst>
          </p:cNvPr>
          <p:cNvSpPr txBox="1"/>
          <p:nvPr/>
        </p:nvSpPr>
        <p:spPr>
          <a:xfrm>
            <a:off x="1097280" y="1996169"/>
            <a:ext cx="10058400" cy="3693319"/>
          </a:xfrm>
          <a:prstGeom prst="rect">
            <a:avLst/>
          </a:prstGeom>
          <a:noFill/>
        </p:spPr>
        <p:txBody>
          <a:bodyPr wrap="square" rtlCol="0">
            <a:spAutoFit/>
          </a:bodyPr>
          <a:lstStyle/>
          <a:p>
            <a:r>
              <a:rPr lang="en-US" b="0" i="0" dirty="0">
                <a:solidFill>
                  <a:srgbClr val="222222"/>
                </a:solidFill>
                <a:effectLst/>
              </a:rPr>
              <a:t>An exception is defined as a runtime error that can be handled programmatically. If not handled, it might terminate the flow of a Execution.</a:t>
            </a:r>
          </a:p>
          <a:p>
            <a:endParaRPr lang="en-US" b="0" i="0" dirty="0">
              <a:solidFill>
                <a:srgbClr val="222222"/>
              </a:solidFill>
              <a:effectLst/>
            </a:endParaRPr>
          </a:p>
          <a:p>
            <a:r>
              <a:rPr lang="en-US" b="0" i="0" dirty="0">
                <a:solidFill>
                  <a:srgbClr val="222222"/>
                </a:solidFill>
                <a:effectLst/>
              </a:rPr>
              <a:t>In SQL Server you can take advantage of TRY...CATCH statements to handle errors. When writing code that handles errors, you should have a TRY block and a CATCH block immediately after it. </a:t>
            </a:r>
          </a:p>
          <a:p>
            <a:endParaRPr lang="en-US" dirty="0">
              <a:solidFill>
                <a:srgbClr val="222222"/>
              </a:solidFill>
            </a:endParaRPr>
          </a:p>
          <a:p>
            <a:r>
              <a:rPr lang="en-US" b="0" i="0" dirty="0">
                <a:solidFill>
                  <a:srgbClr val="222222"/>
                </a:solidFill>
                <a:effectLst/>
              </a:rPr>
              <a:t>The TRY block starts with a BEGIN TRY statement and ends with an END TRY statement. Similarly, the CATCH block starts with a BEGIN CATCH statement and ends with an END CATCH statement.</a:t>
            </a:r>
          </a:p>
          <a:p>
            <a:endParaRPr lang="en-US" dirty="0">
              <a:solidFill>
                <a:srgbClr val="222222"/>
              </a:solidFill>
            </a:endParaRPr>
          </a:p>
          <a:p>
            <a:r>
              <a:rPr lang="en-US" b="0" i="0" dirty="0">
                <a:solidFill>
                  <a:srgbClr val="222222"/>
                </a:solidFill>
                <a:effectLst/>
              </a:rPr>
              <a:t>As soon as an error occurs in this TRY block, the control moves to the CATCH block where you might have another group of statements for handling errors.</a:t>
            </a:r>
          </a:p>
          <a:p>
            <a:endParaRPr lang="en-US" dirty="0">
              <a:solidFill>
                <a:srgbClr val="222222"/>
              </a:solidFill>
            </a:endParaRPr>
          </a:p>
          <a:p>
            <a:endParaRPr lang="en-US" dirty="0"/>
          </a:p>
        </p:txBody>
      </p:sp>
    </p:spTree>
    <p:extLst>
      <p:ext uri="{BB962C8B-B14F-4D97-AF65-F5344CB8AC3E}">
        <p14:creationId xmlns:p14="http://schemas.microsoft.com/office/powerpoint/2010/main" val="237400302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85B7A192-BF26-42DF-B3F3-2413D6790768}"/>
              </a:ext>
            </a:extLst>
          </p:cNvPr>
          <p:cNvSpPr>
            <a:spLocks noGrp="1"/>
          </p:cNvSpPr>
          <p:nvPr>
            <p:ph type="title"/>
          </p:nvPr>
        </p:nvSpPr>
        <p:spPr>
          <a:xfrm>
            <a:off x="1097280" y="305676"/>
            <a:ext cx="10058400" cy="1450757"/>
          </a:xfrm>
        </p:spPr>
        <p:txBody>
          <a:bodyPr/>
          <a:lstStyle/>
          <a:p>
            <a:r>
              <a:rPr lang="en-US" sz="4800" i="0" u="none" strike="noStrike" dirty="0">
                <a:solidFill>
                  <a:srgbClr val="000000"/>
                </a:solidFill>
                <a:effectLst/>
                <a:latin typeface="Calibri" panose="020F0502020204030204" pitchFamily="34" charset="0"/>
              </a:rPr>
              <a:t>Exception Handling</a:t>
            </a:r>
            <a:endParaRPr lang="en-US" dirty="0"/>
          </a:p>
        </p:txBody>
      </p:sp>
      <p:sp>
        <p:nvSpPr>
          <p:cNvPr id="4" name="TextBox 3">
            <a:extLst>
              <a:ext uri="{FF2B5EF4-FFF2-40B4-BE49-F238E27FC236}">
                <a16:creationId xmlns:a16="http://schemas.microsoft.com/office/drawing/2014/main" id="{CEEBC91E-D872-4EB9-8A5E-3B257149EB12}"/>
              </a:ext>
            </a:extLst>
          </p:cNvPr>
          <p:cNvSpPr txBox="1"/>
          <p:nvPr/>
        </p:nvSpPr>
        <p:spPr>
          <a:xfrm>
            <a:off x="1097280" y="1909638"/>
            <a:ext cx="10058400" cy="3416320"/>
          </a:xfrm>
          <a:prstGeom prst="rect">
            <a:avLst/>
          </a:prstGeom>
          <a:noFill/>
        </p:spPr>
        <p:txBody>
          <a:bodyPr wrap="square" rtlCol="0">
            <a:spAutoFit/>
          </a:bodyPr>
          <a:lstStyle/>
          <a:p>
            <a:r>
              <a:rPr lang="en-US" b="1" dirty="0"/>
              <a:t>Syntax:</a:t>
            </a:r>
          </a:p>
          <a:p>
            <a:endParaRPr lang="en-US" b="1" dirty="0"/>
          </a:p>
          <a:p>
            <a:r>
              <a:rPr lang="en-US" dirty="0"/>
              <a:t>BEGIN TRY  </a:t>
            </a:r>
          </a:p>
          <a:p>
            <a:r>
              <a:rPr lang="en-US" dirty="0"/>
              <a:t>   -- Write statements here that may cause exception</a:t>
            </a:r>
          </a:p>
          <a:p>
            <a:r>
              <a:rPr lang="en-US" dirty="0"/>
              <a:t>END TRY</a:t>
            </a:r>
          </a:p>
          <a:p>
            <a:r>
              <a:rPr lang="en-US" dirty="0"/>
              <a:t>BEGIN CATCH  </a:t>
            </a:r>
          </a:p>
          <a:p>
            <a:r>
              <a:rPr lang="en-US" dirty="0"/>
              <a:t>   -- Write statements here to handle exception</a:t>
            </a:r>
          </a:p>
          <a:p>
            <a:r>
              <a:rPr lang="en-US" dirty="0"/>
              <a:t>END CATCH</a:t>
            </a:r>
          </a:p>
          <a:p>
            <a:endParaRPr lang="en-US" dirty="0"/>
          </a:p>
          <a:p>
            <a:r>
              <a:rPr lang="en-US" dirty="0"/>
              <a:t>If the statements between the TRY block complete without an error, the statements between the CATCH block will not execute. However, if any statement inside the TRY block causes an exception, the control transfers to the statements in the CATCH block.</a:t>
            </a:r>
          </a:p>
        </p:txBody>
      </p:sp>
    </p:spTree>
    <p:extLst>
      <p:ext uri="{BB962C8B-B14F-4D97-AF65-F5344CB8AC3E}">
        <p14:creationId xmlns:p14="http://schemas.microsoft.com/office/powerpoint/2010/main" val="562421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9F055164-D554-4789-A6F2-CB3D52B35D5C}"/>
              </a:ext>
            </a:extLst>
          </p:cNvPr>
          <p:cNvSpPr>
            <a:spLocks noGrp="1"/>
          </p:cNvSpPr>
          <p:nvPr>
            <p:ph type="title"/>
          </p:nvPr>
        </p:nvSpPr>
        <p:spPr>
          <a:xfrm>
            <a:off x="1097280" y="286603"/>
            <a:ext cx="10058400" cy="1356667"/>
          </a:xfrm>
        </p:spPr>
        <p:txBody>
          <a:bodyPr/>
          <a:lstStyle/>
          <a:p>
            <a:r>
              <a:rPr lang="en-US" sz="4800" i="0" u="none" strike="noStrike" dirty="0">
                <a:solidFill>
                  <a:srgbClr val="000000"/>
                </a:solidFill>
                <a:effectLst/>
                <a:latin typeface="Calibri" panose="020F0502020204030204" pitchFamily="34" charset="0"/>
              </a:rPr>
              <a:t>Exception Handling</a:t>
            </a:r>
            <a:endParaRPr lang="en-US" dirty="0"/>
          </a:p>
        </p:txBody>
      </p:sp>
      <p:sp>
        <p:nvSpPr>
          <p:cNvPr id="4" name="TextBox 3">
            <a:extLst>
              <a:ext uri="{FF2B5EF4-FFF2-40B4-BE49-F238E27FC236}">
                <a16:creationId xmlns:a16="http://schemas.microsoft.com/office/drawing/2014/main" id="{79625CDA-48BD-4D23-9F5C-882A23B0694F}"/>
              </a:ext>
            </a:extLst>
          </p:cNvPr>
          <p:cNvSpPr txBox="1"/>
          <p:nvPr/>
        </p:nvSpPr>
        <p:spPr>
          <a:xfrm>
            <a:off x="1095022" y="1862667"/>
            <a:ext cx="10103556" cy="3693319"/>
          </a:xfrm>
          <a:prstGeom prst="rect">
            <a:avLst/>
          </a:prstGeom>
          <a:noFill/>
        </p:spPr>
        <p:txBody>
          <a:bodyPr wrap="square" rtlCol="0">
            <a:spAutoFit/>
          </a:bodyPr>
          <a:lstStyle/>
          <a:p>
            <a:r>
              <a:rPr lang="en-US" b="1" dirty="0"/>
              <a:t>The CATCH block functions:</a:t>
            </a:r>
          </a:p>
          <a:p>
            <a:endParaRPr lang="en-US" dirty="0"/>
          </a:p>
          <a:p>
            <a:r>
              <a:rPr lang="en-US" dirty="0"/>
              <a:t>Inside the CATCH block, you can use the following functions to get the detailed information on the error that occurred:</a:t>
            </a:r>
          </a:p>
          <a:p>
            <a:pPr marL="285750" indent="-285750">
              <a:buFont typeface="Courier New" panose="02070309020205020404" pitchFamily="49" charset="0"/>
              <a:buChar char="o"/>
            </a:pPr>
            <a:r>
              <a:rPr lang="en-US" dirty="0"/>
              <a:t>ERROR_LINE() returns the line number on which the exception occurred.</a:t>
            </a:r>
          </a:p>
          <a:p>
            <a:pPr marL="285750" indent="-285750">
              <a:buFont typeface="Courier New" panose="02070309020205020404" pitchFamily="49" charset="0"/>
              <a:buChar char="o"/>
            </a:pPr>
            <a:r>
              <a:rPr lang="en-US" dirty="0"/>
              <a:t>ERROR_MESSAGE() returns the complete text of the generated error message.</a:t>
            </a:r>
          </a:p>
          <a:p>
            <a:pPr marL="285750" indent="-285750">
              <a:buFont typeface="Courier New" panose="02070309020205020404" pitchFamily="49" charset="0"/>
              <a:buChar char="o"/>
            </a:pPr>
            <a:r>
              <a:rPr lang="en-US" dirty="0"/>
              <a:t>ERROR_PROCEDURE() returns the name of the stored procedure or trigger where the error occurred.</a:t>
            </a:r>
          </a:p>
          <a:p>
            <a:pPr marL="285750" indent="-285750">
              <a:buFont typeface="Courier New" panose="02070309020205020404" pitchFamily="49" charset="0"/>
              <a:buChar char="o"/>
            </a:pPr>
            <a:r>
              <a:rPr lang="en-US" dirty="0"/>
              <a:t>ERROR_NUMBER() returns the number of the error that occurred.</a:t>
            </a:r>
          </a:p>
          <a:p>
            <a:pPr marL="285750" indent="-285750">
              <a:buFont typeface="Courier New" panose="02070309020205020404" pitchFamily="49" charset="0"/>
              <a:buChar char="o"/>
            </a:pPr>
            <a:r>
              <a:rPr lang="en-US" dirty="0"/>
              <a:t>ERROR_SEVERITY() returns the severity level of the error that occurred.</a:t>
            </a:r>
          </a:p>
          <a:p>
            <a:pPr marL="285750" indent="-285750">
              <a:buFont typeface="Courier New" panose="02070309020205020404" pitchFamily="49" charset="0"/>
              <a:buChar char="o"/>
            </a:pPr>
            <a:r>
              <a:rPr lang="en-US" dirty="0"/>
              <a:t>ERROR_STATE() returns the state number of the error that occurred.</a:t>
            </a:r>
          </a:p>
          <a:p>
            <a:endParaRPr lang="en-US" dirty="0"/>
          </a:p>
          <a:p>
            <a:r>
              <a:rPr lang="en-US" b="1" dirty="0"/>
              <a:t>Note:</a:t>
            </a:r>
            <a:r>
              <a:rPr lang="en-US" dirty="0"/>
              <a:t> You can only use these functions in the CATCH block. If you use them outside of the CATCH block, all of these functions will return NULL.</a:t>
            </a:r>
          </a:p>
        </p:txBody>
      </p:sp>
    </p:spTree>
    <p:extLst>
      <p:ext uri="{BB962C8B-B14F-4D97-AF65-F5344CB8AC3E}">
        <p14:creationId xmlns:p14="http://schemas.microsoft.com/office/powerpoint/2010/main" val="21398364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BDD1643C-2C3D-4690-9755-338603EF4D9D}"/>
              </a:ext>
            </a:extLst>
          </p:cNvPr>
          <p:cNvSpPr>
            <a:spLocks noGrp="1"/>
          </p:cNvSpPr>
          <p:nvPr>
            <p:ph type="title"/>
          </p:nvPr>
        </p:nvSpPr>
        <p:spPr>
          <a:xfrm>
            <a:off x="1097280" y="339611"/>
            <a:ext cx="10058400" cy="1418879"/>
          </a:xfrm>
        </p:spPr>
        <p:txBody>
          <a:bodyPr/>
          <a:lstStyle/>
          <a:p>
            <a:r>
              <a:rPr lang="en-US" sz="4800" i="0" u="none" strike="noStrike" dirty="0">
                <a:solidFill>
                  <a:srgbClr val="000000"/>
                </a:solidFill>
                <a:effectLst/>
                <a:latin typeface="Calibri" panose="020F0502020204030204" pitchFamily="34" charset="0"/>
              </a:rPr>
              <a:t>Exception Handling</a:t>
            </a:r>
            <a:endParaRPr lang="en-US" dirty="0"/>
          </a:p>
        </p:txBody>
      </p:sp>
      <p:sp>
        <p:nvSpPr>
          <p:cNvPr id="4" name="TextBox 3">
            <a:extLst>
              <a:ext uri="{FF2B5EF4-FFF2-40B4-BE49-F238E27FC236}">
                <a16:creationId xmlns:a16="http://schemas.microsoft.com/office/drawing/2014/main" id="{DCDFEC14-546B-42C4-93CB-8DAC287B173B}"/>
              </a:ext>
            </a:extLst>
          </p:cNvPr>
          <p:cNvSpPr txBox="1"/>
          <p:nvPr/>
        </p:nvSpPr>
        <p:spPr>
          <a:xfrm>
            <a:off x="1106311" y="1962644"/>
            <a:ext cx="10058400" cy="2585323"/>
          </a:xfrm>
          <a:prstGeom prst="rect">
            <a:avLst/>
          </a:prstGeom>
          <a:noFill/>
        </p:spPr>
        <p:txBody>
          <a:bodyPr wrap="square" rtlCol="0">
            <a:spAutoFit/>
          </a:bodyPr>
          <a:lstStyle/>
          <a:p>
            <a:r>
              <a:rPr lang="en-US" b="1" i="0" dirty="0">
                <a:solidFill>
                  <a:srgbClr val="212121"/>
                </a:solidFill>
                <a:effectLst/>
              </a:rPr>
              <a:t>When to use Exception Handling:</a:t>
            </a:r>
          </a:p>
          <a:p>
            <a:pPr marL="285750" indent="-285750" algn="l">
              <a:buFont typeface="Courier New" panose="02070309020205020404" pitchFamily="49" charset="0"/>
              <a:buChar char="o"/>
            </a:pPr>
            <a:r>
              <a:rPr lang="en-US" b="0" i="0" dirty="0">
                <a:solidFill>
                  <a:srgbClr val="212121"/>
                </a:solidFill>
                <a:effectLst/>
              </a:rPr>
              <a:t>In Transaction Management to Rollback the transaction.</a:t>
            </a:r>
          </a:p>
          <a:p>
            <a:pPr marL="285750" indent="-285750" algn="l">
              <a:buFont typeface="Courier New" panose="02070309020205020404" pitchFamily="49" charset="0"/>
              <a:buChar char="o"/>
            </a:pPr>
            <a:r>
              <a:rPr lang="en-US" b="0" i="0" dirty="0">
                <a:solidFill>
                  <a:srgbClr val="212121"/>
                </a:solidFill>
                <a:effectLst/>
              </a:rPr>
              <a:t>While using cursors in SQL Server.</a:t>
            </a:r>
          </a:p>
          <a:p>
            <a:pPr marL="285750" indent="-285750" algn="l">
              <a:buFont typeface="Courier New" panose="02070309020205020404" pitchFamily="49" charset="0"/>
              <a:buChar char="o"/>
            </a:pPr>
            <a:r>
              <a:rPr lang="en-US" b="0" i="0" dirty="0">
                <a:solidFill>
                  <a:srgbClr val="212121"/>
                </a:solidFill>
                <a:effectLst/>
              </a:rPr>
              <a:t>When implementing a DML Query (insert, update or delete) for n checking the error and to handle it.</a:t>
            </a:r>
          </a:p>
          <a:p>
            <a:pPr algn="l"/>
            <a:br>
              <a:rPr lang="en-US" b="0" i="0" dirty="0">
                <a:solidFill>
                  <a:srgbClr val="212121"/>
                </a:solidFill>
                <a:effectLst/>
              </a:rPr>
            </a:br>
            <a:r>
              <a:rPr lang="en-US" b="1" i="0" dirty="0">
                <a:solidFill>
                  <a:srgbClr val="212121"/>
                </a:solidFill>
                <a:effectLst/>
              </a:rPr>
              <a:t>SQL Server contains the following two types of exceptions:</a:t>
            </a:r>
          </a:p>
          <a:p>
            <a:pPr marL="342900" indent="-342900" algn="l">
              <a:buFont typeface="Wingdings" panose="05000000000000000000" pitchFamily="2" charset="2"/>
              <a:buChar char="Ø"/>
            </a:pPr>
            <a:r>
              <a:rPr lang="en-US" b="0" i="0" dirty="0">
                <a:solidFill>
                  <a:srgbClr val="212121"/>
                </a:solidFill>
                <a:effectLst/>
              </a:rPr>
              <a:t>System Defined</a:t>
            </a:r>
          </a:p>
          <a:p>
            <a:pPr marL="342900" indent="-342900">
              <a:buFont typeface="Wingdings" panose="05000000000000000000" pitchFamily="2" charset="2"/>
              <a:buChar char="Ø"/>
            </a:pPr>
            <a:r>
              <a:rPr lang="en-US" b="0" i="0" dirty="0">
                <a:solidFill>
                  <a:srgbClr val="212121"/>
                </a:solidFill>
                <a:effectLst/>
              </a:rPr>
              <a:t>User Defined</a:t>
            </a:r>
          </a:p>
          <a:p>
            <a:endParaRPr lang="en-US" dirty="0">
              <a:solidFill>
                <a:srgbClr val="212121"/>
              </a:solidFill>
            </a:endParaRPr>
          </a:p>
        </p:txBody>
      </p:sp>
    </p:spTree>
    <p:extLst>
      <p:ext uri="{BB962C8B-B14F-4D97-AF65-F5344CB8AC3E}">
        <p14:creationId xmlns:p14="http://schemas.microsoft.com/office/powerpoint/2010/main" val="134737669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AC949F65-D58B-4147-9D21-40ACE6D1C372}"/>
              </a:ext>
            </a:extLst>
          </p:cNvPr>
          <p:cNvSpPr>
            <a:spLocks noGrp="1"/>
          </p:cNvSpPr>
          <p:nvPr>
            <p:ph type="title"/>
          </p:nvPr>
        </p:nvSpPr>
        <p:spPr>
          <a:xfrm>
            <a:off x="1097280" y="286603"/>
            <a:ext cx="10058400" cy="1450757"/>
          </a:xfrm>
        </p:spPr>
        <p:txBody>
          <a:bodyPr/>
          <a:lstStyle/>
          <a:p>
            <a:r>
              <a:rPr lang="en-US" sz="4800" i="0" u="none" strike="noStrike" dirty="0">
                <a:solidFill>
                  <a:srgbClr val="000000"/>
                </a:solidFill>
                <a:effectLst/>
                <a:latin typeface="Calibri" panose="020F0502020204030204" pitchFamily="34" charset="0"/>
              </a:rPr>
              <a:t>Exception Handling</a:t>
            </a:r>
            <a:endParaRPr lang="en-US" dirty="0"/>
          </a:p>
        </p:txBody>
      </p:sp>
      <p:sp>
        <p:nvSpPr>
          <p:cNvPr id="4" name="TextBox 3">
            <a:extLst>
              <a:ext uri="{FF2B5EF4-FFF2-40B4-BE49-F238E27FC236}">
                <a16:creationId xmlns:a16="http://schemas.microsoft.com/office/drawing/2014/main" id="{724BA80D-3F85-4541-823F-6DC3F4458F03}"/>
              </a:ext>
            </a:extLst>
          </p:cNvPr>
          <p:cNvSpPr txBox="1"/>
          <p:nvPr/>
        </p:nvSpPr>
        <p:spPr>
          <a:xfrm>
            <a:off x="1097280" y="1816872"/>
            <a:ext cx="10058400" cy="3323987"/>
          </a:xfrm>
          <a:prstGeom prst="rect">
            <a:avLst/>
          </a:prstGeom>
          <a:noFill/>
        </p:spPr>
        <p:txBody>
          <a:bodyPr wrap="square" rtlCol="0">
            <a:spAutoFit/>
          </a:bodyPr>
          <a:lstStyle/>
          <a:p>
            <a:r>
              <a:rPr lang="en-US" b="1" i="0" dirty="0">
                <a:solidFill>
                  <a:srgbClr val="212121"/>
                </a:solidFill>
                <a:effectLst/>
              </a:rPr>
              <a:t>System Defined Exception:</a:t>
            </a:r>
          </a:p>
          <a:p>
            <a:r>
              <a:rPr lang="en-US" b="0" i="0" dirty="0">
                <a:solidFill>
                  <a:srgbClr val="212121"/>
                </a:solidFill>
                <a:effectLst/>
              </a:rPr>
              <a:t>In a System Defined Exception the exceptions (errors) are generated by the system</a:t>
            </a:r>
            <a:endParaRPr lang="en-US" b="1" i="0" dirty="0">
              <a:solidFill>
                <a:srgbClr val="212121"/>
              </a:solidFill>
              <a:effectLst/>
            </a:endParaRPr>
          </a:p>
          <a:p>
            <a:pPr algn="l"/>
            <a:r>
              <a:rPr lang="en-US" b="1" i="0" dirty="0">
                <a:effectLst/>
              </a:rPr>
              <a:t>Example:</a:t>
            </a:r>
          </a:p>
          <a:p>
            <a:pPr algn="l"/>
            <a:r>
              <a:rPr lang="en-US" sz="1300" b="1" i="0" dirty="0">
                <a:solidFill>
                  <a:srgbClr val="006699"/>
                </a:solidFill>
                <a:effectLst/>
                <a:cs typeface="Calibri" panose="020F0502020204030204" pitchFamily="34" charset="0"/>
              </a:rPr>
              <a:t>Declare</a:t>
            </a:r>
            <a:r>
              <a:rPr lang="en-US" sz="1300" b="0" i="0" dirty="0">
                <a:solidFill>
                  <a:srgbClr val="000000"/>
                </a:solidFill>
                <a:effectLst/>
                <a:cs typeface="Calibri" panose="020F0502020204030204" pitchFamily="34" charset="0"/>
              </a:rPr>
              <a:t> @val1 </a:t>
            </a:r>
            <a:r>
              <a:rPr lang="en-US" sz="1300" b="1" i="0" dirty="0">
                <a:solidFill>
                  <a:srgbClr val="006699"/>
                </a:solidFill>
                <a:effectLst/>
                <a:cs typeface="Calibri" panose="020F0502020204030204" pitchFamily="34" charset="0"/>
              </a:rPr>
              <a:t>int </a:t>
            </a:r>
            <a:r>
              <a:rPr lang="en-US" sz="1300" b="1" i="0" dirty="0">
                <a:effectLst/>
                <a:cs typeface="Calibri" panose="020F0502020204030204" pitchFamily="34" charset="0"/>
              </a:rPr>
              <a:t>=8</a:t>
            </a:r>
            <a:r>
              <a:rPr lang="en-US" sz="1300" b="1" i="0" dirty="0">
                <a:solidFill>
                  <a:srgbClr val="006699"/>
                </a:solidFill>
                <a:effectLst/>
                <a:cs typeface="Calibri" panose="020F0502020204030204" pitchFamily="34" charset="0"/>
              </a:rPr>
              <a:t>,</a:t>
            </a:r>
            <a:r>
              <a:rPr lang="en-US" sz="1300" b="0" i="0" dirty="0">
                <a:solidFill>
                  <a:srgbClr val="000000"/>
                </a:solidFill>
                <a:effectLst/>
                <a:cs typeface="Calibri" panose="020F0502020204030204" pitchFamily="34" charset="0"/>
              </a:rPr>
              <a:t>@val2 </a:t>
            </a:r>
            <a:r>
              <a:rPr lang="en-US" sz="1300" b="1" i="0" dirty="0">
                <a:solidFill>
                  <a:srgbClr val="006699"/>
                </a:solidFill>
                <a:effectLst/>
                <a:cs typeface="Calibri" panose="020F0502020204030204" pitchFamily="34" charset="0"/>
              </a:rPr>
              <a:t>int </a:t>
            </a:r>
            <a:r>
              <a:rPr lang="en-US" sz="1300" b="0" i="0" dirty="0">
                <a:solidFill>
                  <a:srgbClr val="000000"/>
                </a:solidFill>
                <a:effectLst/>
                <a:cs typeface="Calibri" panose="020F0502020204030204" pitchFamily="34" charset="0"/>
              </a:rPr>
              <a:t>;  </a:t>
            </a:r>
            <a:endParaRPr lang="en-US" sz="1300" dirty="0">
              <a:solidFill>
                <a:srgbClr val="5C5C5C"/>
              </a:solidFill>
              <a:cs typeface="Calibri" panose="020F0502020204030204" pitchFamily="34" charset="0"/>
            </a:endParaRPr>
          </a:p>
          <a:p>
            <a:pPr algn="l"/>
            <a:r>
              <a:rPr lang="en-US" sz="1300" b="1" i="0" dirty="0">
                <a:solidFill>
                  <a:srgbClr val="006699"/>
                </a:solidFill>
                <a:effectLst/>
                <a:cs typeface="Calibri" panose="020F0502020204030204" pitchFamily="34" charset="0"/>
              </a:rPr>
              <a:t>BEGIN</a:t>
            </a:r>
            <a:r>
              <a:rPr lang="en-US" sz="1300" b="0" i="0" dirty="0">
                <a:solidFill>
                  <a:srgbClr val="000000"/>
                </a:solidFill>
                <a:effectLst/>
                <a:cs typeface="Calibri" panose="020F0502020204030204" pitchFamily="34" charset="0"/>
              </a:rPr>
              <a:t> TRY  </a:t>
            </a:r>
            <a:endParaRPr lang="en-US" sz="1300" dirty="0">
              <a:solidFill>
                <a:srgbClr val="5C5C5C"/>
              </a:solidFill>
              <a:cs typeface="Calibri" panose="020F0502020204030204" pitchFamily="34" charset="0"/>
            </a:endParaRPr>
          </a:p>
          <a:p>
            <a:pPr algn="l"/>
            <a:r>
              <a:rPr lang="en-US" sz="1300" b="1" i="0" dirty="0">
                <a:solidFill>
                  <a:srgbClr val="006699"/>
                </a:solidFill>
                <a:effectLst/>
                <a:cs typeface="Calibri" panose="020F0502020204030204" pitchFamily="34" charset="0"/>
              </a:rPr>
              <a:t>	Set</a:t>
            </a:r>
            <a:r>
              <a:rPr lang="en-US" sz="1300" b="0" i="0" dirty="0">
                <a:solidFill>
                  <a:srgbClr val="000000"/>
                </a:solidFill>
                <a:effectLst/>
                <a:cs typeface="Calibri" panose="020F0502020204030204" pitchFamily="34" charset="0"/>
              </a:rPr>
              <a:t> @val2=@val1/0; /* Error Occur Here */  </a:t>
            </a:r>
            <a:endParaRPr lang="en-US" sz="1300" dirty="0">
              <a:solidFill>
                <a:srgbClr val="5C5C5C"/>
              </a:solidFill>
              <a:cs typeface="Calibri" panose="020F0502020204030204" pitchFamily="34" charset="0"/>
            </a:endParaRPr>
          </a:p>
          <a:p>
            <a:pPr algn="l"/>
            <a:r>
              <a:rPr lang="en-US" sz="1300" b="1" i="0" dirty="0">
                <a:solidFill>
                  <a:srgbClr val="006699"/>
                </a:solidFill>
                <a:effectLst/>
                <a:cs typeface="Calibri" panose="020F0502020204030204" pitchFamily="34" charset="0"/>
              </a:rPr>
              <a:t>END</a:t>
            </a:r>
            <a:r>
              <a:rPr lang="en-US" sz="1300" b="0" i="0" dirty="0">
                <a:solidFill>
                  <a:srgbClr val="000000"/>
                </a:solidFill>
                <a:effectLst/>
                <a:cs typeface="Calibri" panose="020F0502020204030204" pitchFamily="34" charset="0"/>
              </a:rPr>
              <a:t> TRY  </a:t>
            </a:r>
            <a:endParaRPr lang="en-US" sz="1300" b="0" i="0" dirty="0">
              <a:solidFill>
                <a:srgbClr val="5C5C5C"/>
              </a:solidFill>
              <a:effectLst/>
              <a:cs typeface="Calibri" panose="020F0502020204030204" pitchFamily="34" charset="0"/>
            </a:endParaRPr>
          </a:p>
          <a:p>
            <a:pPr algn="l"/>
            <a:r>
              <a:rPr lang="en-US" sz="1300" b="1" i="0" dirty="0">
                <a:solidFill>
                  <a:srgbClr val="006699"/>
                </a:solidFill>
                <a:effectLst/>
                <a:cs typeface="Calibri" panose="020F0502020204030204" pitchFamily="34" charset="0"/>
              </a:rPr>
              <a:t>BEGIN</a:t>
            </a:r>
            <a:r>
              <a:rPr lang="en-US" sz="1300" b="0" i="0" dirty="0">
                <a:solidFill>
                  <a:srgbClr val="000000"/>
                </a:solidFill>
                <a:effectLst/>
                <a:cs typeface="Calibri" panose="020F0502020204030204" pitchFamily="34" charset="0"/>
              </a:rPr>
              <a:t> CATCH  </a:t>
            </a:r>
            <a:endParaRPr lang="en-US" sz="1300" b="0" i="0" dirty="0">
              <a:solidFill>
                <a:srgbClr val="5C5C5C"/>
              </a:solidFill>
              <a:effectLst/>
              <a:cs typeface="Calibri" panose="020F0502020204030204" pitchFamily="34" charset="0"/>
            </a:endParaRPr>
          </a:p>
          <a:p>
            <a:pPr algn="l"/>
            <a:r>
              <a:rPr lang="en-US" sz="1300" b="0" i="0" dirty="0">
                <a:solidFill>
                  <a:srgbClr val="000000"/>
                </a:solidFill>
                <a:effectLst/>
                <a:cs typeface="Calibri" panose="020F0502020204030204" pitchFamily="34" charset="0"/>
              </a:rPr>
              <a:t>	Print </a:t>
            </a:r>
            <a:r>
              <a:rPr lang="en-US" sz="1300" b="0" i="0" dirty="0">
                <a:solidFill>
                  <a:srgbClr val="0000FF"/>
                </a:solidFill>
                <a:effectLst/>
                <a:cs typeface="Calibri" panose="020F0502020204030204" pitchFamily="34" charset="0"/>
              </a:rPr>
              <a:t>'Error Occurred is:’</a:t>
            </a:r>
            <a:r>
              <a:rPr lang="en-US" sz="1300" b="0" i="0" dirty="0">
                <a:solidFill>
                  <a:srgbClr val="000000"/>
                </a:solidFill>
                <a:effectLst/>
                <a:cs typeface="Calibri" panose="020F0502020204030204" pitchFamily="34" charset="0"/>
              </a:rPr>
              <a:t>  </a:t>
            </a:r>
            <a:endParaRPr lang="en-US" sz="1300" b="0" i="0" dirty="0">
              <a:solidFill>
                <a:srgbClr val="5C5C5C"/>
              </a:solidFill>
              <a:effectLst/>
              <a:cs typeface="Calibri" panose="020F0502020204030204" pitchFamily="34" charset="0"/>
            </a:endParaRPr>
          </a:p>
          <a:p>
            <a:pPr algn="l"/>
            <a:r>
              <a:rPr lang="en-US" sz="1300" b="0" i="0" dirty="0">
                <a:solidFill>
                  <a:srgbClr val="000000"/>
                </a:solidFill>
                <a:effectLst/>
                <a:cs typeface="Calibri" panose="020F0502020204030204" pitchFamily="34" charset="0"/>
              </a:rPr>
              <a:t>	Print </a:t>
            </a:r>
            <a:r>
              <a:rPr lang="en-US" sz="1300" b="0" i="0" dirty="0" err="1">
                <a:solidFill>
                  <a:srgbClr val="000000"/>
                </a:solidFill>
                <a:effectLst/>
                <a:cs typeface="Calibri" panose="020F0502020204030204" pitchFamily="34" charset="0"/>
              </a:rPr>
              <a:t>Error_Message</a:t>
            </a:r>
            <a:r>
              <a:rPr lang="en-US" sz="1300" b="0" i="0" dirty="0">
                <a:solidFill>
                  <a:srgbClr val="000000"/>
                </a:solidFill>
                <a:effectLst/>
                <a:cs typeface="Calibri" panose="020F0502020204030204" pitchFamily="34" charset="0"/>
              </a:rPr>
              <a:t>()  </a:t>
            </a:r>
            <a:endParaRPr lang="en-US" sz="1300" b="0" i="0" dirty="0">
              <a:solidFill>
                <a:srgbClr val="5C5C5C"/>
              </a:solidFill>
              <a:effectLst/>
              <a:cs typeface="Calibri" panose="020F0502020204030204" pitchFamily="34" charset="0"/>
            </a:endParaRPr>
          </a:p>
          <a:p>
            <a:pPr algn="l"/>
            <a:r>
              <a:rPr lang="en-US" sz="1300" b="1" i="0" dirty="0">
                <a:solidFill>
                  <a:srgbClr val="006699"/>
                </a:solidFill>
                <a:effectLst/>
                <a:cs typeface="Calibri" panose="020F0502020204030204" pitchFamily="34" charset="0"/>
              </a:rPr>
              <a:t>END</a:t>
            </a:r>
            <a:r>
              <a:rPr lang="en-US" sz="1300" b="0" i="0" dirty="0">
                <a:solidFill>
                  <a:srgbClr val="000000"/>
                </a:solidFill>
                <a:effectLst/>
                <a:cs typeface="Calibri" panose="020F0502020204030204" pitchFamily="34" charset="0"/>
              </a:rPr>
              <a:t> CATCH   </a:t>
            </a:r>
            <a:endParaRPr lang="en-US" sz="1300" b="0" i="0" dirty="0">
              <a:solidFill>
                <a:srgbClr val="5C5C5C"/>
              </a:solidFill>
              <a:effectLst/>
              <a:cs typeface="Calibri" panose="020F0502020204030204" pitchFamily="34" charset="0"/>
            </a:endParaRPr>
          </a:p>
          <a:p>
            <a:endParaRPr lang="en-US" dirty="0"/>
          </a:p>
          <a:p>
            <a:r>
              <a:rPr lang="en-US" b="1" dirty="0"/>
              <a:t>Output:</a:t>
            </a:r>
          </a:p>
          <a:p>
            <a:r>
              <a:rPr lang="en-US" sz="1600" b="0" dirty="0">
                <a:solidFill>
                  <a:srgbClr val="212121"/>
                </a:solidFill>
                <a:effectLst/>
              </a:rPr>
              <a:t>Error Occurred is: Divide by zero error encountered</a:t>
            </a:r>
          </a:p>
        </p:txBody>
      </p:sp>
    </p:spTree>
    <p:extLst>
      <p:ext uri="{BB962C8B-B14F-4D97-AF65-F5344CB8AC3E}">
        <p14:creationId xmlns:p14="http://schemas.microsoft.com/office/powerpoint/2010/main" val="295241963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C65BED63-BB60-48DF-BE37-CE67420A7360}"/>
              </a:ext>
            </a:extLst>
          </p:cNvPr>
          <p:cNvSpPr>
            <a:spLocks noGrp="1"/>
          </p:cNvSpPr>
          <p:nvPr>
            <p:ph type="title"/>
          </p:nvPr>
        </p:nvSpPr>
        <p:spPr>
          <a:xfrm>
            <a:off x="1097280" y="286603"/>
            <a:ext cx="10058400" cy="1450757"/>
          </a:xfrm>
        </p:spPr>
        <p:txBody>
          <a:bodyPr/>
          <a:lstStyle/>
          <a:p>
            <a:r>
              <a:rPr lang="en-US" sz="4800" i="0" u="none" strike="noStrike" dirty="0">
                <a:solidFill>
                  <a:srgbClr val="000000"/>
                </a:solidFill>
                <a:effectLst/>
                <a:latin typeface="Calibri" panose="020F0502020204030204" pitchFamily="34" charset="0"/>
              </a:rPr>
              <a:t>Exception Handling</a:t>
            </a:r>
            <a:endParaRPr lang="en-US" dirty="0"/>
          </a:p>
        </p:txBody>
      </p:sp>
      <p:sp>
        <p:nvSpPr>
          <p:cNvPr id="4" name="TextBox 3">
            <a:extLst>
              <a:ext uri="{FF2B5EF4-FFF2-40B4-BE49-F238E27FC236}">
                <a16:creationId xmlns:a16="http://schemas.microsoft.com/office/drawing/2014/main" id="{BDE2DAE5-CA7B-4732-B094-C0457F2D4961}"/>
              </a:ext>
            </a:extLst>
          </p:cNvPr>
          <p:cNvSpPr txBox="1"/>
          <p:nvPr/>
        </p:nvSpPr>
        <p:spPr>
          <a:xfrm>
            <a:off x="1196622" y="1737360"/>
            <a:ext cx="9898098" cy="3939540"/>
          </a:xfrm>
          <a:prstGeom prst="rect">
            <a:avLst/>
          </a:prstGeom>
          <a:noFill/>
        </p:spPr>
        <p:txBody>
          <a:bodyPr wrap="square" rtlCol="0">
            <a:spAutoFit/>
          </a:bodyPr>
          <a:lstStyle/>
          <a:p>
            <a:r>
              <a:rPr lang="en-US" b="1" i="0" dirty="0">
                <a:solidFill>
                  <a:srgbClr val="212121"/>
                </a:solidFill>
                <a:effectLst/>
              </a:rPr>
              <a:t>User Defined Exception: </a:t>
            </a:r>
            <a:r>
              <a:rPr lang="en-US" sz="1800" b="0" i="0" dirty="0">
                <a:solidFill>
                  <a:srgbClr val="212121"/>
                </a:solidFill>
                <a:effectLst/>
              </a:rPr>
              <a:t>This type of exception is user generated, not system generated.</a:t>
            </a:r>
            <a:endParaRPr lang="en-US" sz="1800" b="1" i="0" dirty="0">
              <a:solidFill>
                <a:srgbClr val="212121"/>
              </a:solidFill>
              <a:effectLst/>
            </a:endParaRPr>
          </a:p>
          <a:p>
            <a:pPr algn="l"/>
            <a:r>
              <a:rPr lang="en-US" b="1" dirty="0"/>
              <a:t>Example: </a:t>
            </a:r>
          </a:p>
          <a:p>
            <a:pPr algn="l"/>
            <a:r>
              <a:rPr lang="en-US" sz="1200" b="1" i="0" dirty="0">
                <a:solidFill>
                  <a:srgbClr val="006699"/>
                </a:solidFill>
                <a:effectLst/>
                <a:latin typeface="Calibri" panose="020F0502020204030204" pitchFamily="34" charset="0"/>
                <a:cs typeface="Calibri" panose="020F0502020204030204" pitchFamily="34" charset="0"/>
              </a:rPr>
              <a:t>Declare</a:t>
            </a:r>
            <a:r>
              <a:rPr lang="en-US" sz="1200" b="0" i="0" dirty="0">
                <a:solidFill>
                  <a:srgbClr val="000000"/>
                </a:solidFill>
                <a:effectLst/>
                <a:latin typeface="Calibri" panose="020F0502020204030204" pitchFamily="34" charset="0"/>
                <a:cs typeface="Calibri" panose="020F0502020204030204" pitchFamily="34" charset="0"/>
              </a:rPr>
              <a:t> @val1 </a:t>
            </a:r>
            <a:r>
              <a:rPr lang="en-US" sz="1200" b="1" i="0" dirty="0">
                <a:solidFill>
                  <a:srgbClr val="006699"/>
                </a:solidFill>
                <a:effectLst/>
                <a:latin typeface="Calibri" panose="020F0502020204030204" pitchFamily="34" charset="0"/>
                <a:cs typeface="Calibri" panose="020F0502020204030204" pitchFamily="34" charset="0"/>
              </a:rPr>
              <a:t>int =8 </a:t>
            </a:r>
            <a:r>
              <a:rPr lang="en-US" sz="1200" dirty="0">
                <a:solidFill>
                  <a:srgbClr val="000000"/>
                </a:solidFill>
                <a:latin typeface="Calibri" panose="020F0502020204030204" pitchFamily="34" charset="0"/>
                <a:cs typeface="Calibri" panose="020F0502020204030204" pitchFamily="34" charset="0"/>
              </a:rPr>
              <a:t>,</a:t>
            </a:r>
            <a:r>
              <a:rPr lang="en-US" sz="1200" b="0" i="0" dirty="0">
                <a:solidFill>
                  <a:srgbClr val="000000"/>
                </a:solidFill>
                <a:effectLst/>
                <a:latin typeface="Calibri" panose="020F0502020204030204" pitchFamily="34" charset="0"/>
                <a:cs typeface="Calibri" panose="020F0502020204030204" pitchFamily="34" charset="0"/>
              </a:rPr>
              <a:t>@val2 </a:t>
            </a:r>
            <a:r>
              <a:rPr lang="en-US" sz="1200" b="1" i="0" dirty="0">
                <a:solidFill>
                  <a:srgbClr val="006699"/>
                </a:solidFill>
                <a:effectLst/>
                <a:latin typeface="Calibri" panose="020F0502020204030204" pitchFamily="34" charset="0"/>
                <a:cs typeface="Calibri" panose="020F0502020204030204" pitchFamily="34" charset="0"/>
              </a:rPr>
              <a:t>int</a:t>
            </a:r>
            <a:r>
              <a:rPr lang="en-US" sz="1200" b="0" i="0" dirty="0">
                <a:solidFill>
                  <a:srgbClr val="000000"/>
                </a:solidFill>
                <a:effectLst/>
                <a:latin typeface="Calibri" panose="020F0502020204030204" pitchFamily="34" charset="0"/>
                <a:cs typeface="Calibri" panose="020F0502020204030204" pitchFamily="34" charset="0"/>
              </a:rPr>
              <a:t>;  </a:t>
            </a:r>
            <a:endParaRPr lang="en-US" sz="1200" b="0" i="0" dirty="0">
              <a:solidFill>
                <a:srgbClr val="5C5C5C"/>
              </a:solidFill>
              <a:effectLst/>
              <a:latin typeface="Calibri" panose="020F0502020204030204" pitchFamily="34" charset="0"/>
              <a:cs typeface="Calibri" panose="020F0502020204030204" pitchFamily="34" charset="0"/>
            </a:endParaRPr>
          </a:p>
          <a:p>
            <a:pPr algn="l"/>
            <a:r>
              <a:rPr lang="en-US" sz="1200" b="1" i="0" dirty="0">
                <a:solidFill>
                  <a:srgbClr val="006699"/>
                </a:solidFill>
                <a:effectLst/>
                <a:latin typeface="Calibri" panose="020F0502020204030204" pitchFamily="34" charset="0"/>
                <a:cs typeface="Calibri" panose="020F0502020204030204" pitchFamily="34" charset="0"/>
              </a:rPr>
              <a:t>BEGIN</a:t>
            </a:r>
            <a:r>
              <a:rPr lang="en-US" sz="1200" b="0" i="0" dirty="0">
                <a:solidFill>
                  <a:srgbClr val="000000"/>
                </a:solidFill>
                <a:effectLst/>
                <a:latin typeface="Calibri" panose="020F0502020204030204" pitchFamily="34" charset="0"/>
                <a:cs typeface="Calibri" panose="020F0502020204030204" pitchFamily="34" charset="0"/>
              </a:rPr>
              <a:t> TRY    </a:t>
            </a:r>
            <a:endParaRPr lang="en-US" sz="1200" b="0" i="0" dirty="0">
              <a:solidFill>
                <a:srgbClr val="5C5C5C"/>
              </a:solidFill>
              <a:effectLst/>
              <a:latin typeface="Calibri" panose="020F0502020204030204" pitchFamily="34" charset="0"/>
              <a:cs typeface="Calibri" panose="020F0502020204030204" pitchFamily="34" charset="0"/>
            </a:endParaRPr>
          </a:p>
          <a:p>
            <a:pPr lvl="1"/>
            <a:r>
              <a:rPr lang="en-US" sz="1200" b="1" i="0" dirty="0">
                <a:solidFill>
                  <a:srgbClr val="006699"/>
                </a:solidFill>
                <a:effectLst/>
                <a:latin typeface="Calibri" panose="020F0502020204030204" pitchFamily="34" charset="0"/>
                <a:cs typeface="Calibri" panose="020F0502020204030204" pitchFamily="34" charset="0"/>
              </a:rPr>
              <a:t>Set</a:t>
            </a:r>
            <a:r>
              <a:rPr lang="en-US" sz="1200" b="0" i="0" dirty="0">
                <a:solidFill>
                  <a:srgbClr val="000000"/>
                </a:solidFill>
                <a:effectLst/>
                <a:latin typeface="Calibri" panose="020F0502020204030204" pitchFamily="34" charset="0"/>
                <a:cs typeface="Calibri" panose="020F0502020204030204" pitchFamily="34" charset="0"/>
              </a:rPr>
              <a:t> @val2=@val1%2;   </a:t>
            </a:r>
            <a:endParaRPr lang="en-US" sz="1200" b="0" i="0" dirty="0">
              <a:solidFill>
                <a:srgbClr val="5C5C5C"/>
              </a:solidFill>
              <a:effectLst/>
              <a:latin typeface="Calibri" panose="020F0502020204030204" pitchFamily="34" charset="0"/>
              <a:cs typeface="Calibri" panose="020F0502020204030204" pitchFamily="34" charset="0"/>
            </a:endParaRPr>
          </a:p>
          <a:p>
            <a:pPr lvl="1"/>
            <a:r>
              <a:rPr lang="en-US" sz="1200" b="0" i="0" dirty="0">
                <a:solidFill>
                  <a:srgbClr val="000000"/>
                </a:solidFill>
                <a:effectLst/>
                <a:latin typeface="Calibri" panose="020F0502020204030204" pitchFamily="34" charset="0"/>
                <a:cs typeface="Calibri" panose="020F0502020204030204" pitchFamily="34" charset="0"/>
              </a:rPr>
              <a:t>if @val1=1  </a:t>
            </a:r>
            <a:endParaRPr lang="en-US" sz="1200" b="0" i="0" dirty="0">
              <a:solidFill>
                <a:srgbClr val="5C5C5C"/>
              </a:solidFill>
              <a:effectLst/>
              <a:latin typeface="Calibri" panose="020F0502020204030204" pitchFamily="34" charset="0"/>
              <a:cs typeface="Calibri" panose="020F0502020204030204" pitchFamily="34" charset="0"/>
            </a:endParaRPr>
          </a:p>
          <a:p>
            <a:pPr lvl="1"/>
            <a:r>
              <a:rPr lang="en-US" sz="1200" b="0" i="0" dirty="0">
                <a:solidFill>
                  <a:srgbClr val="000000"/>
                </a:solidFill>
                <a:effectLst/>
                <a:latin typeface="Calibri" panose="020F0502020204030204" pitchFamily="34" charset="0"/>
                <a:cs typeface="Calibri" panose="020F0502020204030204" pitchFamily="34" charset="0"/>
              </a:rPr>
              <a:t>	Print </a:t>
            </a:r>
            <a:r>
              <a:rPr lang="en-US" sz="1200" b="0" i="0" dirty="0">
                <a:solidFill>
                  <a:srgbClr val="0000FF"/>
                </a:solidFill>
                <a:effectLst/>
                <a:latin typeface="Calibri" panose="020F0502020204030204" pitchFamily="34" charset="0"/>
                <a:cs typeface="Calibri" panose="020F0502020204030204" pitchFamily="34" charset="0"/>
              </a:rPr>
              <a:t>' Error Not Occurred'</a:t>
            </a:r>
            <a:r>
              <a:rPr lang="en-US" sz="1200" b="0" i="0" dirty="0">
                <a:solidFill>
                  <a:srgbClr val="000000"/>
                </a:solidFill>
                <a:effectLst/>
                <a:latin typeface="Calibri" panose="020F0502020204030204" pitchFamily="34" charset="0"/>
                <a:cs typeface="Calibri" panose="020F0502020204030204" pitchFamily="34" charset="0"/>
              </a:rPr>
              <a:t>  </a:t>
            </a:r>
            <a:endParaRPr lang="en-US" sz="1200" b="0" i="0" dirty="0">
              <a:solidFill>
                <a:srgbClr val="5C5C5C"/>
              </a:solidFill>
              <a:effectLst/>
              <a:latin typeface="Calibri" panose="020F0502020204030204" pitchFamily="34" charset="0"/>
              <a:cs typeface="Calibri" panose="020F0502020204030204" pitchFamily="34" charset="0"/>
            </a:endParaRPr>
          </a:p>
          <a:p>
            <a:pPr lvl="1"/>
            <a:r>
              <a:rPr lang="en-US" sz="1200" b="1" i="0" dirty="0">
                <a:solidFill>
                  <a:srgbClr val="006699"/>
                </a:solidFill>
                <a:effectLst/>
                <a:latin typeface="Calibri" panose="020F0502020204030204" pitchFamily="34" charset="0"/>
                <a:cs typeface="Calibri" panose="020F0502020204030204" pitchFamily="34" charset="0"/>
              </a:rPr>
              <a:t>else</a:t>
            </a:r>
            <a:r>
              <a:rPr lang="en-US" sz="1200" b="0" i="0" dirty="0">
                <a:solidFill>
                  <a:srgbClr val="000000"/>
                </a:solidFill>
                <a:effectLst/>
                <a:latin typeface="Calibri" panose="020F0502020204030204" pitchFamily="34" charset="0"/>
                <a:cs typeface="Calibri" panose="020F0502020204030204" pitchFamily="34" charset="0"/>
              </a:rPr>
              <a:t>  </a:t>
            </a:r>
            <a:endParaRPr lang="en-US" sz="1200" b="0" i="0" dirty="0">
              <a:solidFill>
                <a:srgbClr val="5C5C5C"/>
              </a:solidFill>
              <a:effectLst/>
              <a:latin typeface="Calibri" panose="020F0502020204030204" pitchFamily="34" charset="0"/>
              <a:cs typeface="Calibri" panose="020F0502020204030204" pitchFamily="34" charset="0"/>
            </a:endParaRPr>
          </a:p>
          <a:p>
            <a:pPr lvl="1"/>
            <a:r>
              <a:rPr lang="en-US" sz="1200" b="1" i="0" dirty="0">
                <a:solidFill>
                  <a:srgbClr val="006699"/>
                </a:solidFill>
                <a:effectLst/>
                <a:latin typeface="Calibri" panose="020F0502020204030204" pitchFamily="34" charset="0"/>
                <a:cs typeface="Calibri" panose="020F0502020204030204" pitchFamily="34" charset="0"/>
              </a:rPr>
              <a:t>Begin</a:t>
            </a:r>
            <a:r>
              <a:rPr lang="en-US" sz="1200" b="0" i="0" dirty="0">
                <a:solidFill>
                  <a:srgbClr val="000000"/>
                </a:solidFill>
                <a:effectLst/>
                <a:latin typeface="Calibri" panose="020F0502020204030204" pitchFamily="34" charset="0"/>
                <a:cs typeface="Calibri" panose="020F0502020204030204" pitchFamily="34" charset="0"/>
              </a:rPr>
              <a:t>  </a:t>
            </a:r>
            <a:endParaRPr lang="en-US" sz="1200" b="0" i="0" dirty="0">
              <a:solidFill>
                <a:srgbClr val="5C5C5C"/>
              </a:solidFill>
              <a:effectLst/>
              <a:latin typeface="Calibri" panose="020F0502020204030204" pitchFamily="34" charset="0"/>
              <a:cs typeface="Calibri" panose="020F0502020204030204" pitchFamily="34" charset="0"/>
            </a:endParaRPr>
          </a:p>
          <a:p>
            <a:pPr lvl="1"/>
            <a:r>
              <a:rPr lang="en-US" sz="1200" b="0" i="0" dirty="0">
                <a:solidFill>
                  <a:srgbClr val="000000"/>
                </a:solidFill>
                <a:effectLst/>
                <a:latin typeface="Calibri" panose="020F0502020204030204" pitchFamily="34" charset="0"/>
                <a:cs typeface="Calibri" panose="020F0502020204030204" pitchFamily="34" charset="0"/>
              </a:rPr>
              <a:t>	Print </a:t>
            </a:r>
            <a:r>
              <a:rPr lang="en-US" sz="1200" b="0" i="0" dirty="0">
                <a:solidFill>
                  <a:srgbClr val="0000FF"/>
                </a:solidFill>
                <a:effectLst/>
                <a:latin typeface="Calibri" panose="020F0502020204030204" pitchFamily="34" charset="0"/>
                <a:cs typeface="Calibri" panose="020F0502020204030204" pitchFamily="34" charset="0"/>
              </a:rPr>
              <a:t>'Error Occurred'</a:t>
            </a:r>
            <a:r>
              <a:rPr lang="en-US" sz="1200" b="0" i="0" dirty="0">
                <a:solidFill>
                  <a:srgbClr val="000000"/>
                </a:solidFill>
                <a:effectLst/>
                <a:latin typeface="Calibri" panose="020F0502020204030204" pitchFamily="34" charset="0"/>
                <a:cs typeface="Calibri" panose="020F0502020204030204" pitchFamily="34" charset="0"/>
              </a:rPr>
              <a:t>;  </a:t>
            </a:r>
            <a:endParaRPr lang="en-US" sz="1200" b="0" i="0" dirty="0">
              <a:solidFill>
                <a:srgbClr val="5C5C5C"/>
              </a:solidFill>
              <a:effectLst/>
              <a:latin typeface="Calibri" panose="020F0502020204030204" pitchFamily="34" charset="0"/>
              <a:cs typeface="Calibri" panose="020F0502020204030204" pitchFamily="34" charset="0"/>
            </a:endParaRPr>
          </a:p>
          <a:p>
            <a:pPr lvl="1"/>
            <a:r>
              <a:rPr lang="en-US" sz="1200" b="0" i="0" dirty="0">
                <a:solidFill>
                  <a:srgbClr val="000000"/>
                </a:solidFill>
                <a:effectLst/>
                <a:latin typeface="Calibri" panose="020F0502020204030204" pitchFamily="34" charset="0"/>
                <a:cs typeface="Calibri" panose="020F0502020204030204" pitchFamily="34" charset="0"/>
              </a:rPr>
              <a:t>	Throw 60000,</a:t>
            </a:r>
            <a:r>
              <a:rPr lang="en-US" sz="1200" b="0" i="0" dirty="0">
                <a:solidFill>
                  <a:srgbClr val="0000FF"/>
                </a:solidFill>
                <a:effectLst/>
                <a:latin typeface="Calibri" panose="020F0502020204030204" pitchFamily="34" charset="0"/>
                <a:cs typeface="Calibri" panose="020F0502020204030204" pitchFamily="34" charset="0"/>
              </a:rPr>
              <a:t>'Number Is Even'</a:t>
            </a:r>
            <a:r>
              <a:rPr lang="en-US" sz="1200" b="0" i="0" dirty="0">
                <a:solidFill>
                  <a:srgbClr val="000000"/>
                </a:solidFill>
                <a:effectLst/>
                <a:latin typeface="Calibri" panose="020F0502020204030204" pitchFamily="34" charset="0"/>
                <a:cs typeface="Calibri" panose="020F0502020204030204" pitchFamily="34" charset="0"/>
              </a:rPr>
              <a:t>,5  </a:t>
            </a:r>
            <a:endParaRPr lang="en-US" sz="1200" b="0" i="0" dirty="0">
              <a:solidFill>
                <a:srgbClr val="5C5C5C"/>
              </a:solidFill>
              <a:effectLst/>
              <a:latin typeface="Calibri" panose="020F0502020204030204" pitchFamily="34" charset="0"/>
              <a:cs typeface="Calibri" panose="020F0502020204030204" pitchFamily="34" charset="0"/>
            </a:endParaRPr>
          </a:p>
          <a:p>
            <a:pPr lvl="1"/>
            <a:r>
              <a:rPr lang="en-US" sz="1200" b="1" i="0" dirty="0">
                <a:solidFill>
                  <a:srgbClr val="006699"/>
                </a:solidFill>
                <a:effectLst/>
                <a:latin typeface="Calibri" panose="020F0502020204030204" pitchFamily="34" charset="0"/>
                <a:cs typeface="Calibri" panose="020F0502020204030204" pitchFamily="34" charset="0"/>
              </a:rPr>
              <a:t>End</a:t>
            </a:r>
            <a:r>
              <a:rPr lang="en-US" sz="1200" b="0" i="0" dirty="0">
                <a:solidFill>
                  <a:srgbClr val="000000"/>
                </a:solidFill>
                <a:effectLst/>
                <a:latin typeface="Calibri" panose="020F0502020204030204" pitchFamily="34" charset="0"/>
                <a:cs typeface="Calibri" panose="020F0502020204030204" pitchFamily="34" charset="0"/>
              </a:rPr>
              <a:t>   </a:t>
            </a:r>
            <a:endParaRPr lang="en-US" sz="1200" b="0" i="0" dirty="0">
              <a:solidFill>
                <a:srgbClr val="5C5C5C"/>
              </a:solidFill>
              <a:effectLst/>
              <a:latin typeface="Calibri" panose="020F0502020204030204" pitchFamily="34" charset="0"/>
              <a:cs typeface="Calibri" panose="020F0502020204030204" pitchFamily="34" charset="0"/>
            </a:endParaRPr>
          </a:p>
          <a:p>
            <a:pPr algn="l"/>
            <a:r>
              <a:rPr lang="en-US" sz="1200" b="1" i="0" dirty="0">
                <a:solidFill>
                  <a:srgbClr val="006699"/>
                </a:solidFill>
                <a:effectLst/>
                <a:latin typeface="Calibri" panose="020F0502020204030204" pitchFamily="34" charset="0"/>
                <a:cs typeface="Calibri" panose="020F0502020204030204" pitchFamily="34" charset="0"/>
              </a:rPr>
              <a:t>END</a:t>
            </a:r>
            <a:r>
              <a:rPr lang="en-US" sz="1200" b="0" i="0" dirty="0">
                <a:solidFill>
                  <a:srgbClr val="000000"/>
                </a:solidFill>
                <a:effectLst/>
                <a:latin typeface="Calibri" panose="020F0502020204030204" pitchFamily="34" charset="0"/>
                <a:cs typeface="Calibri" panose="020F0502020204030204" pitchFamily="34" charset="0"/>
              </a:rPr>
              <a:t> TRY  </a:t>
            </a:r>
            <a:endParaRPr lang="en-US" sz="1200" b="0" i="0" dirty="0">
              <a:solidFill>
                <a:srgbClr val="5C5C5C"/>
              </a:solidFill>
              <a:effectLst/>
              <a:latin typeface="Calibri" panose="020F0502020204030204" pitchFamily="34" charset="0"/>
              <a:cs typeface="Calibri" panose="020F0502020204030204" pitchFamily="34" charset="0"/>
            </a:endParaRPr>
          </a:p>
          <a:p>
            <a:pPr algn="l"/>
            <a:r>
              <a:rPr lang="en-US" sz="1200" b="1" i="0" dirty="0">
                <a:solidFill>
                  <a:srgbClr val="006699"/>
                </a:solidFill>
                <a:effectLst/>
                <a:latin typeface="Calibri" panose="020F0502020204030204" pitchFamily="34" charset="0"/>
                <a:cs typeface="Calibri" panose="020F0502020204030204" pitchFamily="34" charset="0"/>
              </a:rPr>
              <a:t>BEGIN</a:t>
            </a:r>
            <a:r>
              <a:rPr lang="en-US" sz="1200" b="0" i="0" dirty="0">
                <a:solidFill>
                  <a:srgbClr val="000000"/>
                </a:solidFill>
                <a:effectLst/>
                <a:latin typeface="Calibri" panose="020F0502020204030204" pitchFamily="34" charset="0"/>
                <a:cs typeface="Calibri" panose="020F0502020204030204" pitchFamily="34" charset="0"/>
              </a:rPr>
              <a:t> CATCH  </a:t>
            </a:r>
            <a:endParaRPr lang="en-US" sz="1200" b="0" i="0" dirty="0">
              <a:solidFill>
                <a:srgbClr val="5C5C5C"/>
              </a:solidFill>
              <a:effectLst/>
              <a:latin typeface="Calibri" panose="020F0502020204030204" pitchFamily="34" charset="0"/>
              <a:cs typeface="Calibri" panose="020F0502020204030204" pitchFamily="34" charset="0"/>
            </a:endParaRPr>
          </a:p>
          <a:p>
            <a:pPr lvl="2"/>
            <a:r>
              <a:rPr lang="en-US" sz="1200" b="0" i="0" dirty="0">
                <a:solidFill>
                  <a:srgbClr val="000000"/>
                </a:solidFill>
                <a:effectLst/>
                <a:latin typeface="Calibri" panose="020F0502020204030204" pitchFamily="34" charset="0"/>
                <a:cs typeface="Calibri" panose="020F0502020204030204" pitchFamily="34" charset="0"/>
              </a:rPr>
              <a:t>Print </a:t>
            </a:r>
            <a:r>
              <a:rPr lang="en-US" sz="1200" b="0" i="0" dirty="0">
                <a:solidFill>
                  <a:srgbClr val="0000FF"/>
                </a:solidFill>
                <a:effectLst/>
                <a:latin typeface="Calibri" panose="020F0502020204030204" pitchFamily="34" charset="0"/>
                <a:cs typeface="Calibri" panose="020F0502020204030204" pitchFamily="34" charset="0"/>
              </a:rPr>
              <a:t>'Error Occurred is:'</a:t>
            </a:r>
            <a:r>
              <a:rPr lang="en-US" sz="1200" b="0" i="0" dirty="0">
                <a:solidFill>
                  <a:srgbClr val="000000"/>
                </a:solidFill>
                <a:effectLst/>
                <a:latin typeface="Calibri" panose="020F0502020204030204" pitchFamily="34" charset="0"/>
                <a:cs typeface="Calibri" panose="020F0502020204030204" pitchFamily="34" charset="0"/>
              </a:rPr>
              <a:t>  </a:t>
            </a:r>
            <a:endParaRPr lang="en-US" sz="1200" b="0" i="0" dirty="0">
              <a:solidFill>
                <a:srgbClr val="5C5C5C"/>
              </a:solidFill>
              <a:effectLst/>
              <a:latin typeface="Calibri" panose="020F0502020204030204" pitchFamily="34" charset="0"/>
              <a:cs typeface="Calibri" panose="020F0502020204030204" pitchFamily="34" charset="0"/>
            </a:endParaRPr>
          </a:p>
          <a:p>
            <a:pPr lvl="2"/>
            <a:r>
              <a:rPr lang="en-US" sz="1200" b="0" i="0" dirty="0">
                <a:solidFill>
                  <a:srgbClr val="000000"/>
                </a:solidFill>
                <a:effectLst/>
                <a:latin typeface="Calibri" panose="020F0502020204030204" pitchFamily="34" charset="0"/>
                <a:cs typeface="Calibri" panose="020F0502020204030204" pitchFamily="34" charset="0"/>
              </a:rPr>
              <a:t>Print </a:t>
            </a:r>
            <a:r>
              <a:rPr lang="en-US" sz="1200" b="0" i="0" dirty="0" err="1">
                <a:solidFill>
                  <a:srgbClr val="000000"/>
                </a:solidFill>
                <a:effectLst/>
                <a:latin typeface="Calibri" panose="020F0502020204030204" pitchFamily="34" charset="0"/>
                <a:cs typeface="Calibri" panose="020F0502020204030204" pitchFamily="34" charset="0"/>
              </a:rPr>
              <a:t>Error_Message</a:t>
            </a:r>
            <a:r>
              <a:rPr lang="en-US" sz="1200" b="0" i="0" dirty="0">
                <a:solidFill>
                  <a:srgbClr val="000000"/>
                </a:solidFill>
                <a:effectLst/>
                <a:latin typeface="Calibri" panose="020F0502020204030204" pitchFamily="34" charset="0"/>
                <a:cs typeface="Calibri" panose="020F0502020204030204" pitchFamily="34" charset="0"/>
              </a:rPr>
              <a:t>()  </a:t>
            </a:r>
            <a:endParaRPr lang="en-US" sz="1200" b="0" i="0" dirty="0">
              <a:solidFill>
                <a:srgbClr val="5C5C5C"/>
              </a:solidFill>
              <a:effectLst/>
              <a:latin typeface="Calibri" panose="020F0502020204030204" pitchFamily="34" charset="0"/>
              <a:cs typeface="Calibri" panose="020F0502020204030204" pitchFamily="34" charset="0"/>
            </a:endParaRPr>
          </a:p>
          <a:p>
            <a:pPr algn="l"/>
            <a:r>
              <a:rPr lang="en-US" sz="1200" b="1" i="0" dirty="0">
                <a:solidFill>
                  <a:srgbClr val="006699"/>
                </a:solidFill>
                <a:effectLst/>
                <a:latin typeface="Calibri" panose="020F0502020204030204" pitchFamily="34" charset="0"/>
                <a:cs typeface="Calibri" panose="020F0502020204030204" pitchFamily="34" charset="0"/>
              </a:rPr>
              <a:t>END</a:t>
            </a:r>
            <a:r>
              <a:rPr lang="en-US" sz="1200" b="0" i="0" dirty="0">
                <a:solidFill>
                  <a:srgbClr val="000000"/>
                </a:solidFill>
                <a:effectLst/>
                <a:latin typeface="Calibri" panose="020F0502020204030204" pitchFamily="34" charset="0"/>
                <a:cs typeface="Calibri" panose="020F0502020204030204" pitchFamily="34" charset="0"/>
              </a:rPr>
              <a:t> CATCH </a:t>
            </a:r>
            <a:r>
              <a:rPr lang="en-US" sz="1400" b="0" i="0" dirty="0">
                <a:solidFill>
                  <a:srgbClr val="000000"/>
                </a:solidFill>
                <a:effectLst/>
                <a:latin typeface="Calibri" panose="020F0502020204030204" pitchFamily="34" charset="0"/>
                <a:cs typeface="Calibri" panose="020F0502020204030204" pitchFamily="34" charset="0"/>
              </a:rPr>
              <a:t> </a:t>
            </a:r>
            <a:r>
              <a:rPr lang="en-US" sz="1600" b="0" i="0" dirty="0">
                <a:solidFill>
                  <a:srgbClr val="000000"/>
                </a:solidFill>
                <a:effectLst/>
                <a:latin typeface="Calibri" panose="020F0502020204030204" pitchFamily="34" charset="0"/>
                <a:cs typeface="Calibri" panose="020F0502020204030204" pitchFamily="34" charset="0"/>
              </a:rPr>
              <a:t> </a:t>
            </a:r>
          </a:p>
          <a:p>
            <a:pPr algn="l"/>
            <a:r>
              <a:rPr lang="en-US" sz="1600" b="1" i="0" dirty="0">
                <a:solidFill>
                  <a:srgbClr val="000000"/>
                </a:solidFill>
                <a:effectLst/>
                <a:latin typeface="Calibri" panose="020F0502020204030204" pitchFamily="34" charset="0"/>
                <a:cs typeface="Calibri" panose="020F0502020204030204" pitchFamily="34" charset="0"/>
              </a:rPr>
              <a:t>Output: </a:t>
            </a:r>
            <a:r>
              <a:rPr lang="en-US" sz="1400" b="0" dirty="0">
                <a:solidFill>
                  <a:srgbClr val="212121"/>
                </a:solidFill>
                <a:effectLst/>
                <a:latin typeface="Calibri" panose="020F0502020204030204" pitchFamily="34" charset="0"/>
                <a:cs typeface="Calibri" panose="020F0502020204030204" pitchFamily="34" charset="0"/>
              </a:rPr>
              <a:t>Error Occurred </a:t>
            </a:r>
            <a:br>
              <a:rPr lang="en-US" sz="1400" b="0" dirty="0">
                <a:solidFill>
                  <a:srgbClr val="212121"/>
                </a:solidFill>
                <a:effectLst/>
                <a:latin typeface="Calibri" panose="020F0502020204030204" pitchFamily="34" charset="0"/>
                <a:cs typeface="Calibri" panose="020F0502020204030204" pitchFamily="34" charset="0"/>
              </a:rPr>
            </a:br>
            <a:r>
              <a:rPr lang="en-US" sz="1400" b="0" dirty="0">
                <a:solidFill>
                  <a:srgbClr val="212121"/>
                </a:solidFill>
                <a:effectLst/>
                <a:latin typeface="Calibri" panose="020F0502020204030204" pitchFamily="34" charset="0"/>
                <a:cs typeface="Calibri" panose="020F0502020204030204" pitchFamily="34" charset="0"/>
              </a:rPr>
              <a:t>                    Error Occurred is: Number Is Even</a:t>
            </a:r>
            <a:endParaRPr lang="en-US" sz="1400" b="1" dirty="0">
              <a:solidFill>
                <a:srgbClr val="5C5C5C"/>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583899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99847"/>
            <a:ext cx="12214393" cy="1358153"/>
          </a:xfrm>
          <a:prstGeom prst="rect">
            <a:avLst/>
          </a:prstGeom>
        </p:spPr>
      </p:pic>
      <p:sp>
        <p:nvSpPr>
          <p:cNvPr id="3" name="Title 1">
            <a:extLst>
              <a:ext uri="{FF2B5EF4-FFF2-40B4-BE49-F238E27FC236}">
                <a16:creationId xmlns:a16="http://schemas.microsoft.com/office/drawing/2014/main" id="{013E9ED2-A321-4607-A14B-B96B0083B4CA}"/>
              </a:ext>
            </a:extLst>
          </p:cNvPr>
          <p:cNvSpPr>
            <a:spLocks noGrp="1"/>
          </p:cNvSpPr>
          <p:nvPr>
            <p:ph type="title"/>
          </p:nvPr>
        </p:nvSpPr>
        <p:spPr>
          <a:xfrm>
            <a:off x="1097280" y="246847"/>
            <a:ext cx="10058400" cy="1450757"/>
          </a:xfrm>
        </p:spPr>
        <p:txBody>
          <a:bodyPr/>
          <a:lstStyle/>
          <a:p>
            <a:r>
              <a:rPr lang="en-US" sz="4800" i="0" u="none" strike="noStrike" dirty="0">
                <a:solidFill>
                  <a:srgbClr val="000000"/>
                </a:solidFill>
                <a:effectLst/>
                <a:latin typeface="Calibri" panose="020F0502020204030204" pitchFamily="34" charset="0"/>
              </a:rPr>
              <a:t>Exception Handling - </a:t>
            </a:r>
            <a:r>
              <a:rPr lang="en-US" sz="4500" i="0" u="none" strike="noStrike" dirty="0">
                <a:solidFill>
                  <a:srgbClr val="000000"/>
                </a:solidFill>
                <a:effectLst/>
                <a:latin typeface="Calibri" panose="020F0502020204030204" pitchFamily="34" charset="0"/>
              </a:rPr>
              <a:t>Stored Procedures</a:t>
            </a:r>
            <a:endParaRPr lang="en-US" sz="4500" dirty="0"/>
          </a:p>
        </p:txBody>
      </p:sp>
      <p:sp>
        <p:nvSpPr>
          <p:cNvPr id="4" name="TextBox 3">
            <a:extLst>
              <a:ext uri="{FF2B5EF4-FFF2-40B4-BE49-F238E27FC236}">
                <a16:creationId xmlns:a16="http://schemas.microsoft.com/office/drawing/2014/main" id="{1D547A70-91B4-4DE6-BD94-F1E533E27739}"/>
              </a:ext>
            </a:extLst>
          </p:cNvPr>
          <p:cNvSpPr txBox="1"/>
          <p:nvPr/>
        </p:nvSpPr>
        <p:spPr>
          <a:xfrm>
            <a:off x="1196622" y="1989148"/>
            <a:ext cx="9898098" cy="3139321"/>
          </a:xfrm>
          <a:prstGeom prst="rect">
            <a:avLst/>
          </a:prstGeom>
          <a:noFill/>
        </p:spPr>
        <p:txBody>
          <a:bodyPr wrap="square" rtlCol="0">
            <a:spAutoFit/>
          </a:bodyPr>
          <a:lstStyle/>
          <a:p>
            <a:r>
              <a:rPr lang="en-US" b="1" dirty="0"/>
              <a:t>Syntax:</a:t>
            </a:r>
          </a:p>
          <a:p>
            <a:r>
              <a:rPr lang="en-US" dirty="0"/>
              <a:t>CREATE PROCEDURE [</a:t>
            </a:r>
            <a:r>
              <a:rPr lang="en-US" dirty="0" err="1"/>
              <a:t>dbo</a:t>
            </a:r>
            <a:r>
              <a:rPr lang="en-US" dirty="0"/>
              <a:t>].[</a:t>
            </a:r>
            <a:r>
              <a:rPr lang="en-US" dirty="0" err="1"/>
              <a:t>ProcedureName</a:t>
            </a:r>
            <a:r>
              <a:rPr lang="en-US" dirty="0"/>
              <a:t>] ( @var1 Varchar(max) ) </a:t>
            </a:r>
          </a:p>
          <a:p>
            <a:r>
              <a:rPr lang="en-US" dirty="0"/>
              <a:t>AS         </a:t>
            </a:r>
          </a:p>
          <a:p>
            <a:r>
              <a:rPr lang="en-US" dirty="0"/>
              <a:t>BEGIN  </a:t>
            </a:r>
          </a:p>
          <a:p>
            <a:pPr lvl="1"/>
            <a:r>
              <a:rPr lang="en-US" dirty="0"/>
              <a:t>     begin try </a:t>
            </a:r>
          </a:p>
          <a:p>
            <a:pPr lvl="1"/>
            <a:r>
              <a:rPr lang="en-US" dirty="0"/>
              <a:t>         -- your procedure code</a:t>
            </a:r>
          </a:p>
          <a:p>
            <a:pPr lvl="1"/>
            <a:r>
              <a:rPr lang="en-US" dirty="0"/>
              <a:t>     end try</a:t>
            </a:r>
          </a:p>
          <a:p>
            <a:pPr lvl="1"/>
            <a:r>
              <a:rPr lang="en-US" dirty="0"/>
              <a:t>     begin catch</a:t>
            </a:r>
          </a:p>
          <a:p>
            <a:pPr lvl="1"/>
            <a:r>
              <a:rPr lang="en-US" dirty="0"/>
              <a:t>          -- what you want to do in catch</a:t>
            </a:r>
          </a:p>
          <a:p>
            <a:pPr lvl="1"/>
            <a:r>
              <a:rPr lang="en-US" dirty="0"/>
              <a:t>     end catch    </a:t>
            </a:r>
          </a:p>
          <a:p>
            <a:r>
              <a:rPr lang="en-US" dirty="0"/>
              <a:t>END -- proc end</a:t>
            </a:r>
          </a:p>
        </p:txBody>
      </p:sp>
    </p:spTree>
    <p:extLst>
      <p:ext uri="{BB962C8B-B14F-4D97-AF65-F5344CB8AC3E}">
        <p14:creationId xmlns:p14="http://schemas.microsoft.com/office/powerpoint/2010/main" val="3629565448"/>
      </p:ext>
    </p:extLst>
  </p:cSld>
  <p:clrMapOvr>
    <a:masterClrMapping/>
  </p:clrMapOvr>
  <p:transition spd="slow">
    <p:wipe/>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2EE70BF3035D42987F2E376F64EEB4" ma:contentTypeVersion="6" ma:contentTypeDescription="Create a new document." ma:contentTypeScope="" ma:versionID="db72d41b22624fd64f0b037591951693">
  <xsd:schema xmlns:xsd="http://www.w3.org/2001/XMLSchema" xmlns:xs="http://www.w3.org/2001/XMLSchema" xmlns:p="http://schemas.microsoft.com/office/2006/metadata/properties" xmlns:ns2="6b72767f-2b0f-485c-8f07-ca1d2bea436e" xmlns:ns3="9ff44e3c-2614-4451-8111-a6cd14beca88" targetNamespace="http://schemas.microsoft.com/office/2006/metadata/properties" ma:root="true" ma:fieldsID="f2e4b12debe83ce9ae0777e7005b7187" ns2:_="" ns3:_="">
    <xsd:import namespace="6b72767f-2b0f-485c-8f07-ca1d2bea436e"/>
    <xsd:import namespace="9ff44e3c-2614-4451-8111-a6cd14beca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2767f-2b0f-485c-8f07-ca1d2bea436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f44e3c-2614-4451-8111-a6cd14beca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A30C73-ACB9-4FAD-936A-50536BA586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2767f-2b0f-485c-8f07-ca1d2bea436e"/>
    <ds:schemaRef ds:uri="9ff44e3c-2614-4451-8111-a6cd14bec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EACBBD-41D8-4A72-9BDF-1FA4C0ECEF79}">
  <ds:schemaRefs>
    <ds:schemaRef ds:uri="http://purl.org/dc/terms/"/>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6b72767f-2b0f-485c-8f07-ca1d2bea436e"/>
    <ds:schemaRef ds:uri="http://schemas.microsoft.com/office/2006/metadata/properties"/>
  </ds:schemaRefs>
</ds:datastoreItem>
</file>

<file path=customXml/itemProps3.xml><?xml version="1.0" encoding="utf-8"?>
<ds:datastoreItem xmlns:ds="http://schemas.openxmlformats.org/officeDocument/2006/customXml" ds:itemID="{0052649D-9886-498D-98C9-EF079DEEE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4068</TotalTime>
  <Words>2283</Words>
  <Application>Microsoft Office PowerPoint</Application>
  <PresentationFormat>Widescreen</PresentationFormat>
  <Paragraphs>244</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RDBMS Basics – Session 6</vt:lpstr>
      <vt:lpstr>Agenda – Session 6</vt:lpstr>
      <vt:lpstr>Exception Handling</vt:lpstr>
      <vt:lpstr>Exception Handling</vt:lpstr>
      <vt:lpstr>Exception Handling</vt:lpstr>
      <vt:lpstr>Exception Handling</vt:lpstr>
      <vt:lpstr>Exception Handling</vt:lpstr>
      <vt:lpstr>Exception Handling</vt:lpstr>
      <vt:lpstr>Exception Handling - Stored Procedures</vt:lpstr>
      <vt:lpstr>Exception Handling - Stored Procedures</vt:lpstr>
      <vt:lpstr>Exception Handling - Postgres</vt:lpstr>
      <vt:lpstr>Exception Handling - Postgres</vt:lpstr>
      <vt:lpstr>Exception Handling - Postgres</vt:lpstr>
      <vt:lpstr>Logging:</vt:lpstr>
      <vt:lpstr>Logging:</vt:lpstr>
      <vt:lpstr>  Logging:</vt:lpstr>
      <vt:lpstr>  Logging:</vt:lpstr>
      <vt:lpstr>  Coding Standards / Best Practices:</vt:lpstr>
      <vt:lpstr>  Coding Standards / Best Practices:</vt:lpstr>
      <vt:lpstr>  Coding Standards / Best Practices:</vt:lpstr>
      <vt:lpstr>  Coding Standards / Best Practices:</vt:lpstr>
      <vt:lpstr>  Coding Standards / Best Practices:</vt:lpstr>
      <vt:lpstr>  Coding Standards / Best Practices:</vt:lpstr>
      <vt:lpstr>  Coding Standards / Best Practices:</vt:lpstr>
      <vt:lpstr>Open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n Solutions</dc:title>
  <dc:creator>Chinna</dc:creator>
  <cp:lastModifiedBy>Arvind Chandrasekaran</cp:lastModifiedBy>
  <cp:revision>429</cp:revision>
  <dcterms:created xsi:type="dcterms:W3CDTF">2015-10-28T12:46:39Z</dcterms:created>
  <dcterms:modified xsi:type="dcterms:W3CDTF">2021-07-22T12:14:48Z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0x010100E82EE70BF3035D42987F2E376F64EEB4</vt:lpwstr>
  </property>
</Properties>
</file>