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58"/>
  </p:notesMasterIdLst>
  <p:handoutMasterIdLst>
    <p:handoutMasterId r:id="rId59"/>
  </p:handoutMasterIdLst>
  <p:sldIdLst>
    <p:sldId id="572" r:id="rId2"/>
    <p:sldId id="520" r:id="rId3"/>
    <p:sldId id="534" r:id="rId4"/>
    <p:sldId id="257" r:id="rId5"/>
    <p:sldId id="498" r:id="rId6"/>
    <p:sldId id="1151" r:id="rId7"/>
    <p:sldId id="1208" r:id="rId8"/>
    <p:sldId id="1153" r:id="rId9"/>
    <p:sldId id="1157" r:id="rId10"/>
    <p:sldId id="1158" r:id="rId11"/>
    <p:sldId id="1159" r:id="rId12"/>
    <p:sldId id="1160" r:id="rId13"/>
    <p:sldId id="1161" r:id="rId14"/>
    <p:sldId id="1162" r:id="rId15"/>
    <p:sldId id="1163" r:id="rId16"/>
    <p:sldId id="1164" r:id="rId17"/>
    <p:sldId id="533" r:id="rId18"/>
    <p:sldId id="535" r:id="rId19"/>
    <p:sldId id="537" r:id="rId20"/>
    <p:sldId id="542" r:id="rId21"/>
    <p:sldId id="538" r:id="rId22"/>
    <p:sldId id="539" r:id="rId23"/>
    <p:sldId id="540" r:id="rId24"/>
    <p:sldId id="259" r:id="rId25"/>
    <p:sldId id="260" r:id="rId26"/>
    <p:sldId id="261" r:id="rId27"/>
    <p:sldId id="1209" r:id="rId28"/>
    <p:sldId id="1210" r:id="rId29"/>
    <p:sldId id="1211" r:id="rId30"/>
    <p:sldId id="1212" r:id="rId31"/>
    <p:sldId id="1213" r:id="rId32"/>
    <p:sldId id="1214" r:id="rId33"/>
    <p:sldId id="1215" r:id="rId34"/>
    <p:sldId id="1216" r:id="rId35"/>
    <p:sldId id="1217" r:id="rId36"/>
    <p:sldId id="288" r:id="rId37"/>
    <p:sldId id="295" r:id="rId38"/>
    <p:sldId id="297" r:id="rId39"/>
    <p:sldId id="298" r:id="rId40"/>
    <p:sldId id="309" r:id="rId41"/>
    <p:sldId id="310" r:id="rId42"/>
    <p:sldId id="294" r:id="rId43"/>
    <p:sldId id="303" r:id="rId44"/>
    <p:sldId id="311" r:id="rId45"/>
    <p:sldId id="1218" r:id="rId46"/>
    <p:sldId id="318" r:id="rId47"/>
    <p:sldId id="1219" r:id="rId48"/>
    <p:sldId id="262" r:id="rId49"/>
    <p:sldId id="264" r:id="rId50"/>
    <p:sldId id="278" r:id="rId51"/>
    <p:sldId id="279" r:id="rId52"/>
    <p:sldId id="280" r:id="rId53"/>
    <p:sldId id="281" r:id="rId54"/>
    <p:sldId id="282" r:id="rId55"/>
    <p:sldId id="312" r:id="rId56"/>
    <p:sldId id="1220" r:id="rId5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Default Section" id="{5CEED878-440B-4B41-BCE2-178CD64B91A3}">
          <p14:sldIdLst>
            <p14:sldId id="572"/>
            <p14:sldId id="520"/>
            <p14:sldId id="534"/>
            <p14:sldId id="257"/>
            <p14:sldId id="498"/>
            <p14:sldId id="1151"/>
            <p14:sldId id="1208"/>
            <p14:sldId id="1153"/>
            <p14:sldId id="1157"/>
            <p14:sldId id="1158"/>
            <p14:sldId id="1159"/>
            <p14:sldId id="1160"/>
            <p14:sldId id="1161"/>
            <p14:sldId id="1162"/>
            <p14:sldId id="1163"/>
            <p14:sldId id="1164"/>
            <p14:sldId id="533"/>
            <p14:sldId id="535"/>
            <p14:sldId id="537"/>
            <p14:sldId id="542"/>
            <p14:sldId id="538"/>
            <p14:sldId id="539"/>
            <p14:sldId id="540"/>
            <p14:sldId id="259"/>
            <p14:sldId id="260"/>
            <p14:sldId id="261"/>
            <p14:sldId id="1209"/>
            <p14:sldId id="1210"/>
            <p14:sldId id="1211"/>
            <p14:sldId id="1212"/>
            <p14:sldId id="1213"/>
            <p14:sldId id="1214"/>
            <p14:sldId id="1215"/>
            <p14:sldId id="1216"/>
            <p14:sldId id="1217"/>
          </p14:sldIdLst>
        </p14:section>
        <p14:section name="cover" id="{AEA8844A-F402-1348-8D61-09167D168FC8}">
          <p14:sldIdLst/>
        </p14:section>
        <p14:section name="intro" id="{B213FC33-8D03-BE4C-AFCC-550BE3350EEB}">
          <p14:sldIdLst>
            <p14:sldId id="288"/>
          </p14:sldIdLst>
        </p14:section>
        <p14:section name="intro to web app pentesting" id="{4367AF95-8815-FD4B-BF46-D0F5C456F90E}">
          <p14:sldIdLst>
            <p14:sldId id="295"/>
            <p14:sldId id="297"/>
            <p14:sldId id="298"/>
            <p14:sldId id="309"/>
            <p14:sldId id="310"/>
          </p14:sldIdLst>
        </p14:section>
        <p14:section name="software setup" id="{0BF99103-9A7B-9241-9A91-B4EDD6B0AF10}">
          <p14:sldIdLst>
            <p14:sldId id="294"/>
          </p14:sldIdLst>
        </p14:section>
        <p14:section name="mappping" id="{4389F8E1-A218-ED42-9A3E-5DE46FF789DC}">
          <p14:sldIdLst>
            <p14:sldId id="303"/>
            <p14:sldId id="311"/>
          </p14:sldIdLst>
        </p14:section>
        <p14:section name="Bypassing Client-side controls" id="{C53BA6AA-5964-3844-81E6-DC2CC4EB6F19}">
          <p14:sldIdLst>
            <p14:sldId id="1218"/>
            <p14:sldId id="318"/>
            <p14:sldId id="1219"/>
            <p14:sldId id="262"/>
            <p14:sldId id="264"/>
          </p14:sldIdLst>
        </p14:section>
        <p14:section name="Attacking Authentication" id="{1DA092F4-9F2E-CA4A-A853-744C3979F3DC}">
          <p14:sldIdLst>
            <p14:sldId id="278"/>
            <p14:sldId id="279"/>
            <p14:sldId id="280"/>
            <p14:sldId id="281"/>
            <p14:sldId id="282"/>
          </p14:sldIdLst>
        </p14:section>
        <p14:section name="Attacking Session Management" id="{912A5557-9407-DB4F-A414-A009172627FB}">
          <p14:sldIdLst>
            <p14:sldId id="312"/>
          </p14:sldIdLst>
        </p14:section>
        <p14:section name="Attacking Data Stores" id="{B38F1761-1DB1-2646-8523-F8C46280D753}">
          <p14:sldIdLst>
            <p14:sldId id="1220"/>
          </p14:sldIdLst>
        </p14:section>
        <p14:section name="conclusion" id="{5132D125-39F9-4241-AD90-174422C2127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B29A"/>
    <a:srgbClr val="000F2E"/>
    <a:srgbClr val="00194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434" autoAdjust="0"/>
  </p:normalViewPr>
  <p:slideViewPr>
    <p:cSldViewPr>
      <p:cViewPr varScale="1">
        <p:scale>
          <a:sx n="82" d="100"/>
          <a:sy n="82" d="100"/>
        </p:scale>
        <p:origin x="614"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7D7A53-7139-DB4C-8425-04809D290F9B}" type="doc">
      <dgm:prSet loTypeId="urn:microsoft.com/office/officeart/2005/8/layout/process1" loCatId="" qsTypeId="urn:microsoft.com/office/officeart/2005/8/quickstyle/simple1" qsCatId="simple" csTypeId="urn:microsoft.com/office/officeart/2005/8/colors/accent1_2" csCatId="accent1" phldr="1"/>
      <dgm:spPr/>
    </dgm:pt>
    <dgm:pt modelId="{AD6E402F-774B-C242-B1AB-878BD75F0DBD}">
      <dgm:prSet phldrT="[Text]"/>
      <dgm:spPr/>
      <dgm:t>
        <a:bodyPr/>
        <a:lstStyle/>
        <a:p>
          <a:r>
            <a:rPr lang="en-US" dirty="0">
              <a:ea typeface="MS PGothic" charset="0"/>
            </a:rPr>
            <a:t>Reconnaissance</a:t>
          </a:r>
          <a:endParaRPr lang="en-US" dirty="0"/>
        </a:p>
      </dgm:t>
    </dgm:pt>
    <dgm:pt modelId="{07BDF542-D248-8E4E-B8DD-DF42F0D2DAD8}" type="parTrans" cxnId="{37E5029D-3874-C446-BDF5-F513B6F18021}">
      <dgm:prSet/>
      <dgm:spPr/>
      <dgm:t>
        <a:bodyPr/>
        <a:lstStyle/>
        <a:p>
          <a:endParaRPr lang="en-US"/>
        </a:p>
      </dgm:t>
    </dgm:pt>
    <dgm:pt modelId="{C48643FA-232C-9A47-8548-2C1FEDC81290}" type="sibTrans" cxnId="{37E5029D-3874-C446-BDF5-F513B6F18021}">
      <dgm:prSet/>
      <dgm:spPr/>
      <dgm:t>
        <a:bodyPr/>
        <a:lstStyle/>
        <a:p>
          <a:endParaRPr lang="en-US"/>
        </a:p>
      </dgm:t>
    </dgm:pt>
    <dgm:pt modelId="{53DC4C43-EFAD-284C-A559-6928A51AA508}">
      <dgm:prSet phldrT="[Text]"/>
      <dgm:spPr/>
      <dgm:t>
        <a:bodyPr/>
        <a:lstStyle/>
        <a:p>
          <a:r>
            <a:rPr lang="en-US" dirty="0">
              <a:ea typeface="MS PGothic" charset="0"/>
            </a:rPr>
            <a:t>Mapping + Analyzing</a:t>
          </a:r>
          <a:endParaRPr lang="en-US" dirty="0"/>
        </a:p>
      </dgm:t>
    </dgm:pt>
    <dgm:pt modelId="{455C0D99-EAD5-0F4E-865F-30C37AEC8101}" type="parTrans" cxnId="{DE5A999C-92E2-2646-82B0-C30B5AB9D565}">
      <dgm:prSet/>
      <dgm:spPr/>
      <dgm:t>
        <a:bodyPr/>
        <a:lstStyle/>
        <a:p>
          <a:endParaRPr lang="en-US"/>
        </a:p>
      </dgm:t>
    </dgm:pt>
    <dgm:pt modelId="{61672EF3-E8B4-8643-AB97-5E9BC9CF295C}" type="sibTrans" cxnId="{DE5A999C-92E2-2646-82B0-C30B5AB9D565}">
      <dgm:prSet/>
      <dgm:spPr/>
      <dgm:t>
        <a:bodyPr/>
        <a:lstStyle/>
        <a:p>
          <a:endParaRPr lang="en-US"/>
        </a:p>
      </dgm:t>
    </dgm:pt>
    <dgm:pt modelId="{664718FC-9173-AF45-B205-504C62CBB7E1}">
      <dgm:prSet phldrT="[Text]"/>
      <dgm:spPr/>
      <dgm:t>
        <a:bodyPr/>
        <a:lstStyle/>
        <a:p>
          <a:r>
            <a:rPr lang="en-US" dirty="0">
              <a:ea typeface="MS PGothic" charset="0"/>
            </a:rPr>
            <a:t>Exploitation</a:t>
          </a:r>
          <a:endParaRPr lang="en-US" dirty="0"/>
        </a:p>
      </dgm:t>
    </dgm:pt>
    <dgm:pt modelId="{D51EF6C0-553E-F748-9F64-19C60D301CC6}" type="parTrans" cxnId="{3E044A47-AD66-3D4A-90F4-F315F8DEA6CB}">
      <dgm:prSet/>
      <dgm:spPr/>
      <dgm:t>
        <a:bodyPr/>
        <a:lstStyle/>
        <a:p>
          <a:endParaRPr lang="en-US"/>
        </a:p>
      </dgm:t>
    </dgm:pt>
    <dgm:pt modelId="{02D2D139-D6D3-1A45-A425-2F73A4DA0AAA}" type="sibTrans" cxnId="{3E044A47-AD66-3D4A-90F4-F315F8DEA6CB}">
      <dgm:prSet/>
      <dgm:spPr/>
      <dgm:t>
        <a:bodyPr/>
        <a:lstStyle/>
        <a:p>
          <a:endParaRPr lang="en-US"/>
        </a:p>
      </dgm:t>
    </dgm:pt>
    <dgm:pt modelId="{51E9DCDE-2882-2441-BDEF-69561837CF7B}">
      <dgm:prSet/>
      <dgm:spPr/>
      <dgm:t>
        <a:bodyPr/>
        <a:lstStyle/>
        <a:p>
          <a:r>
            <a:rPr lang="en-US" dirty="0">
              <a:ea typeface="MS PGothic" charset="0"/>
            </a:rPr>
            <a:t>Discovery</a:t>
          </a:r>
          <a:endParaRPr lang="en-US" dirty="0"/>
        </a:p>
      </dgm:t>
    </dgm:pt>
    <dgm:pt modelId="{6ADE2ACD-D489-7544-B65C-CF15B470C63B}" type="parTrans" cxnId="{99AE5756-206F-7C40-A2EB-526D04A711D8}">
      <dgm:prSet/>
      <dgm:spPr/>
      <dgm:t>
        <a:bodyPr/>
        <a:lstStyle/>
        <a:p>
          <a:endParaRPr lang="en-US"/>
        </a:p>
      </dgm:t>
    </dgm:pt>
    <dgm:pt modelId="{77A4A949-E1B7-EE4C-9A52-0F1C54CD29E7}" type="sibTrans" cxnId="{99AE5756-206F-7C40-A2EB-526D04A711D8}">
      <dgm:prSet/>
      <dgm:spPr/>
      <dgm:t>
        <a:bodyPr/>
        <a:lstStyle/>
        <a:p>
          <a:endParaRPr lang="en-US"/>
        </a:p>
      </dgm:t>
    </dgm:pt>
    <dgm:pt modelId="{0EAD3928-CFFD-6D41-BD23-2E581BBD558E}" type="pres">
      <dgm:prSet presAssocID="{3F7D7A53-7139-DB4C-8425-04809D290F9B}" presName="Name0" presStyleCnt="0">
        <dgm:presLayoutVars>
          <dgm:dir/>
          <dgm:resizeHandles val="exact"/>
        </dgm:presLayoutVars>
      </dgm:prSet>
      <dgm:spPr/>
    </dgm:pt>
    <dgm:pt modelId="{46B8FBC6-7F1B-FA4C-A25E-1968FFD3146F}" type="pres">
      <dgm:prSet presAssocID="{AD6E402F-774B-C242-B1AB-878BD75F0DBD}" presName="node" presStyleLbl="node1" presStyleIdx="0" presStyleCnt="4">
        <dgm:presLayoutVars>
          <dgm:bulletEnabled val="1"/>
        </dgm:presLayoutVars>
      </dgm:prSet>
      <dgm:spPr/>
    </dgm:pt>
    <dgm:pt modelId="{7F621B2C-7A36-9746-9580-4A625132645E}" type="pres">
      <dgm:prSet presAssocID="{C48643FA-232C-9A47-8548-2C1FEDC81290}" presName="sibTrans" presStyleLbl="sibTrans2D1" presStyleIdx="0" presStyleCnt="3"/>
      <dgm:spPr/>
    </dgm:pt>
    <dgm:pt modelId="{745FE9B0-DE0A-3E47-A1DB-DF3A2C0B38E3}" type="pres">
      <dgm:prSet presAssocID="{C48643FA-232C-9A47-8548-2C1FEDC81290}" presName="connectorText" presStyleLbl="sibTrans2D1" presStyleIdx="0" presStyleCnt="3"/>
      <dgm:spPr/>
    </dgm:pt>
    <dgm:pt modelId="{C3A656B5-4DB3-D844-8100-74B857BC327F}" type="pres">
      <dgm:prSet presAssocID="{53DC4C43-EFAD-284C-A559-6928A51AA508}" presName="node" presStyleLbl="node1" presStyleIdx="1" presStyleCnt="4">
        <dgm:presLayoutVars>
          <dgm:bulletEnabled val="1"/>
        </dgm:presLayoutVars>
      </dgm:prSet>
      <dgm:spPr/>
    </dgm:pt>
    <dgm:pt modelId="{CD7287E0-EF68-EA47-80E0-B90CD5F9B325}" type="pres">
      <dgm:prSet presAssocID="{61672EF3-E8B4-8643-AB97-5E9BC9CF295C}" presName="sibTrans" presStyleLbl="sibTrans2D1" presStyleIdx="1" presStyleCnt="3"/>
      <dgm:spPr/>
    </dgm:pt>
    <dgm:pt modelId="{61F6279D-0201-2C4D-96F1-AC36275C6B35}" type="pres">
      <dgm:prSet presAssocID="{61672EF3-E8B4-8643-AB97-5E9BC9CF295C}" presName="connectorText" presStyleLbl="sibTrans2D1" presStyleIdx="1" presStyleCnt="3"/>
      <dgm:spPr/>
    </dgm:pt>
    <dgm:pt modelId="{7C7C84D5-FD26-3849-B152-C7F12CA45DB2}" type="pres">
      <dgm:prSet presAssocID="{51E9DCDE-2882-2441-BDEF-69561837CF7B}" presName="node" presStyleLbl="node1" presStyleIdx="2" presStyleCnt="4">
        <dgm:presLayoutVars>
          <dgm:bulletEnabled val="1"/>
        </dgm:presLayoutVars>
      </dgm:prSet>
      <dgm:spPr/>
    </dgm:pt>
    <dgm:pt modelId="{434AC606-F3C6-484E-BB1B-6F29E965BB21}" type="pres">
      <dgm:prSet presAssocID="{77A4A949-E1B7-EE4C-9A52-0F1C54CD29E7}" presName="sibTrans" presStyleLbl="sibTrans2D1" presStyleIdx="2" presStyleCnt="3"/>
      <dgm:spPr/>
    </dgm:pt>
    <dgm:pt modelId="{59A590FB-995E-F246-9859-5DC5FC563644}" type="pres">
      <dgm:prSet presAssocID="{77A4A949-E1B7-EE4C-9A52-0F1C54CD29E7}" presName="connectorText" presStyleLbl="sibTrans2D1" presStyleIdx="2" presStyleCnt="3"/>
      <dgm:spPr/>
    </dgm:pt>
    <dgm:pt modelId="{097905F8-1C96-7542-B56D-665772FDF5B4}" type="pres">
      <dgm:prSet presAssocID="{664718FC-9173-AF45-B205-504C62CBB7E1}" presName="node" presStyleLbl="node1" presStyleIdx="3" presStyleCnt="4">
        <dgm:presLayoutVars>
          <dgm:bulletEnabled val="1"/>
        </dgm:presLayoutVars>
      </dgm:prSet>
      <dgm:spPr/>
    </dgm:pt>
  </dgm:ptLst>
  <dgm:cxnLst>
    <dgm:cxn modelId="{ACA37D06-DE6B-9948-8696-708A57C3074C}" type="presOf" srcId="{AD6E402F-774B-C242-B1AB-878BD75F0DBD}" destId="{46B8FBC6-7F1B-FA4C-A25E-1968FFD3146F}" srcOrd="0" destOrd="0" presId="urn:microsoft.com/office/officeart/2005/8/layout/process1"/>
    <dgm:cxn modelId="{BE6B281A-ACC9-0740-A03D-BD343C032C67}" type="presOf" srcId="{77A4A949-E1B7-EE4C-9A52-0F1C54CD29E7}" destId="{434AC606-F3C6-484E-BB1B-6F29E965BB21}" srcOrd="0" destOrd="0" presId="urn:microsoft.com/office/officeart/2005/8/layout/process1"/>
    <dgm:cxn modelId="{6012353A-7EE1-C945-BE4D-CF83E4B994E3}" type="presOf" srcId="{61672EF3-E8B4-8643-AB97-5E9BC9CF295C}" destId="{CD7287E0-EF68-EA47-80E0-B90CD5F9B325}" srcOrd="0" destOrd="0" presId="urn:microsoft.com/office/officeart/2005/8/layout/process1"/>
    <dgm:cxn modelId="{75F2F962-B634-484C-BC91-5531F9B9D3C9}" type="presOf" srcId="{51E9DCDE-2882-2441-BDEF-69561837CF7B}" destId="{7C7C84D5-FD26-3849-B152-C7F12CA45DB2}" srcOrd="0" destOrd="0" presId="urn:microsoft.com/office/officeart/2005/8/layout/process1"/>
    <dgm:cxn modelId="{9207B046-A987-A047-A49E-79DE03FE9668}" type="presOf" srcId="{61672EF3-E8B4-8643-AB97-5E9BC9CF295C}" destId="{61F6279D-0201-2C4D-96F1-AC36275C6B35}" srcOrd="1" destOrd="0" presId="urn:microsoft.com/office/officeart/2005/8/layout/process1"/>
    <dgm:cxn modelId="{3E044A47-AD66-3D4A-90F4-F315F8DEA6CB}" srcId="{3F7D7A53-7139-DB4C-8425-04809D290F9B}" destId="{664718FC-9173-AF45-B205-504C62CBB7E1}" srcOrd="3" destOrd="0" parTransId="{D51EF6C0-553E-F748-9F64-19C60D301CC6}" sibTransId="{02D2D139-D6D3-1A45-A425-2F73A4DA0AAA}"/>
    <dgm:cxn modelId="{87910E68-9527-EF48-942B-225967114784}" type="presOf" srcId="{3F7D7A53-7139-DB4C-8425-04809D290F9B}" destId="{0EAD3928-CFFD-6D41-BD23-2E581BBD558E}" srcOrd="0" destOrd="0" presId="urn:microsoft.com/office/officeart/2005/8/layout/process1"/>
    <dgm:cxn modelId="{2550FD6B-F804-844D-8666-83C1DBDDFCEF}" type="presOf" srcId="{53DC4C43-EFAD-284C-A559-6928A51AA508}" destId="{C3A656B5-4DB3-D844-8100-74B857BC327F}" srcOrd="0" destOrd="0" presId="urn:microsoft.com/office/officeart/2005/8/layout/process1"/>
    <dgm:cxn modelId="{99AE5756-206F-7C40-A2EB-526D04A711D8}" srcId="{3F7D7A53-7139-DB4C-8425-04809D290F9B}" destId="{51E9DCDE-2882-2441-BDEF-69561837CF7B}" srcOrd="2" destOrd="0" parTransId="{6ADE2ACD-D489-7544-B65C-CF15B470C63B}" sibTransId="{77A4A949-E1B7-EE4C-9A52-0F1C54CD29E7}"/>
    <dgm:cxn modelId="{DE5A999C-92E2-2646-82B0-C30B5AB9D565}" srcId="{3F7D7A53-7139-DB4C-8425-04809D290F9B}" destId="{53DC4C43-EFAD-284C-A559-6928A51AA508}" srcOrd="1" destOrd="0" parTransId="{455C0D99-EAD5-0F4E-865F-30C37AEC8101}" sibTransId="{61672EF3-E8B4-8643-AB97-5E9BC9CF295C}"/>
    <dgm:cxn modelId="{37E5029D-3874-C446-BDF5-F513B6F18021}" srcId="{3F7D7A53-7139-DB4C-8425-04809D290F9B}" destId="{AD6E402F-774B-C242-B1AB-878BD75F0DBD}" srcOrd="0" destOrd="0" parTransId="{07BDF542-D248-8E4E-B8DD-DF42F0D2DAD8}" sibTransId="{C48643FA-232C-9A47-8548-2C1FEDC81290}"/>
    <dgm:cxn modelId="{1103A0A6-FD82-DD4C-90E1-14D797CE9945}" type="presOf" srcId="{C48643FA-232C-9A47-8548-2C1FEDC81290}" destId="{745FE9B0-DE0A-3E47-A1DB-DF3A2C0B38E3}" srcOrd="1" destOrd="0" presId="urn:microsoft.com/office/officeart/2005/8/layout/process1"/>
    <dgm:cxn modelId="{22A6ACD0-AEF2-F540-A010-2B1BE0673AD2}" type="presOf" srcId="{664718FC-9173-AF45-B205-504C62CBB7E1}" destId="{097905F8-1C96-7542-B56D-665772FDF5B4}" srcOrd="0" destOrd="0" presId="urn:microsoft.com/office/officeart/2005/8/layout/process1"/>
    <dgm:cxn modelId="{ABF3EADC-22B2-3B4B-89FC-C4472D9EBD5E}" type="presOf" srcId="{77A4A949-E1B7-EE4C-9A52-0F1C54CD29E7}" destId="{59A590FB-995E-F246-9859-5DC5FC563644}" srcOrd="1" destOrd="0" presId="urn:microsoft.com/office/officeart/2005/8/layout/process1"/>
    <dgm:cxn modelId="{29ED4CDF-36BC-7747-9882-89802AC82491}" type="presOf" srcId="{C48643FA-232C-9A47-8548-2C1FEDC81290}" destId="{7F621B2C-7A36-9746-9580-4A625132645E}" srcOrd="0" destOrd="0" presId="urn:microsoft.com/office/officeart/2005/8/layout/process1"/>
    <dgm:cxn modelId="{C9FB8B0F-A564-4B46-9746-219F25F768A2}" type="presParOf" srcId="{0EAD3928-CFFD-6D41-BD23-2E581BBD558E}" destId="{46B8FBC6-7F1B-FA4C-A25E-1968FFD3146F}" srcOrd="0" destOrd="0" presId="urn:microsoft.com/office/officeart/2005/8/layout/process1"/>
    <dgm:cxn modelId="{915F0C36-C1AE-5C4B-AB17-6E0400671646}" type="presParOf" srcId="{0EAD3928-CFFD-6D41-BD23-2E581BBD558E}" destId="{7F621B2C-7A36-9746-9580-4A625132645E}" srcOrd="1" destOrd="0" presId="urn:microsoft.com/office/officeart/2005/8/layout/process1"/>
    <dgm:cxn modelId="{B75E66E3-B177-0143-9E3E-4DF60A522556}" type="presParOf" srcId="{7F621B2C-7A36-9746-9580-4A625132645E}" destId="{745FE9B0-DE0A-3E47-A1DB-DF3A2C0B38E3}" srcOrd="0" destOrd="0" presId="urn:microsoft.com/office/officeart/2005/8/layout/process1"/>
    <dgm:cxn modelId="{E4644E09-F68C-C847-B1EE-D5FD6197AE54}" type="presParOf" srcId="{0EAD3928-CFFD-6D41-BD23-2E581BBD558E}" destId="{C3A656B5-4DB3-D844-8100-74B857BC327F}" srcOrd="2" destOrd="0" presId="urn:microsoft.com/office/officeart/2005/8/layout/process1"/>
    <dgm:cxn modelId="{EDFCF28C-898B-E345-ADB5-DC894277F58F}" type="presParOf" srcId="{0EAD3928-CFFD-6D41-BD23-2E581BBD558E}" destId="{CD7287E0-EF68-EA47-80E0-B90CD5F9B325}" srcOrd="3" destOrd="0" presId="urn:microsoft.com/office/officeart/2005/8/layout/process1"/>
    <dgm:cxn modelId="{5D94D6F7-2B14-D541-A0AF-23F029DB5290}" type="presParOf" srcId="{CD7287E0-EF68-EA47-80E0-B90CD5F9B325}" destId="{61F6279D-0201-2C4D-96F1-AC36275C6B35}" srcOrd="0" destOrd="0" presId="urn:microsoft.com/office/officeart/2005/8/layout/process1"/>
    <dgm:cxn modelId="{65590F9F-3B40-A241-959A-3581FE05AE16}" type="presParOf" srcId="{0EAD3928-CFFD-6D41-BD23-2E581BBD558E}" destId="{7C7C84D5-FD26-3849-B152-C7F12CA45DB2}" srcOrd="4" destOrd="0" presId="urn:microsoft.com/office/officeart/2005/8/layout/process1"/>
    <dgm:cxn modelId="{E9C830E0-133E-F448-992F-983D5511150B}" type="presParOf" srcId="{0EAD3928-CFFD-6D41-BD23-2E581BBD558E}" destId="{434AC606-F3C6-484E-BB1B-6F29E965BB21}" srcOrd="5" destOrd="0" presId="urn:microsoft.com/office/officeart/2005/8/layout/process1"/>
    <dgm:cxn modelId="{D6A30331-3B30-FB48-9172-985EDC55DFF5}" type="presParOf" srcId="{434AC606-F3C6-484E-BB1B-6F29E965BB21}" destId="{59A590FB-995E-F246-9859-5DC5FC563644}" srcOrd="0" destOrd="0" presId="urn:microsoft.com/office/officeart/2005/8/layout/process1"/>
    <dgm:cxn modelId="{74212D04-908E-1F45-9117-07561E7FAE3B}" type="presParOf" srcId="{0EAD3928-CFFD-6D41-BD23-2E581BBD558E}" destId="{097905F8-1C96-7542-B56D-665772FDF5B4}"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B8FBC6-7F1B-FA4C-A25E-1968FFD3146F}">
      <dsp:nvSpPr>
        <dsp:cNvPr id="0" name=""/>
        <dsp:cNvSpPr/>
      </dsp:nvSpPr>
      <dsp:spPr>
        <a:xfrm>
          <a:off x="4959" y="2632509"/>
          <a:ext cx="2168583" cy="1301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ea typeface="MS PGothic" charset="0"/>
            </a:rPr>
            <a:t>Reconnaissance</a:t>
          </a:r>
          <a:endParaRPr lang="en-US" sz="2300" kern="1200" dirty="0"/>
        </a:p>
      </dsp:txBody>
      <dsp:txXfrm>
        <a:off x="43068" y="2670618"/>
        <a:ext cx="2092365" cy="1224932"/>
      </dsp:txXfrm>
    </dsp:sp>
    <dsp:sp modelId="{7F621B2C-7A36-9746-9580-4A625132645E}">
      <dsp:nvSpPr>
        <dsp:cNvPr id="0" name=""/>
        <dsp:cNvSpPr/>
      </dsp:nvSpPr>
      <dsp:spPr>
        <a:xfrm>
          <a:off x="2390401" y="3014180"/>
          <a:ext cx="459739" cy="5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2390401" y="3121742"/>
        <a:ext cx="321817" cy="322684"/>
      </dsp:txXfrm>
    </dsp:sp>
    <dsp:sp modelId="{C3A656B5-4DB3-D844-8100-74B857BC327F}">
      <dsp:nvSpPr>
        <dsp:cNvPr id="0" name=""/>
        <dsp:cNvSpPr/>
      </dsp:nvSpPr>
      <dsp:spPr>
        <a:xfrm>
          <a:off x="3040976" y="2632509"/>
          <a:ext cx="2168583" cy="1301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ea typeface="MS PGothic" charset="0"/>
            </a:rPr>
            <a:t>Mapping + Analyzing</a:t>
          </a:r>
          <a:endParaRPr lang="en-US" sz="2300" kern="1200" dirty="0"/>
        </a:p>
      </dsp:txBody>
      <dsp:txXfrm>
        <a:off x="3079085" y="2670618"/>
        <a:ext cx="2092365" cy="1224932"/>
      </dsp:txXfrm>
    </dsp:sp>
    <dsp:sp modelId="{CD7287E0-EF68-EA47-80E0-B90CD5F9B325}">
      <dsp:nvSpPr>
        <dsp:cNvPr id="0" name=""/>
        <dsp:cNvSpPr/>
      </dsp:nvSpPr>
      <dsp:spPr>
        <a:xfrm>
          <a:off x="5426418" y="3014180"/>
          <a:ext cx="459739" cy="5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5426418" y="3121742"/>
        <a:ext cx="321817" cy="322684"/>
      </dsp:txXfrm>
    </dsp:sp>
    <dsp:sp modelId="{7C7C84D5-FD26-3849-B152-C7F12CA45DB2}">
      <dsp:nvSpPr>
        <dsp:cNvPr id="0" name=""/>
        <dsp:cNvSpPr/>
      </dsp:nvSpPr>
      <dsp:spPr>
        <a:xfrm>
          <a:off x="6076993" y="2632509"/>
          <a:ext cx="2168583" cy="1301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ea typeface="MS PGothic" charset="0"/>
            </a:rPr>
            <a:t>Discovery</a:t>
          </a:r>
          <a:endParaRPr lang="en-US" sz="2300" kern="1200" dirty="0"/>
        </a:p>
      </dsp:txBody>
      <dsp:txXfrm>
        <a:off x="6115102" y="2670618"/>
        <a:ext cx="2092365" cy="1224932"/>
      </dsp:txXfrm>
    </dsp:sp>
    <dsp:sp modelId="{434AC606-F3C6-484E-BB1B-6F29E965BB21}">
      <dsp:nvSpPr>
        <dsp:cNvPr id="0" name=""/>
        <dsp:cNvSpPr/>
      </dsp:nvSpPr>
      <dsp:spPr>
        <a:xfrm>
          <a:off x="8462435" y="3014180"/>
          <a:ext cx="459739" cy="53780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462435" y="3121742"/>
        <a:ext cx="321817" cy="322684"/>
      </dsp:txXfrm>
    </dsp:sp>
    <dsp:sp modelId="{097905F8-1C96-7542-B56D-665772FDF5B4}">
      <dsp:nvSpPr>
        <dsp:cNvPr id="0" name=""/>
        <dsp:cNvSpPr/>
      </dsp:nvSpPr>
      <dsp:spPr>
        <a:xfrm>
          <a:off x="9113010" y="2632509"/>
          <a:ext cx="2168583" cy="130115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ea typeface="MS PGothic" charset="0"/>
            </a:rPr>
            <a:t>Exploitation</a:t>
          </a:r>
          <a:endParaRPr lang="en-US" sz="2300" kern="1200" dirty="0"/>
        </a:p>
      </dsp:txBody>
      <dsp:txXfrm>
        <a:off x="9151119" y="2670618"/>
        <a:ext cx="2092365" cy="122493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t>3/8/2023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Mr. R C Ravindranath, Asst. Prof., SOE-CSE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t>‹#›</a:t>
            </a:fld>
            <a:endParaRPr lang="en-US"/>
          </a:p>
        </p:txBody>
      </p:sp>
    </p:spTree>
    <p:extLst>
      <p:ext uri="{BB962C8B-B14F-4D97-AF65-F5344CB8AC3E}">
        <p14:creationId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3/8/2023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r>
              <a:rPr lang="en-US"/>
              <a:t>Mr. R C Ravindranath, Asst. Prof., SOE-CSE</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2</a:t>
            </a:fld>
            <a:endParaRPr lang="en-US" altLang="en-US"/>
          </a:p>
        </p:txBody>
      </p:sp>
      <p:sp>
        <p:nvSpPr>
          <p:cNvPr id="5" name="Footer Placeholder 4"/>
          <p:cNvSpPr>
            <a:spLocks noGrp="1"/>
          </p:cNvSpPr>
          <p:nvPr>
            <p:ph type="ftr" sz="quarter" idx="11"/>
          </p:nvPr>
        </p:nvSpPr>
        <p:spPr/>
        <p:txBody>
          <a:bodyPr/>
          <a:lstStyle/>
          <a:p>
            <a:pPr>
              <a:defRPr/>
            </a:pPr>
            <a:r>
              <a:rPr lang="en-US"/>
              <a:t>Mr. R C Ravindranath, Asst. Prof., SOE-CSE</a:t>
            </a:r>
          </a:p>
        </p:txBody>
      </p:sp>
    </p:spTree>
    <p:extLst>
      <p:ext uri="{BB962C8B-B14F-4D97-AF65-F5344CB8AC3E}">
        <p14:creationId xmlns:p14="http://schemas.microsoft.com/office/powerpoint/2010/main" val="4180037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9FBC269-447F-88A9-C4FE-D13A337967C3}"/>
              </a:ext>
            </a:extLst>
          </p:cNvPr>
          <p:cNvSpPr>
            <a:spLocks noGrp="1" noChangeArrowheads="1"/>
          </p:cNvSpPr>
          <p:nvPr>
            <p:ph type="sldNum" sz="quarter" idx="5"/>
          </p:nvPr>
        </p:nvSpPr>
        <p:spPr>
          <a:ln/>
        </p:spPr>
        <p:txBody>
          <a:bodyPr/>
          <a:lstStyle/>
          <a:p>
            <a:fld id="{DE98D852-ABBB-465A-A4D3-48AD8072D361}" type="slidenum">
              <a:rPr lang="en-US" altLang="en-US"/>
              <a:pPr/>
              <a:t>13</a:t>
            </a:fld>
            <a:endParaRPr lang="en-US" altLang="en-US"/>
          </a:p>
        </p:txBody>
      </p:sp>
      <p:sp>
        <p:nvSpPr>
          <p:cNvPr id="1397762" name="Rectangle 2">
            <a:extLst>
              <a:ext uri="{FF2B5EF4-FFF2-40B4-BE49-F238E27FC236}">
                <a16:creationId xmlns:a16="http://schemas.microsoft.com/office/drawing/2014/main" id="{E1AC3E73-B034-AD6A-C021-0A1204C23819}"/>
              </a:ext>
            </a:extLst>
          </p:cNvPr>
          <p:cNvSpPr>
            <a:spLocks noGrp="1" noRot="1" noChangeAspect="1" noChangeArrowheads="1" noTextEdit="1"/>
          </p:cNvSpPr>
          <p:nvPr>
            <p:ph type="sldImg"/>
          </p:nvPr>
        </p:nvSpPr>
        <p:spPr>
          <a:ln/>
        </p:spPr>
      </p:sp>
      <p:sp>
        <p:nvSpPr>
          <p:cNvPr id="1397763" name="Rectangle 3">
            <a:extLst>
              <a:ext uri="{FF2B5EF4-FFF2-40B4-BE49-F238E27FC236}">
                <a16:creationId xmlns:a16="http://schemas.microsoft.com/office/drawing/2014/main" id="{98F49FAA-C2E7-3B63-89A1-C3368F97777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72FFB8-0B97-3E20-B686-481916037DED}"/>
              </a:ext>
            </a:extLst>
          </p:cNvPr>
          <p:cNvSpPr>
            <a:spLocks noGrp="1" noChangeArrowheads="1"/>
          </p:cNvSpPr>
          <p:nvPr>
            <p:ph type="sldNum" sz="quarter" idx="5"/>
          </p:nvPr>
        </p:nvSpPr>
        <p:spPr>
          <a:ln/>
        </p:spPr>
        <p:txBody>
          <a:bodyPr/>
          <a:lstStyle/>
          <a:p>
            <a:fld id="{E08F1AC6-B788-45C9-958B-D2009775BD15}" type="slidenum">
              <a:rPr lang="en-US" altLang="en-US"/>
              <a:pPr/>
              <a:t>14</a:t>
            </a:fld>
            <a:endParaRPr lang="en-US" altLang="en-US"/>
          </a:p>
        </p:txBody>
      </p:sp>
      <p:sp>
        <p:nvSpPr>
          <p:cNvPr id="1398786" name="Rectangle 2">
            <a:extLst>
              <a:ext uri="{FF2B5EF4-FFF2-40B4-BE49-F238E27FC236}">
                <a16:creationId xmlns:a16="http://schemas.microsoft.com/office/drawing/2014/main" id="{7CE214A8-BEB4-9506-CAAC-6D30A2259458}"/>
              </a:ext>
            </a:extLst>
          </p:cNvPr>
          <p:cNvSpPr>
            <a:spLocks noGrp="1" noRot="1" noChangeAspect="1" noChangeArrowheads="1" noTextEdit="1"/>
          </p:cNvSpPr>
          <p:nvPr>
            <p:ph type="sldImg"/>
          </p:nvPr>
        </p:nvSpPr>
        <p:spPr>
          <a:ln/>
        </p:spPr>
      </p:sp>
      <p:sp>
        <p:nvSpPr>
          <p:cNvPr id="1398787" name="Rectangle 3">
            <a:extLst>
              <a:ext uri="{FF2B5EF4-FFF2-40B4-BE49-F238E27FC236}">
                <a16:creationId xmlns:a16="http://schemas.microsoft.com/office/drawing/2014/main" id="{7C0EF4B4-A57C-D93C-EA73-AC9F85CD4A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F8E70D4-790C-F4C9-F468-572A435B80E0}"/>
              </a:ext>
            </a:extLst>
          </p:cNvPr>
          <p:cNvSpPr>
            <a:spLocks noGrp="1" noChangeArrowheads="1"/>
          </p:cNvSpPr>
          <p:nvPr>
            <p:ph type="sldNum" sz="quarter" idx="5"/>
          </p:nvPr>
        </p:nvSpPr>
        <p:spPr>
          <a:ln/>
        </p:spPr>
        <p:txBody>
          <a:bodyPr/>
          <a:lstStyle/>
          <a:p>
            <a:fld id="{B1CD38C6-5037-4C3F-A89F-450F9249FC66}" type="slidenum">
              <a:rPr lang="en-US" altLang="en-US"/>
              <a:pPr/>
              <a:t>15</a:t>
            </a:fld>
            <a:endParaRPr lang="en-US" altLang="en-US"/>
          </a:p>
        </p:txBody>
      </p:sp>
      <p:sp>
        <p:nvSpPr>
          <p:cNvPr id="1399810" name="Rectangle 2">
            <a:extLst>
              <a:ext uri="{FF2B5EF4-FFF2-40B4-BE49-F238E27FC236}">
                <a16:creationId xmlns:a16="http://schemas.microsoft.com/office/drawing/2014/main" id="{1FDC1B86-7CEE-3C23-D200-7B7BBDA35B1D}"/>
              </a:ext>
            </a:extLst>
          </p:cNvPr>
          <p:cNvSpPr>
            <a:spLocks noGrp="1" noRot="1" noChangeAspect="1" noChangeArrowheads="1" noTextEdit="1"/>
          </p:cNvSpPr>
          <p:nvPr>
            <p:ph type="sldImg"/>
          </p:nvPr>
        </p:nvSpPr>
        <p:spPr>
          <a:ln/>
        </p:spPr>
      </p:sp>
      <p:sp>
        <p:nvSpPr>
          <p:cNvPr id="1399811" name="Rectangle 3">
            <a:extLst>
              <a:ext uri="{FF2B5EF4-FFF2-40B4-BE49-F238E27FC236}">
                <a16:creationId xmlns:a16="http://schemas.microsoft.com/office/drawing/2014/main" id="{17D2E6E5-2F76-319E-8C72-4CB9C0DCF3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D596054-A166-82F3-7B0C-BDD6A8C35232}"/>
              </a:ext>
            </a:extLst>
          </p:cNvPr>
          <p:cNvSpPr>
            <a:spLocks noGrp="1" noChangeArrowheads="1"/>
          </p:cNvSpPr>
          <p:nvPr>
            <p:ph type="sldNum" sz="quarter" idx="5"/>
          </p:nvPr>
        </p:nvSpPr>
        <p:spPr>
          <a:ln/>
        </p:spPr>
        <p:txBody>
          <a:bodyPr/>
          <a:lstStyle/>
          <a:p>
            <a:fld id="{6D789E37-7EB2-44B5-A5BC-B5CC63B09C84}" type="slidenum">
              <a:rPr lang="en-US" altLang="en-US"/>
              <a:pPr/>
              <a:t>16</a:t>
            </a:fld>
            <a:endParaRPr lang="en-US" altLang="en-US"/>
          </a:p>
        </p:txBody>
      </p:sp>
      <p:sp>
        <p:nvSpPr>
          <p:cNvPr id="1400834" name="Rectangle 2">
            <a:extLst>
              <a:ext uri="{FF2B5EF4-FFF2-40B4-BE49-F238E27FC236}">
                <a16:creationId xmlns:a16="http://schemas.microsoft.com/office/drawing/2014/main" id="{32E2AA64-0D15-F64D-015A-6FF5EA022BAE}"/>
              </a:ext>
            </a:extLst>
          </p:cNvPr>
          <p:cNvSpPr>
            <a:spLocks noGrp="1" noRot="1" noChangeAspect="1" noChangeArrowheads="1" noTextEdit="1"/>
          </p:cNvSpPr>
          <p:nvPr>
            <p:ph type="sldImg"/>
          </p:nvPr>
        </p:nvSpPr>
        <p:spPr>
          <a:ln/>
        </p:spPr>
      </p:sp>
      <p:sp>
        <p:nvSpPr>
          <p:cNvPr id="1400835" name="Rectangle 3">
            <a:extLst>
              <a:ext uri="{FF2B5EF4-FFF2-40B4-BE49-F238E27FC236}">
                <a16:creationId xmlns:a16="http://schemas.microsoft.com/office/drawing/2014/main" id="{973B7A2A-E3C9-326A-678C-E1D64122739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0A5E6D8A-12CD-BCE6-549B-604CE926A80F}"/>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4A5D82E0-20E1-40D8-A27F-3E66964586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should the authenticator depends upon?</a:t>
            </a:r>
          </a:p>
          <a:p>
            <a:endParaRPr lang="en-US" altLang="en-US"/>
          </a:p>
          <a:p>
            <a:r>
              <a:rPr lang="en-US" altLang="en-US"/>
              <a:t>User name, current time</a:t>
            </a:r>
          </a:p>
          <a:p>
            <a:endParaRPr lang="en-US" altLang="en-US"/>
          </a:p>
        </p:txBody>
      </p:sp>
      <p:sp>
        <p:nvSpPr>
          <p:cNvPr id="53252" name="Slide Number Placeholder 3">
            <a:extLst>
              <a:ext uri="{FF2B5EF4-FFF2-40B4-BE49-F238E27FC236}">
                <a16:creationId xmlns:a16="http://schemas.microsoft.com/office/drawing/2014/main" id="{3403892A-0762-6A92-0DF7-3DBAC3248EC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89013" eaLnBrk="0" hangingPunct="0">
              <a:spcBef>
                <a:spcPct val="30000"/>
              </a:spcBef>
              <a:defRPr kumimoji="1" sz="1200">
                <a:solidFill>
                  <a:schemeClr val="tx1"/>
                </a:solidFill>
                <a:latin typeface="Times New Roman" panose="02020603050405020304" pitchFamily="18" charset="0"/>
              </a:defRPr>
            </a:lvl1pPr>
            <a:lvl2pPr marL="742950" indent="-285750" defTabSz="989013" eaLnBrk="0" hangingPunct="0">
              <a:spcBef>
                <a:spcPct val="30000"/>
              </a:spcBef>
              <a:defRPr kumimoji="1" sz="1200">
                <a:solidFill>
                  <a:schemeClr val="tx1"/>
                </a:solidFill>
                <a:latin typeface="Times New Roman" panose="02020603050405020304" pitchFamily="18" charset="0"/>
              </a:defRPr>
            </a:lvl2pPr>
            <a:lvl3pPr marL="1143000" indent="-228600" defTabSz="989013" eaLnBrk="0" hangingPunct="0">
              <a:spcBef>
                <a:spcPct val="30000"/>
              </a:spcBef>
              <a:defRPr kumimoji="1" sz="1200">
                <a:solidFill>
                  <a:schemeClr val="tx1"/>
                </a:solidFill>
                <a:latin typeface="Times New Roman" panose="02020603050405020304" pitchFamily="18" charset="0"/>
              </a:defRPr>
            </a:lvl3pPr>
            <a:lvl4pPr marL="1600200" indent="-228600" defTabSz="989013" eaLnBrk="0" hangingPunct="0">
              <a:spcBef>
                <a:spcPct val="30000"/>
              </a:spcBef>
              <a:defRPr kumimoji="1" sz="1200">
                <a:solidFill>
                  <a:schemeClr val="tx1"/>
                </a:solidFill>
                <a:latin typeface="Times New Roman" panose="02020603050405020304" pitchFamily="18" charset="0"/>
              </a:defRPr>
            </a:lvl4pPr>
            <a:lvl5pPr marL="2057400" indent="-228600" defTabSz="989013" eaLnBrk="0" hangingPunct="0">
              <a:spcBef>
                <a:spcPct val="30000"/>
              </a:spcBef>
              <a:defRPr kumimoji="1" sz="1200">
                <a:solidFill>
                  <a:schemeClr val="tx1"/>
                </a:solidFill>
                <a:latin typeface="Times New Roman" panose="02020603050405020304" pitchFamily="18" charset="0"/>
              </a:defRPr>
            </a:lvl5pPr>
            <a:lvl6pPr marL="25146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6pPr>
            <a:lvl7pPr marL="29718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7pPr>
            <a:lvl8pPr marL="34290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8pPr>
            <a:lvl9pPr marL="3886200" indent="-228600" defTabSz="989013" eaLnBrk="0" fontAlgn="base" hangingPunct="0">
              <a:spcBef>
                <a:spcPct val="30000"/>
              </a:spcBef>
              <a:spcAft>
                <a:spcPct val="0"/>
              </a:spcAft>
              <a:defRPr kumimoji="1" sz="1200">
                <a:solidFill>
                  <a:schemeClr val="tx1"/>
                </a:solidFill>
                <a:latin typeface="Times New Roman" panose="02020603050405020304" pitchFamily="18" charset="0"/>
              </a:defRPr>
            </a:lvl9pPr>
          </a:lstStyle>
          <a:p>
            <a:pPr eaLnBrk="1" hangingPunct="1">
              <a:spcBef>
                <a:spcPct val="0"/>
              </a:spcBef>
            </a:pPr>
            <a:fld id="{C8241D35-9812-4D5A-A01B-28B947309975}" type="slidenum">
              <a:rPr kumimoji="0" lang="en-US" altLang="en-US" sz="1300"/>
              <a:pPr eaLnBrk="1" hangingPunct="1">
                <a:spcBef>
                  <a:spcPct val="0"/>
                </a:spcBef>
              </a:pPr>
              <a:t>23</a:t>
            </a:fld>
            <a:endParaRPr kumimoji="0" lang="en-US" altLang="en-US" sz="13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18D6FF-4E9F-4088-AC6B-440DC016E80C}" type="slidenum">
              <a:rPr lang="en-US" smtClean="0"/>
              <a:t>24</a:t>
            </a:fld>
            <a:endParaRPr lang="en-US"/>
          </a:p>
        </p:txBody>
      </p:sp>
    </p:spTree>
    <p:extLst>
      <p:ext uri="{BB962C8B-B14F-4D97-AF65-F5344CB8AC3E}">
        <p14:creationId xmlns:p14="http://schemas.microsoft.com/office/powerpoint/2010/main" val="10112347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18D6FF-4E9F-4088-AC6B-440DC016E80C}" type="slidenum">
              <a:rPr lang="en-US" smtClean="0"/>
              <a:t>25</a:t>
            </a:fld>
            <a:endParaRPr lang="en-US"/>
          </a:p>
        </p:txBody>
      </p:sp>
    </p:spTree>
    <p:extLst>
      <p:ext uri="{BB962C8B-B14F-4D97-AF65-F5344CB8AC3E}">
        <p14:creationId xmlns:p14="http://schemas.microsoft.com/office/powerpoint/2010/main" val="3330096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18D6FF-4E9F-4088-AC6B-440DC016E80C}" type="slidenum">
              <a:rPr lang="en-US" smtClean="0"/>
              <a:t>26</a:t>
            </a:fld>
            <a:endParaRPr lang="en-US"/>
          </a:p>
        </p:txBody>
      </p:sp>
    </p:spTree>
    <p:extLst>
      <p:ext uri="{BB962C8B-B14F-4D97-AF65-F5344CB8AC3E}">
        <p14:creationId xmlns:p14="http://schemas.microsoft.com/office/powerpoint/2010/main" val="21559952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36</a:t>
            </a:fld>
            <a:endParaRPr lang="en-US"/>
          </a:p>
        </p:txBody>
      </p:sp>
    </p:spTree>
    <p:extLst>
      <p:ext uri="{BB962C8B-B14F-4D97-AF65-F5344CB8AC3E}">
        <p14:creationId xmlns:p14="http://schemas.microsoft.com/office/powerpoint/2010/main" val="7475589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37</a:t>
            </a:fld>
            <a:endParaRPr lang="en-US"/>
          </a:p>
        </p:txBody>
      </p:sp>
    </p:spTree>
    <p:extLst>
      <p:ext uri="{BB962C8B-B14F-4D97-AF65-F5344CB8AC3E}">
        <p14:creationId xmlns:p14="http://schemas.microsoft.com/office/powerpoint/2010/main" val="38442912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418D6FF-4E9F-4088-AC6B-440DC016E80C}" type="slidenum">
              <a:rPr lang="en-US" smtClean="0"/>
              <a:t>4</a:t>
            </a:fld>
            <a:endParaRPr lang="en-US"/>
          </a:p>
        </p:txBody>
      </p:sp>
    </p:spTree>
    <p:extLst>
      <p:ext uri="{BB962C8B-B14F-4D97-AF65-F5344CB8AC3E}">
        <p14:creationId xmlns:p14="http://schemas.microsoft.com/office/powerpoint/2010/main" val="645207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38</a:t>
            </a:fld>
            <a:endParaRPr lang="en-US"/>
          </a:p>
        </p:txBody>
      </p:sp>
    </p:spTree>
    <p:extLst>
      <p:ext uri="{BB962C8B-B14F-4D97-AF65-F5344CB8AC3E}">
        <p14:creationId xmlns:p14="http://schemas.microsoft.com/office/powerpoint/2010/main" val="19053527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39</a:t>
            </a:fld>
            <a:endParaRPr lang="en-US"/>
          </a:p>
        </p:txBody>
      </p:sp>
    </p:spTree>
    <p:extLst>
      <p:ext uri="{BB962C8B-B14F-4D97-AF65-F5344CB8AC3E}">
        <p14:creationId xmlns:p14="http://schemas.microsoft.com/office/powerpoint/2010/main" val="54005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40</a:t>
            </a:fld>
            <a:endParaRPr lang="en-US"/>
          </a:p>
        </p:txBody>
      </p:sp>
    </p:spTree>
    <p:extLst>
      <p:ext uri="{BB962C8B-B14F-4D97-AF65-F5344CB8AC3E}">
        <p14:creationId xmlns:p14="http://schemas.microsoft.com/office/powerpoint/2010/main" val="1891476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4625" lvl="2" indent="0">
              <a:buFontTx/>
              <a:buNone/>
            </a:pPr>
            <a:endParaRPr lang="en-US" dirty="0">
              <a:ea typeface="MS PGothic" charset="0"/>
            </a:endParaRPr>
          </a:p>
        </p:txBody>
      </p:sp>
      <p:sp>
        <p:nvSpPr>
          <p:cNvPr id="4" name="Slide Number Placeholder 3"/>
          <p:cNvSpPr>
            <a:spLocks noGrp="1"/>
          </p:cNvSpPr>
          <p:nvPr>
            <p:ph type="sldNum" sz="quarter" idx="10"/>
          </p:nvPr>
        </p:nvSpPr>
        <p:spPr/>
        <p:txBody>
          <a:bodyPr/>
          <a:lstStyle/>
          <a:p>
            <a:fld id="{B42C0E37-C00D-714E-B07B-718741D6EBFB}" type="slidenum">
              <a:rPr lang="en-US" smtClean="0"/>
              <a:t>41</a:t>
            </a:fld>
            <a:endParaRPr lang="en-US"/>
          </a:p>
        </p:txBody>
      </p:sp>
    </p:spTree>
    <p:extLst>
      <p:ext uri="{BB962C8B-B14F-4D97-AF65-F5344CB8AC3E}">
        <p14:creationId xmlns:p14="http://schemas.microsoft.com/office/powerpoint/2010/main" val="16173011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i="0" kern="1200" dirty="0">
                <a:solidFill>
                  <a:schemeClr val="tx1"/>
                </a:solidFill>
                <a:effectLst/>
                <a:latin typeface="+mn-lt"/>
                <a:ea typeface="+mn-ea"/>
                <a:cs typeface="+mn-cs"/>
              </a:rPr>
              <a:t>Any request sent by the browser will first be intercepted by zap and then sent to the web application. Similarly, any response sent by the web application will be intercepted by zap and then sent to the browser. When a request is intercepted, ZAP can modify the request to exploit an existing vulnerability in the web application.</a:t>
            </a:r>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42</a:t>
            </a:fld>
            <a:endParaRPr lang="en-US"/>
          </a:p>
        </p:txBody>
      </p:sp>
    </p:spTree>
    <p:extLst>
      <p:ext uri="{BB962C8B-B14F-4D97-AF65-F5344CB8AC3E}">
        <p14:creationId xmlns:p14="http://schemas.microsoft.com/office/powerpoint/2010/main" val="30862154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43</a:t>
            </a:fld>
            <a:endParaRPr lang="en-US"/>
          </a:p>
        </p:txBody>
      </p:sp>
    </p:spTree>
    <p:extLst>
      <p:ext uri="{BB962C8B-B14F-4D97-AF65-F5344CB8AC3E}">
        <p14:creationId xmlns:p14="http://schemas.microsoft.com/office/powerpoint/2010/main" val="9457604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44</a:t>
            </a:fld>
            <a:endParaRPr lang="en-US"/>
          </a:p>
        </p:txBody>
      </p:sp>
    </p:spTree>
    <p:extLst>
      <p:ext uri="{BB962C8B-B14F-4D97-AF65-F5344CB8AC3E}">
        <p14:creationId xmlns:p14="http://schemas.microsoft.com/office/powerpoint/2010/main" val="8003593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46</a:t>
            </a:fld>
            <a:endParaRPr lang="en-US"/>
          </a:p>
        </p:txBody>
      </p:sp>
    </p:spTree>
    <p:extLst>
      <p:ext uri="{BB962C8B-B14F-4D97-AF65-F5344CB8AC3E}">
        <p14:creationId xmlns:p14="http://schemas.microsoft.com/office/powerpoint/2010/main" val="21010346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48</a:t>
            </a:fld>
            <a:endParaRPr lang="en-US"/>
          </a:p>
        </p:txBody>
      </p:sp>
    </p:spTree>
    <p:extLst>
      <p:ext uri="{BB962C8B-B14F-4D97-AF65-F5344CB8AC3E}">
        <p14:creationId xmlns:p14="http://schemas.microsoft.com/office/powerpoint/2010/main" val="39858712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order to change the price value, click on Purchase button and intercept the request using Burp Proxy. In the intercepted request, you’ll see that the price field is sent to the server as a parameter when the form is submitted. Change the price value to the desired value and forward the request by clicking on the Forward button in Burp. The application will successfully process the transaction with the chosen price value.</a:t>
            </a:r>
            <a:endParaRPr lang="en-US" dirty="0"/>
          </a:p>
        </p:txBody>
      </p:sp>
      <p:sp>
        <p:nvSpPr>
          <p:cNvPr id="4" name="Slide Number Placeholder 3"/>
          <p:cNvSpPr>
            <a:spLocks noGrp="1"/>
          </p:cNvSpPr>
          <p:nvPr>
            <p:ph type="sldNum" sz="quarter" idx="5"/>
          </p:nvPr>
        </p:nvSpPr>
        <p:spPr/>
        <p:txBody>
          <a:bodyPr/>
          <a:lstStyle/>
          <a:p>
            <a:fld id="{B42C0E37-C00D-714E-B07B-718741D6EBFB}" type="slidenum">
              <a:rPr lang="en-US" smtClean="0"/>
              <a:t>49</a:t>
            </a:fld>
            <a:endParaRPr lang="en-US"/>
          </a:p>
        </p:txBody>
      </p:sp>
    </p:spTree>
    <p:extLst>
      <p:ext uri="{BB962C8B-B14F-4D97-AF65-F5344CB8AC3E}">
        <p14:creationId xmlns:p14="http://schemas.microsoft.com/office/powerpoint/2010/main" val="3116886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501919E-3F00-059B-26CF-9548EA81F3FB}"/>
              </a:ext>
            </a:extLst>
          </p:cNvPr>
          <p:cNvSpPr>
            <a:spLocks noGrp="1" noChangeArrowheads="1"/>
          </p:cNvSpPr>
          <p:nvPr>
            <p:ph type="sldNum" sz="quarter" idx="5"/>
          </p:nvPr>
        </p:nvSpPr>
        <p:spPr>
          <a:ln/>
        </p:spPr>
        <p:txBody>
          <a:bodyPr/>
          <a:lstStyle/>
          <a:p>
            <a:fld id="{0C23AF22-4030-4251-AD31-E55F4C540174}" type="slidenum">
              <a:rPr lang="en-US" altLang="en-US"/>
              <a:pPr/>
              <a:t>6</a:t>
            </a:fld>
            <a:endParaRPr lang="en-US" altLang="en-US"/>
          </a:p>
        </p:txBody>
      </p:sp>
      <p:sp>
        <p:nvSpPr>
          <p:cNvPr id="1392642" name="Rectangle 2">
            <a:extLst>
              <a:ext uri="{FF2B5EF4-FFF2-40B4-BE49-F238E27FC236}">
                <a16:creationId xmlns:a16="http://schemas.microsoft.com/office/drawing/2014/main" id="{C1A0A62E-B264-F736-407F-8550355FDE54}"/>
              </a:ext>
            </a:extLst>
          </p:cNvPr>
          <p:cNvSpPr>
            <a:spLocks noGrp="1" noRot="1" noChangeAspect="1" noChangeArrowheads="1" noTextEdit="1"/>
          </p:cNvSpPr>
          <p:nvPr>
            <p:ph type="sldImg"/>
          </p:nvPr>
        </p:nvSpPr>
        <p:spPr>
          <a:ln/>
        </p:spPr>
      </p:sp>
      <p:sp>
        <p:nvSpPr>
          <p:cNvPr id="1392643" name="Rectangle 3">
            <a:extLst>
              <a:ext uri="{FF2B5EF4-FFF2-40B4-BE49-F238E27FC236}">
                <a16:creationId xmlns:a16="http://schemas.microsoft.com/office/drawing/2014/main" id="{16208FB6-FE70-5D0C-E540-96265341CF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2C0E37-C00D-714E-B07B-718741D6EBFB}" type="slidenum">
              <a:rPr lang="en-US" smtClean="0"/>
              <a:t>50</a:t>
            </a:fld>
            <a:endParaRPr lang="en-US"/>
          </a:p>
        </p:txBody>
      </p:sp>
    </p:spTree>
    <p:extLst>
      <p:ext uri="{BB962C8B-B14F-4D97-AF65-F5344CB8AC3E}">
        <p14:creationId xmlns:p14="http://schemas.microsoft.com/office/powerpoint/2010/main" val="10887224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C0E37-C00D-714E-B07B-718741D6EBFB}" type="slidenum">
              <a:rPr lang="en-US" smtClean="0"/>
              <a:t>51</a:t>
            </a:fld>
            <a:endParaRPr lang="en-US"/>
          </a:p>
        </p:txBody>
      </p:sp>
    </p:spTree>
    <p:extLst>
      <p:ext uri="{BB962C8B-B14F-4D97-AF65-F5344CB8AC3E}">
        <p14:creationId xmlns:p14="http://schemas.microsoft.com/office/powerpoint/2010/main" val="12259340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C0E37-C00D-714E-B07B-718741D6EBFB}" type="slidenum">
              <a:rPr lang="en-US" smtClean="0"/>
              <a:t>52</a:t>
            </a:fld>
            <a:endParaRPr lang="en-US"/>
          </a:p>
        </p:txBody>
      </p:sp>
    </p:spTree>
    <p:extLst>
      <p:ext uri="{BB962C8B-B14F-4D97-AF65-F5344CB8AC3E}">
        <p14:creationId xmlns:p14="http://schemas.microsoft.com/office/powerpoint/2010/main" val="35032210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exercise is to retrieve the password of another user. We’ll try to get the admin’s password. Try the username ‘admin’, You get directed to another page that contains the secret question which means the username ‘admin’ is a valid username. Now, enter any color in the answer field and intercept the request in Burp Suite. In the Intercept sub-tab of the proxy tab, right click anywhere on the request and select ‘Send to Intruder’. In the ‘Intruder’ tab, click the ‘Clear’ button to clear all payload markers and highlight the color you entered and click the ‘Add’ button. Switch to the ‘Payloads’ sub-tab and add all the colors under ‘Payloads Options [Simple List]’.  Make sure that the proxy intercept is off. Switch back to the ‘Positions’ sub-tab and click on ‘Start Attack’. The color with the different payload size is the correct answer (in this case it is green).</a:t>
            </a:r>
          </a:p>
        </p:txBody>
      </p:sp>
      <p:sp>
        <p:nvSpPr>
          <p:cNvPr id="4" name="Slide Number Placeholder 3"/>
          <p:cNvSpPr>
            <a:spLocks noGrp="1"/>
          </p:cNvSpPr>
          <p:nvPr>
            <p:ph type="sldNum" sz="quarter" idx="5"/>
          </p:nvPr>
        </p:nvSpPr>
        <p:spPr/>
        <p:txBody>
          <a:bodyPr/>
          <a:lstStyle/>
          <a:p>
            <a:fld id="{B42C0E37-C00D-714E-B07B-718741D6EBFB}" type="slidenum">
              <a:rPr lang="en-US" smtClean="0"/>
              <a:t>53</a:t>
            </a:fld>
            <a:endParaRPr lang="en-US"/>
          </a:p>
        </p:txBody>
      </p:sp>
    </p:spTree>
    <p:extLst>
      <p:ext uri="{BB962C8B-B14F-4D97-AF65-F5344CB8AC3E}">
        <p14:creationId xmlns:p14="http://schemas.microsoft.com/office/powerpoint/2010/main" val="1314024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2C0E37-C00D-714E-B07B-718741D6EBFB}" type="slidenum">
              <a:rPr lang="en-US" smtClean="0"/>
              <a:t>54</a:t>
            </a:fld>
            <a:endParaRPr lang="en-US"/>
          </a:p>
        </p:txBody>
      </p:sp>
    </p:spTree>
    <p:extLst>
      <p:ext uri="{BB962C8B-B14F-4D97-AF65-F5344CB8AC3E}">
        <p14:creationId xmlns:p14="http://schemas.microsoft.com/office/powerpoint/2010/main" val="38683209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 </a:t>
            </a:r>
          </a:p>
        </p:txBody>
      </p:sp>
      <p:sp>
        <p:nvSpPr>
          <p:cNvPr id="4" name="Slide Number Placeholder 3"/>
          <p:cNvSpPr>
            <a:spLocks noGrp="1"/>
          </p:cNvSpPr>
          <p:nvPr>
            <p:ph type="sldNum" sz="quarter" idx="10"/>
          </p:nvPr>
        </p:nvSpPr>
        <p:spPr/>
        <p:txBody>
          <a:bodyPr/>
          <a:lstStyle/>
          <a:p>
            <a:fld id="{B42C0E37-C00D-714E-B07B-718741D6EBFB}" type="slidenum">
              <a:rPr lang="en-US" smtClean="0"/>
              <a:t>55</a:t>
            </a:fld>
            <a:endParaRPr lang="en-US"/>
          </a:p>
        </p:txBody>
      </p:sp>
    </p:spTree>
    <p:extLst>
      <p:ext uri="{BB962C8B-B14F-4D97-AF65-F5344CB8AC3E}">
        <p14:creationId xmlns:p14="http://schemas.microsoft.com/office/powerpoint/2010/main" val="3727256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6C9ED2-286F-8988-6B79-7F2814830D6A}"/>
              </a:ext>
            </a:extLst>
          </p:cNvPr>
          <p:cNvSpPr>
            <a:spLocks noGrp="1" noChangeArrowheads="1"/>
          </p:cNvSpPr>
          <p:nvPr>
            <p:ph type="sldNum" sz="quarter" idx="5"/>
          </p:nvPr>
        </p:nvSpPr>
        <p:spPr>
          <a:ln/>
        </p:spPr>
        <p:txBody>
          <a:bodyPr/>
          <a:lstStyle/>
          <a:p>
            <a:fld id="{3D9D4E19-7083-4434-9280-A509670CCC07}" type="slidenum">
              <a:rPr lang="en-US" altLang="en-US"/>
              <a:pPr/>
              <a:t>7</a:t>
            </a:fld>
            <a:endParaRPr lang="en-US" altLang="en-US"/>
          </a:p>
        </p:txBody>
      </p:sp>
      <p:sp>
        <p:nvSpPr>
          <p:cNvPr id="1446914" name="Rectangle 2">
            <a:extLst>
              <a:ext uri="{FF2B5EF4-FFF2-40B4-BE49-F238E27FC236}">
                <a16:creationId xmlns:a16="http://schemas.microsoft.com/office/drawing/2014/main" id="{2D9B67E0-3490-5C66-E629-F497F36D3CFE}"/>
              </a:ext>
            </a:extLst>
          </p:cNvPr>
          <p:cNvSpPr>
            <a:spLocks noGrp="1" noRot="1" noChangeAspect="1" noChangeArrowheads="1" noTextEdit="1"/>
          </p:cNvSpPr>
          <p:nvPr>
            <p:ph type="sldImg"/>
          </p:nvPr>
        </p:nvSpPr>
        <p:spPr>
          <a:ln/>
        </p:spPr>
      </p:sp>
      <p:sp>
        <p:nvSpPr>
          <p:cNvPr id="1446915" name="Rectangle 3">
            <a:extLst>
              <a:ext uri="{FF2B5EF4-FFF2-40B4-BE49-F238E27FC236}">
                <a16:creationId xmlns:a16="http://schemas.microsoft.com/office/drawing/2014/main" id="{05BE5506-FAFD-51DA-C514-CF739452BA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986B567-E9B9-7793-AE3C-28F9B3A868E6}"/>
              </a:ext>
            </a:extLst>
          </p:cNvPr>
          <p:cNvSpPr>
            <a:spLocks noGrp="1" noChangeArrowheads="1"/>
          </p:cNvSpPr>
          <p:nvPr>
            <p:ph type="sldNum" sz="quarter" idx="5"/>
          </p:nvPr>
        </p:nvSpPr>
        <p:spPr>
          <a:ln/>
        </p:spPr>
        <p:txBody>
          <a:bodyPr/>
          <a:lstStyle/>
          <a:p>
            <a:fld id="{83A06588-9319-4732-AB0C-AD1F2B397AEC}" type="slidenum">
              <a:rPr lang="en-US" altLang="en-US"/>
              <a:pPr/>
              <a:t>8</a:t>
            </a:fld>
            <a:endParaRPr lang="en-US" altLang="en-US"/>
          </a:p>
        </p:txBody>
      </p:sp>
      <p:sp>
        <p:nvSpPr>
          <p:cNvPr id="1323010" name="Rectangle 2">
            <a:extLst>
              <a:ext uri="{FF2B5EF4-FFF2-40B4-BE49-F238E27FC236}">
                <a16:creationId xmlns:a16="http://schemas.microsoft.com/office/drawing/2014/main" id="{B43746DF-7C54-7E5C-C23F-4B582F989684}"/>
              </a:ext>
            </a:extLst>
          </p:cNvPr>
          <p:cNvSpPr>
            <a:spLocks noGrp="1" noChangeArrowheads="1"/>
          </p:cNvSpPr>
          <p:nvPr>
            <p:ph type="body" idx="1"/>
          </p:nvPr>
        </p:nvSpPr>
        <p:spPr>
          <a:xfrm>
            <a:off x="341313" y="4870450"/>
            <a:ext cx="6313487" cy="3968750"/>
          </a:xfrm>
          <a:noFill/>
          <a:ln/>
          <a:extLst>
            <a:ext uri="{91240B29-F687-4F45-9708-019B960494DF}">
              <a14:hiddenLine xmlns:a14="http://schemas.microsoft.com/office/drawing/2010/main" w="12700">
                <a:solidFill>
                  <a:schemeClr val="tx1"/>
                </a:solidFill>
                <a:miter lim="800000"/>
                <a:headEnd/>
                <a:tailEnd/>
              </a14:hiddenLine>
            </a:ext>
          </a:extLst>
        </p:spPr>
        <p:txBody>
          <a:bodyPr lIns="92062" tIns="45223" rIns="92062" bIns="45223"/>
          <a:lstStyle/>
          <a:p>
            <a:endParaRPr lang="en-US" altLang="en-US"/>
          </a:p>
          <a:p>
            <a:r>
              <a:rPr lang="en-US" altLang="en-US"/>
              <a:t>In addition to all the rules and regulations, policies and procedures and the related system specific documentation, there are some current computer security issues of which you as the Executive should be made aware.</a:t>
            </a:r>
          </a:p>
        </p:txBody>
      </p:sp>
      <p:sp>
        <p:nvSpPr>
          <p:cNvPr id="1323011" name="Rectangle 3">
            <a:extLst>
              <a:ext uri="{FF2B5EF4-FFF2-40B4-BE49-F238E27FC236}">
                <a16:creationId xmlns:a16="http://schemas.microsoft.com/office/drawing/2014/main" id="{7847E317-ED2C-5BB6-6818-323E3689B9F7}"/>
              </a:ext>
            </a:extLst>
          </p:cNvPr>
          <p:cNvSpPr>
            <a:spLocks noGrp="1" noRot="1" noChangeAspect="1" noChangeArrowheads="1" noTextEdit="1"/>
          </p:cNvSpPr>
          <p:nvPr>
            <p:ph type="sldImg"/>
          </p:nvPr>
        </p:nvSpPr>
        <p:spPr>
          <a:xfrm>
            <a:off x="1171575" y="576263"/>
            <a:ext cx="4651375" cy="3489325"/>
          </a:xfrm>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Ls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85F612-6F2D-84C9-8BBC-1D400F016581}"/>
              </a:ext>
            </a:extLst>
          </p:cNvPr>
          <p:cNvSpPr>
            <a:spLocks noGrp="1" noChangeArrowheads="1"/>
          </p:cNvSpPr>
          <p:nvPr>
            <p:ph type="sldNum" sz="quarter" idx="5"/>
          </p:nvPr>
        </p:nvSpPr>
        <p:spPr>
          <a:ln/>
        </p:spPr>
        <p:txBody>
          <a:bodyPr/>
          <a:lstStyle/>
          <a:p>
            <a:fld id="{55C9F1D4-359B-4027-81C7-C63BD7481CCB}" type="slidenum">
              <a:rPr lang="en-US" altLang="en-US"/>
              <a:pPr/>
              <a:t>9</a:t>
            </a:fld>
            <a:endParaRPr lang="en-US" altLang="en-US"/>
          </a:p>
        </p:txBody>
      </p:sp>
      <p:sp>
        <p:nvSpPr>
          <p:cNvPr id="1393666" name="Rectangle 2">
            <a:extLst>
              <a:ext uri="{FF2B5EF4-FFF2-40B4-BE49-F238E27FC236}">
                <a16:creationId xmlns:a16="http://schemas.microsoft.com/office/drawing/2014/main" id="{D5A7EBC3-B0B8-7539-7E38-ABE4DCCB4400}"/>
              </a:ext>
            </a:extLst>
          </p:cNvPr>
          <p:cNvSpPr>
            <a:spLocks noGrp="1" noRot="1" noChangeAspect="1" noChangeArrowheads="1" noTextEdit="1"/>
          </p:cNvSpPr>
          <p:nvPr>
            <p:ph type="sldImg"/>
          </p:nvPr>
        </p:nvSpPr>
        <p:spPr>
          <a:ln/>
        </p:spPr>
      </p:sp>
      <p:sp>
        <p:nvSpPr>
          <p:cNvPr id="1393667" name="Rectangle 3">
            <a:extLst>
              <a:ext uri="{FF2B5EF4-FFF2-40B4-BE49-F238E27FC236}">
                <a16:creationId xmlns:a16="http://schemas.microsoft.com/office/drawing/2014/main" id="{7F69E0E3-F8B8-B82D-CD43-23EEB75AB5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3847D8-5382-7F95-344A-A31096771CA7}"/>
              </a:ext>
            </a:extLst>
          </p:cNvPr>
          <p:cNvSpPr>
            <a:spLocks noGrp="1" noChangeArrowheads="1"/>
          </p:cNvSpPr>
          <p:nvPr>
            <p:ph type="sldNum" sz="quarter" idx="5"/>
          </p:nvPr>
        </p:nvSpPr>
        <p:spPr>
          <a:ln/>
        </p:spPr>
        <p:txBody>
          <a:bodyPr/>
          <a:lstStyle/>
          <a:p>
            <a:fld id="{5F7B1822-95F4-4199-8305-49E1C2B59085}" type="slidenum">
              <a:rPr lang="en-US" altLang="en-US"/>
              <a:pPr/>
              <a:t>10</a:t>
            </a:fld>
            <a:endParaRPr lang="en-US" altLang="en-US"/>
          </a:p>
        </p:txBody>
      </p:sp>
      <p:sp>
        <p:nvSpPr>
          <p:cNvPr id="1394690" name="Rectangle 2">
            <a:extLst>
              <a:ext uri="{FF2B5EF4-FFF2-40B4-BE49-F238E27FC236}">
                <a16:creationId xmlns:a16="http://schemas.microsoft.com/office/drawing/2014/main" id="{C536746A-0630-4110-A5BF-8B6F68B3E97E}"/>
              </a:ext>
            </a:extLst>
          </p:cNvPr>
          <p:cNvSpPr>
            <a:spLocks noGrp="1" noRot="1" noChangeAspect="1" noChangeArrowheads="1" noTextEdit="1"/>
          </p:cNvSpPr>
          <p:nvPr>
            <p:ph type="sldImg"/>
          </p:nvPr>
        </p:nvSpPr>
        <p:spPr>
          <a:ln/>
        </p:spPr>
      </p:sp>
      <p:sp>
        <p:nvSpPr>
          <p:cNvPr id="1394691" name="Rectangle 3">
            <a:extLst>
              <a:ext uri="{FF2B5EF4-FFF2-40B4-BE49-F238E27FC236}">
                <a16:creationId xmlns:a16="http://schemas.microsoft.com/office/drawing/2014/main" id="{8A4B5DD3-5F78-BF0B-70E2-F4096BD8380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57E03B-B12A-4980-8DCC-559BE923F6C1}"/>
              </a:ext>
            </a:extLst>
          </p:cNvPr>
          <p:cNvSpPr>
            <a:spLocks noGrp="1" noChangeArrowheads="1"/>
          </p:cNvSpPr>
          <p:nvPr>
            <p:ph type="sldNum" sz="quarter" idx="5"/>
          </p:nvPr>
        </p:nvSpPr>
        <p:spPr>
          <a:ln/>
        </p:spPr>
        <p:txBody>
          <a:bodyPr/>
          <a:lstStyle/>
          <a:p>
            <a:fld id="{A54BD4A2-672F-4B30-A394-13630D86AEF8}" type="slidenum">
              <a:rPr lang="en-US" altLang="en-US"/>
              <a:pPr/>
              <a:t>11</a:t>
            </a:fld>
            <a:endParaRPr lang="en-US" altLang="en-US"/>
          </a:p>
        </p:txBody>
      </p:sp>
      <p:sp>
        <p:nvSpPr>
          <p:cNvPr id="1395714" name="Rectangle 2">
            <a:extLst>
              <a:ext uri="{FF2B5EF4-FFF2-40B4-BE49-F238E27FC236}">
                <a16:creationId xmlns:a16="http://schemas.microsoft.com/office/drawing/2014/main" id="{B63A0842-16C6-C98A-644E-5F7D817B1F7A}"/>
              </a:ext>
            </a:extLst>
          </p:cNvPr>
          <p:cNvSpPr>
            <a:spLocks noGrp="1" noRot="1" noChangeAspect="1" noChangeArrowheads="1" noTextEdit="1"/>
          </p:cNvSpPr>
          <p:nvPr>
            <p:ph type="sldImg"/>
          </p:nvPr>
        </p:nvSpPr>
        <p:spPr>
          <a:ln/>
        </p:spPr>
      </p:sp>
      <p:sp>
        <p:nvSpPr>
          <p:cNvPr id="1395715" name="Rectangle 3">
            <a:extLst>
              <a:ext uri="{FF2B5EF4-FFF2-40B4-BE49-F238E27FC236}">
                <a16:creationId xmlns:a16="http://schemas.microsoft.com/office/drawing/2014/main" id="{7699BB5A-EAE9-5215-CDB4-6D4B070376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7A88BF-DEDA-C143-A331-CE9FE43C1C89}"/>
              </a:ext>
            </a:extLst>
          </p:cNvPr>
          <p:cNvSpPr>
            <a:spLocks noGrp="1" noChangeArrowheads="1"/>
          </p:cNvSpPr>
          <p:nvPr>
            <p:ph type="sldNum" sz="quarter" idx="5"/>
          </p:nvPr>
        </p:nvSpPr>
        <p:spPr>
          <a:ln/>
        </p:spPr>
        <p:txBody>
          <a:bodyPr/>
          <a:lstStyle/>
          <a:p>
            <a:fld id="{2B418F63-AD75-47E3-BE66-415849F55CDD}" type="slidenum">
              <a:rPr lang="en-US" altLang="en-US"/>
              <a:pPr/>
              <a:t>12</a:t>
            </a:fld>
            <a:endParaRPr lang="en-US" altLang="en-US"/>
          </a:p>
        </p:txBody>
      </p:sp>
      <p:sp>
        <p:nvSpPr>
          <p:cNvPr id="1396738" name="Rectangle 2">
            <a:extLst>
              <a:ext uri="{FF2B5EF4-FFF2-40B4-BE49-F238E27FC236}">
                <a16:creationId xmlns:a16="http://schemas.microsoft.com/office/drawing/2014/main" id="{CFC7AE49-F3EE-6600-AEA5-81317D727A91}"/>
              </a:ext>
            </a:extLst>
          </p:cNvPr>
          <p:cNvSpPr>
            <a:spLocks noGrp="1" noRot="1" noChangeAspect="1" noChangeArrowheads="1" noTextEdit="1"/>
          </p:cNvSpPr>
          <p:nvPr>
            <p:ph type="sldImg"/>
          </p:nvPr>
        </p:nvSpPr>
        <p:spPr>
          <a:ln/>
        </p:spPr>
      </p:sp>
      <p:sp>
        <p:nvSpPr>
          <p:cNvPr id="1396739" name="Rectangle 3">
            <a:extLst>
              <a:ext uri="{FF2B5EF4-FFF2-40B4-BE49-F238E27FC236}">
                <a16:creationId xmlns:a16="http://schemas.microsoft.com/office/drawing/2014/main" id="{090DDB27-AB79-D096-9081-435B263CF715}"/>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B338DF3D-30B5-4203-9F61-4DF4C93549F9}" type="datetime1">
              <a:rPr lang="en-US" smtClean="0"/>
              <a:t>3/8/2023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EF852DC-FA04-43A8-808A-7B02012B408F}" type="datetime1">
              <a:rPr lang="en-US" smtClean="0"/>
              <a:t>3/8/2023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B2285DBF-07E6-4C04-8128-7BB2323544A4}" type="datetime1">
              <a:rPr lang="en-US" smtClean="0"/>
              <a:t>3/8/2023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35B14D7-8BA9-4EE1-835E-4199F7C88E61}" type="datetime1">
              <a:rPr lang="en-US" smtClean="0"/>
              <a:t>3/8/2023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C04ACBE5-8387-44C2-8244-3C027748E0C1}" type="datetime1">
              <a:rPr lang="en-US" smtClean="0"/>
              <a:t>3/8/2023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BE333E74-61D9-4270-845E-08C577B4746D}" type="datetime1">
              <a:rPr lang="en-US" smtClean="0"/>
              <a:t>3/8/2023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22D354B-A90F-4649-BCD0-7311B9A1E519}" type="datetime1">
              <a:rPr lang="en-US" smtClean="0"/>
              <a:t>3/8/2023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F25BB299-A05B-4721-910A-149978AA2F99}" type="datetime1">
              <a:rPr lang="en-US" smtClean="0"/>
              <a:t>3/8/2023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485C664-8172-4B0B-91AD-99832E49CA68}" type="datetime1">
              <a:rPr lang="en-US" smtClean="0"/>
              <a:t>3/8/2023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39FEB66-1999-4885-9013-09B59463BA52}" type="datetime1">
              <a:rPr lang="en-US" smtClean="0"/>
              <a:t>3/8/2023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228574B-A9ED-4C5D-BC0D-2EE4E2CF73B9}" type="datetime1">
              <a:rPr lang="en-US" smtClean="0"/>
              <a:t>3/8/2023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Mr. R C Ravindranath, Asst. Prof, SOE-CSE</a:t>
            </a:r>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7290EFBF-FDBC-4E11-8D09-14402F29F22D}" type="datetime1">
              <a:rPr lang="en-US" smtClean="0"/>
              <a:t>3/8/2023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Mr. R C Ravindranath, Asst. Prof, SOE-CSE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7.wmf"/><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5.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password.kaspersky.com/"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demo.testfire.net/search.jsp?query=arun"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tutorialsninja.com/demo/index.php?route=account/register"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09600" y="704850"/>
            <a:ext cx="10972800" cy="1143000"/>
          </a:xfrm>
        </p:spPr>
        <p:txBody>
          <a:bodyPr/>
          <a:lstStyle/>
          <a:p>
            <a:pPr eaLnBrk="1" hangingPunct="1"/>
            <a:r>
              <a:rPr lang="en-US" altLang="en-US"/>
              <a:t>15Cs565</a:t>
            </a:r>
          </a:p>
        </p:txBody>
      </p:sp>
      <p:sp>
        <p:nvSpPr>
          <p:cNvPr id="11267" name="Subtitle 2"/>
          <p:cNvSpPr>
            <a:spLocks noGrp="1"/>
          </p:cNvSpPr>
          <p:nvPr>
            <p:ph type="body" idx="1"/>
          </p:nvPr>
        </p:nvSpPr>
        <p:spPr>
          <a:xfrm>
            <a:off x="609600" y="1855788"/>
            <a:ext cx="5386917" cy="658812"/>
          </a:xfrm>
        </p:spPr>
        <p:txBody>
          <a:bodyPr/>
          <a:lstStyle/>
          <a:p>
            <a:pPr eaLnBrk="1" hangingPunct="1"/>
            <a:r>
              <a:rPr lang="en-US" altLang="en-US"/>
              <a:t>Cloud Computing </a:t>
            </a:r>
          </a:p>
        </p:txBody>
      </p:sp>
      <p:sp>
        <p:nvSpPr>
          <p:cNvPr id="11268" name="Text Placeholder 6"/>
          <p:cNvSpPr>
            <a:spLocks noGrp="1"/>
          </p:cNvSpPr>
          <p:nvPr>
            <p:ph type="body" sz="half" idx="3"/>
          </p:nvPr>
        </p:nvSpPr>
        <p:spPr>
          <a:xfrm>
            <a:off x="6193368" y="1860550"/>
            <a:ext cx="5389033" cy="654050"/>
          </a:xfrm>
        </p:spPr>
        <p:txBody>
          <a:bodyPr/>
          <a:lstStyle/>
          <a:p>
            <a:pPr eaLnBrk="1" hangingPunct="1"/>
            <a:endParaRPr lang="en-US" altLang="en-US"/>
          </a:p>
        </p:txBody>
      </p:sp>
      <p:sp>
        <p:nvSpPr>
          <p:cNvPr id="11269" name="Content Placeholder 5"/>
          <p:cNvSpPr>
            <a:spLocks noGrp="1"/>
          </p:cNvSpPr>
          <p:nvPr>
            <p:ph sz="quarter" idx="2"/>
          </p:nvPr>
        </p:nvSpPr>
        <p:spPr>
          <a:xfrm>
            <a:off x="609601" y="1676401"/>
            <a:ext cx="5181600" cy="3657599"/>
          </a:xfrm>
        </p:spPr>
        <p:txBody>
          <a:bodyPr>
            <a:normAutofit fontScale="85000" lnSpcReduction="20000"/>
          </a:bodyPr>
          <a:lstStyle/>
          <a:p>
            <a:pPr eaLnBrk="1" hangingPunct="1">
              <a:buFont typeface="Wingdings 2" pitchFamily="18" charset="2"/>
              <a:buNone/>
            </a:pPr>
            <a:r>
              <a:rPr lang="en-US" altLang="en-US" dirty="0"/>
              <a:t>C</a:t>
            </a:r>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endParaRPr lang="en-US" altLang="en-US" dirty="0"/>
          </a:p>
          <a:p>
            <a:pPr eaLnBrk="1" hangingPunct="1">
              <a:buFont typeface="Wingdings 2" pitchFamily="18" charset="2"/>
              <a:buNone/>
            </a:pPr>
            <a:r>
              <a:rPr lang="en-US" altLang="en-US" sz="4700" dirty="0"/>
              <a:t>Web Security</a:t>
            </a:r>
          </a:p>
        </p:txBody>
      </p:sp>
      <p:pic>
        <p:nvPicPr>
          <p:cNvPr id="11270" name="Picture 4"/>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a:xfrm>
            <a:off x="6096000" y="304800"/>
            <a:ext cx="5588000" cy="3962400"/>
          </a:xfrm>
        </p:spPr>
      </p:pic>
      <p:sp>
        <p:nvSpPr>
          <p:cNvPr id="11271" name="AutoShape 2" descr="Image result for cloud"/>
          <p:cNvSpPr>
            <a:spLocks noChangeAspect="1" noChangeArrowheads="1"/>
          </p:cNvSpPr>
          <p:nvPr/>
        </p:nvSpPr>
        <p:spPr bwMode="auto">
          <a:xfrm>
            <a:off x="207433" y="-144463"/>
            <a:ext cx="4064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Franklin Gothic Book" pitchFamily="34" charset="0"/>
            </a:endParaRPr>
          </a:p>
        </p:txBody>
      </p:sp>
      <p:pic>
        <p:nvPicPr>
          <p:cNvPr id="112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304800"/>
            <a:ext cx="5689600"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524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8130" name="Rectangle 2">
            <a:extLst>
              <a:ext uri="{FF2B5EF4-FFF2-40B4-BE49-F238E27FC236}">
                <a16:creationId xmlns:a16="http://schemas.microsoft.com/office/drawing/2014/main" id="{55B725C0-818F-B494-8E55-FF7AA65BBF73}"/>
              </a:ext>
            </a:extLst>
          </p:cNvPr>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l-PL" altLang="en-US" sz="4000">
                <a:solidFill>
                  <a:srgbClr val="0000FF"/>
                </a:solidFill>
              </a:rPr>
              <a:t>Integrity</a:t>
            </a:r>
            <a:endParaRPr lang="en-US" altLang="en-US" sz="4000">
              <a:solidFill>
                <a:srgbClr val="0000FF"/>
              </a:solidFill>
            </a:endParaRPr>
          </a:p>
        </p:txBody>
      </p:sp>
      <p:sp>
        <p:nvSpPr>
          <p:cNvPr id="1328131" name="Rectangle 3">
            <a:extLst>
              <a:ext uri="{FF2B5EF4-FFF2-40B4-BE49-F238E27FC236}">
                <a16:creationId xmlns:a16="http://schemas.microsoft.com/office/drawing/2014/main" id="{DF689439-612D-6641-FF20-D463DBE14451}"/>
              </a:ext>
            </a:extLst>
          </p:cNvPr>
          <p:cNvSpPr>
            <a:spLocks noGrp="1" noChangeArrowheads="1"/>
          </p:cNvSpPr>
          <p:nvPr>
            <p:ph type="body" idx="1"/>
          </p:nvPr>
        </p:nvSpPr>
        <p:spPr>
          <a:xfrm>
            <a:off x="762000" y="990600"/>
            <a:ext cx="10972800" cy="5334000"/>
          </a:xfrm>
        </p:spPr>
        <p:txBody>
          <a:bodyPr/>
          <a:lstStyle/>
          <a:p>
            <a:pPr>
              <a:lnSpc>
                <a:spcPct val="80000"/>
              </a:lnSpc>
            </a:pPr>
            <a:r>
              <a:rPr lang="pl-PL" altLang="en-US" dirty="0"/>
              <a:t>Integrity vs. Confidentiality</a:t>
            </a:r>
          </a:p>
          <a:p>
            <a:pPr lvl="1">
              <a:lnSpc>
                <a:spcPct val="80000"/>
              </a:lnSpc>
            </a:pPr>
            <a:r>
              <a:rPr lang="pl-PL" altLang="en-US" dirty="0"/>
              <a:t>Concerned with </a:t>
            </a:r>
            <a:r>
              <a:rPr lang="pl-PL" altLang="en-US" dirty="0">
                <a:solidFill>
                  <a:srgbClr val="0000FF"/>
                </a:solidFill>
              </a:rPr>
              <a:t>unauthorized </a:t>
            </a:r>
            <a:r>
              <a:rPr lang="pl-PL" altLang="en-US" i="1" dirty="0">
                <a:solidFill>
                  <a:srgbClr val="0000FF"/>
                </a:solidFill>
              </a:rPr>
              <a:t>modification</a:t>
            </a:r>
            <a:r>
              <a:rPr lang="pl-PL" altLang="en-US" dirty="0"/>
              <a:t> of assets </a:t>
            </a:r>
            <a:r>
              <a:rPr lang="pl-PL" altLang="en-US" dirty="0">
                <a:solidFill>
                  <a:srgbClr val="969696"/>
                </a:solidFill>
              </a:rPr>
              <a:t>(= resources)</a:t>
            </a:r>
          </a:p>
          <a:p>
            <a:pPr lvl="1">
              <a:lnSpc>
                <a:spcPct val="80000"/>
              </a:lnSpc>
              <a:buFont typeface="Wingdings" panose="05000000000000000000" pitchFamily="2" charset="2"/>
              <a:buNone/>
            </a:pPr>
            <a:r>
              <a:rPr lang="pl-PL" altLang="en-US" dirty="0"/>
              <a:t>	Confidentiality - concered with </a:t>
            </a:r>
            <a:r>
              <a:rPr lang="pl-PL" altLang="en-US" i="1" dirty="0"/>
              <a:t>access</a:t>
            </a:r>
            <a:r>
              <a:rPr lang="pl-PL" altLang="en-US" dirty="0"/>
              <a:t> to assets</a:t>
            </a:r>
          </a:p>
          <a:p>
            <a:pPr lvl="1">
              <a:lnSpc>
                <a:spcPct val="80000"/>
              </a:lnSpc>
            </a:pPr>
            <a:endParaRPr lang="pl-PL" altLang="en-US" sz="900" dirty="0"/>
          </a:p>
          <a:p>
            <a:pPr lvl="1">
              <a:lnSpc>
                <a:spcPct val="80000"/>
              </a:lnSpc>
            </a:pPr>
            <a:r>
              <a:rPr lang="pl-PL" altLang="en-US" dirty="0"/>
              <a:t>Integrity is more difficult to </a:t>
            </a:r>
            <a:r>
              <a:rPr lang="pl-PL" altLang="en-US" i="1" dirty="0"/>
              <a:t>measure</a:t>
            </a:r>
            <a:r>
              <a:rPr lang="pl-PL" altLang="en-US" dirty="0"/>
              <a:t> than confidentiality</a:t>
            </a:r>
          </a:p>
          <a:p>
            <a:pPr lvl="1">
              <a:lnSpc>
                <a:spcPct val="80000"/>
              </a:lnSpc>
              <a:buFont typeface="Wingdings" panose="05000000000000000000" pitchFamily="2" charset="2"/>
              <a:buNone/>
            </a:pPr>
            <a:r>
              <a:rPr lang="pl-PL" altLang="en-US" dirty="0"/>
              <a:t>	</a:t>
            </a:r>
            <a:r>
              <a:rPr lang="pl-PL" altLang="en-US" dirty="0">
                <a:solidFill>
                  <a:srgbClr val="0000FF"/>
                </a:solidFill>
              </a:rPr>
              <a:t>Not binary</a:t>
            </a:r>
            <a:r>
              <a:rPr lang="pl-PL" altLang="en-US" dirty="0"/>
              <a:t> – degrees of integrity</a:t>
            </a:r>
          </a:p>
          <a:p>
            <a:pPr lvl="1">
              <a:lnSpc>
                <a:spcPct val="80000"/>
              </a:lnSpc>
              <a:buFont typeface="Wingdings" panose="05000000000000000000" pitchFamily="2" charset="2"/>
              <a:buNone/>
            </a:pPr>
            <a:r>
              <a:rPr lang="pl-PL" altLang="en-US" dirty="0"/>
              <a:t>	</a:t>
            </a:r>
            <a:r>
              <a:rPr lang="pl-PL" altLang="en-US" dirty="0">
                <a:solidFill>
                  <a:srgbClr val="0000FF"/>
                </a:solidFill>
              </a:rPr>
              <a:t>Context-dependent</a:t>
            </a:r>
            <a:r>
              <a:rPr lang="pl-PL" altLang="en-US" dirty="0"/>
              <a:t> - means different things in different contexts</a:t>
            </a:r>
          </a:p>
          <a:p>
            <a:pPr lvl="1">
              <a:lnSpc>
                <a:spcPct val="80000"/>
              </a:lnSpc>
              <a:buFont typeface="Wingdings" panose="05000000000000000000" pitchFamily="2" charset="2"/>
              <a:buNone/>
            </a:pPr>
            <a:r>
              <a:rPr lang="pl-PL" altLang="en-US" dirty="0"/>
              <a:t>	Could mean </a:t>
            </a:r>
            <a:r>
              <a:rPr lang="pl-PL" altLang="en-US" i="1" dirty="0"/>
              <a:t>any subset of</a:t>
            </a:r>
            <a:r>
              <a:rPr lang="pl-PL" altLang="en-US" dirty="0"/>
              <a:t> these asset properties:</a:t>
            </a:r>
          </a:p>
          <a:p>
            <a:pPr lvl="1">
              <a:lnSpc>
                <a:spcPct val="80000"/>
              </a:lnSpc>
              <a:buFont typeface="Wingdings" panose="05000000000000000000" pitchFamily="2" charset="2"/>
              <a:buNone/>
            </a:pPr>
            <a:r>
              <a:rPr lang="pl-PL" altLang="en-US" dirty="0"/>
              <a:t>	{ precision / accuracy / currency / consistency / </a:t>
            </a:r>
          </a:p>
          <a:p>
            <a:pPr lvl="1">
              <a:lnSpc>
                <a:spcPct val="80000"/>
              </a:lnSpc>
              <a:buFont typeface="Wingdings" panose="05000000000000000000" pitchFamily="2" charset="2"/>
              <a:buNone/>
            </a:pPr>
            <a:r>
              <a:rPr lang="pl-PL" altLang="en-US" dirty="0"/>
              <a:t>			meaningfulness / usefulness / ...}</a:t>
            </a:r>
          </a:p>
          <a:p>
            <a:pPr>
              <a:lnSpc>
                <a:spcPct val="80000"/>
              </a:lnSpc>
            </a:pPr>
            <a:r>
              <a:rPr lang="pl-PL" altLang="en-US" dirty="0"/>
              <a:t>Types of integrity—an example</a:t>
            </a:r>
          </a:p>
          <a:p>
            <a:pPr lvl="1">
              <a:lnSpc>
                <a:spcPct val="80000"/>
              </a:lnSpc>
            </a:pPr>
            <a:r>
              <a:rPr lang="pl-PL" altLang="en-US" dirty="0"/>
              <a:t>Quote from a politician</a:t>
            </a:r>
          </a:p>
          <a:p>
            <a:pPr lvl="1">
              <a:lnSpc>
                <a:spcPct val="80000"/>
              </a:lnSpc>
            </a:pPr>
            <a:r>
              <a:rPr lang="pl-PL" altLang="en-US" dirty="0"/>
              <a:t>Preserve the quote (data integrity) but misattribute (origin integrity)</a:t>
            </a:r>
            <a:endParaRPr lang="pl-PL"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154" name="Rectangle 2">
            <a:extLst>
              <a:ext uri="{FF2B5EF4-FFF2-40B4-BE49-F238E27FC236}">
                <a16:creationId xmlns:a16="http://schemas.microsoft.com/office/drawing/2014/main" id="{F6C36FB8-E5E6-842F-D0E1-918286221A69}"/>
              </a:ext>
            </a:extLst>
          </p:cNvPr>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l-PL" altLang="en-US" sz="4000">
                <a:solidFill>
                  <a:srgbClr val="0000FF"/>
                </a:solidFill>
              </a:rPr>
              <a:t>Availability </a:t>
            </a:r>
            <a:r>
              <a:rPr lang="pl-PL" altLang="en-US" sz="1600">
                <a:solidFill>
                  <a:srgbClr val="0000FF"/>
                </a:solidFill>
              </a:rPr>
              <a:t>(1)</a:t>
            </a:r>
            <a:endParaRPr lang="en-US" altLang="en-US" sz="1600">
              <a:solidFill>
                <a:srgbClr val="0000FF"/>
              </a:solidFill>
            </a:endParaRPr>
          </a:p>
        </p:txBody>
      </p:sp>
      <p:sp>
        <p:nvSpPr>
          <p:cNvPr id="1329155" name="Rectangle 3">
            <a:extLst>
              <a:ext uri="{FF2B5EF4-FFF2-40B4-BE49-F238E27FC236}">
                <a16:creationId xmlns:a16="http://schemas.microsoft.com/office/drawing/2014/main" id="{09C80D2D-2CA4-CE77-7733-A1827A6010E3}"/>
              </a:ext>
            </a:extLst>
          </p:cNvPr>
          <p:cNvSpPr>
            <a:spLocks noGrp="1" noChangeArrowheads="1"/>
          </p:cNvSpPr>
          <p:nvPr>
            <p:ph type="body" idx="1"/>
          </p:nvPr>
        </p:nvSpPr>
        <p:spPr>
          <a:xfrm>
            <a:off x="1905000" y="838200"/>
            <a:ext cx="9906000" cy="6019800"/>
          </a:xfrm>
        </p:spPr>
        <p:txBody>
          <a:bodyPr/>
          <a:lstStyle/>
          <a:p>
            <a:r>
              <a:rPr lang="pl-PL" altLang="en-US" dirty="0"/>
              <a:t>Not understood very well yet</a:t>
            </a:r>
          </a:p>
          <a:p>
            <a:pPr lvl="1">
              <a:buFont typeface="Wingdings" panose="05000000000000000000" pitchFamily="2" charset="2"/>
              <a:buNone/>
            </a:pPr>
            <a:r>
              <a:rPr lang="pl-PL" altLang="en-US" dirty="0"/>
              <a:t>„[F]ull implementation of availability is security’s next challenge”</a:t>
            </a:r>
          </a:p>
          <a:p>
            <a:pPr lvl="2">
              <a:buFont typeface="Wingdings" panose="05000000000000000000" pitchFamily="2" charset="2"/>
              <a:buNone/>
            </a:pPr>
            <a:r>
              <a:rPr lang="pl-PL" altLang="en-US" dirty="0"/>
              <a:t>E.g. Full implemenation of availability for Internet users (with ensuring security)</a:t>
            </a:r>
          </a:p>
          <a:p>
            <a:endParaRPr lang="pl-PL" altLang="en-US" sz="1200" dirty="0"/>
          </a:p>
          <a:p>
            <a:r>
              <a:rPr lang="pl-PL" altLang="en-US" dirty="0"/>
              <a:t>Complex</a:t>
            </a:r>
          </a:p>
          <a:p>
            <a:pPr lvl="1">
              <a:buFont typeface="Wingdings" panose="05000000000000000000" pitchFamily="2" charset="2"/>
              <a:buNone/>
            </a:pPr>
            <a:r>
              <a:rPr lang="pl-PL" altLang="en-US" dirty="0">
                <a:solidFill>
                  <a:srgbClr val="0000FF"/>
                </a:solidFill>
              </a:rPr>
              <a:t>	Context-dependent</a:t>
            </a:r>
          </a:p>
          <a:p>
            <a:pPr lvl="1">
              <a:buFont typeface="Wingdings" panose="05000000000000000000" pitchFamily="2" charset="2"/>
              <a:buNone/>
            </a:pPr>
            <a:r>
              <a:rPr lang="pl-PL" altLang="en-US" dirty="0"/>
              <a:t>	Could mean </a:t>
            </a:r>
            <a:r>
              <a:rPr lang="pl-PL" altLang="en-US" i="1" dirty="0"/>
              <a:t>any subset of</a:t>
            </a:r>
            <a:r>
              <a:rPr lang="pl-PL" altLang="en-US" dirty="0"/>
              <a:t> these asset </a:t>
            </a:r>
            <a:r>
              <a:rPr lang="pl-PL" altLang="en-US" dirty="0">
                <a:solidFill>
                  <a:srgbClr val="969696"/>
                </a:solidFill>
              </a:rPr>
              <a:t>(data or service)</a:t>
            </a:r>
            <a:r>
              <a:rPr lang="pl-PL" altLang="en-US" dirty="0"/>
              <a:t> properties :</a:t>
            </a:r>
          </a:p>
          <a:p>
            <a:pPr lvl="1">
              <a:buFont typeface="Wingdings" panose="05000000000000000000" pitchFamily="2" charset="2"/>
              <a:buNone/>
            </a:pPr>
            <a:r>
              <a:rPr lang="pl-PL" altLang="en-US" dirty="0"/>
              <a:t>		{ usefulness / sufficient capacity /</a:t>
            </a:r>
          </a:p>
          <a:p>
            <a:pPr lvl="1">
              <a:buFont typeface="Wingdings" panose="05000000000000000000" pitchFamily="2" charset="2"/>
              <a:buNone/>
            </a:pPr>
            <a:r>
              <a:rPr lang="pl-PL" altLang="en-US" dirty="0"/>
              <a:t>			progressing at a proper pace / </a:t>
            </a:r>
          </a:p>
          <a:p>
            <a:pPr lvl="2">
              <a:buFont typeface="Wingdings" panose="05000000000000000000" pitchFamily="2" charset="2"/>
              <a:buNone/>
            </a:pPr>
            <a:r>
              <a:rPr lang="pl-PL" altLang="en-US" dirty="0"/>
              <a:t>	        completed in an acceptable period of time / ...}</a:t>
            </a:r>
          </a:p>
          <a:p>
            <a:pPr>
              <a:spcBef>
                <a:spcPct val="0"/>
              </a:spcBef>
              <a:buFont typeface="Wingdings" panose="05000000000000000000" pitchFamily="2" charset="2"/>
              <a:buNone/>
            </a:pPr>
            <a:r>
              <a:rPr lang="pl-PL" altLang="en-US" dirty="0"/>
              <a:t>	</a:t>
            </a:r>
            <a:r>
              <a:rPr lang="pl-PL" altLang="en-US" sz="1600" dirty="0"/>
              <a:t>				</a:t>
            </a:r>
          </a:p>
          <a:p>
            <a:endParaRPr lang="pl-PL" alt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0178" name="Rectangle 2">
            <a:extLst>
              <a:ext uri="{FF2B5EF4-FFF2-40B4-BE49-F238E27FC236}">
                <a16:creationId xmlns:a16="http://schemas.microsoft.com/office/drawing/2014/main" id="{E3022B82-A151-5B51-D924-6FA4FF9BF040}"/>
              </a:ext>
            </a:extLst>
          </p:cNvPr>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l-PL" altLang="en-US" sz="4000">
                <a:solidFill>
                  <a:srgbClr val="0000FF"/>
                </a:solidFill>
              </a:rPr>
              <a:t>Availability </a:t>
            </a:r>
            <a:r>
              <a:rPr lang="pl-PL" altLang="en-US" sz="1600">
                <a:solidFill>
                  <a:srgbClr val="0000FF"/>
                </a:solidFill>
              </a:rPr>
              <a:t>(2)</a:t>
            </a:r>
            <a:endParaRPr lang="en-US" altLang="en-US" sz="1600">
              <a:solidFill>
                <a:srgbClr val="0000FF"/>
              </a:solidFill>
            </a:endParaRPr>
          </a:p>
        </p:txBody>
      </p:sp>
      <p:sp>
        <p:nvSpPr>
          <p:cNvPr id="1330179" name="Rectangle 3">
            <a:extLst>
              <a:ext uri="{FF2B5EF4-FFF2-40B4-BE49-F238E27FC236}">
                <a16:creationId xmlns:a16="http://schemas.microsoft.com/office/drawing/2014/main" id="{D3213D41-8D95-FE10-2DFB-9ED04C256C8B}"/>
              </a:ext>
            </a:extLst>
          </p:cNvPr>
          <p:cNvSpPr>
            <a:spLocks noGrp="1" noChangeArrowheads="1"/>
          </p:cNvSpPr>
          <p:nvPr>
            <p:ph type="body" idx="1"/>
          </p:nvPr>
        </p:nvSpPr>
        <p:spPr>
          <a:xfrm>
            <a:off x="1905000" y="1219200"/>
            <a:ext cx="8763000" cy="5638800"/>
          </a:xfrm>
        </p:spPr>
        <p:txBody>
          <a:bodyPr/>
          <a:lstStyle/>
          <a:p>
            <a:pPr>
              <a:buFont typeface="Wingdings" panose="05000000000000000000" pitchFamily="2" charset="2"/>
              <a:buNone/>
            </a:pPr>
            <a:endParaRPr lang="pl-PL" altLang="en-US" sz="1600" dirty="0"/>
          </a:p>
          <a:p>
            <a:r>
              <a:rPr lang="pl-PL" altLang="en-US" dirty="0"/>
              <a:t>We can say that an asset </a:t>
            </a:r>
            <a:r>
              <a:rPr lang="pl-PL" altLang="en-US" dirty="0">
                <a:solidFill>
                  <a:srgbClr val="969696"/>
                </a:solidFill>
              </a:rPr>
              <a:t>(resource)</a:t>
            </a:r>
            <a:r>
              <a:rPr lang="pl-PL" altLang="en-US" dirty="0"/>
              <a:t> is </a:t>
            </a:r>
            <a:r>
              <a:rPr lang="pl-PL" altLang="en-US" dirty="0">
                <a:solidFill>
                  <a:srgbClr val="0000FF"/>
                </a:solidFill>
              </a:rPr>
              <a:t>available</a:t>
            </a:r>
            <a:r>
              <a:rPr lang="pl-PL" altLang="en-US" dirty="0"/>
              <a:t> if:</a:t>
            </a:r>
          </a:p>
          <a:p>
            <a:pPr lvl="1"/>
            <a:r>
              <a:rPr lang="pl-PL" altLang="en-US" dirty="0"/>
              <a:t>Timely request response</a:t>
            </a:r>
          </a:p>
          <a:p>
            <a:pPr lvl="1"/>
            <a:r>
              <a:rPr lang="pl-PL" altLang="en-US" dirty="0"/>
              <a:t>Fair allocation of resources (no starvation!)</a:t>
            </a:r>
          </a:p>
          <a:p>
            <a:pPr lvl="1"/>
            <a:r>
              <a:rPr lang="pl-PL" altLang="en-US" dirty="0"/>
              <a:t>Fault tolerant (no total breakdown)</a:t>
            </a:r>
          </a:p>
          <a:p>
            <a:pPr lvl="1"/>
            <a:r>
              <a:rPr lang="pl-PL" altLang="en-US" dirty="0"/>
              <a:t>Easy to use in the intended way</a:t>
            </a:r>
          </a:p>
          <a:p>
            <a:pPr lvl="1"/>
            <a:r>
              <a:rPr lang="pl-PL" altLang="en-US" dirty="0"/>
              <a:t>Provides controlled concurrency (concurrency control, deadlock control, ...)</a:t>
            </a:r>
          </a:p>
          <a:p>
            <a:endParaRPr lang="pl-PL" altLang="en-US" sz="1000" dirty="0"/>
          </a:p>
          <a:p>
            <a:pPr lvl="2">
              <a:buFont typeface="Wingdings" panose="05000000000000000000" pitchFamily="2" charset="2"/>
              <a:buNone/>
            </a:pPr>
            <a:r>
              <a:rPr lang="pl-PL" altLang="en-US" dirty="0"/>
              <a:t>							</a:t>
            </a:r>
            <a:endParaRPr lang="pl-PL" altLang="en-US" sz="1600" dirty="0"/>
          </a:p>
          <a:p>
            <a:endParaRPr lang="pl-PL" alt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2" name="Rectangle 2">
            <a:extLst>
              <a:ext uri="{FF2B5EF4-FFF2-40B4-BE49-F238E27FC236}">
                <a16:creationId xmlns:a16="http://schemas.microsoft.com/office/drawing/2014/main" id="{B27F14D1-030D-97A9-F239-3F0D2985EBB5}"/>
              </a:ext>
            </a:extLst>
          </p:cNvPr>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3600">
                <a:solidFill>
                  <a:srgbClr val="0000FF"/>
                </a:solidFill>
              </a:rPr>
              <a:t>4</a:t>
            </a:r>
            <a:r>
              <a:rPr lang="pl-PL" altLang="en-US" sz="3600">
                <a:solidFill>
                  <a:srgbClr val="0000FF"/>
                </a:solidFill>
              </a:rPr>
              <a:t>. </a:t>
            </a:r>
            <a:r>
              <a:rPr lang="en-US" altLang="en-US" sz="3600">
                <a:solidFill>
                  <a:srgbClr val="0000FF"/>
                </a:solidFill>
              </a:rPr>
              <a:t>Vulnerabilities</a:t>
            </a:r>
            <a:r>
              <a:rPr lang="pl-PL" altLang="en-US" sz="3600">
                <a:solidFill>
                  <a:srgbClr val="0000FF"/>
                </a:solidFill>
              </a:rPr>
              <a:t>, </a:t>
            </a:r>
            <a:r>
              <a:rPr lang="en-US" altLang="en-US" sz="3600">
                <a:solidFill>
                  <a:srgbClr val="0000FF"/>
                </a:solidFill>
              </a:rPr>
              <a:t>Threats</a:t>
            </a:r>
            <a:r>
              <a:rPr lang="pl-PL" altLang="en-US" sz="3600">
                <a:solidFill>
                  <a:srgbClr val="0000FF"/>
                </a:solidFill>
              </a:rPr>
              <a:t>, and Controls</a:t>
            </a:r>
            <a:endParaRPr lang="en-US" altLang="en-US" sz="3600">
              <a:solidFill>
                <a:srgbClr val="0000FF"/>
              </a:solidFill>
            </a:endParaRPr>
          </a:p>
        </p:txBody>
      </p:sp>
      <p:sp>
        <p:nvSpPr>
          <p:cNvPr id="1331203" name="Rectangle 3">
            <a:extLst>
              <a:ext uri="{FF2B5EF4-FFF2-40B4-BE49-F238E27FC236}">
                <a16:creationId xmlns:a16="http://schemas.microsoft.com/office/drawing/2014/main" id="{74E2020A-E0BD-EC4F-9389-CA6B39BE250E}"/>
              </a:ext>
            </a:extLst>
          </p:cNvPr>
          <p:cNvSpPr>
            <a:spLocks noGrp="1" noChangeArrowheads="1"/>
          </p:cNvSpPr>
          <p:nvPr>
            <p:ph type="body" idx="1"/>
          </p:nvPr>
        </p:nvSpPr>
        <p:spPr>
          <a:xfrm>
            <a:off x="1524000" y="1184275"/>
            <a:ext cx="9144000" cy="5494338"/>
          </a:xfrm>
        </p:spPr>
        <p:txBody>
          <a:bodyPr/>
          <a:lstStyle/>
          <a:p>
            <a:pPr>
              <a:lnSpc>
                <a:spcPct val="80000"/>
              </a:lnSpc>
            </a:pPr>
            <a:r>
              <a:rPr lang="pl-PL" altLang="en-US" sz="2400" dirty="0"/>
              <a:t>Understanding </a:t>
            </a:r>
            <a:r>
              <a:rPr lang="en-US" altLang="en-US" sz="2400" dirty="0">
                <a:solidFill>
                  <a:srgbClr val="0000FF"/>
                </a:solidFill>
              </a:rPr>
              <a:t>Vulnerabilities</a:t>
            </a:r>
            <a:r>
              <a:rPr lang="pl-PL" altLang="en-US" sz="2400" dirty="0">
                <a:solidFill>
                  <a:srgbClr val="0000FF"/>
                </a:solidFill>
              </a:rPr>
              <a:t>, </a:t>
            </a:r>
            <a:r>
              <a:rPr lang="en-US" altLang="en-US" sz="2400" dirty="0">
                <a:solidFill>
                  <a:srgbClr val="0000FF"/>
                </a:solidFill>
              </a:rPr>
              <a:t>Threats</a:t>
            </a:r>
            <a:r>
              <a:rPr lang="pl-PL" altLang="en-US" sz="2400" dirty="0">
                <a:solidFill>
                  <a:srgbClr val="0000FF"/>
                </a:solidFill>
              </a:rPr>
              <a:t>, and Controls</a:t>
            </a:r>
            <a:endParaRPr lang="en-US" altLang="en-US" sz="2400" dirty="0">
              <a:solidFill>
                <a:srgbClr val="0000FF"/>
              </a:solidFill>
            </a:endParaRPr>
          </a:p>
          <a:p>
            <a:pPr lvl="1">
              <a:lnSpc>
                <a:spcPct val="80000"/>
              </a:lnSpc>
            </a:pPr>
            <a:r>
              <a:rPr lang="pl-PL" altLang="en-US" dirty="0">
                <a:solidFill>
                  <a:srgbClr val="0000FF"/>
                </a:solidFill>
              </a:rPr>
              <a:t>Vulnerability</a:t>
            </a:r>
            <a:r>
              <a:rPr lang="pl-PL" altLang="en-US" dirty="0"/>
              <a:t> = a weakness in a security system</a:t>
            </a:r>
            <a:endParaRPr lang="en-US" altLang="en-US" dirty="0"/>
          </a:p>
          <a:p>
            <a:pPr lvl="1">
              <a:lnSpc>
                <a:spcPct val="80000"/>
              </a:lnSpc>
            </a:pPr>
            <a:r>
              <a:rPr lang="pl-PL" altLang="en-US" dirty="0">
                <a:solidFill>
                  <a:srgbClr val="0000FF"/>
                </a:solidFill>
              </a:rPr>
              <a:t>Threat</a:t>
            </a:r>
            <a:r>
              <a:rPr lang="pl-PL" altLang="en-US" dirty="0"/>
              <a:t> = circumstances that have a </a:t>
            </a:r>
            <a:r>
              <a:rPr lang="pl-PL" altLang="en-US" i="1" dirty="0"/>
              <a:t>potential</a:t>
            </a:r>
            <a:r>
              <a:rPr lang="pl-PL" altLang="en-US" dirty="0"/>
              <a:t> to cause harm</a:t>
            </a:r>
            <a:endParaRPr lang="en-US" altLang="en-US" dirty="0"/>
          </a:p>
          <a:p>
            <a:pPr lvl="1">
              <a:lnSpc>
                <a:spcPct val="80000"/>
              </a:lnSpc>
            </a:pPr>
            <a:r>
              <a:rPr lang="pl-PL" altLang="en-US" dirty="0">
                <a:solidFill>
                  <a:srgbClr val="0000FF"/>
                </a:solidFill>
              </a:rPr>
              <a:t>Controls</a:t>
            </a:r>
            <a:r>
              <a:rPr lang="pl-PL" altLang="en-US" dirty="0"/>
              <a:t> = means and ways to block a threat, which tries to exploit one or more vulnerabilities</a:t>
            </a:r>
          </a:p>
          <a:p>
            <a:pPr lvl="2">
              <a:lnSpc>
                <a:spcPct val="80000"/>
              </a:lnSpc>
            </a:pPr>
            <a:r>
              <a:rPr lang="pl-PL" altLang="en-US" dirty="0"/>
              <a:t>Most of the class discusses various controls and their effectiveness</a:t>
            </a:r>
          </a:p>
          <a:p>
            <a:pPr lvl="1" algn="r">
              <a:lnSpc>
                <a:spcPct val="80000"/>
              </a:lnSpc>
              <a:buFont typeface="Wingdings" panose="05000000000000000000" pitchFamily="2" charset="2"/>
              <a:buNone/>
            </a:pPr>
            <a:r>
              <a:rPr lang="pl-PL" altLang="en-US" sz="1400" dirty="0"/>
              <a:t>[Pfleeger &amp; Pfleeger]</a:t>
            </a:r>
            <a:endParaRPr lang="en-US" altLang="en-US" sz="1400" dirty="0"/>
          </a:p>
          <a:p>
            <a:pPr lvl="1" algn="r">
              <a:lnSpc>
                <a:spcPct val="80000"/>
              </a:lnSpc>
              <a:buFont typeface="Wingdings" panose="05000000000000000000" pitchFamily="2" charset="2"/>
              <a:buNone/>
            </a:pPr>
            <a:endParaRPr lang="en-US" altLang="en-US" sz="800" dirty="0"/>
          </a:p>
          <a:p>
            <a:pPr>
              <a:lnSpc>
                <a:spcPct val="80000"/>
              </a:lnSpc>
              <a:spcBef>
                <a:spcPct val="0"/>
              </a:spcBef>
            </a:pPr>
            <a:r>
              <a:rPr lang="pl-PL" altLang="en-US" sz="2400" dirty="0"/>
              <a:t>Example</a:t>
            </a:r>
            <a:r>
              <a:rPr lang="en-US" altLang="en-US" sz="2400" dirty="0"/>
              <a:t> - </a:t>
            </a:r>
            <a:r>
              <a:rPr lang="pl-PL" altLang="en-US" sz="2400" dirty="0">
                <a:solidFill>
                  <a:srgbClr val="0000FF"/>
                </a:solidFill>
              </a:rPr>
              <a:t>New Orleans disaster</a:t>
            </a:r>
            <a:r>
              <a:rPr lang="pl-PL" altLang="en-US" sz="2400" dirty="0"/>
              <a:t> (Hurricane Katrina)</a:t>
            </a:r>
            <a:endParaRPr lang="en-US" altLang="en-US" sz="2400" dirty="0"/>
          </a:p>
          <a:p>
            <a:pPr>
              <a:lnSpc>
                <a:spcPct val="80000"/>
              </a:lnSpc>
              <a:spcBef>
                <a:spcPct val="0"/>
              </a:spcBef>
            </a:pPr>
            <a:endParaRPr lang="en-US" altLang="en-US" sz="800" dirty="0"/>
          </a:p>
          <a:p>
            <a:pPr lvl="1">
              <a:lnSpc>
                <a:spcPct val="80000"/>
              </a:lnSpc>
              <a:spcBef>
                <a:spcPct val="0"/>
              </a:spcBef>
            </a:pPr>
            <a:r>
              <a:rPr lang="en-US" altLang="en-US" sz="2000" dirty="0"/>
              <a:t>Q: </a:t>
            </a:r>
            <a:r>
              <a:rPr lang="pl-PL" altLang="en-US" sz="2000" dirty="0"/>
              <a:t>What were city v</a:t>
            </a:r>
            <a:r>
              <a:rPr lang="en-US" altLang="en-US" sz="2000" dirty="0" err="1"/>
              <a:t>ulnerabilities</a:t>
            </a:r>
            <a:r>
              <a:rPr lang="pl-PL" altLang="en-US" sz="2000" dirty="0"/>
              <a:t>, t</a:t>
            </a:r>
            <a:r>
              <a:rPr lang="en-US" altLang="en-US" sz="2000" dirty="0" err="1"/>
              <a:t>hreats</a:t>
            </a:r>
            <a:r>
              <a:rPr lang="pl-PL" altLang="en-US" sz="2000" dirty="0"/>
              <a:t>, and controls</a:t>
            </a:r>
            <a:r>
              <a:rPr lang="en-US" altLang="en-US" sz="2000" dirty="0"/>
              <a:t>?</a:t>
            </a:r>
          </a:p>
          <a:p>
            <a:pPr lvl="1">
              <a:lnSpc>
                <a:spcPct val="80000"/>
              </a:lnSpc>
              <a:spcBef>
                <a:spcPct val="0"/>
              </a:spcBef>
            </a:pPr>
            <a:endParaRPr lang="en-US" altLang="en-US" sz="800" dirty="0"/>
          </a:p>
          <a:p>
            <a:pPr lvl="1">
              <a:lnSpc>
                <a:spcPct val="80000"/>
              </a:lnSpc>
              <a:spcBef>
                <a:spcPct val="0"/>
              </a:spcBef>
            </a:pPr>
            <a:r>
              <a:rPr lang="en-US" altLang="en-US" sz="2000" dirty="0"/>
              <a:t>A: </a:t>
            </a:r>
            <a:r>
              <a:rPr lang="en-US" altLang="en-US" sz="2000" dirty="0">
                <a:solidFill>
                  <a:srgbClr val="0000FF"/>
                </a:solidFill>
              </a:rPr>
              <a:t>Vulnerabilities</a:t>
            </a:r>
            <a:r>
              <a:rPr lang="en-US" altLang="en-US" sz="2000" dirty="0"/>
              <a:t>: location below water level, geographical location in hurricane area, …</a:t>
            </a:r>
          </a:p>
          <a:p>
            <a:pPr lvl="1">
              <a:lnSpc>
                <a:spcPct val="80000"/>
              </a:lnSpc>
              <a:spcBef>
                <a:spcPct val="0"/>
              </a:spcBef>
              <a:buFont typeface="Wingdings" panose="05000000000000000000" pitchFamily="2" charset="2"/>
              <a:buNone/>
            </a:pPr>
            <a:r>
              <a:rPr lang="en-US" altLang="en-US" sz="2000" dirty="0"/>
              <a:t>		  </a:t>
            </a:r>
            <a:r>
              <a:rPr lang="en-US" altLang="en-US" sz="2000" dirty="0">
                <a:solidFill>
                  <a:srgbClr val="0000FF"/>
                </a:solidFill>
              </a:rPr>
              <a:t>Threats</a:t>
            </a:r>
            <a:r>
              <a:rPr lang="en-US" altLang="en-US" sz="2000" dirty="0"/>
              <a:t>: hurricane, dam damage, terrorist attack, …</a:t>
            </a:r>
          </a:p>
          <a:p>
            <a:pPr lvl="1">
              <a:lnSpc>
                <a:spcPct val="80000"/>
              </a:lnSpc>
              <a:buFont typeface="Wingdings" panose="05000000000000000000" pitchFamily="2" charset="2"/>
              <a:buNone/>
            </a:pPr>
            <a:r>
              <a:rPr lang="en-US" altLang="en-US" sz="2000" dirty="0"/>
              <a:t>		  </a:t>
            </a:r>
            <a:r>
              <a:rPr lang="en-US" altLang="en-US" sz="2000" dirty="0">
                <a:solidFill>
                  <a:srgbClr val="0000FF"/>
                </a:solidFill>
              </a:rPr>
              <a:t>Controls</a:t>
            </a:r>
            <a:r>
              <a:rPr lang="en-US" altLang="en-US" sz="2000" dirty="0"/>
              <a:t>: dams and other civil infrastructures, emergency response plan, …</a:t>
            </a:r>
            <a:endParaRPr lang="pl-PL"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226" name="Rectangle 2">
            <a:extLst>
              <a:ext uri="{FF2B5EF4-FFF2-40B4-BE49-F238E27FC236}">
                <a16:creationId xmlns:a16="http://schemas.microsoft.com/office/drawing/2014/main" id="{D45DC0E0-55EE-BC88-508E-C1A0660B33D3}"/>
              </a:ext>
            </a:extLst>
          </p:cNvPr>
          <p:cNvSpPr>
            <a:spLocks noGrp="1" noChangeArrowheads="1"/>
          </p:cNvSpPr>
          <p:nvPr>
            <p:ph type="body" idx="1"/>
          </p:nvPr>
        </p:nvSpPr>
        <p:spPr>
          <a:xfrm>
            <a:off x="1676400" y="501650"/>
            <a:ext cx="8991600" cy="5918200"/>
          </a:xfrm>
        </p:spPr>
        <p:txBody>
          <a:bodyPr/>
          <a:lstStyle/>
          <a:p>
            <a:r>
              <a:rPr lang="pl-PL" altLang="en-US" sz="2400">
                <a:solidFill>
                  <a:srgbClr val="0000FF"/>
                </a:solidFill>
              </a:rPr>
              <a:t>Attack</a:t>
            </a:r>
            <a:r>
              <a:rPr lang="en-US" altLang="en-US" sz="2400">
                <a:solidFill>
                  <a:srgbClr val="0000FF"/>
                </a:solidFill>
              </a:rPr>
              <a:t> </a:t>
            </a:r>
            <a:r>
              <a:rPr lang="en-US" altLang="en-US" sz="2400"/>
              <a:t>(materialization of a vulnerability/threat combination)</a:t>
            </a:r>
            <a:endParaRPr lang="pl-PL" altLang="en-US" sz="2400"/>
          </a:p>
          <a:p>
            <a:pPr lvl="1"/>
            <a:r>
              <a:rPr lang="pl-PL" altLang="en-US" sz="2000"/>
              <a:t>= exploitation of one or more vulnerabilities by a threat; tries to defeat controls</a:t>
            </a:r>
          </a:p>
          <a:p>
            <a:pPr lvl="2"/>
            <a:r>
              <a:rPr lang="pl-PL" altLang="en-US"/>
              <a:t>Attack may be:</a:t>
            </a:r>
          </a:p>
          <a:p>
            <a:pPr lvl="3"/>
            <a:r>
              <a:rPr lang="pl-PL" altLang="en-US" i="1">
                <a:solidFill>
                  <a:srgbClr val="000000"/>
                </a:solidFill>
              </a:rPr>
              <a:t>Successful</a:t>
            </a:r>
            <a:r>
              <a:rPr lang="en-US" altLang="en-US" i="1">
                <a:solidFill>
                  <a:srgbClr val="000000"/>
                </a:solidFill>
              </a:rPr>
              <a:t>	</a:t>
            </a:r>
            <a:r>
              <a:rPr lang="en-US" altLang="en-US">
                <a:solidFill>
                  <a:srgbClr val="000000"/>
                </a:solidFill>
              </a:rPr>
              <a:t>(a.k.a. an</a:t>
            </a:r>
            <a:r>
              <a:rPr lang="en-US" altLang="en-US" i="1">
                <a:solidFill>
                  <a:srgbClr val="000000"/>
                </a:solidFill>
              </a:rPr>
              <a:t> exploit</a:t>
            </a:r>
            <a:r>
              <a:rPr lang="en-US" altLang="en-US">
                <a:solidFill>
                  <a:srgbClr val="000000"/>
                </a:solidFill>
              </a:rPr>
              <a:t>)</a:t>
            </a:r>
            <a:endParaRPr lang="pl-PL" altLang="en-US">
              <a:solidFill>
                <a:srgbClr val="000000"/>
              </a:solidFill>
            </a:endParaRPr>
          </a:p>
          <a:p>
            <a:pPr lvl="4"/>
            <a:r>
              <a:rPr lang="pl-PL" altLang="en-US">
                <a:solidFill>
                  <a:srgbClr val="000000"/>
                </a:solidFill>
              </a:rPr>
              <a:t>resulting in a breach of security, a system penetration, etc.</a:t>
            </a:r>
          </a:p>
          <a:p>
            <a:pPr lvl="3"/>
            <a:r>
              <a:rPr lang="pl-PL" altLang="en-US" i="1">
                <a:solidFill>
                  <a:srgbClr val="000000"/>
                </a:solidFill>
              </a:rPr>
              <a:t>Unsuccessful</a:t>
            </a:r>
            <a:endParaRPr lang="pl-PL" altLang="en-US">
              <a:solidFill>
                <a:srgbClr val="000000"/>
              </a:solidFill>
            </a:endParaRPr>
          </a:p>
          <a:p>
            <a:pPr lvl="4"/>
            <a:r>
              <a:rPr lang="pl-PL" altLang="en-US">
                <a:solidFill>
                  <a:srgbClr val="000000"/>
                </a:solidFill>
              </a:rPr>
              <a:t>when controls block a threat trying to exploit a vulnerability</a:t>
            </a:r>
            <a:endParaRPr lang="pl-PL" altLang="en-US"/>
          </a:p>
          <a:p>
            <a:pPr lvl="1" algn="r">
              <a:buFont typeface="Wingdings" panose="05000000000000000000" pitchFamily="2" charset="2"/>
              <a:buNone/>
            </a:pPr>
            <a:r>
              <a:rPr lang="pl-PL" altLang="en-US" sz="2000"/>
              <a:t>[Pfleeger &amp; Pfleeger]</a:t>
            </a:r>
          </a:p>
          <a:p>
            <a:pPr>
              <a:spcBef>
                <a:spcPct val="0"/>
              </a:spcBef>
            </a:pPr>
            <a:endParaRPr lang="pl-PL"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250" name="Rectangle 2">
            <a:extLst>
              <a:ext uri="{FF2B5EF4-FFF2-40B4-BE49-F238E27FC236}">
                <a16:creationId xmlns:a16="http://schemas.microsoft.com/office/drawing/2014/main" id="{63DA4BC7-C47B-DA3C-F077-8189023E88E6}"/>
              </a:ext>
            </a:extLst>
          </p:cNvPr>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l-PL" altLang="en-US" sz="3600">
                <a:solidFill>
                  <a:srgbClr val="0000FF"/>
                </a:solidFill>
              </a:rPr>
              <a:t>Kinds of </a:t>
            </a:r>
            <a:r>
              <a:rPr lang="en-US" altLang="en-US" sz="3600">
                <a:solidFill>
                  <a:srgbClr val="0000FF"/>
                </a:solidFill>
              </a:rPr>
              <a:t>Threats</a:t>
            </a:r>
          </a:p>
        </p:txBody>
      </p:sp>
      <p:sp>
        <p:nvSpPr>
          <p:cNvPr id="1333251" name="Rectangle 3">
            <a:extLst>
              <a:ext uri="{FF2B5EF4-FFF2-40B4-BE49-F238E27FC236}">
                <a16:creationId xmlns:a16="http://schemas.microsoft.com/office/drawing/2014/main" id="{51278820-7BF8-34B1-0879-AC23F446CB22}"/>
              </a:ext>
            </a:extLst>
          </p:cNvPr>
          <p:cNvSpPr>
            <a:spLocks noGrp="1" noChangeArrowheads="1"/>
          </p:cNvSpPr>
          <p:nvPr>
            <p:ph type="body" idx="1"/>
          </p:nvPr>
        </p:nvSpPr>
        <p:spPr>
          <a:xfrm>
            <a:off x="1905000" y="990600"/>
            <a:ext cx="8763000" cy="5638800"/>
          </a:xfrm>
        </p:spPr>
        <p:txBody>
          <a:bodyPr/>
          <a:lstStyle/>
          <a:p>
            <a:r>
              <a:rPr lang="pl-PL" altLang="en-US" dirty="0"/>
              <a:t>Kinds of threats:</a:t>
            </a:r>
          </a:p>
          <a:p>
            <a:pPr lvl="1"/>
            <a:r>
              <a:rPr lang="pl-PL" altLang="en-US" dirty="0">
                <a:solidFill>
                  <a:srgbClr val="0000FF"/>
                </a:solidFill>
              </a:rPr>
              <a:t>Interception</a:t>
            </a:r>
          </a:p>
          <a:p>
            <a:pPr lvl="2"/>
            <a:r>
              <a:rPr lang="pl-PL" altLang="en-US" dirty="0"/>
              <a:t>an unauthorized party (human or not) gains access to an asset</a:t>
            </a:r>
          </a:p>
          <a:p>
            <a:pPr lvl="1"/>
            <a:r>
              <a:rPr lang="pl-PL" altLang="en-US" dirty="0">
                <a:solidFill>
                  <a:srgbClr val="0000FF"/>
                </a:solidFill>
              </a:rPr>
              <a:t>Interruption</a:t>
            </a:r>
          </a:p>
          <a:p>
            <a:pPr lvl="2"/>
            <a:r>
              <a:rPr lang="pl-PL" altLang="en-US" dirty="0"/>
              <a:t>an asset becomes lost, unavailable, or unusable</a:t>
            </a:r>
          </a:p>
          <a:p>
            <a:pPr lvl="1"/>
            <a:r>
              <a:rPr lang="pl-PL" altLang="en-US" dirty="0">
                <a:solidFill>
                  <a:srgbClr val="0000FF"/>
                </a:solidFill>
              </a:rPr>
              <a:t>Modification</a:t>
            </a:r>
          </a:p>
          <a:p>
            <a:pPr lvl="2"/>
            <a:r>
              <a:rPr lang="pl-PL" altLang="en-US" dirty="0"/>
              <a:t>an unauthorized party changes the state of an asset</a:t>
            </a:r>
          </a:p>
          <a:p>
            <a:pPr lvl="1"/>
            <a:r>
              <a:rPr lang="pl-PL" altLang="en-US" dirty="0">
                <a:solidFill>
                  <a:srgbClr val="0000FF"/>
                </a:solidFill>
              </a:rPr>
              <a:t>Fabrication</a:t>
            </a:r>
          </a:p>
          <a:p>
            <a:pPr lvl="2"/>
            <a:r>
              <a:rPr lang="pl-PL" altLang="en-US" dirty="0"/>
              <a:t>an unauthorized party counterfeits an asset</a:t>
            </a:r>
          </a:p>
          <a:p>
            <a:pPr lvl="1" algn="r">
              <a:buFont typeface="Wingdings" panose="05000000000000000000" pitchFamily="2" charset="2"/>
              <a:buNone/>
            </a:pPr>
            <a:r>
              <a:rPr lang="pl-PL" altLang="en-US" sz="1600" dirty="0"/>
              <a:t>[Pfleeger &amp; Pfleeger]</a:t>
            </a:r>
            <a:endParaRPr lang="pl-PL"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4274" name="Rectangle 2">
            <a:extLst>
              <a:ext uri="{FF2B5EF4-FFF2-40B4-BE49-F238E27FC236}">
                <a16:creationId xmlns:a16="http://schemas.microsoft.com/office/drawing/2014/main" id="{2979058D-BFAB-CD07-29EF-CD9B2C0D8853}"/>
              </a:ext>
            </a:extLst>
          </p:cNvPr>
          <p:cNvSpPr>
            <a:spLocks noGrp="1" noChangeArrowheads="1"/>
          </p:cNvSpPr>
          <p:nvPr>
            <p:ph type="title"/>
          </p:nvPr>
        </p:nvSpPr>
        <p:spPr bwMode="auto">
          <a:xfrm>
            <a:off x="1524000" y="2286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pl-PL" altLang="en-US" sz="3200">
                <a:solidFill>
                  <a:srgbClr val="0000FF"/>
                </a:solidFill>
              </a:rPr>
              <a:t>Levels of Vulnerabilities / Threats</a:t>
            </a:r>
            <a:endParaRPr lang="en-US" altLang="en-US" sz="3200">
              <a:solidFill>
                <a:srgbClr val="0000FF"/>
              </a:solidFill>
            </a:endParaRPr>
          </a:p>
        </p:txBody>
      </p:sp>
      <p:sp>
        <p:nvSpPr>
          <p:cNvPr id="1334275" name="Rectangle 3">
            <a:extLst>
              <a:ext uri="{FF2B5EF4-FFF2-40B4-BE49-F238E27FC236}">
                <a16:creationId xmlns:a16="http://schemas.microsoft.com/office/drawing/2014/main" id="{6762BC3E-CF95-FBA0-D949-4AE685B53BA5}"/>
              </a:ext>
            </a:extLst>
          </p:cNvPr>
          <p:cNvSpPr>
            <a:spLocks noGrp="1" noChangeArrowheads="1"/>
          </p:cNvSpPr>
          <p:nvPr>
            <p:ph type="body" idx="1"/>
          </p:nvPr>
        </p:nvSpPr>
        <p:spPr>
          <a:xfrm>
            <a:off x="1905000" y="1322388"/>
            <a:ext cx="8763000" cy="4348162"/>
          </a:xfrm>
        </p:spPr>
        <p:txBody>
          <a:bodyPr/>
          <a:lstStyle/>
          <a:p>
            <a:pPr algn="ctr">
              <a:buFont typeface="Wingdings" panose="05000000000000000000" pitchFamily="2" charset="2"/>
              <a:buNone/>
            </a:pPr>
            <a:r>
              <a:rPr lang="en-US" altLang="en-US" sz="2400" dirty="0"/>
              <a:t>	</a:t>
            </a:r>
            <a:endParaRPr lang="en-US" altLang="en-US" sz="700" dirty="0"/>
          </a:p>
          <a:p>
            <a:r>
              <a:rPr lang="pl-PL" altLang="en-US" sz="2400" dirty="0"/>
              <a:t>D) for other assets </a:t>
            </a:r>
            <a:r>
              <a:rPr lang="pl-PL" altLang="en-US" sz="2400" dirty="0">
                <a:solidFill>
                  <a:srgbClr val="969696"/>
                </a:solidFill>
              </a:rPr>
              <a:t>(resources)</a:t>
            </a:r>
          </a:p>
          <a:p>
            <a:pPr lvl="2"/>
            <a:r>
              <a:rPr lang="pl-PL" altLang="en-US" dirty="0"/>
              <a:t>including. people using data, s/w, h/w</a:t>
            </a:r>
            <a:endParaRPr lang="en-US" altLang="en-US" dirty="0"/>
          </a:p>
          <a:p>
            <a:pPr lvl="2"/>
            <a:endParaRPr lang="pl-PL" altLang="en-US" sz="700" dirty="0"/>
          </a:p>
          <a:p>
            <a:r>
              <a:rPr lang="pl-PL" altLang="en-US" sz="2400" dirty="0"/>
              <a:t>C) for data</a:t>
            </a:r>
          </a:p>
          <a:p>
            <a:pPr lvl="2"/>
            <a:r>
              <a:rPr lang="pl-PL" altLang="en-US" dirty="0"/>
              <a:t>„on top” of s/w, since used by s/w</a:t>
            </a:r>
            <a:endParaRPr lang="en-US" altLang="en-US" dirty="0"/>
          </a:p>
          <a:p>
            <a:pPr lvl="2"/>
            <a:endParaRPr lang="pl-PL" altLang="en-US" sz="700" dirty="0"/>
          </a:p>
          <a:p>
            <a:r>
              <a:rPr lang="pl-PL" altLang="en-US" sz="2400" dirty="0"/>
              <a:t>B) for software</a:t>
            </a:r>
          </a:p>
          <a:p>
            <a:pPr lvl="2"/>
            <a:r>
              <a:rPr lang="pl-PL" altLang="en-US" dirty="0"/>
              <a:t>„on top” of h/w, since run on h/w</a:t>
            </a:r>
            <a:endParaRPr lang="en-US" altLang="en-US" dirty="0"/>
          </a:p>
          <a:p>
            <a:pPr lvl="2"/>
            <a:endParaRPr lang="pl-PL" altLang="en-US" sz="700" dirty="0"/>
          </a:p>
          <a:p>
            <a:r>
              <a:rPr lang="pl-PL" altLang="en-US" sz="2400" dirty="0"/>
              <a:t>A) for hardware</a:t>
            </a:r>
          </a:p>
          <a:p>
            <a:pPr>
              <a:buFont typeface="Wingdings" panose="05000000000000000000" pitchFamily="2" charset="2"/>
              <a:buNone/>
            </a:pPr>
            <a:endParaRPr lang="pl-PL" altLang="en-US" sz="700" dirty="0"/>
          </a:p>
          <a:p>
            <a:pPr lvl="1" algn="r">
              <a:buFont typeface="Wingdings" panose="05000000000000000000" pitchFamily="2" charset="2"/>
              <a:buNone/>
            </a:pPr>
            <a:r>
              <a:rPr lang="pl-PL" altLang="en-US" sz="1400" dirty="0"/>
              <a:t>[Pfleeger &amp; Pfleeger]</a:t>
            </a:r>
          </a:p>
          <a:p>
            <a:endParaRPr lang="pl-PL"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7B8FC27-A851-B1E8-4A86-BA77DCBACA20}"/>
              </a:ext>
            </a:extLst>
          </p:cNvPr>
          <p:cNvSpPr>
            <a:spLocks noGrp="1"/>
          </p:cNvSpPr>
          <p:nvPr>
            <p:ph type="title"/>
          </p:nvPr>
        </p:nvSpPr>
        <p:spPr>
          <a:xfrm>
            <a:off x="808653" y="136525"/>
            <a:ext cx="10515600" cy="1325563"/>
          </a:xfrm>
        </p:spPr>
        <p:txBody>
          <a:bodyPr/>
          <a:lstStyle/>
          <a:p>
            <a:r>
              <a:rPr lang="en-US" altLang="en-US" dirty="0"/>
              <a:t>Web Security/Privacy Issues</a:t>
            </a:r>
          </a:p>
        </p:txBody>
      </p:sp>
      <p:sp>
        <p:nvSpPr>
          <p:cNvPr id="19459" name="Content Placeholder 2">
            <a:extLst>
              <a:ext uri="{FF2B5EF4-FFF2-40B4-BE49-F238E27FC236}">
                <a16:creationId xmlns:a16="http://schemas.microsoft.com/office/drawing/2014/main" id="{BECB7D08-76A3-4183-1A61-26610626E544}"/>
              </a:ext>
            </a:extLst>
          </p:cNvPr>
          <p:cNvSpPr>
            <a:spLocks noGrp="1"/>
          </p:cNvSpPr>
          <p:nvPr>
            <p:ph idx="1"/>
          </p:nvPr>
        </p:nvSpPr>
        <p:spPr>
          <a:xfrm>
            <a:off x="808653" y="1143000"/>
            <a:ext cx="10515600" cy="4351338"/>
          </a:xfrm>
        </p:spPr>
        <p:txBody>
          <a:bodyPr/>
          <a:lstStyle/>
          <a:p>
            <a:r>
              <a:rPr lang="en-US" altLang="en-US" dirty="0"/>
              <a:t>Secure communications between client &amp; server</a:t>
            </a:r>
          </a:p>
          <a:p>
            <a:pPr lvl="1"/>
            <a:r>
              <a:rPr lang="en-US" altLang="en-US" dirty="0"/>
              <a:t>HTTPS (HTTP over Secure Socket Layer) </a:t>
            </a:r>
          </a:p>
          <a:p>
            <a:r>
              <a:rPr lang="en-US" altLang="en-US" dirty="0"/>
              <a:t>User authentication &amp; session management</a:t>
            </a:r>
          </a:p>
          <a:p>
            <a:pPr lvl="1"/>
            <a:r>
              <a:rPr lang="en-US" altLang="en-US" dirty="0"/>
              <a:t>Cookies &amp; other methods</a:t>
            </a:r>
          </a:p>
          <a:p>
            <a:r>
              <a:rPr lang="en-US" altLang="en-US" dirty="0"/>
              <a:t>Active contents from different websites</a:t>
            </a:r>
          </a:p>
          <a:p>
            <a:pPr lvl="1"/>
            <a:r>
              <a:rPr lang="en-US" altLang="en-US" dirty="0"/>
              <a:t>Protecting resources maintained by browsers</a:t>
            </a:r>
          </a:p>
          <a:p>
            <a:r>
              <a:rPr lang="en-US" altLang="en-US" dirty="0"/>
              <a:t>Web application security</a:t>
            </a:r>
          </a:p>
          <a:p>
            <a:r>
              <a:rPr lang="en-US" altLang="en-US" dirty="0"/>
              <a:t>Web site authentication (e.g., anti-phishing)</a:t>
            </a:r>
          </a:p>
          <a:p>
            <a:r>
              <a:rPr lang="en-US" altLang="en-US" dirty="0"/>
              <a:t>Privacy concerns</a:t>
            </a:r>
          </a:p>
        </p:txBody>
      </p:sp>
      <p:sp>
        <p:nvSpPr>
          <p:cNvPr id="4" name="Date Placeholder 3">
            <a:extLst>
              <a:ext uri="{FF2B5EF4-FFF2-40B4-BE49-F238E27FC236}">
                <a16:creationId xmlns:a16="http://schemas.microsoft.com/office/drawing/2014/main" id="{22E60553-1022-9D12-4D08-2635487A2D36}"/>
              </a:ext>
            </a:extLst>
          </p:cNvPr>
          <p:cNvSpPr>
            <a:spLocks noGrp="1"/>
          </p:cNvSpPr>
          <p:nvPr>
            <p:ph type="dt" sz="quarter" idx="10"/>
          </p:nvPr>
        </p:nvSpPr>
        <p:spPr/>
        <p:txBody>
          <a:bodyPr/>
          <a:lstStyle/>
          <a:p>
            <a:pPr>
              <a:defRPr/>
            </a:pPr>
            <a:r>
              <a:rPr lang="en-US"/>
              <a:t>CS526</a:t>
            </a:r>
            <a:endParaRPr lang="en-US" dirty="0">
              <a:solidFill>
                <a:schemeClr val="tx1"/>
              </a:solidFill>
            </a:endParaRPr>
          </a:p>
        </p:txBody>
      </p:sp>
      <p:sp>
        <p:nvSpPr>
          <p:cNvPr id="5" name="Footer Placeholder 4">
            <a:extLst>
              <a:ext uri="{FF2B5EF4-FFF2-40B4-BE49-F238E27FC236}">
                <a16:creationId xmlns:a16="http://schemas.microsoft.com/office/drawing/2014/main" id="{668CFBA1-0BA2-4539-8E6F-47CEEAD03379}"/>
              </a:ext>
            </a:extLst>
          </p:cNvPr>
          <p:cNvSpPr>
            <a:spLocks noGrp="1"/>
          </p:cNvSpPr>
          <p:nvPr>
            <p:ph type="ftr" sz="quarter" idx="11"/>
          </p:nvPr>
        </p:nvSpPr>
        <p:spPr/>
        <p:txBody>
          <a:bodyPr/>
          <a:lstStyle/>
          <a:p>
            <a:pPr>
              <a:defRPr/>
            </a:pPr>
            <a:r>
              <a:rPr lang="en-US"/>
              <a:t>Topic 11: Web Security Part 1</a:t>
            </a:r>
            <a:endParaRPr lang="en-US" dirty="0">
              <a:solidFill>
                <a:schemeClr val="tx1"/>
              </a:solidFill>
            </a:endParaRPr>
          </a:p>
        </p:txBody>
      </p:sp>
      <p:sp>
        <p:nvSpPr>
          <p:cNvPr id="6" name="Slide Number Placeholder 5">
            <a:extLst>
              <a:ext uri="{FF2B5EF4-FFF2-40B4-BE49-F238E27FC236}">
                <a16:creationId xmlns:a16="http://schemas.microsoft.com/office/drawing/2014/main" id="{7D13D344-C0A8-24E7-E0BF-486AFFF32190}"/>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07E1B975-6CC1-4E9B-9BDD-1EDAACADFB88}" type="slidenum">
              <a:rPr lang="en-US" altLang="en-US" sz="1400">
                <a:solidFill>
                  <a:srgbClr val="254C9C"/>
                </a:solidFill>
                <a:latin typeface="Arial" panose="020B0604020202020204" pitchFamily="34" charset="0"/>
              </a:rPr>
              <a:pPr eaLnBrk="1" hangingPunct="1"/>
              <a:t>17</a:t>
            </a:fld>
            <a:endParaRPr lang="en-US" altLang="en-US" sz="1400">
              <a:latin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7E41731-437E-D394-9CCE-6EB9FB4E2A91}"/>
              </a:ext>
            </a:extLst>
          </p:cNvPr>
          <p:cNvSpPr>
            <a:spLocks noGrp="1" noChangeArrowheads="1"/>
          </p:cNvSpPr>
          <p:nvPr>
            <p:ph type="title" idx="4294967295"/>
          </p:nvPr>
        </p:nvSpPr>
        <p:spPr>
          <a:xfrm>
            <a:off x="1905000" y="131860"/>
            <a:ext cx="8229600" cy="914400"/>
          </a:xfrm>
        </p:spPr>
        <p:txBody>
          <a:bodyPr anchor="b"/>
          <a:lstStyle/>
          <a:p>
            <a:pPr eaLnBrk="1" hangingPunct="1"/>
            <a:r>
              <a:rPr lang="en-US" altLang="zh-CN" sz="3600" dirty="0">
                <a:ea typeface="SimSun" panose="02010600030101010101" pitchFamily="2" charset="-122"/>
              </a:rPr>
              <a:t>HTTP: </a:t>
            </a:r>
            <a:r>
              <a:rPr lang="en-US" altLang="zh-CN" sz="3600" dirty="0" err="1">
                <a:ea typeface="SimSun" panose="02010600030101010101" pitchFamily="2" charset="-122"/>
              </a:rPr>
              <a:t>HyperText</a:t>
            </a:r>
            <a:r>
              <a:rPr lang="en-US" altLang="zh-CN" sz="3600" dirty="0">
                <a:ea typeface="SimSun" panose="02010600030101010101" pitchFamily="2" charset="-122"/>
              </a:rPr>
              <a:t> Transfer Protocol</a:t>
            </a:r>
          </a:p>
        </p:txBody>
      </p:sp>
      <p:sp>
        <p:nvSpPr>
          <p:cNvPr id="20483" name="Rectangle 3">
            <a:extLst>
              <a:ext uri="{FF2B5EF4-FFF2-40B4-BE49-F238E27FC236}">
                <a16:creationId xmlns:a16="http://schemas.microsoft.com/office/drawing/2014/main" id="{E111433F-BFC4-F7AA-0090-F86EAD009D19}"/>
              </a:ext>
            </a:extLst>
          </p:cNvPr>
          <p:cNvSpPr>
            <a:spLocks noGrp="1" noChangeArrowheads="1"/>
          </p:cNvSpPr>
          <p:nvPr>
            <p:ph type="body" idx="4294967295"/>
          </p:nvPr>
        </p:nvSpPr>
        <p:spPr>
          <a:xfrm>
            <a:off x="1922106" y="1046260"/>
            <a:ext cx="8458200" cy="5105400"/>
          </a:xfrm>
        </p:spPr>
        <p:txBody>
          <a:bodyPr/>
          <a:lstStyle/>
          <a:p>
            <a:pPr eaLnBrk="1" hangingPunct="1"/>
            <a:r>
              <a:rPr lang="en-US" altLang="zh-CN" dirty="0">
                <a:ea typeface="SimSun" panose="02010600030101010101" pitchFamily="2" charset="-122"/>
              </a:rPr>
              <a:t>Browser sends HTTP requests to the server</a:t>
            </a:r>
          </a:p>
          <a:p>
            <a:pPr lvl="1" eaLnBrk="1" hangingPunct="1"/>
            <a:r>
              <a:rPr lang="en-US" altLang="zh-CN" dirty="0">
                <a:ea typeface="SimSun" panose="02010600030101010101" pitchFamily="2" charset="-122"/>
              </a:rPr>
              <a:t>Methods: GET, POST, HEAD, …</a:t>
            </a:r>
          </a:p>
          <a:p>
            <a:pPr lvl="1" eaLnBrk="1" hangingPunct="1"/>
            <a:r>
              <a:rPr lang="en-US" altLang="zh-CN" dirty="0">
                <a:ea typeface="SimSun" panose="02010600030101010101" pitchFamily="2" charset="-122"/>
              </a:rPr>
              <a:t>GET: to retrieve a resource (html, image, script, </a:t>
            </a:r>
            <a:r>
              <a:rPr lang="en-US" altLang="zh-CN" dirty="0" err="1">
                <a:ea typeface="SimSun" panose="02010600030101010101" pitchFamily="2" charset="-122"/>
              </a:rPr>
              <a:t>css</a:t>
            </a:r>
            <a:r>
              <a:rPr lang="en-US" altLang="zh-CN" dirty="0">
                <a:ea typeface="SimSun" panose="02010600030101010101" pitchFamily="2" charset="-122"/>
              </a:rPr>
              <a:t>,…)</a:t>
            </a:r>
          </a:p>
          <a:p>
            <a:pPr lvl="1" eaLnBrk="1" hangingPunct="1"/>
            <a:r>
              <a:rPr lang="en-US" altLang="zh-CN" dirty="0">
                <a:ea typeface="SimSun" panose="02010600030101010101" pitchFamily="2" charset="-122"/>
              </a:rPr>
              <a:t>POST: to submit a form (login, register, …)</a:t>
            </a:r>
          </a:p>
          <a:p>
            <a:pPr lvl="1" eaLnBrk="1" hangingPunct="1"/>
            <a:r>
              <a:rPr lang="en-US" altLang="zh-CN" dirty="0">
                <a:ea typeface="SimSun" panose="02010600030101010101" pitchFamily="2" charset="-122"/>
              </a:rPr>
              <a:t>HEAD</a:t>
            </a:r>
          </a:p>
          <a:p>
            <a:pPr eaLnBrk="1" hangingPunct="1"/>
            <a:r>
              <a:rPr lang="en-US" altLang="zh-CN" dirty="0">
                <a:ea typeface="SimSun" panose="02010600030101010101" pitchFamily="2" charset="-122"/>
              </a:rPr>
              <a:t>Server replies with a HTTP response</a:t>
            </a:r>
          </a:p>
          <a:p>
            <a:pPr eaLnBrk="1" hangingPunct="1"/>
            <a:r>
              <a:rPr lang="en-US" altLang="zh-CN" dirty="0">
                <a:solidFill>
                  <a:schemeClr val="hlink"/>
                </a:solidFill>
                <a:ea typeface="SimSun" panose="02010600030101010101" pitchFamily="2" charset="-122"/>
              </a:rPr>
              <a:t>Stateless</a:t>
            </a:r>
            <a:r>
              <a:rPr lang="en-US" altLang="zh-CN" dirty="0">
                <a:ea typeface="SimSun" panose="02010600030101010101" pitchFamily="2" charset="-122"/>
              </a:rPr>
              <a:t> request/response protocol</a:t>
            </a:r>
          </a:p>
          <a:p>
            <a:pPr lvl="1" eaLnBrk="1" hangingPunct="1"/>
            <a:r>
              <a:rPr lang="en-US" altLang="zh-CN" dirty="0">
                <a:ea typeface="SimSun" panose="02010600030101010101" pitchFamily="2" charset="-122"/>
              </a:rPr>
              <a:t>Each request is independent of previous requests</a:t>
            </a:r>
          </a:p>
          <a:p>
            <a:pPr lvl="1" eaLnBrk="1" hangingPunct="1"/>
            <a:r>
              <a:rPr lang="en-US" altLang="zh-CN" dirty="0">
                <a:ea typeface="SimSun" panose="02010600030101010101" pitchFamily="2" charset="-122"/>
              </a:rPr>
              <a:t>Statelessness has a significant impact on design and implementation of applications </a:t>
            </a:r>
          </a:p>
        </p:txBody>
      </p:sp>
      <p:sp>
        <p:nvSpPr>
          <p:cNvPr id="4" name="Date Placeholder 3">
            <a:extLst>
              <a:ext uri="{FF2B5EF4-FFF2-40B4-BE49-F238E27FC236}">
                <a16:creationId xmlns:a16="http://schemas.microsoft.com/office/drawing/2014/main" id="{100728F7-18A2-39A0-D875-62EEB8065DC8}"/>
              </a:ext>
            </a:extLst>
          </p:cNvPr>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Slide Number Placeholder 4">
            <a:extLst>
              <a:ext uri="{FF2B5EF4-FFF2-40B4-BE49-F238E27FC236}">
                <a16:creationId xmlns:a16="http://schemas.microsoft.com/office/drawing/2014/main" id="{6F63BCDF-209C-77C2-8A25-0BD648B06C10}"/>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471808E8-A722-4B58-AB9C-C2333EE89559}" type="slidenum">
              <a:rPr lang="en-US" altLang="en-US" sz="1400">
                <a:solidFill>
                  <a:srgbClr val="254C9C"/>
                </a:solidFill>
                <a:latin typeface="Arial" panose="020B0604020202020204" pitchFamily="34" charset="0"/>
              </a:rPr>
              <a:pPr eaLnBrk="1" hangingPunct="1"/>
              <a:t>18</a:t>
            </a:fld>
            <a:endParaRPr lang="en-US" altLang="en-US" sz="1400">
              <a:latin typeface="Arial" panose="020B0604020202020204" pitchFamily="34" charset="0"/>
            </a:endParaRPr>
          </a:p>
        </p:txBody>
      </p:sp>
      <p:sp>
        <p:nvSpPr>
          <p:cNvPr id="6" name="Footer Placeholder 5">
            <a:extLst>
              <a:ext uri="{FF2B5EF4-FFF2-40B4-BE49-F238E27FC236}">
                <a16:creationId xmlns:a16="http://schemas.microsoft.com/office/drawing/2014/main" id="{AF642CC6-9020-2737-99C0-895E0F4A0E07}"/>
              </a:ext>
            </a:extLst>
          </p:cNvPr>
          <p:cNvSpPr>
            <a:spLocks noGrp="1"/>
          </p:cNvSpPr>
          <p:nvPr>
            <p:ph type="ftr" sz="quarter" idx="11"/>
          </p:nvPr>
        </p:nvSpPr>
        <p:spPr/>
        <p:txBody>
          <a:bodyPr/>
          <a:lstStyle/>
          <a:p>
            <a:pPr>
              <a:defRPr/>
            </a:pPr>
            <a:r>
              <a:rPr lang="en-US"/>
              <a:t>Topic 11: Web Security Part 1</a:t>
            </a:r>
            <a:endParaRPr 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5B008BC-27D8-6E76-C62B-CEA386056812}"/>
              </a:ext>
            </a:extLst>
          </p:cNvPr>
          <p:cNvSpPr>
            <a:spLocks noGrp="1" noChangeArrowheads="1"/>
          </p:cNvSpPr>
          <p:nvPr>
            <p:ph type="title"/>
          </p:nvPr>
        </p:nvSpPr>
        <p:spPr/>
        <p:txBody>
          <a:bodyPr/>
          <a:lstStyle/>
          <a:p>
            <a:pPr eaLnBrk="1" hangingPunct="1"/>
            <a:r>
              <a:rPr lang="en-US" altLang="zh-CN">
                <a:ea typeface="SimSun" panose="02010600030101010101" pitchFamily="2" charset="-122"/>
              </a:rPr>
              <a:t>Use Cookies to Store State Info</a:t>
            </a:r>
          </a:p>
        </p:txBody>
      </p:sp>
      <p:sp>
        <p:nvSpPr>
          <p:cNvPr id="21507" name="Rectangle 3">
            <a:extLst>
              <a:ext uri="{FF2B5EF4-FFF2-40B4-BE49-F238E27FC236}">
                <a16:creationId xmlns:a16="http://schemas.microsoft.com/office/drawing/2014/main" id="{4FDBE320-7EB3-EFF6-DDE6-0D63D27A3E55}"/>
              </a:ext>
            </a:extLst>
          </p:cNvPr>
          <p:cNvSpPr>
            <a:spLocks noGrp="1" noChangeArrowheads="1"/>
          </p:cNvSpPr>
          <p:nvPr>
            <p:ph type="body" idx="1"/>
          </p:nvPr>
        </p:nvSpPr>
        <p:spPr>
          <a:xfrm>
            <a:off x="838200" y="1478189"/>
            <a:ext cx="10515600" cy="4313011"/>
          </a:xfrm>
        </p:spPr>
        <p:txBody>
          <a:bodyPr/>
          <a:lstStyle/>
          <a:p>
            <a:pPr eaLnBrk="1" hangingPunct="1"/>
            <a:r>
              <a:rPr lang="en-US" altLang="zh-CN" dirty="0">
                <a:ea typeface="SimSun" panose="02010600030101010101" pitchFamily="2" charset="-122"/>
              </a:rPr>
              <a:t>Cookies</a:t>
            </a:r>
          </a:p>
          <a:p>
            <a:pPr lvl="1" eaLnBrk="1" hangingPunct="1"/>
            <a:r>
              <a:rPr lang="en-US" altLang="zh-CN" dirty="0">
                <a:ea typeface="SimSun" panose="02010600030101010101" pitchFamily="2" charset="-122"/>
              </a:rPr>
              <a:t>A cookie is a name/value pair created by a website to store information on your computer</a:t>
            </a:r>
          </a:p>
        </p:txBody>
      </p:sp>
      <p:sp>
        <p:nvSpPr>
          <p:cNvPr id="21508" name="Rectangle 4">
            <a:extLst>
              <a:ext uri="{FF2B5EF4-FFF2-40B4-BE49-F238E27FC236}">
                <a16:creationId xmlns:a16="http://schemas.microsoft.com/office/drawing/2014/main" id="{1888D1B5-C976-DBD9-A496-77C71B0DA96E}"/>
              </a:ext>
            </a:extLst>
          </p:cNvPr>
          <p:cNvSpPr>
            <a:spLocks noChangeArrowheads="1"/>
          </p:cNvSpPr>
          <p:nvPr/>
        </p:nvSpPr>
        <p:spPr bwMode="auto">
          <a:xfrm>
            <a:off x="2971801" y="3063875"/>
            <a:ext cx="1128713" cy="838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09" name="AutoShape 5">
            <a:extLst>
              <a:ext uri="{FF2B5EF4-FFF2-40B4-BE49-F238E27FC236}">
                <a16:creationId xmlns:a16="http://schemas.microsoft.com/office/drawing/2014/main" id="{22F88658-26DD-2B37-ABE0-A0336DAB1FD8}"/>
              </a:ext>
            </a:extLst>
          </p:cNvPr>
          <p:cNvSpPr>
            <a:spLocks noChangeArrowheads="1"/>
          </p:cNvSpPr>
          <p:nvPr/>
        </p:nvSpPr>
        <p:spPr bwMode="auto">
          <a:xfrm>
            <a:off x="3071813" y="3163888"/>
            <a:ext cx="914400" cy="609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000">
                <a:solidFill>
                  <a:srgbClr val="808000"/>
                </a:solidFill>
                <a:latin typeface="Tahoma" panose="020B0604030504040204" pitchFamily="34" charset="0"/>
                <a:ea typeface="SimSun" panose="02010600030101010101" pitchFamily="2" charset="-122"/>
              </a:rPr>
              <a:t>Browser</a:t>
            </a:r>
          </a:p>
        </p:txBody>
      </p:sp>
      <p:sp>
        <p:nvSpPr>
          <p:cNvPr id="21510" name="AutoShape 6">
            <a:extLst>
              <a:ext uri="{FF2B5EF4-FFF2-40B4-BE49-F238E27FC236}">
                <a16:creationId xmlns:a16="http://schemas.microsoft.com/office/drawing/2014/main" id="{4BD81D99-45CF-420B-8B00-3D17492B5920}"/>
              </a:ext>
            </a:extLst>
          </p:cNvPr>
          <p:cNvSpPr>
            <a:spLocks noChangeArrowheads="1"/>
          </p:cNvSpPr>
          <p:nvPr/>
        </p:nvSpPr>
        <p:spPr bwMode="auto">
          <a:xfrm>
            <a:off x="2590800" y="3902075"/>
            <a:ext cx="1524000" cy="228600"/>
          </a:xfrm>
          <a:prstGeom prst="parallelogram">
            <a:avLst>
              <a:gd name="adj" fmla="val 166667"/>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11" name="Rectangle 7">
            <a:extLst>
              <a:ext uri="{FF2B5EF4-FFF2-40B4-BE49-F238E27FC236}">
                <a16:creationId xmlns:a16="http://schemas.microsoft.com/office/drawing/2014/main" id="{68EB266F-5845-17BB-FF09-CEDB91A26811}"/>
              </a:ext>
            </a:extLst>
          </p:cNvPr>
          <p:cNvSpPr>
            <a:spLocks noChangeArrowheads="1"/>
          </p:cNvSpPr>
          <p:nvPr/>
        </p:nvSpPr>
        <p:spPr bwMode="auto">
          <a:xfrm>
            <a:off x="2590800" y="4130675"/>
            <a:ext cx="1143000" cy="152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12" name="Freeform 8">
            <a:extLst>
              <a:ext uri="{FF2B5EF4-FFF2-40B4-BE49-F238E27FC236}">
                <a16:creationId xmlns:a16="http://schemas.microsoft.com/office/drawing/2014/main" id="{48BCDDA1-13DB-25A8-9FEC-0A93CC499CAC}"/>
              </a:ext>
            </a:extLst>
          </p:cNvPr>
          <p:cNvSpPr>
            <a:spLocks/>
          </p:cNvSpPr>
          <p:nvPr/>
        </p:nvSpPr>
        <p:spPr bwMode="auto">
          <a:xfrm>
            <a:off x="3714750" y="3897313"/>
            <a:ext cx="400050" cy="385762"/>
          </a:xfrm>
          <a:custGeom>
            <a:avLst/>
            <a:gdLst>
              <a:gd name="T0" fmla="*/ 0 w 252"/>
              <a:gd name="T1" fmla="*/ 2147483647 h 243"/>
              <a:gd name="T2" fmla="*/ 2147483647 w 252"/>
              <a:gd name="T3" fmla="*/ 2147483647 h 243"/>
              <a:gd name="T4" fmla="*/ 2147483647 w 252"/>
              <a:gd name="T5" fmla="*/ 0 h 243"/>
              <a:gd name="T6" fmla="*/ 0 w 252"/>
              <a:gd name="T7" fmla="*/ 2147483647 h 243"/>
              <a:gd name="T8" fmla="*/ 0 w 252"/>
              <a:gd name="T9" fmla="*/ 2147483647 h 243"/>
              <a:gd name="T10" fmla="*/ 0 60000 65536"/>
              <a:gd name="T11" fmla="*/ 0 60000 65536"/>
              <a:gd name="T12" fmla="*/ 0 60000 65536"/>
              <a:gd name="T13" fmla="*/ 0 60000 65536"/>
              <a:gd name="T14" fmla="*/ 0 60000 65536"/>
              <a:gd name="T15" fmla="*/ 0 w 252"/>
              <a:gd name="T16" fmla="*/ 0 h 243"/>
              <a:gd name="T17" fmla="*/ 252 w 252"/>
              <a:gd name="T18" fmla="*/ 243 h 243"/>
            </a:gdLst>
            <a:ahLst/>
            <a:cxnLst>
              <a:cxn ang="T10">
                <a:pos x="T0" y="T1"/>
              </a:cxn>
              <a:cxn ang="T11">
                <a:pos x="T2" y="T3"/>
              </a:cxn>
              <a:cxn ang="T12">
                <a:pos x="T4" y="T5"/>
              </a:cxn>
              <a:cxn ang="T13">
                <a:pos x="T6" y="T7"/>
              </a:cxn>
              <a:cxn ang="T14">
                <a:pos x="T8" y="T9"/>
              </a:cxn>
            </a:cxnLst>
            <a:rect l="T15" t="T16" r="T17" b="T18"/>
            <a:pathLst>
              <a:path w="252" h="243">
                <a:moveTo>
                  <a:pt x="0" y="243"/>
                </a:moveTo>
                <a:lnTo>
                  <a:pt x="252" y="81"/>
                </a:lnTo>
                <a:lnTo>
                  <a:pt x="249" y="0"/>
                </a:lnTo>
                <a:lnTo>
                  <a:pt x="0" y="147"/>
                </a:lnTo>
                <a:lnTo>
                  <a:pt x="0" y="243"/>
                </a:lnTo>
                <a:close/>
              </a:path>
            </a:pathLst>
          </a:custGeom>
          <a:solidFill>
            <a:schemeClr val="accent1"/>
          </a:solidFill>
          <a:ln w="9525">
            <a:solidFill>
              <a:schemeClr val="tx1"/>
            </a:solidFill>
            <a:round/>
            <a:headEnd/>
            <a:tailEnd/>
          </a:ln>
        </p:spPr>
        <p:txBody>
          <a:bodyPr anchor="ctr"/>
          <a:lstStyle/>
          <a:p>
            <a:endParaRPr lang="en-IN"/>
          </a:p>
        </p:txBody>
      </p:sp>
      <p:sp>
        <p:nvSpPr>
          <p:cNvPr id="21513" name="AutoShape 9">
            <a:extLst>
              <a:ext uri="{FF2B5EF4-FFF2-40B4-BE49-F238E27FC236}">
                <a16:creationId xmlns:a16="http://schemas.microsoft.com/office/drawing/2014/main" id="{0CAEA802-3C8E-6AC0-501E-C629C1015336}"/>
              </a:ext>
            </a:extLst>
          </p:cNvPr>
          <p:cNvSpPr>
            <a:spLocks noChangeArrowheads="1"/>
          </p:cNvSpPr>
          <p:nvPr/>
        </p:nvSpPr>
        <p:spPr bwMode="auto">
          <a:xfrm>
            <a:off x="7696200" y="2987675"/>
            <a:ext cx="1219200" cy="1271588"/>
          </a:xfrm>
          <a:prstGeom prst="can">
            <a:avLst>
              <a:gd name="adj" fmla="val 26074"/>
            </a:avLst>
          </a:prstGeom>
          <a:solidFill>
            <a:schemeClr val="accent1"/>
          </a:solidFill>
          <a:ln w="9525">
            <a:solidFill>
              <a:schemeClr val="tx1"/>
            </a:solidFill>
            <a:round/>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400" dirty="0">
                <a:solidFill>
                  <a:srgbClr val="808000"/>
                </a:solidFill>
                <a:latin typeface="Tahoma" panose="020B0604030504040204" pitchFamily="34" charset="0"/>
                <a:ea typeface="SimSun" panose="02010600030101010101" pitchFamily="2" charset="-122"/>
              </a:rPr>
              <a:t>Server</a:t>
            </a:r>
          </a:p>
        </p:txBody>
      </p:sp>
      <p:sp>
        <p:nvSpPr>
          <p:cNvPr id="21514" name="Line 10">
            <a:extLst>
              <a:ext uri="{FF2B5EF4-FFF2-40B4-BE49-F238E27FC236}">
                <a16:creationId xmlns:a16="http://schemas.microsoft.com/office/drawing/2014/main" id="{2387F458-C8A1-A690-99F0-AC82B5F30813}"/>
              </a:ext>
            </a:extLst>
          </p:cNvPr>
          <p:cNvSpPr>
            <a:spLocks noChangeShapeType="1"/>
          </p:cNvSpPr>
          <p:nvPr/>
        </p:nvSpPr>
        <p:spPr bwMode="auto">
          <a:xfrm>
            <a:off x="4114800" y="3444875"/>
            <a:ext cx="358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IN"/>
          </a:p>
        </p:txBody>
      </p:sp>
      <p:sp>
        <p:nvSpPr>
          <p:cNvPr id="21515" name="Text Box 11">
            <a:extLst>
              <a:ext uri="{FF2B5EF4-FFF2-40B4-BE49-F238E27FC236}">
                <a16:creationId xmlns:a16="http://schemas.microsoft.com/office/drawing/2014/main" id="{322562B2-8F90-2CE2-A452-3DF6E905AA72}"/>
              </a:ext>
            </a:extLst>
          </p:cNvPr>
          <p:cNvSpPr txBox="1">
            <a:spLocks noChangeArrowheads="1"/>
          </p:cNvSpPr>
          <p:nvPr/>
        </p:nvSpPr>
        <p:spPr bwMode="auto">
          <a:xfrm>
            <a:off x="4662489" y="2971801"/>
            <a:ext cx="2066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000" dirty="0">
                <a:solidFill>
                  <a:srgbClr val="808000"/>
                </a:solidFill>
                <a:latin typeface="Tahoma" panose="020B0604030504040204" pitchFamily="34" charset="0"/>
                <a:ea typeface="SimSun" panose="02010600030101010101" pitchFamily="2" charset="-122"/>
              </a:rPr>
              <a:t>Enters form data</a:t>
            </a:r>
          </a:p>
        </p:txBody>
      </p:sp>
      <p:sp>
        <p:nvSpPr>
          <p:cNvPr id="21516" name="Line 12">
            <a:extLst>
              <a:ext uri="{FF2B5EF4-FFF2-40B4-BE49-F238E27FC236}">
                <a16:creationId xmlns:a16="http://schemas.microsoft.com/office/drawing/2014/main" id="{08E9A884-D924-E0EF-2E17-8E205D50FDE3}"/>
              </a:ext>
            </a:extLst>
          </p:cNvPr>
          <p:cNvSpPr>
            <a:spLocks noChangeShapeType="1"/>
          </p:cNvSpPr>
          <p:nvPr/>
        </p:nvSpPr>
        <p:spPr bwMode="auto">
          <a:xfrm>
            <a:off x="4114800" y="3673475"/>
            <a:ext cx="35814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IN"/>
          </a:p>
        </p:txBody>
      </p:sp>
      <p:sp>
        <p:nvSpPr>
          <p:cNvPr id="21517" name="Text Box 13">
            <a:extLst>
              <a:ext uri="{FF2B5EF4-FFF2-40B4-BE49-F238E27FC236}">
                <a16:creationId xmlns:a16="http://schemas.microsoft.com/office/drawing/2014/main" id="{6B0AA1BA-4E34-EF5B-D154-FF521CF921F7}"/>
              </a:ext>
            </a:extLst>
          </p:cNvPr>
          <p:cNvSpPr txBox="1">
            <a:spLocks noChangeArrowheads="1"/>
          </p:cNvSpPr>
          <p:nvPr/>
        </p:nvSpPr>
        <p:spPr bwMode="auto">
          <a:xfrm>
            <a:off x="4491039" y="3733801"/>
            <a:ext cx="24209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000">
                <a:solidFill>
                  <a:srgbClr val="808000"/>
                </a:solidFill>
                <a:latin typeface="Tahoma" panose="020B0604030504040204" pitchFamily="34" charset="0"/>
                <a:ea typeface="SimSun" panose="02010600030101010101" pitchFamily="2" charset="-122"/>
              </a:rPr>
              <a:t>Response + cookies</a:t>
            </a:r>
          </a:p>
        </p:txBody>
      </p:sp>
      <p:sp>
        <p:nvSpPr>
          <p:cNvPr id="21518" name="Rectangle 14">
            <a:extLst>
              <a:ext uri="{FF2B5EF4-FFF2-40B4-BE49-F238E27FC236}">
                <a16:creationId xmlns:a16="http://schemas.microsoft.com/office/drawing/2014/main" id="{F7C52E64-987D-9C24-A35F-81E09DF0A5D0}"/>
              </a:ext>
            </a:extLst>
          </p:cNvPr>
          <p:cNvSpPr>
            <a:spLocks noChangeArrowheads="1"/>
          </p:cNvSpPr>
          <p:nvPr/>
        </p:nvSpPr>
        <p:spPr bwMode="auto">
          <a:xfrm>
            <a:off x="2971801" y="4724400"/>
            <a:ext cx="1128713" cy="8382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19" name="AutoShape 15">
            <a:extLst>
              <a:ext uri="{FF2B5EF4-FFF2-40B4-BE49-F238E27FC236}">
                <a16:creationId xmlns:a16="http://schemas.microsoft.com/office/drawing/2014/main" id="{EB1B58E0-BD3F-5326-78C8-755FC51AE2BD}"/>
              </a:ext>
            </a:extLst>
          </p:cNvPr>
          <p:cNvSpPr>
            <a:spLocks noChangeArrowheads="1"/>
          </p:cNvSpPr>
          <p:nvPr/>
        </p:nvSpPr>
        <p:spPr bwMode="auto">
          <a:xfrm>
            <a:off x="3071813" y="4824413"/>
            <a:ext cx="914400" cy="609600"/>
          </a:xfrm>
          <a:prstGeom prst="roundRect">
            <a:avLst>
              <a:gd name="adj" fmla="val 16667"/>
            </a:avLst>
          </a:prstGeom>
          <a:solidFill>
            <a:schemeClr val="accent1"/>
          </a:solidFill>
          <a:ln w="9525">
            <a:solidFill>
              <a:schemeClr val="tx1"/>
            </a:solidFill>
            <a:round/>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000" dirty="0">
                <a:solidFill>
                  <a:srgbClr val="808000"/>
                </a:solidFill>
                <a:latin typeface="Tahoma" panose="020B0604030504040204" pitchFamily="34" charset="0"/>
                <a:ea typeface="SimSun" panose="02010600030101010101" pitchFamily="2" charset="-122"/>
              </a:rPr>
              <a:t>Browser</a:t>
            </a:r>
          </a:p>
        </p:txBody>
      </p:sp>
      <p:sp>
        <p:nvSpPr>
          <p:cNvPr id="21520" name="AutoShape 16">
            <a:extLst>
              <a:ext uri="{FF2B5EF4-FFF2-40B4-BE49-F238E27FC236}">
                <a16:creationId xmlns:a16="http://schemas.microsoft.com/office/drawing/2014/main" id="{4C0A41C7-EC01-D6A9-A91F-D46C665C9519}"/>
              </a:ext>
            </a:extLst>
          </p:cNvPr>
          <p:cNvSpPr>
            <a:spLocks noChangeArrowheads="1"/>
          </p:cNvSpPr>
          <p:nvPr/>
        </p:nvSpPr>
        <p:spPr bwMode="auto">
          <a:xfrm>
            <a:off x="2590800" y="5562600"/>
            <a:ext cx="1524000" cy="228600"/>
          </a:xfrm>
          <a:prstGeom prst="parallelogram">
            <a:avLst>
              <a:gd name="adj" fmla="val 166667"/>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21" name="Rectangle 17">
            <a:extLst>
              <a:ext uri="{FF2B5EF4-FFF2-40B4-BE49-F238E27FC236}">
                <a16:creationId xmlns:a16="http://schemas.microsoft.com/office/drawing/2014/main" id="{AB8C8B7A-61A9-C3E9-0CA2-079243536DAC}"/>
              </a:ext>
            </a:extLst>
          </p:cNvPr>
          <p:cNvSpPr>
            <a:spLocks noChangeArrowheads="1"/>
          </p:cNvSpPr>
          <p:nvPr/>
        </p:nvSpPr>
        <p:spPr bwMode="auto">
          <a:xfrm>
            <a:off x="2590800" y="5791200"/>
            <a:ext cx="1143000" cy="152400"/>
          </a:xfrm>
          <a:prstGeom prst="rect">
            <a:avLst/>
          </a:prstGeom>
          <a:solidFill>
            <a:schemeClr val="accent1"/>
          </a:solidFill>
          <a:ln w="9525">
            <a:solidFill>
              <a:schemeClr val="tx1"/>
            </a:solidFill>
            <a:miter lim="800000"/>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22" name="Freeform 18">
            <a:extLst>
              <a:ext uri="{FF2B5EF4-FFF2-40B4-BE49-F238E27FC236}">
                <a16:creationId xmlns:a16="http://schemas.microsoft.com/office/drawing/2014/main" id="{8B2761E0-E0E5-4FFC-8D4D-147BBD81F955}"/>
              </a:ext>
            </a:extLst>
          </p:cNvPr>
          <p:cNvSpPr>
            <a:spLocks/>
          </p:cNvSpPr>
          <p:nvPr/>
        </p:nvSpPr>
        <p:spPr bwMode="auto">
          <a:xfrm>
            <a:off x="3714750" y="5557838"/>
            <a:ext cx="400050" cy="385762"/>
          </a:xfrm>
          <a:custGeom>
            <a:avLst/>
            <a:gdLst>
              <a:gd name="T0" fmla="*/ 0 w 252"/>
              <a:gd name="T1" fmla="*/ 2147483647 h 243"/>
              <a:gd name="T2" fmla="*/ 2147483647 w 252"/>
              <a:gd name="T3" fmla="*/ 2147483647 h 243"/>
              <a:gd name="T4" fmla="*/ 2147483647 w 252"/>
              <a:gd name="T5" fmla="*/ 0 h 243"/>
              <a:gd name="T6" fmla="*/ 0 w 252"/>
              <a:gd name="T7" fmla="*/ 2147483647 h 243"/>
              <a:gd name="T8" fmla="*/ 0 w 252"/>
              <a:gd name="T9" fmla="*/ 2147483647 h 243"/>
              <a:gd name="T10" fmla="*/ 0 60000 65536"/>
              <a:gd name="T11" fmla="*/ 0 60000 65536"/>
              <a:gd name="T12" fmla="*/ 0 60000 65536"/>
              <a:gd name="T13" fmla="*/ 0 60000 65536"/>
              <a:gd name="T14" fmla="*/ 0 60000 65536"/>
              <a:gd name="T15" fmla="*/ 0 w 252"/>
              <a:gd name="T16" fmla="*/ 0 h 243"/>
              <a:gd name="T17" fmla="*/ 252 w 252"/>
              <a:gd name="T18" fmla="*/ 243 h 243"/>
            </a:gdLst>
            <a:ahLst/>
            <a:cxnLst>
              <a:cxn ang="T10">
                <a:pos x="T0" y="T1"/>
              </a:cxn>
              <a:cxn ang="T11">
                <a:pos x="T2" y="T3"/>
              </a:cxn>
              <a:cxn ang="T12">
                <a:pos x="T4" y="T5"/>
              </a:cxn>
              <a:cxn ang="T13">
                <a:pos x="T6" y="T7"/>
              </a:cxn>
              <a:cxn ang="T14">
                <a:pos x="T8" y="T9"/>
              </a:cxn>
            </a:cxnLst>
            <a:rect l="T15" t="T16" r="T17" b="T18"/>
            <a:pathLst>
              <a:path w="252" h="243">
                <a:moveTo>
                  <a:pt x="0" y="243"/>
                </a:moveTo>
                <a:lnTo>
                  <a:pt x="252" y="81"/>
                </a:lnTo>
                <a:lnTo>
                  <a:pt x="249" y="0"/>
                </a:lnTo>
                <a:lnTo>
                  <a:pt x="0" y="147"/>
                </a:lnTo>
                <a:lnTo>
                  <a:pt x="0" y="243"/>
                </a:lnTo>
                <a:close/>
              </a:path>
            </a:pathLst>
          </a:custGeom>
          <a:solidFill>
            <a:schemeClr val="accent1"/>
          </a:solidFill>
          <a:ln w="9525">
            <a:solidFill>
              <a:schemeClr val="tx1"/>
            </a:solidFill>
            <a:round/>
            <a:headEnd/>
            <a:tailEnd/>
          </a:ln>
        </p:spPr>
        <p:txBody>
          <a:bodyPr anchor="ctr"/>
          <a:lstStyle/>
          <a:p>
            <a:endParaRPr lang="en-IN"/>
          </a:p>
        </p:txBody>
      </p:sp>
      <p:sp>
        <p:nvSpPr>
          <p:cNvPr id="21523" name="AutoShape 19">
            <a:extLst>
              <a:ext uri="{FF2B5EF4-FFF2-40B4-BE49-F238E27FC236}">
                <a16:creationId xmlns:a16="http://schemas.microsoft.com/office/drawing/2014/main" id="{3D0C97C3-5F47-DF21-6D4C-99DC4584BA72}"/>
              </a:ext>
            </a:extLst>
          </p:cNvPr>
          <p:cNvSpPr>
            <a:spLocks noChangeArrowheads="1"/>
          </p:cNvSpPr>
          <p:nvPr/>
        </p:nvSpPr>
        <p:spPr bwMode="auto">
          <a:xfrm>
            <a:off x="7696200" y="4648200"/>
            <a:ext cx="1219200" cy="1271588"/>
          </a:xfrm>
          <a:prstGeom prst="can">
            <a:avLst>
              <a:gd name="adj" fmla="val 26074"/>
            </a:avLst>
          </a:prstGeom>
          <a:solidFill>
            <a:schemeClr val="accent1"/>
          </a:solidFill>
          <a:ln w="9525">
            <a:solidFill>
              <a:schemeClr val="tx1"/>
            </a:solidFill>
            <a:round/>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400">
                <a:solidFill>
                  <a:srgbClr val="808000"/>
                </a:solidFill>
                <a:latin typeface="Tahoma" panose="020B0604030504040204" pitchFamily="34" charset="0"/>
                <a:ea typeface="SimSun" panose="02010600030101010101" pitchFamily="2" charset="-122"/>
              </a:rPr>
              <a:t>Server</a:t>
            </a:r>
          </a:p>
        </p:txBody>
      </p:sp>
      <p:sp>
        <p:nvSpPr>
          <p:cNvPr id="21524" name="Text Box 21">
            <a:extLst>
              <a:ext uri="{FF2B5EF4-FFF2-40B4-BE49-F238E27FC236}">
                <a16:creationId xmlns:a16="http://schemas.microsoft.com/office/drawing/2014/main" id="{DA5A070A-C342-FBF7-FEAA-BF5553862A7C}"/>
              </a:ext>
            </a:extLst>
          </p:cNvPr>
          <p:cNvSpPr txBox="1">
            <a:spLocks noChangeArrowheads="1"/>
          </p:cNvSpPr>
          <p:nvPr/>
        </p:nvSpPr>
        <p:spPr bwMode="auto">
          <a:xfrm>
            <a:off x="4572000" y="4632326"/>
            <a:ext cx="2255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000">
                <a:solidFill>
                  <a:srgbClr val="808000"/>
                </a:solidFill>
                <a:latin typeface="Tahoma" panose="020B0604030504040204" pitchFamily="34" charset="0"/>
                <a:ea typeface="SimSun" panose="02010600030101010101" pitchFamily="2" charset="-122"/>
              </a:rPr>
              <a:t>Request + cookies</a:t>
            </a:r>
          </a:p>
        </p:txBody>
      </p:sp>
      <p:sp>
        <p:nvSpPr>
          <p:cNvPr id="21525" name="Text Box 23">
            <a:extLst>
              <a:ext uri="{FF2B5EF4-FFF2-40B4-BE49-F238E27FC236}">
                <a16:creationId xmlns:a16="http://schemas.microsoft.com/office/drawing/2014/main" id="{9465BA03-C054-5D79-4F84-771619602764}"/>
              </a:ext>
            </a:extLst>
          </p:cNvPr>
          <p:cNvSpPr txBox="1">
            <a:spLocks noChangeArrowheads="1"/>
          </p:cNvSpPr>
          <p:nvPr/>
        </p:nvSpPr>
        <p:spPr bwMode="auto">
          <a:xfrm>
            <a:off x="4889500" y="5394326"/>
            <a:ext cx="16192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000">
                <a:solidFill>
                  <a:srgbClr val="808000"/>
                </a:solidFill>
                <a:latin typeface="Tahoma" panose="020B0604030504040204" pitchFamily="34" charset="0"/>
                <a:ea typeface="SimSun" panose="02010600030101010101" pitchFamily="2" charset="-122"/>
              </a:rPr>
              <a:t>Returns data</a:t>
            </a:r>
          </a:p>
        </p:txBody>
      </p:sp>
      <p:sp>
        <p:nvSpPr>
          <p:cNvPr id="21526" name="Text Box 24">
            <a:extLst>
              <a:ext uri="{FF2B5EF4-FFF2-40B4-BE49-F238E27FC236}">
                <a16:creationId xmlns:a16="http://schemas.microsoft.com/office/drawing/2014/main" id="{D67509C7-FC73-A3E3-5308-2532ED72FC21}"/>
              </a:ext>
            </a:extLst>
          </p:cNvPr>
          <p:cNvSpPr txBox="1">
            <a:spLocks noChangeArrowheads="1"/>
          </p:cNvSpPr>
          <p:nvPr/>
        </p:nvSpPr>
        <p:spPr bwMode="auto">
          <a:xfrm>
            <a:off x="5695951" y="2605314"/>
            <a:ext cx="5070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Clr>
                <a:schemeClr val="tx2"/>
              </a:buClr>
              <a:buSzTx/>
              <a:buFont typeface="Monotype Sorts"/>
              <a:buNone/>
            </a:pPr>
            <a:r>
              <a:rPr kumimoji="1" lang="en-US" altLang="zh-CN" sz="2000" dirty="0">
                <a:latin typeface="Tahoma" panose="020B0604030504040204" pitchFamily="34" charset="0"/>
                <a:ea typeface="SimSun" panose="02010600030101010101" pitchFamily="2" charset="-122"/>
              </a:rPr>
              <a:t>Http is stateless protocol; cookies add state</a:t>
            </a:r>
            <a:endParaRPr lang="en-US" altLang="zh-CN" sz="1800" dirty="0">
              <a:solidFill>
                <a:schemeClr val="bg2"/>
              </a:solidFill>
              <a:latin typeface="Tahoma" panose="020B0604030504040204" pitchFamily="34" charset="0"/>
              <a:ea typeface="SimSun" panose="02010600030101010101" pitchFamily="2" charset="-122"/>
            </a:endParaRPr>
          </a:p>
        </p:txBody>
      </p:sp>
      <p:sp>
        <p:nvSpPr>
          <p:cNvPr id="21527" name="Line 10">
            <a:extLst>
              <a:ext uri="{FF2B5EF4-FFF2-40B4-BE49-F238E27FC236}">
                <a16:creationId xmlns:a16="http://schemas.microsoft.com/office/drawing/2014/main" id="{A2D21301-A5DA-CA11-267D-74C417798E6F}"/>
              </a:ext>
            </a:extLst>
          </p:cNvPr>
          <p:cNvSpPr>
            <a:spLocks noChangeShapeType="1"/>
          </p:cNvSpPr>
          <p:nvPr/>
        </p:nvSpPr>
        <p:spPr bwMode="auto">
          <a:xfrm>
            <a:off x="4114800" y="5029200"/>
            <a:ext cx="35814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lstStyle/>
          <a:p>
            <a:endParaRPr lang="en-IN"/>
          </a:p>
        </p:txBody>
      </p:sp>
      <p:sp>
        <p:nvSpPr>
          <p:cNvPr id="21528" name="Line 12">
            <a:extLst>
              <a:ext uri="{FF2B5EF4-FFF2-40B4-BE49-F238E27FC236}">
                <a16:creationId xmlns:a16="http://schemas.microsoft.com/office/drawing/2014/main" id="{0C03DFC5-243E-F514-1416-8A66B230AC59}"/>
              </a:ext>
            </a:extLst>
          </p:cNvPr>
          <p:cNvSpPr>
            <a:spLocks noChangeShapeType="1"/>
          </p:cNvSpPr>
          <p:nvPr/>
        </p:nvSpPr>
        <p:spPr bwMode="auto">
          <a:xfrm>
            <a:off x="4114800" y="5410200"/>
            <a:ext cx="358140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nchor="ctr"/>
          <a:lstStyle/>
          <a:p>
            <a:endParaRPr lang="en-IN"/>
          </a:p>
        </p:txBody>
      </p:sp>
      <p:sp>
        <p:nvSpPr>
          <p:cNvPr id="25" name="Date Placeholder 24">
            <a:extLst>
              <a:ext uri="{FF2B5EF4-FFF2-40B4-BE49-F238E27FC236}">
                <a16:creationId xmlns:a16="http://schemas.microsoft.com/office/drawing/2014/main" id="{54B123F5-8FA9-9BA8-C3E4-76CB2FF4499D}"/>
              </a:ext>
            </a:extLst>
          </p:cNvPr>
          <p:cNvSpPr>
            <a:spLocks noGrp="1"/>
          </p:cNvSpPr>
          <p:nvPr>
            <p:ph type="dt" sz="quarter" idx="10"/>
          </p:nvPr>
        </p:nvSpPr>
        <p:spPr/>
        <p:txBody>
          <a:bodyPr/>
          <a:lstStyle/>
          <a:p>
            <a:pPr>
              <a:defRPr/>
            </a:pPr>
            <a:r>
              <a:rPr lang="en-US"/>
              <a:t>CS526</a:t>
            </a:r>
            <a:endParaRPr lang="en-US">
              <a:solidFill>
                <a:schemeClr val="tx1"/>
              </a:solidFill>
            </a:endParaRPr>
          </a:p>
        </p:txBody>
      </p:sp>
      <p:sp>
        <p:nvSpPr>
          <p:cNvPr id="26" name="Slide Number Placeholder 25">
            <a:extLst>
              <a:ext uri="{FF2B5EF4-FFF2-40B4-BE49-F238E27FC236}">
                <a16:creationId xmlns:a16="http://schemas.microsoft.com/office/drawing/2014/main" id="{1C2F8058-EA66-7D58-F998-DA64EE9DAF59}"/>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1D1C588-CF67-433A-974D-02BA34804F67}" type="slidenum">
              <a:rPr lang="en-US" altLang="en-US" sz="1400">
                <a:solidFill>
                  <a:srgbClr val="254C9C"/>
                </a:solidFill>
                <a:latin typeface="Arial" panose="020B0604020202020204" pitchFamily="34" charset="0"/>
              </a:rPr>
              <a:pPr eaLnBrk="1" hangingPunct="1"/>
              <a:t>19</a:t>
            </a:fld>
            <a:endParaRPr lang="en-US" altLang="en-US" sz="1400">
              <a:latin typeface="Arial" panose="020B0604020202020204" pitchFamily="34" charset="0"/>
            </a:endParaRPr>
          </a:p>
        </p:txBody>
      </p:sp>
      <p:sp>
        <p:nvSpPr>
          <p:cNvPr id="27" name="Footer Placeholder 26">
            <a:extLst>
              <a:ext uri="{FF2B5EF4-FFF2-40B4-BE49-F238E27FC236}">
                <a16:creationId xmlns:a16="http://schemas.microsoft.com/office/drawing/2014/main" id="{E8313B48-5D8A-7081-A7C3-0197AF83E5FC}"/>
              </a:ext>
            </a:extLst>
          </p:cNvPr>
          <p:cNvSpPr>
            <a:spLocks noGrp="1"/>
          </p:cNvSpPr>
          <p:nvPr>
            <p:ph type="ftr" sz="quarter" idx="11"/>
          </p:nvPr>
        </p:nvSpPr>
        <p:spPr/>
        <p:txBody>
          <a:bodyPr/>
          <a:lstStyle/>
          <a:p>
            <a:pPr>
              <a:defRPr/>
            </a:pPr>
            <a:r>
              <a:rPr lang="en-US"/>
              <a:t>Topic 11: Web Security Part 1</a:t>
            </a:r>
            <a:endParaRPr lang="en-US">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00" y="1905000"/>
            <a:ext cx="7162800" cy="1676400"/>
          </a:xfrm>
          <a:prstGeom prst="rect">
            <a:avLst/>
          </a:prstGeom>
          <a:solidFill>
            <a:schemeClr val="bg1"/>
          </a:solidFill>
          <a:ln w="9525">
            <a:solidFill>
              <a:schemeClr val="accent1"/>
            </a:solidFill>
            <a:round/>
            <a:headEnd/>
            <a:tailEnd/>
          </a:ln>
          <a:effectLst>
            <a:outerShdw blurRad="50800" dist="38100" dir="2700000" algn="tl" rotWithShape="0">
              <a:prstClr val="black">
                <a:alpha val="40000"/>
              </a:prstClr>
            </a:outerShdw>
          </a:effectLst>
        </p:spPr>
        <p:txBody>
          <a:bodyPr lIns="90000" tIns="46800" rIns="90000" bIns="46800" anchor="ctr"/>
          <a:lstStyle/>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solidFill>
                  <a:srgbClr val="002060"/>
                </a:solidFill>
                <a:latin typeface="Times New Roman" panose="02020603050405020304" pitchFamily="18" charset="0"/>
                <a:cs typeface="Times New Roman" panose="02020603050405020304" pitchFamily="18" charset="0"/>
              </a:rPr>
              <a:t>Module-1</a:t>
            </a:r>
          </a:p>
          <a:p>
            <a:pPr algn="ctr" defTabSz="457200">
              <a:buClr>
                <a:srgbClr val="000000"/>
              </a:buClr>
              <a:buSzPct val="100000"/>
              <a:buFont typeface="Times New Roman" pitchFamily="18"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800" b="1" dirty="0">
                <a:solidFill>
                  <a:srgbClr val="002060"/>
                </a:solidFill>
                <a:latin typeface="Times New Roman" panose="02020603050405020304" pitchFamily="18" charset="0"/>
                <a:cs typeface="Times New Roman" panose="02020603050405020304" pitchFamily="18" charset="0"/>
              </a:rPr>
              <a:t>Introduction to Web Security</a:t>
            </a:r>
          </a:p>
        </p:txBody>
      </p:sp>
      <p:sp>
        <p:nvSpPr>
          <p:cNvPr id="3" name="Footer Placeholder 2"/>
          <p:cNvSpPr>
            <a:spLocks noGrp="1"/>
          </p:cNvSpPr>
          <p:nvPr>
            <p:ph type="ftr" sz="quarter" idx="11"/>
          </p:nvPr>
        </p:nvSpPr>
        <p:spPr/>
        <p:txBody>
          <a:bodyPr/>
          <a:lstStyle/>
          <a:p>
            <a:pPr>
              <a:defRPr/>
            </a:pPr>
            <a:r>
              <a:rPr lang="en-US" dirty="0">
                <a:cs typeface="Arial" panose="020B0604020202020204" pitchFamily="34" charset="0"/>
              </a:rPr>
              <a:t>Mr. R C Ravindranath, Asst. Prof, SOE-CSE</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2</a:t>
            </a:fld>
            <a:endParaRPr lang="en-US" altLang="en-US">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5772985-3056-7D37-0838-7028BA562121}"/>
              </a:ext>
            </a:extLst>
          </p:cNvPr>
          <p:cNvSpPr>
            <a:spLocks noGrp="1"/>
          </p:cNvSpPr>
          <p:nvPr>
            <p:ph type="title"/>
          </p:nvPr>
        </p:nvSpPr>
        <p:spPr/>
        <p:txBody>
          <a:bodyPr/>
          <a:lstStyle/>
          <a:p>
            <a:r>
              <a:rPr lang="en-US" altLang="en-US"/>
              <a:t>Cookies Fields</a:t>
            </a:r>
          </a:p>
        </p:txBody>
      </p:sp>
      <p:sp>
        <p:nvSpPr>
          <p:cNvPr id="22531" name="Content Placeholder 2">
            <a:extLst>
              <a:ext uri="{FF2B5EF4-FFF2-40B4-BE49-F238E27FC236}">
                <a16:creationId xmlns:a16="http://schemas.microsoft.com/office/drawing/2014/main" id="{EB2E8A5F-EF93-BC12-668B-9747F1513E40}"/>
              </a:ext>
            </a:extLst>
          </p:cNvPr>
          <p:cNvSpPr>
            <a:spLocks noGrp="1"/>
          </p:cNvSpPr>
          <p:nvPr>
            <p:ph idx="1"/>
          </p:nvPr>
        </p:nvSpPr>
        <p:spPr>
          <a:xfrm>
            <a:off x="1981200" y="1524000"/>
            <a:ext cx="8686800" cy="4114800"/>
          </a:xfrm>
        </p:spPr>
        <p:txBody>
          <a:bodyPr/>
          <a:lstStyle/>
          <a:p>
            <a:r>
              <a:rPr lang="en-US" altLang="en-US"/>
              <a:t>An example cookie from my browser</a:t>
            </a:r>
          </a:p>
          <a:p>
            <a:pPr lvl="1"/>
            <a:r>
              <a:rPr lang="en-US" altLang="en-US"/>
              <a:t>Name		session-token</a:t>
            </a:r>
          </a:p>
          <a:p>
            <a:pPr lvl="1"/>
            <a:r>
              <a:rPr lang="en-US" altLang="en-US"/>
              <a:t>Content		"s7yZiOvFm4YymG….”</a:t>
            </a:r>
          </a:p>
          <a:p>
            <a:pPr lvl="1"/>
            <a:r>
              <a:rPr lang="en-US" altLang="en-US"/>
              <a:t>Domain		.amazon.com</a:t>
            </a:r>
          </a:p>
          <a:p>
            <a:pPr lvl="1"/>
            <a:r>
              <a:rPr lang="en-US" altLang="en-US"/>
              <a:t>Path		/</a:t>
            </a:r>
          </a:p>
          <a:p>
            <a:pPr lvl="1"/>
            <a:r>
              <a:rPr lang="en-US" altLang="en-US"/>
              <a:t>Send For	Any type of connection</a:t>
            </a:r>
          </a:p>
          <a:p>
            <a:pPr lvl="1"/>
            <a:r>
              <a:rPr lang="en-US" altLang="en-US"/>
              <a:t>Expires		Monday, September 08, 2031 7:19:41 PM</a:t>
            </a:r>
          </a:p>
          <a:p>
            <a:endParaRPr lang="en-US" altLang="en-US"/>
          </a:p>
        </p:txBody>
      </p:sp>
      <p:sp>
        <p:nvSpPr>
          <p:cNvPr id="4" name="Date Placeholder 3">
            <a:extLst>
              <a:ext uri="{FF2B5EF4-FFF2-40B4-BE49-F238E27FC236}">
                <a16:creationId xmlns:a16="http://schemas.microsoft.com/office/drawing/2014/main" id="{015D8875-8095-CB0E-ADFF-5D52D995BBC5}"/>
              </a:ext>
            </a:extLst>
          </p:cNvPr>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Footer Placeholder 4">
            <a:extLst>
              <a:ext uri="{FF2B5EF4-FFF2-40B4-BE49-F238E27FC236}">
                <a16:creationId xmlns:a16="http://schemas.microsoft.com/office/drawing/2014/main" id="{83723759-1C08-FC21-78F4-39A7E351810A}"/>
              </a:ext>
            </a:extLst>
          </p:cNvPr>
          <p:cNvSpPr>
            <a:spLocks noGrp="1"/>
          </p:cNvSpPr>
          <p:nvPr>
            <p:ph type="ftr" sz="quarter" idx="11"/>
          </p:nvPr>
        </p:nvSpPr>
        <p:spPr/>
        <p:txBody>
          <a:bodyPr/>
          <a:lstStyle/>
          <a:p>
            <a:pPr>
              <a:defRPr/>
            </a:pPr>
            <a:r>
              <a:rPr lang="en-US"/>
              <a:t>Topic 11: Web Security Part 1</a:t>
            </a:r>
            <a:endParaRPr lang="en-US">
              <a:solidFill>
                <a:schemeClr val="tx1"/>
              </a:solidFill>
            </a:endParaRPr>
          </a:p>
        </p:txBody>
      </p:sp>
      <p:sp>
        <p:nvSpPr>
          <p:cNvPr id="6" name="Slide Number Placeholder 5">
            <a:extLst>
              <a:ext uri="{FF2B5EF4-FFF2-40B4-BE49-F238E27FC236}">
                <a16:creationId xmlns:a16="http://schemas.microsoft.com/office/drawing/2014/main" id="{344C616C-C97B-8836-7BCE-5D2C49F5791D}"/>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30CB3381-71D5-4F1A-B1C6-CD53EB092404}" type="slidenum">
              <a:rPr lang="en-US" altLang="en-US" sz="1400">
                <a:solidFill>
                  <a:srgbClr val="254C9C"/>
                </a:solidFill>
                <a:latin typeface="Arial" panose="020B0604020202020204" pitchFamily="34" charset="0"/>
              </a:rPr>
              <a:pPr eaLnBrk="1" hangingPunct="1"/>
              <a:t>20</a:t>
            </a:fld>
            <a:endParaRPr lang="en-US" altLang="en-US" sz="140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1B4588A8-F56C-A53D-6E05-A7553301B6DE}"/>
              </a:ext>
            </a:extLst>
          </p:cNvPr>
          <p:cNvSpPr>
            <a:spLocks noGrp="1" noChangeArrowheads="1"/>
          </p:cNvSpPr>
          <p:nvPr>
            <p:ph type="title"/>
          </p:nvPr>
        </p:nvSpPr>
        <p:spPr>
          <a:xfrm>
            <a:off x="838200" y="365125"/>
            <a:ext cx="10515600" cy="517525"/>
          </a:xfrm>
        </p:spPr>
        <p:txBody>
          <a:bodyPr/>
          <a:lstStyle/>
          <a:p>
            <a:pPr eaLnBrk="1" hangingPunct="1"/>
            <a:r>
              <a:rPr lang="en-US" altLang="zh-CN" dirty="0">
                <a:ea typeface="SimSun" panose="02010600030101010101" pitchFamily="2" charset="-122"/>
              </a:rPr>
              <a:t>Cookies </a:t>
            </a:r>
          </a:p>
        </p:txBody>
      </p:sp>
      <p:sp>
        <p:nvSpPr>
          <p:cNvPr id="23555" name="Rectangle 3">
            <a:extLst>
              <a:ext uri="{FF2B5EF4-FFF2-40B4-BE49-F238E27FC236}">
                <a16:creationId xmlns:a16="http://schemas.microsoft.com/office/drawing/2014/main" id="{2C0E9796-8524-2C78-AA04-7AFB303C1CB0}"/>
              </a:ext>
            </a:extLst>
          </p:cNvPr>
          <p:cNvSpPr>
            <a:spLocks noGrp="1" noChangeArrowheads="1"/>
          </p:cNvSpPr>
          <p:nvPr>
            <p:ph type="body" idx="1"/>
          </p:nvPr>
        </p:nvSpPr>
        <p:spPr>
          <a:xfrm>
            <a:off x="990600" y="882650"/>
            <a:ext cx="10591800" cy="4953000"/>
          </a:xfrm>
        </p:spPr>
        <p:txBody>
          <a:bodyPr/>
          <a:lstStyle/>
          <a:p>
            <a:pPr eaLnBrk="1" hangingPunct="1">
              <a:lnSpc>
                <a:spcPct val="90000"/>
              </a:lnSpc>
            </a:pPr>
            <a:r>
              <a:rPr lang="en-US" altLang="zh-CN" dirty="0">
                <a:ea typeface="SimSun" panose="02010600030101010101" pitchFamily="2" charset="-122"/>
              </a:rPr>
              <a:t>Stored by the browser</a:t>
            </a:r>
          </a:p>
          <a:p>
            <a:pPr eaLnBrk="1" hangingPunct="1">
              <a:lnSpc>
                <a:spcPct val="90000"/>
              </a:lnSpc>
            </a:pPr>
            <a:r>
              <a:rPr lang="en-US" altLang="zh-CN" dirty="0">
                <a:ea typeface="SimSun" panose="02010600030101010101" pitchFamily="2" charset="-122"/>
              </a:rPr>
              <a:t>Used by the web applications</a:t>
            </a:r>
          </a:p>
          <a:p>
            <a:pPr lvl="1" eaLnBrk="1" hangingPunct="1">
              <a:lnSpc>
                <a:spcPct val="90000"/>
              </a:lnSpc>
            </a:pPr>
            <a:r>
              <a:rPr lang="en-US" altLang="zh-CN" dirty="0">
                <a:ea typeface="SimSun" panose="02010600030101010101" pitchFamily="2" charset="-122"/>
              </a:rPr>
              <a:t>used for authenticating, tracking, and maintaining specific information about users</a:t>
            </a:r>
          </a:p>
          <a:p>
            <a:pPr lvl="2" eaLnBrk="1" hangingPunct="1">
              <a:lnSpc>
                <a:spcPct val="90000"/>
              </a:lnSpc>
            </a:pPr>
            <a:r>
              <a:rPr lang="en-US" altLang="zh-CN" dirty="0">
                <a:ea typeface="SimSun" panose="02010600030101010101" pitchFamily="2" charset="-122"/>
              </a:rPr>
              <a:t>e.g., site preferences, contents of shopping carts</a:t>
            </a:r>
          </a:p>
          <a:p>
            <a:pPr lvl="1" eaLnBrk="1" hangingPunct="1">
              <a:lnSpc>
                <a:spcPct val="90000"/>
              </a:lnSpc>
            </a:pPr>
            <a:r>
              <a:rPr lang="en-US" altLang="zh-CN" dirty="0">
                <a:ea typeface="SimSun" panose="02010600030101010101" pitchFamily="2" charset="-122"/>
              </a:rPr>
              <a:t>data may be sensitive</a:t>
            </a:r>
          </a:p>
          <a:p>
            <a:pPr lvl="1" eaLnBrk="1" hangingPunct="1">
              <a:lnSpc>
                <a:spcPct val="90000"/>
              </a:lnSpc>
            </a:pPr>
            <a:r>
              <a:rPr lang="en-US" altLang="zh-CN" dirty="0">
                <a:ea typeface="SimSun" panose="02010600030101010101" pitchFamily="2" charset="-122"/>
              </a:rPr>
              <a:t>may be used to gather information about specific users</a:t>
            </a:r>
          </a:p>
          <a:p>
            <a:pPr lvl="1" eaLnBrk="1" hangingPunct="1">
              <a:lnSpc>
                <a:spcPct val="90000"/>
              </a:lnSpc>
            </a:pPr>
            <a:endParaRPr lang="en-US" altLang="zh-CN" dirty="0">
              <a:ea typeface="SimSun" panose="02010600030101010101" pitchFamily="2" charset="-122"/>
            </a:endParaRPr>
          </a:p>
          <a:p>
            <a:pPr eaLnBrk="1" hangingPunct="1">
              <a:lnSpc>
                <a:spcPct val="90000"/>
              </a:lnSpc>
            </a:pPr>
            <a:r>
              <a:rPr lang="en-US" altLang="zh-CN" dirty="0">
                <a:ea typeface="SimSun" panose="02010600030101010101" pitchFamily="2" charset="-122"/>
              </a:rPr>
              <a:t>Cookie ownership</a:t>
            </a:r>
          </a:p>
          <a:p>
            <a:pPr lvl="1" eaLnBrk="1" hangingPunct="1">
              <a:lnSpc>
                <a:spcPct val="90000"/>
              </a:lnSpc>
            </a:pPr>
            <a:r>
              <a:rPr lang="en-US" altLang="zh-CN" dirty="0">
                <a:ea typeface="SimSun" panose="02010600030101010101" pitchFamily="2" charset="-122"/>
              </a:rPr>
              <a:t>Once a cookie is saved on your computer, only the website that created the cookie can read it</a:t>
            </a:r>
          </a:p>
        </p:txBody>
      </p:sp>
      <p:sp>
        <p:nvSpPr>
          <p:cNvPr id="4" name="Date Placeholder 3">
            <a:extLst>
              <a:ext uri="{FF2B5EF4-FFF2-40B4-BE49-F238E27FC236}">
                <a16:creationId xmlns:a16="http://schemas.microsoft.com/office/drawing/2014/main" id="{456AB4B8-CE9B-84AB-3EBC-7DB3521C5C8A}"/>
              </a:ext>
            </a:extLst>
          </p:cNvPr>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Slide Number Placeholder 4">
            <a:extLst>
              <a:ext uri="{FF2B5EF4-FFF2-40B4-BE49-F238E27FC236}">
                <a16:creationId xmlns:a16="http://schemas.microsoft.com/office/drawing/2014/main" id="{FAE670D9-6D49-870F-7FA6-AAC88A7A825E}"/>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FDD8F04F-D880-41CE-AA4A-645DBA81F802}" type="slidenum">
              <a:rPr lang="en-US" altLang="en-US" sz="1400">
                <a:solidFill>
                  <a:srgbClr val="254C9C"/>
                </a:solidFill>
                <a:latin typeface="Arial" panose="020B0604020202020204" pitchFamily="34" charset="0"/>
              </a:rPr>
              <a:pPr eaLnBrk="1" hangingPunct="1"/>
              <a:t>21</a:t>
            </a:fld>
            <a:endParaRPr lang="en-US" altLang="en-US" sz="1400">
              <a:latin typeface="Arial" panose="020B0604020202020204" pitchFamily="34" charset="0"/>
            </a:endParaRPr>
          </a:p>
        </p:txBody>
      </p:sp>
      <p:sp>
        <p:nvSpPr>
          <p:cNvPr id="6" name="Footer Placeholder 5">
            <a:extLst>
              <a:ext uri="{FF2B5EF4-FFF2-40B4-BE49-F238E27FC236}">
                <a16:creationId xmlns:a16="http://schemas.microsoft.com/office/drawing/2014/main" id="{564AAC10-8D4D-4F73-079D-084F9E6D89D5}"/>
              </a:ext>
            </a:extLst>
          </p:cNvPr>
          <p:cNvSpPr>
            <a:spLocks noGrp="1"/>
          </p:cNvSpPr>
          <p:nvPr>
            <p:ph type="ftr" sz="quarter" idx="11"/>
          </p:nvPr>
        </p:nvSpPr>
        <p:spPr/>
        <p:txBody>
          <a:bodyPr/>
          <a:lstStyle/>
          <a:p>
            <a:pPr>
              <a:defRPr/>
            </a:pPr>
            <a:r>
              <a:rPr lang="en-US"/>
              <a:t>Topic 11: Web Security Part 1</a:t>
            </a:r>
            <a:endParaRPr lang="en-US">
              <a:solidFill>
                <a:schemeClr val="tx1"/>
              </a:solidFill>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E032520-8820-11F3-EEE5-AC4F679D3AD2}"/>
              </a:ext>
            </a:extLst>
          </p:cNvPr>
          <p:cNvSpPr>
            <a:spLocks noGrp="1" noChangeArrowheads="1"/>
          </p:cNvSpPr>
          <p:nvPr>
            <p:ph type="title"/>
          </p:nvPr>
        </p:nvSpPr>
        <p:spPr/>
        <p:txBody>
          <a:bodyPr/>
          <a:lstStyle/>
          <a:p>
            <a:pPr eaLnBrk="1" hangingPunct="1"/>
            <a:r>
              <a:rPr lang="en-US" altLang="zh-CN">
                <a:ea typeface="SimSun" panose="02010600030101010101" pitchFamily="2" charset="-122"/>
              </a:rPr>
              <a:t>Web Authentication via Cookies</a:t>
            </a:r>
          </a:p>
        </p:txBody>
      </p:sp>
      <p:sp>
        <p:nvSpPr>
          <p:cNvPr id="24579" name="Rectangle 3">
            <a:extLst>
              <a:ext uri="{FF2B5EF4-FFF2-40B4-BE49-F238E27FC236}">
                <a16:creationId xmlns:a16="http://schemas.microsoft.com/office/drawing/2014/main" id="{80BB2A03-DC5C-7413-A5FF-591573A90CB5}"/>
              </a:ext>
            </a:extLst>
          </p:cNvPr>
          <p:cNvSpPr>
            <a:spLocks noGrp="1" noChangeArrowheads="1"/>
          </p:cNvSpPr>
          <p:nvPr>
            <p:ph type="body" idx="1"/>
          </p:nvPr>
        </p:nvSpPr>
        <p:spPr>
          <a:xfrm>
            <a:off x="1905000" y="1524000"/>
            <a:ext cx="8610600" cy="4114800"/>
          </a:xfrm>
        </p:spPr>
        <p:txBody>
          <a:bodyPr/>
          <a:lstStyle/>
          <a:p>
            <a:pPr eaLnBrk="1" hangingPunct="1"/>
            <a:r>
              <a:rPr lang="en-US" altLang="zh-CN">
                <a:ea typeface="SimSun" panose="02010600030101010101" pitchFamily="2" charset="-122"/>
              </a:rPr>
              <a:t>HTTP is stateless</a:t>
            </a:r>
          </a:p>
          <a:p>
            <a:pPr lvl="1" eaLnBrk="1" hangingPunct="1"/>
            <a:r>
              <a:rPr lang="en-US" altLang="zh-CN">
                <a:ea typeface="SimSun" panose="02010600030101010101" pitchFamily="2" charset="-122"/>
              </a:rPr>
              <a:t>How does the server recognize a user who has signed in? </a:t>
            </a:r>
          </a:p>
          <a:p>
            <a:pPr lvl="1" eaLnBrk="1" hangingPunct="1"/>
            <a:endParaRPr lang="en-US" altLang="zh-CN">
              <a:ea typeface="SimSun" panose="02010600030101010101" pitchFamily="2" charset="-122"/>
            </a:endParaRPr>
          </a:p>
          <a:p>
            <a:pPr eaLnBrk="1" hangingPunct="1"/>
            <a:r>
              <a:rPr lang="en-US" altLang="zh-CN">
                <a:ea typeface="SimSun" panose="02010600030101010101" pitchFamily="2" charset="-122"/>
              </a:rPr>
              <a:t>Servers can use cookies to store state on client</a:t>
            </a:r>
          </a:p>
          <a:p>
            <a:pPr lvl="1" eaLnBrk="1" hangingPunct="1"/>
            <a:r>
              <a:rPr lang="en-US" altLang="zh-CN">
                <a:ea typeface="SimSun" panose="02010600030101010101" pitchFamily="2" charset="-122"/>
              </a:rPr>
              <a:t>After client successfully authenticates, server computes an </a:t>
            </a:r>
            <a:r>
              <a:rPr lang="en-US" altLang="zh-CN">
                <a:solidFill>
                  <a:schemeClr val="hlink"/>
                </a:solidFill>
                <a:ea typeface="SimSun" panose="02010600030101010101" pitchFamily="2" charset="-122"/>
              </a:rPr>
              <a:t>authenticator</a:t>
            </a:r>
            <a:r>
              <a:rPr lang="en-US" altLang="zh-CN">
                <a:ea typeface="SimSun" panose="02010600030101010101" pitchFamily="2" charset="-122"/>
              </a:rPr>
              <a:t> and gives it to browser in a cookie</a:t>
            </a:r>
          </a:p>
          <a:p>
            <a:pPr lvl="2" eaLnBrk="1" hangingPunct="1"/>
            <a:r>
              <a:rPr lang="en-US" altLang="zh-CN">
                <a:ea typeface="SimSun" panose="02010600030101010101" pitchFamily="2" charset="-122"/>
              </a:rPr>
              <a:t>Client cannot forge authenticator on his own (session id)</a:t>
            </a:r>
          </a:p>
          <a:p>
            <a:pPr lvl="1" eaLnBrk="1" hangingPunct="1"/>
            <a:r>
              <a:rPr lang="en-US" altLang="zh-CN">
                <a:ea typeface="SimSun" panose="02010600030101010101" pitchFamily="2" charset="-122"/>
              </a:rPr>
              <a:t>With each request, browser presents the cookie</a:t>
            </a:r>
          </a:p>
          <a:p>
            <a:pPr lvl="1" eaLnBrk="1" hangingPunct="1"/>
            <a:r>
              <a:rPr lang="en-US" altLang="zh-CN">
                <a:ea typeface="SimSun" panose="02010600030101010101" pitchFamily="2" charset="-122"/>
              </a:rPr>
              <a:t>Server verifies the authenticator</a:t>
            </a:r>
          </a:p>
        </p:txBody>
      </p:sp>
      <p:sp>
        <p:nvSpPr>
          <p:cNvPr id="4" name="Date Placeholder 3">
            <a:extLst>
              <a:ext uri="{FF2B5EF4-FFF2-40B4-BE49-F238E27FC236}">
                <a16:creationId xmlns:a16="http://schemas.microsoft.com/office/drawing/2014/main" id="{A4F3D682-EEFA-2D06-3072-0CE7362F06E5}"/>
              </a:ext>
            </a:extLst>
          </p:cNvPr>
          <p:cNvSpPr>
            <a:spLocks noGrp="1"/>
          </p:cNvSpPr>
          <p:nvPr>
            <p:ph type="dt" sz="quarter" idx="10"/>
          </p:nvPr>
        </p:nvSpPr>
        <p:spPr/>
        <p:txBody>
          <a:bodyPr/>
          <a:lstStyle/>
          <a:p>
            <a:pPr>
              <a:defRPr/>
            </a:pPr>
            <a:r>
              <a:rPr lang="en-US"/>
              <a:t>CS526</a:t>
            </a:r>
            <a:endParaRPr lang="en-US">
              <a:solidFill>
                <a:schemeClr val="tx1"/>
              </a:solidFill>
            </a:endParaRPr>
          </a:p>
        </p:txBody>
      </p:sp>
      <p:sp>
        <p:nvSpPr>
          <p:cNvPr id="5" name="Slide Number Placeholder 4">
            <a:extLst>
              <a:ext uri="{FF2B5EF4-FFF2-40B4-BE49-F238E27FC236}">
                <a16:creationId xmlns:a16="http://schemas.microsoft.com/office/drawing/2014/main" id="{5D5243C9-E907-2052-0240-E43F081098A5}"/>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E8BC3F3F-216C-4F13-8022-9F149689FDBC}" type="slidenum">
              <a:rPr lang="en-US" altLang="en-US" sz="1400">
                <a:solidFill>
                  <a:srgbClr val="254C9C"/>
                </a:solidFill>
                <a:latin typeface="Arial" panose="020B0604020202020204" pitchFamily="34" charset="0"/>
              </a:rPr>
              <a:pPr eaLnBrk="1" hangingPunct="1"/>
              <a:t>22</a:t>
            </a:fld>
            <a:endParaRPr lang="en-US" altLang="en-US" sz="1400">
              <a:latin typeface="Arial" panose="020B0604020202020204" pitchFamily="34" charset="0"/>
            </a:endParaRPr>
          </a:p>
        </p:txBody>
      </p:sp>
      <p:sp>
        <p:nvSpPr>
          <p:cNvPr id="6" name="Footer Placeholder 5">
            <a:extLst>
              <a:ext uri="{FF2B5EF4-FFF2-40B4-BE49-F238E27FC236}">
                <a16:creationId xmlns:a16="http://schemas.microsoft.com/office/drawing/2014/main" id="{68D355E4-FB8F-5275-D940-539292D22105}"/>
              </a:ext>
            </a:extLst>
          </p:cNvPr>
          <p:cNvSpPr>
            <a:spLocks noGrp="1"/>
          </p:cNvSpPr>
          <p:nvPr>
            <p:ph type="ftr" sz="quarter" idx="11"/>
          </p:nvPr>
        </p:nvSpPr>
        <p:spPr/>
        <p:txBody>
          <a:bodyPr/>
          <a:lstStyle/>
          <a:p>
            <a:pPr>
              <a:defRPr/>
            </a:pPr>
            <a:r>
              <a:rPr lang="en-US"/>
              <a:t>Topic 11: Web Security Part 1</a:t>
            </a:r>
            <a:endParaRPr lang="en-US">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FE64FEB7-90B0-C569-79FF-0E7D51E93BAB}"/>
              </a:ext>
            </a:extLst>
          </p:cNvPr>
          <p:cNvSpPr>
            <a:spLocks noGrp="1" noChangeArrowheads="1"/>
          </p:cNvSpPr>
          <p:nvPr>
            <p:ph type="title"/>
          </p:nvPr>
        </p:nvSpPr>
        <p:spPr>
          <a:xfrm>
            <a:off x="838200" y="365125"/>
            <a:ext cx="10515600" cy="485775"/>
          </a:xfrm>
        </p:spPr>
        <p:txBody>
          <a:bodyPr/>
          <a:lstStyle/>
          <a:p>
            <a:pPr eaLnBrk="1" hangingPunct="1"/>
            <a:r>
              <a:rPr lang="en-US" altLang="zh-CN" dirty="0">
                <a:ea typeface="SimSun" panose="02010600030101010101" pitchFamily="2" charset="-122"/>
              </a:rPr>
              <a:t>A Typical Session with Cookies</a:t>
            </a:r>
          </a:p>
        </p:txBody>
      </p:sp>
      <p:sp>
        <p:nvSpPr>
          <p:cNvPr id="25603" name="Rectangle 3">
            <a:extLst>
              <a:ext uri="{FF2B5EF4-FFF2-40B4-BE49-F238E27FC236}">
                <a16:creationId xmlns:a16="http://schemas.microsoft.com/office/drawing/2014/main" id="{C3B97CC3-4BF3-CFE9-1E81-A4DB60EBA13C}"/>
              </a:ext>
            </a:extLst>
          </p:cNvPr>
          <p:cNvSpPr>
            <a:spLocks noChangeArrowheads="1"/>
          </p:cNvSpPr>
          <p:nvPr/>
        </p:nvSpPr>
        <p:spPr bwMode="auto">
          <a:xfrm>
            <a:off x="2514600" y="1752600"/>
            <a:ext cx="1676400" cy="3124200"/>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SzTx/>
              <a:buFontTx/>
              <a:buChar char="•"/>
            </a:pPr>
            <a:endParaRPr lang="zh-CN" altLang="en-US" sz="2400">
              <a:solidFill>
                <a:schemeClr val="bg2"/>
              </a:solidFill>
              <a:latin typeface="Tahoma" panose="020B0604030504040204" pitchFamily="34" charset="0"/>
              <a:ea typeface="SimSun" panose="02010600030101010101" pitchFamily="2" charset="-122"/>
            </a:endParaRPr>
          </a:p>
        </p:txBody>
      </p:sp>
      <p:sp>
        <p:nvSpPr>
          <p:cNvPr id="25604" name="Rectangle 4">
            <a:extLst>
              <a:ext uri="{FF2B5EF4-FFF2-40B4-BE49-F238E27FC236}">
                <a16:creationId xmlns:a16="http://schemas.microsoft.com/office/drawing/2014/main" id="{32D540C2-F283-1AF5-C1A9-5042730F904C}"/>
              </a:ext>
            </a:extLst>
          </p:cNvPr>
          <p:cNvSpPr>
            <a:spLocks noChangeArrowheads="1"/>
          </p:cNvSpPr>
          <p:nvPr/>
        </p:nvSpPr>
        <p:spPr bwMode="auto">
          <a:xfrm>
            <a:off x="7696200" y="1752600"/>
            <a:ext cx="1676400" cy="3124200"/>
          </a:xfrm>
          <a:prstGeom prst="rect">
            <a:avLst/>
          </a:prstGeom>
          <a:noFill/>
          <a:ln w="2857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SzTx/>
              <a:buFontTx/>
              <a:buChar char="•"/>
            </a:pPr>
            <a:endParaRPr lang="zh-CN" altLang="en-US" sz="2400">
              <a:solidFill>
                <a:schemeClr val="bg2"/>
              </a:solidFill>
              <a:latin typeface="Tahoma" panose="020B0604030504040204" pitchFamily="34" charset="0"/>
              <a:ea typeface="SimSun" panose="02010600030101010101" pitchFamily="2" charset="-122"/>
            </a:endParaRPr>
          </a:p>
        </p:txBody>
      </p:sp>
      <p:sp>
        <p:nvSpPr>
          <p:cNvPr id="25605" name="Text Box 5">
            <a:extLst>
              <a:ext uri="{FF2B5EF4-FFF2-40B4-BE49-F238E27FC236}">
                <a16:creationId xmlns:a16="http://schemas.microsoft.com/office/drawing/2014/main" id="{34854D38-A685-1266-065A-13FD5A314F01}"/>
              </a:ext>
            </a:extLst>
          </p:cNvPr>
          <p:cNvSpPr txBox="1">
            <a:spLocks noChangeArrowheads="1"/>
          </p:cNvSpPr>
          <p:nvPr/>
        </p:nvSpPr>
        <p:spPr bwMode="auto">
          <a:xfrm>
            <a:off x="2819400" y="1219200"/>
            <a:ext cx="89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SzTx/>
              <a:buFontTx/>
              <a:buNone/>
            </a:pPr>
            <a:r>
              <a:rPr lang="en-US" altLang="zh-CN" sz="2400">
                <a:latin typeface="Tahoma" panose="020B0604030504040204" pitchFamily="34" charset="0"/>
                <a:ea typeface="SimSun" panose="02010600030101010101" pitchFamily="2" charset="-122"/>
              </a:rPr>
              <a:t>client</a:t>
            </a:r>
          </a:p>
        </p:txBody>
      </p:sp>
      <p:sp>
        <p:nvSpPr>
          <p:cNvPr id="25606" name="Text Box 6">
            <a:extLst>
              <a:ext uri="{FF2B5EF4-FFF2-40B4-BE49-F238E27FC236}">
                <a16:creationId xmlns:a16="http://schemas.microsoft.com/office/drawing/2014/main" id="{B19BA6E5-0EF5-1BE8-3CF8-0C10F693BC8A}"/>
              </a:ext>
            </a:extLst>
          </p:cNvPr>
          <p:cNvSpPr txBox="1">
            <a:spLocks noChangeArrowheads="1"/>
          </p:cNvSpPr>
          <p:nvPr/>
        </p:nvSpPr>
        <p:spPr bwMode="auto">
          <a:xfrm>
            <a:off x="8018464" y="1219200"/>
            <a:ext cx="1012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SzTx/>
              <a:buFontTx/>
              <a:buNone/>
            </a:pPr>
            <a:r>
              <a:rPr lang="en-US" altLang="zh-CN" sz="2400">
                <a:latin typeface="Tahoma" panose="020B0604030504040204" pitchFamily="34" charset="0"/>
                <a:ea typeface="SimSun" panose="02010600030101010101" pitchFamily="2" charset="-122"/>
              </a:rPr>
              <a:t>server</a:t>
            </a:r>
          </a:p>
        </p:txBody>
      </p:sp>
      <p:pic>
        <p:nvPicPr>
          <p:cNvPr id="25607" name="Picture 7" descr="internet-explorer-small">
            <a:extLst>
              <a:ext uri="{FF2B5EF4-FFF2-40B4-BE49-F238E27FC236}">
                <a16:creationId xmlns:a16="http://schemas.microsoft.com/office/drawing/2014/main" id="{C56A856E-BBF8-98CD-0015-62AAE667D3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2894014"/>
            <a:ext cx="896938"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8" descr="Apache">
            <a:extLst>
              <a:ext uri="{FF2B5EF4-FFF2-40B4-BE49-F238E27FC236}">
                <a16:creationId xmlns:a16="http://schemas.microsoft.com/office/drawing/2014/main" id="{F93B2188-1F9F-FCB5-1368-BCF97C2065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2876" y="3019426"/>
            <a:ext cx="160972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Line 9">
            <a:extLst>
              <a:ext uri="{FF2B5EF4-FFF2-40B4-BE49-F238E27FC236}">
                <a16:creationId xmlns:a16="http://schemas.microsoft.com/office/drawing/2014/main" id="{ABE05EA8-FC43-9514-D21B-98BFE01D64D3}"/>
              </a:ext>
            </a:extLst>
          </p:cNvPr>
          <p:cNvSpPr>
            <a:spLocks noChangeShapeType="1"/>
          </p:cNvSpPr>
          <p:nvPr/>
        </p:nvSpPr>
        <p:spPr bwMode="auto">
          <a:xfrm>
            <a:off x="4191000" y="2057400"/>
            <a:ext cx="3505200" cy="533400"/>
          </a:xfrm>
          <a:prstGeom prst="line">
            <a:avLst/>
          </a:prstGeom>
          <a:noFill/>
          <a:ln w="2857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25610" name="Text Box 10">
            <a:extLst>
              <a:ext uri="{FF2B5EF4-FFF2-40B4-BE49-F238E27FC236}">
                <a16:creationId xmlns:a16="http://schemas.microsoft.com/office/drawing/2014/main" id="{C110070E-FF74-BB23-C422-04B65555A539}"/>
              </a:ext>
            </a:extLst>
          </p:cNvPr>
          <p:cNvSpPr txBox="1">
            <a:spLocks noChangeArrowheads="1"/>
          </p:cNvSpPr>
          <p:nvPr/>
        </p:nvSpPr>
        <p:spPr bwMode="auto">
          <a:xfrm>
            <a:off x="4860926" y="2041525"/>
            <a:ext cx="1914307" cy="400110"/>
          </a:xfrm>
          <a:prstGeom prst="rect">
            <a:avLst/>
          </a:prstGeom>
          <a:solidFill>
            <a:schemeClr val="accent1"/>
          </a:solidFill>
          <a:ln w="28575">
            <a:solidFill>
              <a:srgbClr val="000000"/>
            </a:solidFill>
            <a:miter lim="800000"/>
            <a:headEnd/>
            <a:tailEnd/>
          </a:ln>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SzTx/>
              <a:buFontTx/>
              <a:buNone/>
            </a:pPr>
            <a:r>
              <a:rPr lang="en-US" altLang="zh-CN" sz="2000">
                <a:latin typeface="Tahoma" panose="020B0604030504040204" pitchFamily="34" charset="0"/>
                <a:ea typeface="SimSun" panose="02010600030101010101" pitchFamily="2" charset="-122"/>
              </a:rPr>
              <a:t>POST /login.cgi</a:t>
            </a:r>
          </a:p>
        </p:txBody>
      </p:sp>
      <p:sp>
        <p:nvSpPr>
          <p:cNvPr id="25611" name="Line 11">
            <a:extLst>
              <a:ext uri="{FF2B5EF4-FFF2-40B4-BE49-F238E27FC236}">
                <a16:creationId xmlns:a16="http://schemas.microsoft.com/office/drawing/2014/main" id="{1ED7AF55-7B27-930B-F772-DFFB171BC247}"/>
              </a:ext>
            </a:extLst>
          </p:cNvPr>
          <p:cNvSpPr>
            <a:spLocks noChangeShapeType="1"/>
          </p:cNvSpPr>
          <p:nvPr/>
        </p:nvSpPr>
        <p:spPr bwMode="auto">
          <a:xfrm>
            <a:off x="4191000" y="3429000"/>
            <a:ext cx="3505200" cy="533400"/>
          </a:xfrm>
          <a:prstGeom prst="line">
            <a:avLst/>
          </a:prstGeom>
          <a:noFill/>
          <a:ln w="2857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25612" name="Line 12">
            <a:extLst>
              <a:ext uri="{FF2B5EF4-FFF2-40B4-BE49-F238E27FC236}">
                <a16:creationId xmlns:a16="http://schemas.microsoft.com/office/drawing/2014/main" id="{AD004274-B27D-9F38-EB6A-4AEA543D9F8A}"/>
              </a:ext>
            </a:extLst>
          </p:cNvPr>
          <p:cNvSpPr>
            <a:spLocks noChangeShapeType="1"/>
          </p:cNvSpPr>
          <p:nvPr/>
        </p:nvSpPr>
        <p:spPr bwMode="auto">
          <a:xfrm flipH="1">
            <a:off x="4191000" y="2743200"/>
            <a:ext cx="3505200" cy="533400"/>
          </a:xfrm>
          <a:prstGeom prst="line">
            <a:avLst/>
          </a:prstGeom>
          <a:noFill/>
          <a:ln w="2857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25613" name="Line 13">
            <a:extLst>
              <a:ext uri="{FF2B5EF4-FFF2-40B4-BE49-F238E27FC236}">
                <a16:creationId xmlns:a16="http://schemas.microsoft.com/office/drawing/2014/main" id="{0F8AB5B9-AB41-C071-93A0-A9763B27D899}"/>
              </a:ext>
            </a:extLst>
          </p:cNvPr>
          <p:cNvSpPr>
            <a:spLocks noChangeShapeType="1"/>
          </p:cNvSpPr>
          <p:nvPr/>
        </p:nvSpPr>
        <p:spPr bwMode="auto">
          <a:xfrm flipH="1">
            <a:off x="4191000" y="4191000"/>
            <a:ext cx="3505200" cy="533400"/>
          </a:xfrm>
          <a:prstGeom prst="line">
            <a:avLst/>
          </a:prstGeom>
          <a:noFill/>
          <a:ln w="28575">
            <a:solidFill>
              <a:schemeClr val="bg2"/>
            </a:solidFill>
            <a:round/>
            <a:headEnd/>
            <a:tailEnd type="stealth" w="lg" len="lg"/>
          </a:ln>
          <a:extLst>
            <a:ext uri="{909E8E84-426E-40DD-AFC4-6F175D3DCCD1}">
              <a14:hiddenFill xmlns:a14="http://schemas.microsoft.com/office/drawing/2010/main">
                <a:noFill/>
              </a14:hiddenFill>
            </a:ext>
          </a:extLst>
        </p:spPr>
        <p:txBody>
          <a:bodyPr/>
          <a:lstStyle/>
          <a:p>
            <a:endParaRPr lang="en-IN"/>
          </a:p>
        </p:txBody>
      </p:sp>
      <p:sp>
        <p:nvSpPr>
          <p:cNvPr id="25614" name="Text Box 14">
            <a:extLst>
              <a:ext uri="{FF2B5EF4-FFF2-40B4-BE49-F238E27FC236}">
                <a16:creationId xmlns:a16="http://schemas.microsoft.com/office/drawing/2014/main" id="{B4515938-A645-2DF4-1BE5-C9192DDE0265}"/>
              </a:ext>
            </a:extLst>
          </p:cNvPr>
          <p:cNvSpPr txBox="1">
            <a:spLocks noChangeArrowheads="1"/>
          </p:cNvSpPr>
          <p:nvPr/>
        </p:nvSpPr>
        <p:spPr bwMode="auto">
          <a:xfrm>
            <a:off x="4495801" y="2743200"/>
            <a:ext cx="2985561" cy="400110"/>
          </a:xfrm>
          <a:prstGeom prst="rect">
            <a:avLst/>
          </a:prstGeom>
          <a:solidFill>
            <a:schemeClr val="accent1"/>
          </a:solidFill>
          <a:ln w="28575">
            <a:solidFill>
              <a:srgbClr val="000000"/>
            </a:solidFill>
            <a:miter lim="800000"/>
            <a:headEnd/>
            <a:tailEnd/>
          </a:ln>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SzTx/>
              <a:buFontTx/>
              <a:buNone/>
            </a:pPr>
            <a:r>
              <a:rPr lang="en-US" altLang="zh-CN" sz="2000">
                <a:latin typeface="Tahoma" panose="020B0604030504040204" pitchFamily="34" charset="0"/>
                <a:ea typeface="SimSun" panose="02010600030101010101" pitchFamily="2" charset="-122"/>
              </a:rPr>
              <a:t>Set-Cookie:authenticator</a:t>
            </a:r>
          </a:p>
        </p:txBody>
      </p:sp>
      <p:sp>
        <p:nvSpPr>
          <p:cNvPr id="25615" name="Text Box 15">
            <a:extLst>
              <a:ext uri="{FF2B5EF4-FFF2-40B4-BE49-F238E27FC236}">
                <a16:creationId xmlns:a16="http://schemas.microsoft.com/office/drawing/2014/main" id="{634D807A-55FF-D33C-66F0-E17681DAB91A}"/>
              </a:ext>
            </a:extLst>
          </p:cNvPr>
          <p:cNvSpPr txBox="1">
            <a:spLocks noChangeArrowheads="1"/>
          </p:cNvSpPr>
          <p:nvPr/>
        </p:nvSpPr>
        <p:spPr bwMode="auto">
          <a:xfrm>
            <a:off x="4805363" y="3429000"/>
            <a:ext cx="2538412" cy="730250"/>
          </a:xfrm>
          <a:prstGeom prst="rect">
            <a:avLst/>
          </a:prstGeom>
          <a:solidFill>
            <a:schemeClr val="accent1"/>
          </a:solidFill>
          <a:ln w="28575">
            <a:solidFill>
              <a:srgbClr val="000000"/>
            </a:solidFill>
            <a:miter lim="800000"/>
            <a:headEnd/>
            <a:tailEnd/>
          </a:ln>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SzTx/>
              <a:buFontTx/>
              <a:buNone/>
            </a:pPr>
            <a:r>
              <a:rPr lang="en-US" altLang="zh-CN" sz="2000" dirty="0">
                <a:latin typeface="Tahoma" panose="020B0604030504040204" pitchFamily="34" charset="0"/>
                <a:ea typeface="SimSun" panose="02010600030101010101" pitchFamily="2" charset="-122"/>
              </a:rPr>
              <a:t>GET /restricted.html</a:t>
            </a:r>
          </a:p>
          <a:p>
            <a:pPr>
              <a:lnSpc>
                <a:spcPct val="80000"/>
              </a:lnSpc>
              <a:buSzTx/>
              <a:buFontTx/>
              <a:buNone/>
            </a:pPr>
            <a:r>
              <a:rPr lang="en-US" altLang="zh-CN" sz="2000" dirty="0" err="1">
                <a:latin typeface="Tahoma" panose="020B0604030504040204" pitchFamily="34" charset="0"/>
                <a:ea typeface="SimSun" panose="02010600030101010101" pitchFamily="2" charset="-122"/>
              </a:rPr>
              <a:t>Cookie:authenticator</a:t>
            </a:r>
            <a:endParaRPr lang="en-US" altLang="zh-CN" sz="2000" dirty="0">
              <a:latin typeface="Tahoma" panose="020B0604030504040204" pitchFamily="34" charset="0"/>
              <a:ea typeface="SimSun" panose="02010600030101010101" pitchFamily="2" charset="-122"/>
            </a:endParaRPr>
          </a:p>
        </p:txBody>
      </p:sp>
      <p:sp>
        <p:nvSpPr>
          <p:cNvPr id="25616" name="Text Box 16">
            <a:extLst>
              <a:ext uri="{FF2B5EF4-FFF2-40B4-BE49-F238E27FC236}">
                <a16:creationId xmlns:a16="http://schemas.microsoft.com/office/drawing/2014/main" id="{671F9ADA-3E65-3BC3-72C8-54B58D4413BA}"/>
              </a:ext>
            </a:extLst>
          </p:cNvPr>
          <p:cNvSpPr txBox="1">
            <a:spLocks noChangeArrowheads="1"/>
          </p:cNvSpPr>
          <p:nvPr/>
        </p:nvSpPr>
        <p:spPr bwMode="auto">
          <a:xfrm>
            <a:off x="4800601" y="4343400"/>
            <a:ext cx="2238305" cy="400110"/>
          </a:xfrm>
          <a:prstGeom prst="rect">
            <a:avLst/>
          </a:prstGeom>
          <a:solidFill>
            <a:schemeClr val="accent1"/>
          </a:solidFill>
          <a:ln w="28575">
            <a:solidFill>
              <a:srgbClr val="000000"/>
            </a:solidFill>
            <a:miter lim="800000"/>
            <a:headEnd/>
            <a:tailEnd/>
          </a:ln>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SzTx/>
              <a:buFontTx/>
              <a:buNone/>
            </a:pPr>
            <a:r>
              <a:rPr lang="en-US" altLang="zh-CN" sz="2000">
                <a:latin typeface="Tahoma" panose="020B0604030504040204" pitchFamily="34" charset="0"/>
                <a:ea typeface="SimSun" panose="02010600030101010101" pitchFamily="2" charset="-122"/>
              </a:rPr>
              <a:t>Restricted content</a:t>
            </a:r>
          </a:p>
        </p:txBody>
      </p:sp>
      <p:pic>
        <p:nvPicPr>
          <p:cNvPr id="25617" name="Picture 17" descr="j0215940">
            <a:extLst>
              <a:ext uri="{FF2B5EF4-FFF2-40B4-BE49-F238E27FC236}">
                <a16:creationId xmlns:a16="http://schemas.microsoft.com/office/drawing/2014/main" id="{0AA46925-E232-5013-B708-BCC6199718D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90800" y="4267200"/>
            <a:ext cx="609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8" name="Text Box 18">
            <a:extLst>
              <a:ext uri="{FF2B5EF4-FFF2-40B4-BE49-F238E27FC236}">
                <a16:creationId xmlns:a16="http://schemas.microsoft.com/office/drawing/2014/main" id="{ACF0EB3A-08B4-0B8C-6B6B-DBF096C87022}"/>
              </a:ext>
            </a:extLst>
          </p:cNvPr>
          <p:cNvSpPr txBox="1">
            <a:spLocks noChangeArrowheads="1"/>
          </p:cNvSpPr>
          <p:nvPr/>
        </p:nvSpPr>
        <p:spPr bwMode="auto">
          <a:xfrm>
            <a:off x="7694613" y="2420939"/>
            <a:ext cx="166834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SzTx/>
              <a:buFontTx/>
              <a:buNone/>
            </a:pPr>
            <a:r>
              <a:rPr lang="en-US" altLang="zh-CN" sz="1400">
                <a:latin typeface="Tahoma" panose="020B0604030504040204" pitchFamily="34" charset="0"/>
                <a:ea typeface="SimSun" panose="02010600030101010101" pitchFamily="2" charset="-122"/>
              </a:rPr>
              <a:t>Verify that this</a:t>
            </a:r>
          </a:p>
          <a:p>
            <a:pPr>
              <a:lnSpc>
                <a:spcPct val="80000"/>
              </a:lnSpc>
              <a:buSzTx/>
              <a:buFontTx/>
              <a:buNone/>
            </a:pPr>
            <a:r>
              <a:rPr lang="en-US" altLang="zh-CN" sz="1400">
                <a:latin typeface="Tahoma" panose="020B0604030504040204" pitchFamily="34" charset="0"/>
                <a:ea typeface="SimSun" panose="02010600030101010101" pitchFamily="2" charset="-122"/>
              </a:rPr>
              <a:t>client is authorized</a:t>
            </a:r>
          </a:p>
        </p:txBody>
      </p:sp>
      <p:sp>
        <p:nvSpPr>
          <p:cNvPr id="25619" name="Text Box 19">
            <a:extLst>
              <a:ext uri="{FF2B5EF4-FFF2-40B4-BE49-F238E27FC236}">
                <a16:creationId xmlns:a16="http://schemas.microsoft.com/office/drawing/2014/main" id="{239578A5-953E-6E1D-15BA-1A8CE29476CF}"/>
              </a:ext>
            </a:extLst>
          </p:cNvPr>
          <p:cNvSpPr txBox="1">
            <a:spLocks noChangeArrowheads="1"/>
          </p:cNvSpPr>
          <p:nvPr/>
        </p:nvSpPr>
        <p:spPr bwMode="auto">
          <a:xfrm>
            <a:off x="7696201" y="3810001"/>
            <a:ext cx="148008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80000"/>
              </a:lnSpc>
              <a:buSzTx/>
              <a:buFontTx/>
              <a:buNone/>
            </a:pPr>
            <a:r>
              <a:rPr lang="en-US" altLang="zh-CN" sz="1400">
                <a:latin typeface="Tahoma" panose="020B0604030504040204" pitchFamily="34" charset="0"/>
                <a:ea typeface="SimSun" panose="02010600030101010101" pitchFamily="2" charset="-122"/>
              </a:rPr>
              <a:t>Check validity of</a:t>
            </a:r>
          </a:p>
          <a:p>
            <a:pPr>
              <a:lnSpc>
                <a:spcPct val="80000"/>
              </a:lnSpc>
              <a:buSzTx/>
              <a:buFontTx/>
              <a:buNone/>
            </a:pPr>
            <a:r>
              <a:rPr lang="en-US" altLang="zh-CN" sz="1400">
                <a:latin typeface="Tahoma" panose="020B0604030504040204" pitchFamily="34" charset="0"/>
                <a:ea typeface="SimSun" panose="02010600030101010101" pitchFamily="2" charset="-122"/>
              </a:rPr>
              <a:t>authenticator</a:t>
            </a:r>
          </a:p>
        </p:txBody>
      </p:sp>
      <p:sp>
        <p:nvSpPr>
          <p:cNvPr id="25620" name="Rectangle 20">
            <a:extLst>
              <a:ext uri="{FF2B5EF4-FFF2-40B4-BE49-F238E27FC236}">
                <a16:creationId xmlns:a16="http://schemas.microsoft.com/office/drawing/2014/main" id="{5B7E3B47-555A-0125-3681-7105F12996AF}"/>
              </a:ext>
            </a:extLst>
          </p:cNvPr>
          <p:cNvSpPr>
            <a:spLocks noChangeArrowheads="1"/>
          </p:cNvSpPr>
          <p:nvPr/>
        </p:nvSpPr>
        <p:spPr bwMode="auto">
          <a:xfrm>
            <a:off x="3937000" y="4861114"/>
            <a:ext cx="84328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marL="342900" indent="-342900"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lgn="ctr">
              <a:buClr>
                <a:schemeClr val="accent2"/>
              </a:buClr>
              <a:buFontTx/>
              <a:buNone/>
            </a:pPr>
            <a:r>
              <a:rPr kumimoji="1" lang="en-US" altLang="zh-CN" dirty="0">
                <a:latin typeface="Tahoma" panose="020B0604030504040204" pitchFamily="34" charset="0"/>
                <a:ea typeface="SimSun" panose="02010600030101010101" pitchFamily="2" charset="-122"/>
              </a:rPr>
              <a:t>Authenticators must be</a:t>
            </a:r>
            <a:r>
              <a:rPr kumimoji="1" lang="en-US" altLang="zh-CN" dirty="0">
                <a:solidFill>
                  <a:schemeClr val="bg2"/>
                </a:solidFill>
                <a:latin typeface="Tahoma" panose="020B0604030504040204" pitchFamily="34" charset="0"/>
                <a:ea typeface="SimSun" panose="02010600030101010101" pitchFamily="2" charset="-122"/>
              </a:rPr>
              <a:t> </a:t>
            </a:r>
            <a:r>
              <a:rPr kumimoji="1" lang="en-US" altLang="zh-CN" dirty="0">
                <a:solidFill>
                  <a:schemeClr val="hlink"/>
                </a:solidFill>
                <a:latin typeface="Tahoma" panose="020B0604030504040204" pitchFamily="34" charset="0"/>
                <a:ea typeface="SimSun" panose="02010600030101010101" pitchFamily="2" charset="-122"/>
              </a:rPr>
              <a:t>unforgeable</a:t>
            </a:r>
            <a:r>
              <a:rPr kumimoji="1" lang="en-US" altLang="zh-CN" dirty="0">
                <a:solidFill>
                  <a:schemeClr val="bg2"/>
                </a:solidFill>
                <a:latin typeface="Tahoma" panose="020B0604030504040204" pitchFamily="34" charset="0"/>
                <a:ea typeface="SimSun" panose="02010600030101010101" pitchFamily="2" charset="-122"/>
              </a:rPr>
              <a:t> </a:t>
            </a:r>
            <a:r>
              <a:rPr kumimoji="1" lang="en-US" altLang="zh-CN" dirty="0">
                <a:latin typeface="Tahoma" panose="020B0604030504040204" pitchFamily="34" charset="0"/>
                <a:ea typeface="SimSun" panose="02010600030101010101" pitchFamily="2" charset="-122"/>
              </a:rPr>
              <a:t>and</a:t>
            </a:r>
            <a:r>
              <a:rPr kumimoji="1" lang="en-US" altLang="zh-CN" dirty="0">
                <a:solidFill>
                  <a:schemeClr val="bg2"/>
                </a:solidFill>
                <a:latin typeface="Tahoma" panose="020B0604030504040204" pitchFamily="34" charset="0"/>
                <a:ea typeface="SimSun" panose="02010600030101010101" pitchFamily="2" charset="-122"/>
              </a:rPr>
              <a:t> </a:t>
            </a:r>
            <a:r>
              <a:rPr kumimoji="1" lang="en-US" altLang="zh-CN" dirty="0">
                <a:solidFill>
                  <a:schemeClr val="hlink"/>
                </a:solidFill>
                <a:latin typeface="Tahoma" panose="020B0604030504040204" pitchFamily="34" charset="0"/>
                <a:ea typeface="SimSun" panose="02010600030101010101" pitchFamily="2" charset="-122"/>
              </a:rPr>
              <a:t>tamper-proof</a:t>
            </a:r>
          </a:p>
          <a:p>
            <a:pPr lvl="1" algn="ctr">
              <a:buClr>
                <a:schemeClr val="accent2"/>
              </a:buClr>
              <a:buFontTx/>
              <a:buNone/>
            </a:pPr>
            <a:r>
              <a:rPr kumimoji="1" lang="en-US" altLang="zh-CN" sz="1600" dirty="0">
                <a:latin typeface="Tahoma" panose="020B0604030504040204" pitchFamily="34" charset="0"/>
                <a:ea typeface="SimSun" panose="02010600030101010101" pitchFamily="2" charset="-122"/>
              </a:rPr>
              <a:t>(malicious clients shouldn’t be able to modify an existing authenticator)</a:t>
            </a:r>
          </a:p>
          <a:p>
            <a:pPr lvl="1" algn="ctr">
              <a:buClr>
                <a:schemeClr val="accent2"/>
              </a:buClr>
              <a:buFontTx/>
              <a:buNone/>
            </a:pPr>
            <a:r>
              <a:rPr kumimoji="1" lang="en-US" altLang="zh-CN" sz="2000" dirty="0">
                <a:solidFill>
                  <a:srgbClr val="FF0000"/>
                </a:solidFill>
                <a:latin typeface="Tahoma" panose="020B0604030504040204" pitchFamily="34" charset="0"/>
                <a:ea typeface="SimSun" panose="02010600030101010101" pitchFamily="2" charset="-122"/>
              </a:rPr>
              <a:t>How to design it?</a:t>
            </a:r>
          </a:p>
        </p:txBody>
      </p:sp>
      <p:sp>
        <p:nvSpPr>
          <p:cNvPr id="21" name="Date Placeholder 20">
            <a:extLst>
              <a:ext uri="{FF2B5EF4-FFF2-40B4-BE49-F238E27FC236}">
                <a16:creationId xmlns:a16="http://schemas.microsoft.com/office/drawing/2014/main" id="{78068635-953A-A115-E696-D24B80281A14}"/>
              </a:ext>
            </a:extLst>
          </p:cNvPr>
          <p:cNvSpPr>
            <a:spLocks noGrp="1"/>
          </p:cNvSpPr>
          <p:nvPr>
            <p:ph type="dt" sz="quarter" idx="10"/>
          </p:nvPr>
        </p:nvSpPr>
        <p:spPr/>
        <p:txBody>
          <a:bodyPr/>
          <a:lstStyle/>
          <a:p>
            <a:pPr>
              <a:defRPr/>
            </a:pPr>
            <a:r>
              <a:rPr lang="en-US"/>
              <a:t>CS526</a:t>
            </a:r>
            <a:endParaRPr lang="en-US">
              <a:solidFill>
                <a:schemeClr val="tx1"/>
              </a:solidFill>
            </a:endParaRPr>
          </a:p>
        </p:txBody>
      </p:sp>
      <p:sp>
        <p:nvSpPr>
          <p:cNvPr id="22" name="Slide Number Placeholder 21">
            <a:extLst>
              <a:ext uri="{FF2B5EF4-FFF2-40B4-BE49-F238E27FC236}">
                <a16:creationId xmlns:a16="http://schemas.microsoft.com/office/drawing/2014/main" id="{1FA1C08D-3F81-38F7-9B69-4382D7DCED12}"/>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CF460615-2925-40CA-91D5-4986AC953682}" type="slidenum">
              <a:rPr lang="en-US" altLang="en-US" sz="1400">
                <a:solidFill>
                  <a:srgbClr val="254C9C"/>
                </a:solidFill>
                <a:latin typeface="Arial" panose="020B0604020202020204" pitchFamily="34" charset="0"/>
              </a:rPr>
              <a:pPr eaLnBrk="1" hangingPunct="1"/>
              <a:t>23</a:t>
            </a:fld>
            <a:endParaRPr lang="en-US" altLang="en-US" sz="1400">
              <a:latin typeface="Arial" panose="020B0604020202020204" pitchFamily="34" charset="0"/>
            </a:endParaRPr>
          </a:p>
        </p:txBody>
      </p:sp>
      <p:sp>
        <p:nvSpPr>
          <p:cNvPr id="23" name="Footer Placeholder 22">
            <a:extLst>
              <a:ext uri="{FF2B5EF4-FFF2-40B4-BE49-F238E27FC236}">
                <a16:creationId xmlns:a16="http://schemas.microsoft.com/office/drawing/2014/main" id="{A676043F-82DE-F7AA-C296-DD062A61F197}"/>
              </a:ext>
            </a:extLst>
          </p:cNvPr>
          <p:cNvSpPr>
            <a:spLocks noGrp="1"/>
          </p:cNvSpPr>
          <p:nvPr>
            <p:ph type="ftr" sz="quarter" idx="11"/>
          </p:nvPr>
        </p:nvSpPr>
        <p:spPr/>
        <p:txBody>
          <a:bodyPr/>
          <a:lstStyle/>
          <a:p>
            <a:pPr>
              <a:defRPr/>
            </a:pPr>
            <a:r>
              <a:rPr lang="en-US"/>
              <a:t>Topic 11: Web Security Part 1</a:t>
            </a:r>
            <a:endParaRPr lang="en-US">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22852"/>
            <a:ext cx="5437239" cy="952293"/>
          </a:xfrm>
        </p:spPr>
        <p:txBody>
          <a:bodyPr/>
          <a:lstStyle/>
          <a:p>
            <a:r>
              <a:rPr lang="en-US" dirty="0"/>
              <a:t>Security threats</a:t>
            </a:r>
          </a:p>
        </p:txBody>
      </p:sp>
      <p:sp>
        <p:nvSpPr>
          <p:cNvPr id="3" name="Subtitle 2"/>
          <p:cNvSpPr>
            <a:spLocks noGrp="1"/>
          </p:cNvSpPr>
          <p:nvPr>
            <p:ph type="subTitle" idx="1"/>
          </p:nvPr>
        </p:nvSpPr>
        <p:spPr>
          <a:xfrm>
            <a:off x="1524000" y="1575145"/>
            <a:ext cx="9677400" cy="2426079"/>
          </a:xfrm>
        </p:spPr>
        <p:txBody>
          <a:bodyPr>
            <a:noAutofit/>
          </a:bodyPr>
          <a:lstStyle/>
          <a:p>
            <a:pPr marL="285750" indent="-285750" algn="l">
              <a:buFont typeface="Arial" panose="020B0604020202020204" pitchFamily="34" charset="0"/>
              <a:buChar char="•"/>
            </a:pPr>
            <a:r>
              <a:rPr lang="en-US" sz="2000" dirty="0"/>
              <a:t>With the emergence of Web, increased information sharing through social networking and increasing business adoption of the Web as a means of doing business and delivering service, websites are often attacked directly.</a:t>
            </a:r>
          </a:p>
          <a:p>
            <a:pPr marL="285750" indent="-285750" algn="l">
              <a:buFont typeface="Arial" panose="020B0604020202020204" pitchFamily="34" charset="0"/>
              <a:buChar char="•"/>
            </a:pPr>
            <a:r>
              <a:rPr lang="en-US" sz="2000" dirty="0"/>
              <a:t>Hackers either seek to compromise the corporate network or the end-users accessing the website by subjecting them to drive-by downloading.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2858" y="3456115"/>
            <a:ext cx="5786284" cy="1828295"/>
          </a:xfrm>
          <a:prstGeom prst="rect">
            <a:avLst/>
          </a:prstGeom>
        </p:spPr>
      </p:pic>
      <p:sp>
        <p:nvSpPr>
          <p:cNvPr id="5" name="Slide Number Placeholder 4"/>
          <p:cNvSpPr>
            <a:spLocks noGrp="1"/>
          </p:cNvSpPr>
          <p:nvPr>
            <p:ph type="sldNum" sz="quarter" idx="12"/>
          </p:nvPr>
        </p:nvSpPr>
        <p:spPr/>
        <p:txBody>
          <a:bodyPr/>
          <a:lstStyle/>
          <a:p>
            <a:fld id="{36625FE6-DBB3-416B-921D-AAA45AA8AC89}" type="slidenum">
              <a:rPr lang="en-US" smtClean="0"/>
              <a:t>24</a:t>
            </a:fld>
            <a:endParaRPr lang="en-US"/>
          </a:p>
        </p:txBody>
      </p:sp>
    </p:spTree>
    <p:extLst>
      <p:ext uri="{BB962C8B-B14F-4D97-AF65-F5344CB8AC3E}">
        <p14:creationId xmlns:p14="http://schemas.microsoft.com/office/powerpoint/2010/main" val="1049931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02774" y="619432"/>
            <a:ext cx="6012426" cy="777390"/>
          </a:xfrm>
        </p:spPr>
        <p:txBody>
          <a:bodyPr>
            <a:normAutofit fontScale="90000"/>
          </a:bodyPr>
          <a:lstStyle/>
          <a:p>
            <a:r>
              <a:rPr lang="en-US" dirty="0"/>
              <a:t>Security Threats (2)</a:t>
            </a:r>
          </a:p>
        </p:txBody>
      </p:sp>
      <p:sp>
        <p:nvSpPr>
          <p:cNvPr id="3" name="Subtitle 2"/>
          <p:cNvSpPr>
            <a:spLocks noGrp="1"/>
          </p:cNvSpPr>
          <p:nvPr>
            <p:ph type="subTitle" idx="1"/>
          </p:nvPr>
        </p:nvSpPr>
        <p:spPr>
          <a:xfrm>
            <a:off x="904568" y="1508396"/>
            <a:ext cx="10677832" cy="4862907"/>
          </a:xfrm>
        </p:spPr>
        <p:txBody>
          <a:bodyPr>
            <a:noAutofit/>
          </a:bodyPr>
          <a:lstStyle/>
          <a:p>
            <a:pPr algn="l"/>
            <a:r>
              <a:rPr lang="en-US" sz="2400" dirty="0"/>
              <a:t> Industry is paying increased attention to the security of the web applications themselves in addition to the security of the underlying computer network and operating systems.</a:t>
            </a:r>
          </a:p>
          <a:p>
            <a:pPr algn="l"/>
            <a:r>
              <a:rPr lang="en-US" sz="2400" dirty="0"/>
              <a:t>The majority of web application attacks occur through cross-site scripting (XSS) and SQL injection attacks which typically result from flawed coding, and failure to sanitize input to and output from the web application.</a:t>
            </a:r>
          </a:p>
          <a:p>
            <a:pPr algn="l"/>
            <a:r>
              <a:rPr lang="en-US" sz="2400" dirty="0"/>
              <a:t>Phishing is another common threat to the Web application and global losses from this type of attack in 2012 were estimated at $1.5 billion.</a:t>
            </a:r>
          </a:p>
        </p:txBody>
      </p:sp>
      <p:sp>
        <p:nvSpPr>
          <p:cNvPr id="4" name="Slide Number Placeholder 3"/>
          <p:cNvSpPr>
            <a:spLocks noGrp="1"/>
          </p:cNvSpPr>
          <p:nvPr>
            <p:ph type="sldNum" sz="quarter" idx="12"/>
          </p:nvPr>
        </p:nvSpPr>
        <p:spPr/>
        <p:txBody>
          <a:bodyPr/>
          <a:lstStyle/>
          <a:p>
            <a:fld id="{36625FE6-DBB3-416B-921D-AAA45AA8AC89}" type="slidenum">
              <a:rPr lang="en-US" smtClean="0"/>
              <a:t>25</a:t>
            </a:fld>
            <a:endParaRPr lang="en-US"/>
          </a:p>
        </p:txBody>
      </p:sp>
    </p:spTree>
    <p:extLst>
      <p:ext uri="{BB962C8B-B14F-4D97-AF65-F5344CB8AC3E}">
        <p14:creationId xmlns:p14="http://schemas.microsoft.com/office/powerpoint/2010/main" val="19507550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3534"/>
            <a:ext cx="6749845" cy="859528"/>
          </a:xfrm>
        </p:spPr>
        <p:txBody>
          <a:bodyPr>
            <a:normAutofit fontScale="90000"/>
          </a:bodyPr>
          <a:lstStyle/>
          <a:p>
            <a:r>
              <a:rPr lang="en-US" dirty="0"/>
              <a:t>The Top Vulnerabilities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245" y="1113062"/>
            <a:ext cx="7315199" cy="5201376"/>
          </a:xfrm>
          <a:prstGeom prst="rect">
            <a:avLst/>
          </a:prstGeom>
        </p:spPr>
      </p:pic>
      <p:sp>
        <p:nvSpPr>
          <p:cNvPr id="5" name="Slide Number Placeholder 4"/>
          <p:cNvSpPr>
            <a:spLocks noGrp="1"/>
          </p:cNvSpPr>
          <p:nvPr>
            <p:ph type="sldNum" sz="quarter" idx="12"/>
          </p:nvPr>
        </p:nvSpPr>
        <p:spPr/>
        <p:txBody>
          <a:bodyPr/>
          <a:lstStyle/>
          <a:p>
            <a:fld id="{36625FE6-DBB3-416B-921D-AAA45AA8AC89}" type="slidenum">
              <a:rPr lang="en-US" smtClean="0"/>
              <a:t>26</a:t>
            </a:fld>
            <a:endParaRPr lang="en-US"/>
          </a:p>
        </p:txBody>
      </p:sp>
    </p:spTree>
    <p:extLst>
      <p:ext uri="{BB962C8B-B14F-4D97-AF65-F5344CB8AC3E}">
        <p14:creationId xmlns:p14="http://schemas.microsoft.com/office/powerpoint/2010/main" val="164769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67D93-38E2-1D78-C793-8956CD7EFAA2}"/>
              </a:ext>
            </a:extLst>
          </p:cNvPr>
          <p:cNvSpPr>
            <a:spLocks noGrp="1"/>
          </p:cNvSpPr>
          <p:nvPr>
            <p:ph type="title"/>
          </p:nvPr>
        </p:nvSpPr>
        <p:spPr/>
        <p:txBody>
          <a:bodyPr/>
          <a:lstStyle/>
          <a:p>
            <a:r>
              <a:rPr lang="en-IN" dirty="0"/>
              <a:t>Encoding Scheme</a:t>
            </a:r>
          </a:p>
        </p:txBody>
      </p:sp>
      <p:sp>
        <p:nvSpPr>
          <p:cNvPr id="3" name="Content Placeholder 2">
            <a:extLst>
              <a:ext uri="{FF2B5EF4-FFF2-40B4-BE49-F238E27FC236}">
                <a16:creationId xmlns:a16="http://schemas.microsoft.com/office/drawing/2014/main" id="{94B863C5-CE46-3E0D-DBCB-DD71A0D905A1}"/>
              </a:ext>
            </a:extLst>
          </p:cNvPr>
          <p:cNvSpPr>
            <a:spLocks noGrp="1"/>
          </p:cNvSpPr>
          <p:nvPr>
            <p:ph idx="1"/>
          </p:nvPr>
        </p:nvSpPr>
        <p:spPr/>
        <p:txBody>
          <a:bodyPr/>
          <a:lstStyle/>
          <a:p>
            <a:pPr algn="just">
              <a:buFont typeface="Arial" panose="020B0604020202020204" pitchFamily="34" charset="0"/>
              <a:buChar char="•"/>
            </a:pPr>
            <a:r>
              <a:rPr lang="en-US" b="1" i="0" dirty="0">
                <a:solidFill>
                  <a:srgbClr val="000000"/>
                </a:solidFill>
                <a:effectLst/>
                <a:latin typeface="inter-bold"/>
              </a:rPr>
              <a:t>Character Encoding</a:t>
            </a:r>
            <a:endParaRPr lang="en-US" b="0" i="0" dirty="0">
              <a:solidFill>
                <a:srgbClr val="000000"/>
              </a:solidFill>
              <a:effectLst/>
              <a:latin typeface="inter-regular"/>
            </a:endParaRPr>
          </a:p>
          <a:p>
            <a:pPr algn="just">
              <a:buFont typeface="Arial" panose="020B0604020202020204" pitchFamily="34" charset="0"/>
              <a:buChar char="•"/>
            </a:pPr>
            <a:r>
              <a:rPr lang="en-US" b="1" i="0" dirty="0">
                <a:solidFill>
                  <a:srgbClr val="000000"/>
                </a:solidFill>
                <a:effectLst/>
                <a:latin typeface="inter-bold"/>
              </a:rPr>
              <a:t>Image &amp; Audio and Video Encoding</a:t>
            </a:r>
            <a:endParaRPr lang="en-US" b="0" i="0" dirty="0">
              <a:solidFill>
                <a:srgbClr val="000000"/>
              </a:solidFill>
              <a:effectLst/>
              <a:latin typeface="inter-regular"/>
            </a:endParaRPr>
          </a:p>
          <a:p>
            <a:endParaRPr lang="en-IN" dirty="0"/>
          </a:p>
        </p:txBody>
      </p:sp>
      <p:sp>
        <p:nvSpPr>
          <p:cNvPr id="4" name="Footer Placeholder 3">
            <a:extLst>
              <a:ext uri="{FF2B5EF4-FFF2-40B4-BE49-F238E27FC236}">
                <a16:creationId xmlns:a16="http://schemas.microsoft.com/office/drawing/2014/main" id="{44001CBE-0930-2318-CF94-05C368CE0332}"/>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7FFBE919-C918-B2F3-2480-569955EFA165}"/>
              </a:ext>
            </a:extLst>
          </p:cNvPr>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extLst>
      <p:ext uri="{BB962C8B-B14F-4D97-AF65-F5344CB8AC3E}">
        <p14:creationId xmlns:p14="http://schemas.microsoft.com/office/powerpoint/2010/main" val="11766786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A9D2-A53F-819E-6A30-7978661DFB40}"/>
              </a:ext>
            </a:extLst>
          </p:cNvPr>
          <p:cNvSpPr>
            <a:spLocks noGrp="1"/>
          </p:cNvSpPr>
          <p:nvPr>
            <p:ph type="title"/>
          </p:nvPr>
        </p:nvSpPr>
        <p:spPr/>
        <p:txBody>
          <a:bodyPr/>
          <a:lstStyle/>
          <a:p>
            <a:r>
              <a:rPr lang="en-US" b="0" i="0" dirty="0">
                <a:solidFill>
                  <a:srgbClr val="610B4B"/>
                </a:solidFill>
                <a:effectLst/>
                <a:latin typeface="erdana"/>
              </a:rPr>
              <a:t>Character Encoding</a:t>
            </a:r>
            <a:br>
              <a:rPr lang="en-US" b="0" i="0" dirty="0">
                <a:solidFill>
                  <a:srgbClr val="610B4B"/>
                </a:solidFill>
                <a:effectLst/>
                <a:latin typeface="erdana"/>
              </a:rPr>
            </a:br>
            <a:endParaRPr lang="en-IN" dirty="0"/>
          </a:p>
        </p:txBody>
      </p:sp>
      <p:sp>
        <p:nvSpPr>
          <p:cNvPr id="3" name="Content Placeholder 2">
            <a:extLst>
              <a:ext uri="{FF2B5EF4-FFF2-40B4-BE49-F238E27FC236}">
                <a16:creationId xmlns:a16="http://schemas.microsoft.com/office/drawing/2014/main" id="{CE4253A3-49A4-84BE-C4BA-799EB0C7F5BA}"/>
              </a:ext>
            </a:extLst>
          </p:cNvPr>
          <p:cNvSpPr>
            <a:spLocks noGrp="1"/>
          </p:cNvSpPr>
          <p:nvPr>
            <p:ph idx="1"/>
          </p:nvPr>
        </p:nvSpPr>
        <p:spPr/>
        <p:txBody>
          <a:bodyPr/>
          <a:lstStyle/>
          <a:p>
            <a:pPr algn="just"/>
            <a:r>
              <a:rPr lang="en-US" b="1" i="1" dirty="0">
                <a:solidFill>
                  <a:srgbClr val="333333"/>
                </a:solidFill>
                <a:effectLst/>
                <a:latin typeface="inter-bold"/>
              </a:rPr>
              <a:t>Character encoding encodes characters into bytes</a:t>
            </a:r>
            <a:r>
              <a:rPr lang="en-US" b="0" i="0" dirty="0">
                <a:solidFill>
                  <a:srgbClr val="333333"/>
                </a:solidFill>
                <a:effectLst/>
                <a:latin typeface="inter-regular"/>
              </a:rPr>
              <a:t>. It informs the computers how to interpret the zero and ones into real characters, numbers, and symbols. The computer understands only binary data; hence it is required to convert these characters into numeric codes.</a:t>
            </a:r>
          </a:p>
          <a:p>
            <a:r>
              <a:rPr lang="en-US" b="0" i="0" dirty="0">
                <a:solidFill>
                  <a:srgbClr val="333333"/>
                </a:solidFill>
                <a:effectLst/>
                <a:latin typeface="inter-regular"/>
              </a:rPr>
              <a:t>To achieve this, each character is converted into binary code, and for this, text documents are saved with encoding types.</a:t>
            </a:r>
            <a:endParaRPr lang="en-IN" dirty="0"/>
          </a:p>
        </p:txBody>
      </p:sp>
      <p:sp>
        <p:nvSpPr>
          <p:cNvPr id="4" name="Footer Placeholder 3">
            <a:extLst>
              <a:ext uri="{FF2B5EF4-FFF2-40B4-BE49-F238E27FC236}">
                <a16:creationId xmlns:a16="http://schemas.microsoft.com/office/drawing/2014/main" id="{2CB7A546-2246-497E-AF47-5B0A5FBEF5E0}"/>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F597A0A9-7294-138B-895A-C07D8BA8D528}"/>
              </a:ext>
            </a:extLst>
          </p:cNvPr>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spTree>
    <p:extLst>
      <p:ext uri="{BB962C8B-B14F-4D97-AF65-F5344CB8AC3E}">
        <p14:creationId xmlns:p14="http://schemas.microsoft.com/office/powerpoint/2010/main" val="1428202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F34C4-83A8-4296-1291-15E3B0F0CD44}"/>
              </a:ext>
            </a:extLst>
          </p:cNvPr>
          <p:cNvSpPr>
            <a:spLocks noGrp="1"/>
          </p:cNvSpPr>
          <p:nvPr>
            <p:ph type="title"/>
          </p:nvPr>
        </p:nvSpPr>
        <p:spPr/>
        <p:txBody>
          <a:bodyPr/>
          <a:lstStyle/>
          <a:p>
            <a:r>
              <a:rPr lang="en-US" b="0" i="0" dirty="0">
                <a:solidFill>
                  <a:srgbClr val="333333"/>
                </a:solidFill>
                <a:effectLst/>
                <a:latin typeface="inter-regular"/>
              </a:rPr>
              <a:t>There are different types of Character Encoding techniques</a:t>
            </a:r>
            <a:endParaRPr lang="en-IN" dirty="0"/>
          </a:p>
        </p:txBody>
      </p:sp>
      <p:sp>
        <p:nvSpPr>
          <p:cNvPr id="3" name="Content Placeholder 2">
            <a:extLst>
              <a:ext uri="{FF2B5EF4-FFF2-40B4-BE49-F238E27FC236}">
                <a16:creationId xmlns:a16="http://schemas.microsoft.com/office/drawing/2014/main" id="{7D8FCFA8-47B1-BC39-97FC-C6439B6279BB}"/>
              </a:ext>
            </a:extLst>
          </p:cNvPr>
          <p:cNvSpPr>
            <a:spLocks noGrp="1"/>
          </p:cNvSpPr>
          <p:nvPr>
            <p:ph idx="1"/>
          </p:nvPr>
        </p:nvSpPr>
        <p:spPr/>
        <p:txBody>
          <a:bodyPr/>
          <a:lstStyle/>
          <a:p>
            <a:pPr algn="just">
              <a:buFont typeface="+mj-lt"/>
              <a:buAutoNum type="arabicPeriod"/>
            </a:pPr>
            <a:r>
              <a:rPr lang="en-US" b="1" i="0" dirty="0">
                <a:solidFill>
                  <a:srgbClr val="000000"/>
                </a:solidFill>
                <a:effectLst/>
                <a:latin typeface="inter-bold"/>
              </a:rPr>
              <a:t>HTML Encoding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URL Encoding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Unicode Encoding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Base64 Encoding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Hex Encoding</a:t>
            </a:r>
            <a:endParaRPr lang="en-US" b="0" i="0" dirty="0">
              <a:solidFill>
                <a:srgbClr val="000000"/>
              </a:solidFill>
              <a:effectLst/>
              <a:latin typeface="inter-regular"/>
            </a:endParaRPr>
          </a:p>
          <a:p>
            <a:pPr algn="just">
              <a:buFont typeface="+mj-lt"/>
              <a:buAutoNum type="arabicPeriod"/>
            </a:pPr>
            <a:r>
              <a:rPr lang="en-US" b="1" i="0" dirty="0">
                <a:solidFill>
                  <a:srgbClr val="000000"/>
                </a:solidFill>
                <a:effectLst/>
                <a:latin typeface="inter-bold"/>
              </a:rPr>
              <a:t>ASCII Encoding</a:t>
            </a:r>
            <a:endParaRPr lang="en-US" b="0" i="0" dirty="0">
              <a:solidFill>
                <a:srgbClr val="000000"/>
              </a:solidFill>
              <a:effectLst/>
              <a:latin typeface="inter-regular"/>
            </a:endParaRPr>
          </a:p>
          <a:p>
            <a:endParaRPr lang="en-IN" dirty="0"/>
          </a:p>
        </p:txBody>
      </p:sp>
      <p:sp>
        <p:nvSpPr>
          <p:cNvPr id="4" name="Footer Placeholder 3">
            <a:extLst>
              <a:ext uri="{FF2B5EF4-FFF2-40B4-BE49-F238E27FC236}">
                <a16:creationId xmlns:a16="http://schemas.microsoft.com/office/drawing/2014/main" id="{348EC766-A68B-4051-A0D5-F8C105F2C408}"/>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762960D4-09C7-5108-81C2-1BF245092467}"/>
              </a:ext>
            </a:extLst>
          </p:cNvPr>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spTree>
    <p:extLst>
      <p:ext uri="{BB962C8B-B14F-4D97-AF65-F5344CB8AC3E}">
        <p14:creationId xmlns:p14="http://schemas.microsoft.com/office/powerpoint/2010/main" val="247618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52D28F4-83B7-41A8-A19B-09AAD33B4387}"/>
              </a:ext>
            </a:extLst>
          </p:cNvPr>
          <p:cNvSpPr>
            <a:spLocks noGrp="1" noChangeArrowheads="1"/>
          </p:cNvSpPr>
          <p:nvPr>
            <p:ph type="title"/>
          </p:nvPr>
        </p:nvSpPr>
        <p:spPr>
          <a:xfrm>
            <a:off x="825759" y="304801"/>
            <a:ext cx="10515600" cy="457200"/>
          </a:xfrm>
        </p:spPr>
        <p:txBody>
          <a:bodyPr/>
          <a:lstStyle/>
          <a:p>
            <a:pPr eaLnBrk="1" hangingPunct="1"/>
            <a:r>
              <a:rPr lang="en-US" altLang="zh-CN" dirty="0">
                <a:ea typeface="SimSun" panose="02010600030101010101" pitchFamily="2" charset="-122"/>
              </a:rPr>
              <a:t>Background</a:t>
            </a:r>
          </a:p>
        </p:txBody>
      </p:sp>
      <p:sp>
        <p:nvSpPr>
          <p:cNvPr id="17411" name="Rectangle 3">
            <a:extLst>
              <a:ext uri="{FF2B5EF4-FFF2-40B4-BE49-F238E27FC236}">
                <a16:creationId xmlns:a16="http://schemas.microsoft.com/office/drawing/2014/main" id="{791A83FC-9367-7B81-95EF-4DE82C3E94D7}"/>
              </a:ext>
            </a:extLst>
          </p:cNvPr>
          <p:cNvSpPr>
            <a:spLocks noGrp="1" noChangeArrowheads="1"/>
          </p:cNvSpPr>
          <p:nvPr>
            <p:ph type="body" idx="1"/>
          </p:nvPr>
        </p:nvSpPr>
        <p:spPr>
          <a:xfrm>
            <a:off x="1600200" y="894184"/>
            <a:ext cx="9906000" cy="4953000"/>
          </a:xfrm>
        </p:spPr>
        <p:txBody>
          <a:bodyPr/>
          <a:lstStyle/>
          <a:p>
            <a:pPr eaLnBrk="1" hangingPunct="1">
              <a:lnSpc>
                <a:spcPct val="90000"/>
              </a:lnSpc>
            </a:pPr>
            <a:r>
              <a:rPr lang="en-US" altLang="zh-CN" dirty="0">
                <a:ea typeface="SimSun" panose="02010600030101010101" pitchFamily="2" charset="-122"/>
              </a:rPr>
              <a:t>Many sensitive tasks are done through web</a:t>
            </a:r>
          </a:p>
          <a:p>
            <a:pPr lvl="1" eaLnBrk="1" hangingPunct="1">
              <a:lnSpc>
                <a:spcPct val="90000"/>
              </a:lnSpc>
            </a:pPr>
            <a:r>
              <a:rPr lang="en-US" altLang="zh-CN" dirty="0">
                <a:ea typeface="SimSun" panose="02010600030101010101" pitchFamily="2" charset="-122"/>
              </a:rPr>
              <a:t>Online banking, online shopping</a:t>
            </a:r>
          </a:p>
          <a:p>
            <a:pPr lvl="1" eaLnBrk="1" hangingPunct="1">
              <a:lnSpc>
                <a:spcPct val="90000"/>
              </a:lnSpc>
            </a:pPr>
            <a:r>
              <a:rPr lang="en-US" altLang="zh-CN" dirty="0">
                <a:ea typeface="SimSun" panose="02010600030101010101" pitchFamily="2" charset="-122"/>
              </a:rPr>
              <a:t>Database access</a:t>
            </a:r>
          </a:p>
          <a:p>
            <a:pPr lvl="1" eaLnBrk="1" hangingPunct="1">
              <a:lnSpc>
                <a:spcPct val="90000"/>
              </a:lnSpc>
            </a:pPr>
            <a:r>
              <a:rPr lang="en-US" altLang="zh-CN" dirty="0">
                <a:ea typeface="SimSun" panose="02010600030101010101" pitchFamily="2" charset="-122"/>
              </a:rPr>
              <a:t>System administration</a:t>
            </a:r>
          </a:p>
          <a:p>
            <a:pPr lvl="1" eaLnBrk="1" hangingPunct="1">
              <a:lnSpc>
                <a:spcPct val="90000"/>
              </a:lnSpc>
            </a:pPr>
            <a:endParaRPr lang="en-US" altLang="zh-CN" dirty="0">
              <a:ea typeface="SimSun" panose="02010600030101010101" pitchFamily="2" charset="-122"/>
            </a:endParaRPr>
          </a:p>
          <a:p>
            <a:pPr eaLnBrk="1" hangingPunct="1">
              <a:lnSpc>
                <a:spcPct val="90000"/>
              </a:lnSpc>
            </a:pPr>
            <a:r>
              <a:rPr lang="en-US" altLang="zh-CN" dirty="0">
                <a:ea typeface="SimSun" panose="02010600030101010101" pitchFamily="2" charset="-122"/>
              </a:rPr>
              <a:t>Web applications and web users are targets of many attacks</a:t>
            </a:r>
          </a:p>
          <a:p>
            <a:pPr lvl="1" eaLnBrk="1" hangingPunct="1">
              <a:lnSpc>
                <a:spcPct val="90000"/>
              </a:lnSpc>
            </a:pPr>
            <a:r>
              <a:rPr lang="en-US" altLang="zh-CN" dirty="0">
                <a:ea typeface="SimSun" panose="02010600030101010101" pitchFamily="2" charset="-122"/>
              </a:rPr>
              <a:t>Cross site scripting</a:t>
            </a:r>
          </a:p>
          <a:p>
            <a:pPr lvl="1" eaLnBrk="1" hangingPunct="1">
              <a:lnSpc>
                <a:spcPct val="90000"/>
              </a:lnSpc>
            </a:pPr>
            <a:r>
              <a:rPr lang="en-US" altLang="zh-CN" dirty="0">
                <a:ea typeface="SimSun" panose="02010600030101010101" pitchFamily="2" charset="-122"/>
              </a:rPr>
              <a:t>SQL injection</a:t>
            </a:r>
          </a:p>
          <a:p>
            <a:pPr lvl="1" eaLnBrk="1" hangingPunct="1">
              <a:lnSpc>
                <a:spcPct val="90000"/>
              </a:lnSpc>
            </a:pPr>
            <a:r>
              <a:rPr lang="en-US" altLang="zh-CN" dirty="0">
                <a:ea typeface="SimSun" panose="02010600030101010101" pitchFamily="2" charset="-122"/>
              </a:rPr>
              <a:t>Cross site request forgery</a:t>
            </a:r>
          </a:p>
          <a:p>
            <a:pPr lvl="1" eaLnBrk="1" hangingPunct="1">
              <a:lnSpc>
                <a:spcPct val="90000"/>
              </a:lnSpc>
            </a:pPr>
            <a:r>
              <a:rPr lang="en-US" altLang="zh-CN" dirty="0">
                <a:ea typeface="SimSun" panose="02010600030101010101" pitchFamily="2" charset="-122"/>
              </a:rPr>
              <a:t>Information leakage</a:t>
            </a:r>
          </a:p>
          <a:p>
            <a:pPr lvl="1" eaLnBrk="1" hangingPunct="1">
              <a:lnSpc>
                <a:spcPct val="90000"/>
              </a:lnSpc>
            </a:pPr>
            <a:r>
              <a:rPr lang="en-US" altLang="zh-CN" dirty="0">
                <a:ea typeface="SimSun" panose="02010600030101010101" pitchFamily="2" charset="-122"/>
              </a:rPr>
              <a:t>Session hijacking</a:t>
            </a:r>
          </a:p>
        </p:txBody>
      </p:sp>
      <p:sp>
        <p:nvSpPr>
          <p:cNvPr id="4" name="Date Placeholder 3">
            <a:extLst>
              <a:ext uri="{FF2B5EF4-FFF2-40B4-BE49-F238E27FC236}">
                <a16:creationId xmlns:a16="http://schemas.microsoft.com/office/drawing/2014/main" id="{F55E4656-7EE7-6E47-297A-48439EDCEE30}"/>
              </a:ext>
            </a:extLst>
          </p:cNvPr>
          <p:cNvSpPr>
            <a:spLocks noGrp="1"/>
          </p:cNvSpPr>
          <p:nvPr>
            <p:ph type="dt" sz="quarter" idx="10"/>
          </p:nvPr>
        </p:nvSpPr>
        <p:spPr/>
        <p:txBody>
          <a:bodyPr/>
          <a:lstStyle/>
          <a:p>
            <a:pPr>
              <a:defRPr/>
            </a:pPr>
            <a:r>
              <a:rPr lang="en-US"/>
              <a:t>CS526</a:t>
            </a:r>
            <a:endParaRPr lang="en-US" dirty="0">
              <a:solidFill>
                <a:schemeClr val="tx1"/>
              </a:solidFill>
            </a:endParaRPr>
          </a:p>
        </p:txBody>
      </p:sp>
      <p:sp>
        <p:nvSpPr>
          <p:cNvPr id="5" name="Slide Number Placeholder 4">
            <a:extLst>
              <a:ext uri="{FF2B5EF4-FFF2-40B4-BE49-F238E27FC236}">
                <a16:creationId xmlns:a16="http://schemas.microsoft.com/office/drawing/2014/main" id="{98A9B68E-51B3-591A-2443-5AD852F4BFB9}"/>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89C20BEE-0878-4413-ACC0-01FD6976EFB8}" type="slidenum">
              <a:rPr lang="en-US" altLang="en-US" sz="1400">
                <a:solidFill>
                  <a:srgbClr val="254C9C"/>
                </a:solidFill>
                <a:latin typeface="Arial" panose="020B0604020202020204" pitchFamily="34" charset="0"/>
              </a:rPr>
              <a:pPr eaLnBrk="1" hangingPunct="1"/>
              <a:t>3</a:t>
            </a:fld>
            <a:endParaRPr lang="en-US" altLang="en-US" sz="1400">
              <a:latin typeface="Arial" panose="020B0604020202020204" pitchFamily="34" charset="0"/>
            </a:endParaRPr>
          </a:p>
        </p:txBody>
      </p:sp>
      <p:sp>
        <p:nvSpPr>
          <p:cNvPr id="6" name="Footer Placeholder 5">
            <a:extLst>
              <a:ext uri="{FF2B5EF4-FFF2-40B4-BE49-F238E27FC236}">
                <a16:creationId xmlns:a16="http://schemas.microsoft.com/office/drawing/2014/main" id="{E4F52AC9-E3B8-6577-5627-22B7254A1011}"/>
              </a:ext>
            </a:extLst>
          </p:cNvPr>
          <p:cNvSpPr>
            <a:spLocks noGrp="1"/>
          </p:cNvSpPr>
          <p:nvPr>
            <p:ph type="ftr" sz="quarter" idx="11"/>
          </p:nvPr>
        </p:nvSpPr>
        <p:spPr/>
        <p:txBody>
          <a:bodyPr/>
          <a:lstStyle/>
          <a:p>
            <a:pPr>
              <a:defRPr/>
            </a:pPr>
            <a:r>
              <a:rPr lang="en-US"/>
              <a:t>Topic 11: Web Security Part 1</a:t>
            </a:r>
            <a:endParaRPr lang="en-US"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0E2189-02DC-279D-F3DB-15BBCF4CDC5D}"/>
              </a:ext>
            </a:extLst>
          </p:cNvPr>
          <p:cNvSpPr>
            <a:spLocks noGrp="1"/>
          </p:cNvSpPr>
          <p:nvPr>
            <p:ph idx="1"/>
          </p:nvPr>
        </p:nvSpPr>
        <p:spPr>
          <a:xfrm>
            <a:off x="381000" y="228600"/>
            <a:ext cx="11658600" cy="5948363"/>
          </a:xfrm>
        </p:spPr>
        <p:txBody>
          <a:bodyPr/>
          <a:lstStyle/>
          <a:p>
            <a:pPr algn="just"/>
            <a:r>
              <a:rPr lang="en-US" b="0" i="0" dirty="0">
                <a:solidFill>
                  <a:srgbClr val="610B4B"/>
                </a:solidFill>
                <a:effectLst/>
                <a:latin typeface="erdana"/>
              </a:rPr>
              <a:t>HTML Encoding</a:t>
            </a:r>
          </a:p>
          <a:p>
            <a:pPr algn="just"/>
            <a:r>
              <a:rPr lang="en-US" b="0" i="0" dirty="0">
                <a:solidFill>
                  <a:srgbClr val="333333"/>
                </a:solidFill>
                <a:effectLst/>
                <a:latin typeface="inter-regular"/>
              </a:rPr>
              <a:t>HTML encoding is used to display an HTML page in a proper format. With encoding, a web browser gets to know that which character set to be used.</a:t>
            </a:r>
          </a:p>
          <a:p>
            <a:pPr algn="just"/>
            <a:r>
              <a:rPr lang="en-US" b="0" i="0" dirty="0">
                <a:solidFill>
                  <a:srgbClr val="333333"/>
                </a:solidFill>
                <a:effectLst/>
                <a:latin typeface="inter-regular"/>
              </a:rPr>
              <a:t>In HTML, there are various characters used in HTML Markup such as &lt;, &gt;. To encode these characters as content, we need to use an encoding.</a:t>
            </a:r>
          </a:p>
          <a:p>
            <a:pPr algn="just"/>
            <a:r>
              <a:rPr lang="en-US" b="0" i="0" dirty="0">
                <a:solidFill>
                  <a:srgbClr val="610B4B"/>
                </a:solidFill>
                <a:effectLst/>
                <a:latin typeface="erdana"/>
              </a:rPr>
              <a:t>URL Encoding</a:t>
            </a:r>
          </a:p>
          <a:p>
            <a:pPr algn="just"/>
            <a:endParaRPr lang="en-US" b="0" i="0" dirty="0">
              <a:solidFill>
                <a:srgbClr val="610B4B"/>
              </a:solidFill>
              <a:effectLst/>
              <a:latin typeface="erdana"/>
            </a:endParaRPr>
          </a:p>
          <a:p>
            <a:pPr algn="just"/>
            <a:r>
              <a:rPr lang="en-US" b="0" i="0" dirty="0">
                <a:solidFill>
                  <a:srgbClr val="333333"/>
                </a:solidFill>
                <a:effectLst/>
                <a:latin typeface="inter-regular"/>
              </a:rPr>
              <a:t>URL (Uniform resource locator) Encoding is used to </a:t>
            </a:r>
            <a:r>
              <a:rPr lang="en-US" b="1" i="1" dirty="0">
                <a:solidFill>
                  <a:srgbClr val="333333"/>
                </a:solidFill>
                <a:effectLst/>
                <a:latin typeface="inter-bold"/>
              </a:rPr>
              <a:t>convert characters in such a format that they can be transmitted over the internet</a:t>
            </a:r>
            <a:r>
              <a:rPr lang="en-US" b="0" i="0" dirty="0">
                <a:solidFill>
                  <a:srgbClr val="333333"/>
                </a:solidFill>
                <a:effectLst/>
                <a:latin typeface="inter-regular"/>
              </a:rPr>
              <a:t>. It is also known as percent-encoding. The URL Encoding is performed to send the URL to the internet using the ASCII character-set. Non-ASCII characters are replaced with a %, followed by the hexadecimal digits.</a:t>
            </a:r>
          </a:p>
          <a:p>
            <a:endParaRPr lang="en-IN" dirty="0"/>
          </a:p>
        </p:txBody>
      </p:sp>
      <p:sp>
        <p:nvSpPr>
          <p:cNvPr id="4" name="Footer Placeholder 3">
            <a:extLst>
              <a:ext uri="{FF2B5EF4-FFF2-40B4-BE49-F238E27FC236}">
                <a16:creationId xmlns:a16="http://schemas.microsoft.com/office/drawing/2014/main" id="{51401616-4532-99CE-9BA9-FEA974F74D53}"/>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ED44C4B9-C127-E369-3EE6-8D1079C62F92}"/>
              </a:ext>
            </a:extLst>
          </p:cNvPr>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Tree>
    <p:extLst>
      <p:ext uri="{BB962C8B-B14F-4D97-AF65-F5344CB8AC3E}">
        <p14:creationId xmlns:p14="http://schemas.microsoft.com/office/powerpoint/2010/main" val="32633650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850376-3A64-D823-4A88-D25B55E938DC}"/>
              </a:ext>
            </a:extLst>
          </p:cNvPr>
          <p:cNvSpPr>
            <a:spLocks noGrp="1"/>
          </p:cNvSpPr>
          <p:nvPr>
            <p:ph idx="1"/>
          </p:nvPr>
        </p:nvSpPr>
        <p:spPr>
          <a:xfrm>
            <a:off x="838200" y="304800"/>
            <a:ext cx="11201400" cy="5872163"/>
          </a:xfrm>
        </p:spPr>
        <p:txBody>
          <a:bodyPr/>
          <a:lstStyle/>
          <a:p>
            <a:pPr algn="just"/>
            <a:r>
              <a:rPr lang="en-US" b="0" i="0" dirty="0">
                <a:solidFill>
                  <a:srgbClr val="610B4B"/>
                </a:solidFill>
                <a:effectLst/>
                <a:latin typeface="erdana"/>
              </a:rPr>
              <a:t>UNICODE Encoding</a:t>
            </a:r>
          </a:p>
          <a:p>
            <a:pPr algn="just"/>
            <a:r>
              <a:rPr lang="en-US" b="0" i="0" dirty="0">
                <a:solidFill>
                  <a:srgbClr val="333333"/>
                </a:solidFill>
                <a:effectLst/>
                <a:latin typeface="inter-regular"/>
              </a:rPr>
              <a:t>Unicode is an encoding standard for a universal character set. It allows encoding, represent, and handle the text represented in most of the languages or writing systems that are available worldwide. It provides a code point or number for each character in every supported language. It can represent approximately all the possible characters possible in all the languages. A particular sequence of bits is known as a coding unit.</a:t>
            </a:r>
          </a:p>
          <a:p>
            <a:pPr algn="just"/>
            <a:r>
              <a:rPr lang="en-US" b="0" i="0" dirty="0">
                <a:solidFill>
                  <a:srgbClr val="333333"/>
                </a:solidFill>
                <a:effectLst/>
                <a:latin typeface="inter-regular"/>
              </a:rPr>
              <a:t>A UNICODE standard can use 8, 16, or 32 bits to represent the characters.</a:t>
            </a:r>
          </a:p>
          <a:p>
            <a:pPr algn="just"/>
            <a:r>
              <a:rPr lang="en-US" b="0" i="0" dirty="0">
                <a:solidFill>
                  <a:srgbClr val="333333"/>
                </a:solidFill>
                <a:effectLst/>
                <a:latin typeface="inter-regular"/>
              </a:rPr>
              <a:t>The Unicode standard defines Unicode Transformation Format (UTF) to encode the code points.</a:t>
            </a:r>
          </a:p>
          <a:p>
            <a:endParaRPr lang="en-IN" dirty="0"/>
          </a:p>
        </p:txBody>
      </p:sp>
      <p:sp>
        <p:nvSpPr>
          <p:cNvPr id="4" name="Footer Placeholder 3">
            <a:extLst>
              <a:ext uri="{FF2B5EF4-FFF2-40B4-BE49-F238E27FC236}">
                <a16:creationId xmlns:a16="http://schemas.microsoft.com/office/drawing/2014/main" id="{0D074223-BECE-7A18-D3C7-EA096AD2151C}"/>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5DBD3AC9-6F8E-BD5A-38CE-3F1E97EF3D5A}"/>
              </a:ext>
            </a:extLst>
          </p:cNvPr>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extLst>
      <p:ext uri="{BB962C8B-B14F-4D97-AF65-F5344CB8AC3E}">
        <p14:creationId xmlns:p14="http://schemas.microsoft.com/office/powerpoint/2010/main" val="1112715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1997AB-7E69-CF34-D8B1-F1FFCB116EE5}"/>
              </a:ext>
            </a:extLst>
          </p:cNvPr>
          <p:cNvSpPr>
            <a:spLocks noGrp="1"/>
          </p:cNvSpPr>
          <p:nvPr>
            <p:ph idx="1"/>
          </p:nvPr>
        </p:nvSpPr>
        <p:spPr>
          <a:xfrm>
            <a:off x="838200" y="228600"/>
            <a:ext cx="10515600" cy="5948363"/>
          </a:xfrm>
        </p:spPr>
        <p:txBody>
          <a:bodyPr/>
          <a:lstStyle/>
          <a:p>
            <a:pPr>
              <a:buFont typeface="Arial" panose="020B0604020202020204" pitchFamily="34" charset="0"/>
              <a:buChar char="•"/>
            </a:pPr>
            <a:r>
              <a:rPr lang="en-US" b="1" i="0" dirty="0">
                <a:solidFill>
                  <a:srgbClr val="000000"/>
                </a:solidFill>
                <a:effectLst/>
                <a:latin typeface="inter-bold"/>
              </a:rPr>
              <a:t>UTF-8 Encoding</a:t>
            </a:r>
            <a:br>
              <a:rPr lang="en-US" b="0" i="0" dirty="0">
                <a:solidFill>
                  <a:srgbClr val="000000"/>
                </a:solidFill>
                <a:effectLst/>
                <a:latin typeface="inter-regular"/>
              </a:rPr>
            </a:br>
            <a:r>
              <a:rPr lang="en-US" b="0" i="0" dirty="0">
                <a:solidFill>
                  <a:srgbClr val="000000"/>
                </a:solidFill>
                <a:effectLst/>
                <a:latin typeface="inter-regular"/>
              </a:rPr>
              <a:t>The UTF8 is defined by the UNICODE standard, which is variable-width character encoding used in Electronics Communication. UTF-8 is capable of encoding all 1,112,064 valid character code points in Unicode using one to four one-byte (8-bit) code units.</a:t>
            </a:r>
          </a:p>
          <a:p>
            <a:pPr>
              <a:buFont typeface="Arial" panose="020B0604020202020204" pitchFamily="34" charset="0"/>
              <a:buChar char="•"/>
            </a:pPr>
            <a:endParaRPr lang="en-US" b="0" i="0" dirty="0">
              <a:solidFill>
                <a:srgbClr val="000000"/>
              </a:solidFill>
              <a:effectLst/>
              <a:latin typeface="inter-regular"/>
            </a:endParaRPr>
          </a:p>
          <a:p>
            <a:pPr>
              <a:buFont typeface="Arial" panose="020B0604020202020204" pitchFamily="34" charset="0"/>
              <a:buChar char="•"/>
            </a:pPr>
            <a:r>
              <a:rPr lang="en-US" b="1" i="0" dirty="0">
                <a:solidFill>
                  <a:srgbClr val="000000"/>
                </a:solidFill>
                <a:effectLst/>
                <a:latin typeface="inter-bold"/>
              </a:rPr>
              <a:t>UTF-16 Encoding</a:t>
            </a:r>
          </a:p>
          <a:p>
            <a:pPr>
              <a:buFont typeface="Arial" panose="020B0604020202020204" pitchFamily="34" charset="0"/>
              <a:buChar char="•"/>
            </a:pPr>
            <a:br>
              <a:rPr lang="en-US" b="0" i="0" dirty="0">
                <a:solidFill>
                  <a:srgbClr val="000000"/>
                </a:solidFill>
                <a:effectLst/>
                <a:latin typeface="inter-regular"/>
              </a:rPr>
            </a:br>
            <a:r>
              <a:rPr lang="en-US" b="0" i="0" dirty="0">
                <a:solidFill>
                  <a:srgbClr val="000000"/>
                </a:solidFill>
                <a:effectLst/>
                <a:latin typeface="inter-regular"/>
              </a:rPr>
              <a:t>UTF16 Encoding represents a character's code points using one of two 16-bits integers.</a:t>
            </a:r>
          </a:p>
          <a:p>
            <a:pPr>
              <a:buFont typeface="Arial" panose="020B0604020202020204" pitchFamily="34" charset="0"/>
              <a:buChar char="•"/>
            </a:pPr>
            <a:r>
              <a:rPr lang="en-US" b="1" i="0" dirty="0">
                <a:solidFill>
                  <a:srgbClr val="000000"/>
                </a:solidFill>
                <a:effectLst/>
                <a:latin typeface="inter-bold"/>
              </a:rPr>
              <a:t>UTF-32 Encoding</a:t>
            </a:r>
            <a:br>
              <a:rPr lang="en-US" b="0" i="0" dirty="0">
                <a:solidFill>
                  <a:srgbClr val="000000"/>
                </a:solidFill>
                <a:effectLst/>
                <a:latin typeface="inter-regular"/>
              </a:rPr>
            </a:br>
            <a:r>
              <a:rPr lang="en-US" b="0" i="0" dirty="0">
                <a:solidFill>
                  <a:srgbClr val="000000"/>
                </a:solidFill>
                <a:effectLst/>
                <a:latin typeface="inter-regular"/>
              </a:rPr>
              <a:t>UTF32 Encoding represents each code point as 32-bit integers.</a:t>
            </a:r>
          </a:p>
          <a:p>
            <a:endParaRPr lang="en-IN" dirty="0"/>
          </a:p>
        </p:txBody>
      </p:sp>
      <p:sp>
        <p:nvSpPr>
          <p:cNvPr id="4" name="Footer Placeholder 3">
            <a:extLst>
              <a:ext uri="{FF2B5EF4-FFF2-40B4-BE49-F238E27FC236}">
                <a16:creationId xmlns:a16="http://schemas.microsoft.com/office/drawing/2014/main" id="{1EB977C8-687F-512C-0E34-4611461086A7}"/>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2D127FDC-C34F-D03A-0863-A5131B065FF9}"/>
              </a:ext>
            </a:extLst>
          </p:cNvPr>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extLst>
      <p:ext uri="{BB962C8B-B14F-4D97-AF65-F5344CB8AC3E}">
        <p14:creationId xmlns:p14="http://schemas.microsoft.com/office/powerpoint/2010/main" val="2346057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27F96D-D5C8-9517-F038-9B257F9D151C}"/>
              </a:ext>
            </a:extLst>
          </p:cNvPr>
          <p:cNvSpPr>
            <a:spLocks noGrp="1"/>
          </p:cNvSpPr>
          <p:nvPr>
            <p:ph idx="1"/>
          </p:nvPr>
        </p:nvSpPr>
        <p:spPr>
          <a:xfrm>
            <a:off x="838200" y="914400"/>
            <a:ext cx="10515600" cy="5262563"/>
          </a:xfrm>
        </p:spPr>
        <p:txBody>
          <a:bodyPr/>
          <a:lstStyle/>
          <a:p>
            <a:pPr algn="just"/>
            <a:r>
              <a:rPr lang="en-US" b="0" i="0" dirty="0">
                <a:solidFill>
                  <a:srgbClr val="610B4B"/>
                </a:solidFill>
                <a:effectLst/>
                <a:latin typeface="erdana"/>
              </a:rPr>
              <a:t>Base64 Encoding</a:t>
            </a:r>
          </a:p>
          <a:p>
            <a:pPr algn="just"/>
            <a:r>
              <a:rPr lang="en-US" b="0" i="0" dirty="0">
                <a:solidFill>
                  <a:srgbClr val="333333"/>
                </a:solidFill>
                <a:effectLst/>
                <a:latin typeface="inter-regular"/>
              </a:rPr>
              <a:t>Base64 Encoding is used to encode binary data into equivalent ASCII Characters. The Base64 encoding is used in the Mail system as mail systems such as SMTP can't work with binary data because they accept ASCII textual data only. It is also used in simple HTTP authentication to encode the credentials.</a:t>
            </a:r>
          </a:p>
          <a:p>
            <a:endParaRPr lang="en-IN" dirty="0"/>
          </a:p>
        </p:txBody>
      </p:sp>
      <p:sp>
        <p:nvSpPr>
          <p:cNvPr id="4" name="Footer Placeholder 3">
            <a:extLst>
              <a:ext uri="{FF2B5EF4-FFF2-40B4-BE49-F238E27FC236}">
                <a16:creationId xmlns:a16="http://schemas.microsoft.com/office/drawing/2014/main" id="{83D7A672-0554-C2F6-39CA-C5C2A894EF1E}"/>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A9567FC3-EEAA-A868-E2AB-1338DF3AF2A6}"/>
              </a:ext>
            </a:extLst>
          </p:cNvPr>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extLst>
      <p:ext uri="{BB962C8B-B14F-4D97-AF65-F5344CB8AC3E}">
        <p14:creationId xmlns:p14="http://schemas.microsoft.com/office/powerpoint/2010/main" val="24529961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27F96-94F6-613D-66E2-00EAF0BF2EB4}"/>
              </a:ext>
            </a:extLst>
          </p:cNvPr>
          <p:cNvSpPr>
            <a:spLocks noGrp="1"/>
          </p:cNvSpPr>
          <p:nvPr>
            <p:ph idx="1"/>
          </p:nvPr>
        </p:nvSpPr>
        <p:spPr>
          <a:xfrm>
            <a:off x="838200" y="381000"/>
            <a:ext cx="10515600" cy="5795963"/>
          </a:xfrm>
        </p:spPr>
        <p:txBody>
          <a:bodyPr/>
          <a:lstStyle/>
          <a:p>
            <a:pPr algn="just"/>
            <a:r>
              <a:rPr lang="en-US" b="0" i="0" dirty="0">
                <a:solidFill>
                  <a:srgbClr val="610B4B"/>
                </a:solidFill>
                <a:effectLst/>
                <a:latin typeface="erdana"/>
              </a:rPr>
              <a:t>ASCII Encoding</a:t>
            </a:r>
          </a:p>
          <a:p>
            <a:pPr algn="just"/>
            <a:r>
              <a:rPr lang="en-US" b="1" i="0" dirty="0">
                <a:solidFill>
                  <a:srgbClr val="333333"/>
                </a:solidFill>
                <a:effectLst/>
                <a:latin typeface="inter-bold"/>
              </a:rPr>
              <a:t>American Standard Code for Information Interchange</a:t>
            </a:r>
            <a:r>
              <a:rPr lang="en-US" b="0" i="0" dirty="0">
                <a:solidFill>
                  <a:srgbClr val="333333"/>
                </a:solidFill>
                <a:effectLst/>
                <a:latin typeface="inter-regular"/>
              </a:rPr>
              <a:t> (ASCII) is a type of character-encoding. It was the first character encoding standard released in the year 1963.</a:t>
            </a:r>
          </a:p>
          <a:p>
            <a:pPr algn="just"/>
            <a:r>
              <a:rPr lang="en-US" b="0" i="0" dirty="0">
                <a:solidFill>
                  <a:srgbClr val="333333"/>
                </a:solidFill>
                <a:effectLst/>
                <a:latin typeface="inter-regular"/>
              </a:rPr>
              <a:t>Th ASCII code is used to represent English characters as numbers, where each letter is assigned with a number from </a:t>
            </a:r>
            <a:r>
              <a:rPr lang="en-US" b="1" i="0" dirty="0">
                <a:solidFill>
                  <a:srgbClr val="333333"/>
                </a:solidFill>
                <a:effectLst/>
                <a:latin typeface="inter-bold"/>
              </a:rPr>
              <a:t>0 to 127.</a:t>
            </a:r>
            <a:r>
              <a:rPr lang="en-US" b="0" i="0" dirty="0">
                <a:solidFill>
                  <a:srgbClr val="333333"/>
                </a:solidFill>
                <a:effectLst/>
                <a:latin typeface="inter-regular"/>
              </a:rPr>
              <a:t> Most modern character-encoding schemes are based on ASCII, though they support many additional characters. It is a single byte encoding only using the bottom 7 bits. In an ASCII file, each alphabetic, numeric, or special character is represented with a 7-bit binary number. Each character of the keyboard has an equivalent ASCII value.</a:t>
            </a:r>
          </a:p>
          <a:p>
            <a:endParaRPr lang="en-IN" dirty="0"/>
          </a:p>
        </p:txBody>
      </p:sp>
      <p:sp>
        <p:nvSpPr>
          <p:cNvPr id="4" name="Footer Placeholder 3">
            <a:extLst>
              <a:ext uri="{FF2B5EF4-FFF2-40B4-BE49-F238E27FC236}">
                <a16:creationId xmlns:a16="http://schemas.microsoft.com/office/drawing/2014/main" id="{97B770B2-93B0-F3F6-C701-C21D75C8999D}"/>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94AE3A7C-E716-9526-FE95-F57EFA5FAECB}"/>
              </a:ext>
            </a:extLst>
          </p:cNvPr>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spTree>
    <p:extLst>
      <p:ext uri="{BB962C8B-B14F-4D97-AF65-F5344CB8AC3E}">
        <p14:creationId xmlns:p14="http://schemas.microsoft.com/office/powerpoint/2010/main" val="1077835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60F52-5131-ECA1-E000-F1FBD6EBA51F}"/>
              </a:ext>
            </a:extLst>
          </p:cNvPr>
          <p:cNvSpPr>
            <a:spLocks noGrp="1"/>
          </p:cNvSpPr>
          <p:nvPr>
            <p:ph type="title"/>
          </p:nvPr>
        </p:nvSpPr>
        <p:spPr/>
        <p:txBody>
          <a:bodyPr/>
          <a:lstStyle/>
          <a:p>
            <a:r>
              <a:rPr lang="en-US" b="0" i="0" dirty="0">
                <a:solidFill>
                  <a:srgbClr val="610B38"/>
                </a:solidFill>
                <a:effectLst/>
                <a:latin typeface="erdana"/>
              </a:rPr>
              <a:t>Image and Audio &amp; Video Encoding</a:t>
            </a:r>
            <a:br>
              <a:rPr lang="en-US"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DC70598A-7AB7-EB4F-B2F6-265A0936052E}"/>
              </a:ext>
            </a:extLst>
          </p:cNvPr>
          <p:cNvSpPr>
            <a:spLocks noGrp="1"/>
          </p:cNvSpPr>
          <p:nvPr>
            <p:ph idx="1"/>
          </p:nvPr>
        </p:nvSpPr>
        <p:spPr>
          <a:xfrm>
            <a:off x="457200" y="1825625"/>
            <a:ext cx="11582400" cy="4351338"/>
          </a:xfrm>
        </p:spPr>
        <p:txBody>
          <a:bodyPr/>
          <a:lstStyle/>
          <a:p>
            <a:pPr algn="just"/>
            <a:r>
              <a:rPr lang="en-US" b="0" i="0" dirty="0">
                <a:solidFill>
                  <a:srgbClr val="333333"/>
                </a:solidFill>
                <a:effectLst/>
                <a:latin typeface="inter-regular"/>
              </a:rPr>
              <a:t>Image and audio &amp; video encoding are performed to save storage space. A media file such as image, audio, and video are encoded to save them in a more efficient and compressed format.</a:t>
            </a:r>
          </a:p>
          <a:p>
            <a:pPr algn="just"/>
            <a:r>
              <a:rPr lang="en-US" b="0" i="0" dirty="0">
                <a:solidFill>
                  <a:srgbClr val="333333"/>
                </a:solidFill>
                <a:effectLst/>
                <a:latin typeface="inter-regular"/>
              </a:rPr>
              <a:t>These encoded files contain the same content with usually similar quality, but in compressed size, so that they can be saved within less space, can be transferred easily via mail, or can be downloaded on the system.</a:t>
            </a:r>
          </a:p>
          <a:p>
            <a:r>
              <a:rPr lang="en-US" b="0" i="0" dirty="0">
                <a:solidFill>
                  <a:srgbClr val="333333"/>
                </a:solidFill>
                <a:effectLst/>
                <a:latin typeface="inter-regular"/>
              </a:rPr>
              <a:t> . WAV audio file is converted into .MP3 file to reduce the size by 1/10</a:t>
            </a:r>
            <a:r>
              <a:rPr lang="en-US" b="0" i="0" baseline="30000" dirty="0">
                <a:solidFill>
                  <a:srgbClr val="333333"/>
                </a:solidFill>
                <a:effectLst/>
                <a:latin typeface="inter-regular"/>
              </a:rPr>
              <a:t>th</a:t>
            </a:r>
            <a:r>
              <a:rPr lang="en-US" b="0" i="0" dirty="0">
                <a:solidFill>
                  <a:srgbClr val="333333"/>
                </a:solidFill>
                <a:effectLst/>
                <a:latin typeface="inter-regular"/>
              </a:rPr>
              <a:t> to its original size.</a:t>
            </a:r>
            <a:endParaRPr lang="en-IN" dirty="0"/>
          </a:p>
        </p:txBody>
      </p:sp>
      <p:sp>
        <p:nvSpPr>
          <p:cNvPr id="4" name="Footer Placeholder 3">
            <a:extLst>
              <a:ext uri="{FF2B5EF4-FFF2-40B4-BE49-F238E27FC236}">
                <a16:creationId xmlns:a16="http://schemas.microsoft.com/office/drawing/2014/main" id="{F8190284-B690-042E-00FE-76F066881F81}"/>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0BC898DA-46B0-014D-A87A-2685374D48D6}"/>
              </a:ext>
            </a:extLst>
          </p:cNvPr>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spTree>
    <p:extLst>
      <p:ext uri="{BB962C8B-B14F-4D97-AF65-F5344CB8AC3E}">
        <p14:creationId xmlns:p14="http://schemas.microsoft.com/office/powerpoint/2010/main" val="33973072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9BEC5982-C056-9C45-8F10-CD352F4C28F4}"/>
              </a:ext>
            </a:extLst>
          </p:cNvPr>
          <p:cNvSpPr>
            <a:spLocks noGrp="1"/>
          </p:cNvSpPr>
          <p:nvPr>
            <p:ph idx="1"/>
          </p:nvPr>
        </p:nvSpPr>
        <p:spPr>
          <a:xfrm>
            <a:off x="581192" y="2180496"/>
            <a:ext cx="10637142" cy="3678303"/>
          </a:xfrm>
        </p:spPr>
        <p:txBody>
          <a:bodyPr anchor="t"/>
          <a:lstStyle/>
          <a:p>
            <a:r>
              <a:rPr lang="en-US" dirty="0"/>
              <a:t>Introduction to web application penetration testing</a:t>
            </a:r>
          </a:p>
          <a:p>
            <a:r>
              <a:rPr lang="en-US" dirty="0"/>
              <a:t>Software setup</a:t>
            </a:r>
          </a:p>
          <a:p>
            <a:r>
              <a:rPr lang="en-US" dirty="0"/>
              <a:t>Mapping and analyzing the application</a:t>
            </a:r>
          </a:p>
          <a:p>
            <a:r>
              <a:rPr lang="en-US" dirty="0"/>
              <a:t>Bypassing client-side controls</a:t>
            </a:r>
          </a:p>
          <a:p>
            <a:r>
              <a:rPr lang="en-US" dirty="0"/>
              <a:t>Attacking authentication</a:t>
            </a:r>
          </a:p>
          <a:p>
            <a:r>
              <a:rPr lang="en-US" dirty="0"/>
              <a:t>Attacking session management</a:t>
            </a:r>
          </a:p>
          <a:p>
            <a:r>
              <a:rPr lang="en-US" dirty="0"/>
              <a:t>Attacking data stores</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36</a:t>
            </a:fld>
            <a:endParaRPr lang="en-US" sz="2200" dirty="0"/>
          </a:p>
        </p:txBody>
      </p:sp>
    </p:spTree>
    <p:extLst>
      <p:ext uri="{BB962C8B-B14F-4D97-AF65-F5344CB8AC3E}">
        <p14:creationId xmlns:p14="http://schemas.microsoft.com/office/powerpoint/2010/main" val="3143635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a:xfrm>
            <a:off x="838200" y="365125"/>
            <a:ext cx="10515600" cy="244475"/>
          </a:xfrm>
        </p:spPr>
        <p:txBody>
          <a:bodyPr/>
          <a:lstStyle/>
          <a:p>
            <a:r>
              <a:rPr lang="en-US" dirty="0"/>
              <a:t>Why the web?</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37</a:t>
            </a:fld>
            <a:endParaRPr lang="en-US" sz="2200" dirty="0"/>
          </a:p>
        </p:txBody>
      </p:sp>
      <p:sp>
        <p:nvSpPr>
          <p:cNvPr id="9" name="Content Placeholder 2">
            <a:extLst>
              <a:ext uri="{FF2B5EF4-FFF2-40B4-BE49-F238E27FC236}">
                <a16:creationId xmlns:a16="http://schemas.microsoft.com/office/drawing/2014/main" id="{1540F058-7E2E-CB48-88AB-0AAFC8FF7309}"/>
              </a:ext>
            </a:extLst>
          </p:cNvPr>
          <p:cNvSpPr txBox="1">
            <a:spLocks/>
          </p:cNvSpPr>
          <p:nvPr/>
        </p:nvSpPr>
        <p:spPr>
          <a:xfrm>
            <a:off x="581192" y="2180496"/>
            <a:ext cx="65948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35B653EB-0409-BF4E-A317-335AE31F7107}"/>
              </a:ext>
            </a:extLst>
          </p:cNvPr>
          <p:cNvSpPr>
            <a:spLocks noGrp="1"/>
          </p:cNvSpPr>
          <p:nvPr>
            <p:ph idx="1"/>
          </p:nvPr>
        </p:nvSpPr>
        <p:spPr>
          <a:xfrm>
            <a:off x="304800" y="762000"/>
            <a:ext cx="12115800" cy="4246608"/>
          </a:xfrm>
        </p:spPr>
        <p:txBody>
          <a:bodyPr anchor="t"/>
          <a:lstStyle/>
          <a:p>
            <a:r>
              <a:rPr lang="en-US" dirty="0"/>
              <a:t>Let’s look at some statistics:</a:t>
            </a:r>
          </a:p>
          <a:p>
            <a:pPr lvl="1"/>
            <a:r>
              <a:rPr lang="en-US" dirty="0"/>
              <a:t>Over 3.9 billion internet users in the world</a:t>
            </a:r>
          </a:p>
          <a:p>
            <a:pPr lvl="1"/>
            <a:r>
              <a:rPr lang="en-US" dirty="0"/>
              <a:t>Over 1.9 billion websites online</a:t>
            </a:r>
          </a:p>
          <a:p>
            <a:r>
              <a:rPr lang="en-US" dirty="0"/>
              <a:t>We use websites for everything: </a:t>
            </a:r>
            <a:r>
              <a:rPr lang="en-CA" dirty="0"/>
              <a:t>e-commerce, online banking to social networking, social media, etc.</a:t>
            </a:r>
          </a:p>
          <a:p>
            <a:r>
              <a:rPr lang="en-CA" dirty="0"/>
              <a:t>Web security has become a major concern for businesses. </a:t>
            </a:r>
          </a:p>
          <a:p>
            <a:r>
              <a:rPr lang="en-CA" dirty="0"/>
              <a:t>Recent example: Equifax. The breach exposed the personal information of 143 million US users and an estimated 100,000 Canadian users. </a:t>
            </a:r>
          </a:p>
          <a:p>
            <a:r>
              <a:rPr lang="en-CA" dirty="0"/>
              <a:t>According to Trustwave’s 2018 Global Security Report:</a:t>
            </a:r>
          </a:p>
          <a:p>
            <a:pPr lvl="1"/>
            <a:r>
              <a:rPr lang="en-CA" dirty="0"/>
              <a:t>100% of the web applications scanned by Trustwave displayed at least one vulnerability.</a:t>
            </a:r>
          </a:p>
          <a:p>
            <a:pPr lvl="1"/>
            <a:r>
              <a:rPr lang="en-CA" dirty="0"/>
              <a:t>Median number of 11 vulnerabilities detected per application. </a:t>
            </a:r>
          </a:p>
          <a:p>
            <a:pPr lvl="1"/>
            <a:endParaRPr lang="en-CA" dirty="0"/>
          </a:p>
          <a:p>
            <a:pPr lvl="1"/>
            <a:endParaRPr lang="en-CA" dirty="0"/>
          </a:p>
          <a:p>
            <a:endParaRPr lang="en-CA" dirty="0"/>
          </a:p>
          <a:p>
            <a:endParaRPr lang="en-CA" dirty="0"/>
          </a:p>
          <a:p>
            <a:endParaRPr lang="en-US" dirty="0"/>
          </a:p>
          <a:p>
            <a:pPr marL="0" indent="0">
              <a:buNone/>
            </a:pPr>
            <a:endParaRPr lang="en-US" dirty="0"/>
          </a:p>
        </p:txBody>
      </p:sp>
    </p:spTree>
    <p:extLst>
      <p:ext uri="{BB962C8B-B14F-4D97-AF65-F5344CB8AC3E}">
        <p14:creationId xmlns:p14="http://schemas.microsoft.com/office/powerpoint/2010/main" val="2002729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p:txBody>
          <a:bodyPr/>
          <a:lstStyle/>
          <a:p>
            <a:r>
              <a:rPr lang="en-US" dirty="0"/>
              <a:t>How to secure a web application?</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38</a:t>
            </a:fld>
            <a:endParaRPr lang="en-US" sz="2200" dirty="0"/>
          </a:p>
        </p:txBody>
      </p:sp>
      <p:sp>
        <p:nvSpPr>
          <p:cNvPr id="9" name="Content Placeholder 2">
            <a:extLst>
              <a:ext uri="{FF2B5EF4-FFF2-40B4-BE49-F238E27FC236}">
                <a16:creationId xmlns:a16="http://schemas.microsoft.com/office/drawing/2014/main" id="{1540F058-7E2E-CB48-88AB-0AAFC8FF7309}"/>
              </a:ext>
            </a:extLst>
          </p:cNvPr>
          <p:cNvSpPr txBox="1">
            <a:spLocks/>
          </p:cNvSpPr>
          <p:nvPr/>
        </p:nvSpPr>
        <p:spPr>
          <a:xfrm>
            <a:off x="581192" y="2180496"/>
            <a:ext cx="65948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35B653EB-0409-BF4E-A317-335AE31F7107}"/>
              </a:ext>
            </a:extLst>
          </p:cNvPr>
          <p:cNvSpPr>
            <a:spLocks noGrp="1"/>
          </p:cNvSpPr>
          <p:nvPr>
            <p:ph idx="1"/>
          </p:nvPr>
        </p:nvSpPr>
        <p:spPr>
          <a:xfrm>
            <a:off x="581192" y="2180496"/>
            <a:ext cx="11029615" cy="4246608"/>
          </a:xfrm>
        </p:spPr>
        <p:txBody>
          <a:bodyPr anchor="t"/>
          <a:lstStyle/>
          <a:p>
            <a:pPr marL="0" indent="0">
              <a:buNone/>
            </a:pPr>
            <a:r>
              <a:rPr lang="en-CA" dirty="0"/>
              <a:t>Combination of techniques are used:</a:t>
            </a:r>
          </a:p>
          <a:p>
            <a:r>
              <a:rPr lang="en-CA" dirty="0"/>
              <a:t>Secure coding practices </a:t>
            </a:r>
          </a:p>
          <a:p>
            <a:r>
              <a:rPr lang="en-CA" dirty="0"/>
              <a:t> Web application firewalls </a:t>
            </a:r>
          </a:p>
          <a:p>
            <a:r>
              <a:rPr lang="en-CA" dirty="0"/>
              <a:t>Static code analysis </a:t>
            </a:r>
          </a:p>
          <a:p>
            <a:r>
              <a:rPr lang="en-CA" b="1" dirty="0"/>
              <a:t>Web application penetration testing</a:t>
            </a:r>
          </a:p>
          <a:p>
            <a:r>
              <a:rPr lang="en-CA" dirty="0"/>
              <a:t>Etc. </a:t>
            </a:r>
          </a:p>
          <a:p>
            <a:endParaRPr lang="en-CA" dirty="0"/>
          </a:p>
          <a:p>
            <a:pPr marL="324000" lvl="1" indent="0">
              <a:buNone/>
            </a:pPr>
            <a:endParaRPr lang="en-CA" dirty="0"/>
          </a:p>
          <a:p>
            <a:pPr lvl="1"/>
            <a:endParaRPr lang="en-CA" dirty="0"/>
          </a:p>
          <a:p>
            <a:endParaRPr lang="en-CA" dirty="0"/>
          </a:p>
          <a:p>
            <a:endParaRPr lang="en-CA" dirty="0"/>
          </a:p>
          <a:p>
            <a:endParaRPr lang="en-US" dirty="0"/>
          </a:p>
          <a:p>
            <a:pPr marL="0" indent="0">
              <a:buNone/>
            </a:pPr>
            <a:endParaRPr lang="en-US" dirty="0"/>
          </a:p>
        </p:txBody>
      </p:sp>
      <p:sp>
        <p:nvSpPr>
          <p:cNvPr id="3" name="Right Arrow 2">
            <a:extLst>
              <a:ext uri="{FF2B5EF4-FFF2-40B4-BE49-F238E27FC236}">
                <a16:creationId xmlns:a16="http://schemas.microsoft.com/office/drawing/2014/main" id="{C119C1FE-7489-8842-A682-2923D90C5050}"/>
              </a:ext>
            </a:extLst>
          </p:cNvPr>
          <p:cNvSpPr/>
          <p:nvPr/>
        </p:nvSpPr>
        <p:spPr>
          <a:xfrm flipH="1" flipV="1">
            <a:off x="5019470" y="3864004"/>
            <a:ext cx="642025" cy="3112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1215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p:txBody>
          <a:bodyPr/>
          <a:lstStyle/>
          <a:p>
            <a:r>
              <a:rPr lang="en-US" dirty="0"/>
              <a:t>What is web app pen testing?</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39</a:t>
            </a:fld>
            <a:endParaRPr lang="en-US" sz="2200" dirty="0"/>
          </a:p>
        </p:txBody>
      </p:sp>
      <p:sp>
        <p:nvSpPr>
          <p:cNvPr id="9" name="Content Placeholder 2">
            <a:extLst>
              <a:ext uri="{FF2B5EF4-FFF2-40B4-BE49-F238E27FC236}">
                <a16:creationId xmlns:a16="http://schemas.microsoft.com/office/drawing/2014/main" id="{1540F058-7E2E-CB48-88AB-0AAFC8FF7309}"/>
              </a:ext>
            </a:extLst>
          </p:cNvPr>
          <p:cNvSpPr txBox="1">
            <a:spLocks/>
          </p:cNvSpPr>
          <p:nvPr/>
        </p:nvSpPr>
        <p:spPr>
          <a:xfrm>
            <a:off x="581192" y="2180496"/>
            <a:ext cx="65948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35B653EB-0409-BF4E-A317-335AE31F7107}"/>
              </a:ext>
            </a:extLst>
          </p:cNvPr>
          <p:cNvSpPr>
            <a:spLocks noGrp="1"/>
          </p:cNvSpPr>
          <p:nvPr>
            <p:ph idx="1"/>
          </p:nvPr>
        </p:nvSpPr>
        <p:spPr>
          <a:xfrm>
            <a:off x="457200" y="1305696"/>
            <a:ext cx="11029615" cy="4246608"/>
          </a:xfrm>
        </p:spPr>
        <p:txBody>
          <a:bodyPr anchor="t">
            <a:normAutofit fontScale="92500" lnSpcReduction="10000"/>
          </a:bodyPr>
          <a:lstStyle/>
          <a:p>
            <a:r>
              <a:rPr lang="en-CA" dirty="0"/>
              <a:t>Combination of manual and automated tests to identify vulnerabilities, security flaws and/or threats in a web application.</a:t>
            </a:r>
          </a:p>
          <a:p>
            <a:r>
              <a:rPr lang="en-CA" dirty="0"/>
              <a:t>Categorized into three types:</a:t>
            </a:r>
          </a:p>
          <a:p>
            <a:pPr lvl="1"/>
            <a:r>
              <a:rPr lang="en-CA" dirty="0"/>
              <a:t>White box: Tester has complete access and in-depth knowledge of the system. Access to source code is usually given.</a:t>
            </a:r>
          </a:p>
          <a:p>
            <a:pPr lvl="1"/>
            <a:r>
              <a:rPr lang="en-CA" dirty="0"/>
              <a:t>Black box: Tester is given little to no information about the system. Just the URL of the application is usually given.</a:t>
            </a:r>
          </a:p>
          <a:p>
            <a:pPr lvl="1"/>
            <a:r>
              <a:rPr lang="en-CA" dirty="0"/>
              <a:t>Grey box:  Combination of white box and black box penetration testing. Limited information and access is given to the tester.</a:t>
            </a:r>
          </a:p>
          <a:p>
            <a:r>
              <a:rPr lang="en-CA" dirty="0"/>
              <a:t>Several methodologies and guidelines: OWASP, PTES, PCI DSS, etc. </a:t>
            </a:r>
          </a:p>
          <a:p>
            <a:r>
              <a:rPr lang="en-CA" dirty="0"/>
              <a:t>Most important thing to keep in mind: you need permission to perform a security test!</a:t>
            </a:r>
          </a:p>
          <a:p>
            <a:endParaRPr lang="en-CA" dirty="0"/>
          </a:p>
          <a:p>
            <a:pPr marL="324000" lvl="1" indent="0">
              <a:buNone/>
            </a:pPr>
            <a:endParaRPr lang="en-CA" dirty="0"/>
          </a:p>
          <a:p>
            <a:pPr lvl="1"/>
            <a:endParaRPr lang="en-CA" dirty="0"/>
          </a:p>
          <a:p>
            <a:endParaRPr lang="en-CA" dirty="0"/>
          </a:p>
          <a:p>
            <a:endParaRPr lang="en-CA" dirty="0"/>
          </a:p>
          <a:p>
            <a:endParaRPr lang="en-US" dirty="0"/>
          </a:p>
          <a:p>
            <a:pPr marL="0" indent="0">
              <a:buNone/>
            </a:pPr>
            <a:endParaRPr lang="en-US" dirty="0"/>
          </a:p>
        </p:txBody>
      </p:sp>
    </p:spTree>
    <p:extLst>
      <p:ext uri="{BB962C8B-B14F-4D97-AF65-F5344CB8AC3E}">
        <p14:creationId xmlns:p14="http://schemas.microsoft.com/office/powerpoint/2010/main" val="1087789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4070"/>
            <a:ext cx="3932903" cy="874644"/>
          </a:xfrm>
        </p:spPr>
        <p:txBody>
          <a:bodyPr>
            <a:normAutofit fontScale="90000"/>
          </a:bodyPr>
          <a:lstStyle/>
          <a:p>
            <a:r>
              <a:rPr lang="en-US" dirty="0">
                <a:latin typeface="+mn-lt"/>
              </a:rPr>
              <a:t>Introduction</a:t>
            </a:r>
          </a:p>
        </p:txBody>
      </p:sp>
      <p:sp>
        <p:nvSpPr>
          <p:cNvPr id="3" name="Subtitle 2"/>
          <p:cNvSpPr>
            <a:spLocks noGrp="1"/>
          </p:cNvSpPr>
          <p:nvPr>
            <p:ph type="subTitle" idx="1"/>
          </p:nvPr>
        </p:nvSpPr>
        <p:spPr>
          <a:xfrm>
            <a:off x="1232451" y="1460090"/>
            <a:ext cx="9511749" cy="2257903"/>
          </a:xfrm>
        </p:spPr>
        <p:txBody>
          <a:bodyPr>
            <a:noAutofit/>
          </a:bodyPr>
          <a:lstStyle/>
          <a:p>
            <a:pPr algn="l"/>
            <a:r>
              <a:rPr lang="en-US" sz="2000" b="1" dirty="0"/>
              <a:t>Web application security</a:t>
            </a:r>
            <a:r>
              <a:rPr lang="en-US" sz="2000" dirty="0"/>
              <a:t> is a branch of Information Security that deals specifically with security of websites, web applications and web services.</a:t>
            </a:r>
          </a:p>
          <a:p>
            <a:pPr algn="l"/>
            <a:r>
              <a:rPr lang="en-US" sz="2000" dirty="0"/>
              <a:t>At a high level, Web application security draws on the principles of application security but applies them specifically to Internet and Web systems.</a:t>
            </a:r>
          </a:p>
          <a:p>
            <a:pPr algn="l"/>
            <a:r>
              <a:rPr lang="en-US" sz="2000" dirty="0"/>
              <a:t>Process of securing confidential data stored online from unauthorized access and modification.</a:t>
            </a:r>
          </a:p>
          <a:p>
            <a:pPr algn="l"/>
            <a:r>
              <a:rPr lang="en-US" sz="2000" dirty="0"/>
              <a:t>Main goal of Web Security to prevent, Detect, and  respond.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3884034"/>
            <a:ext cx="5035827" cy="2431015"/>
          </a:xfrm>
          <a:prstGeom prst="rect">
            <a:avLst/>
          </a:prstGeom>
        </p:spPr>
      </p:pic>
      <p:sp>
        <p:nvSpPr>
          <p:cNvPr id="5" name="Slide Number Placeholder 4"/>
          <p:cNvSpPr>
            <a:spLocks noGrp="1"/>
          </p:cNvSpPr>
          <p:nvPr>
            <p:ph type="sldNum" sz="quarter" idx="12"/>
          </p:nvPr>
        </p:nvSpPr>
        <p:spPr/>
        <p:txBody>
          <a:bodyPr/>
          <a:lstStyle/>
          <a:p>
            <a:fld id="{36625FE6-DBB3-416B-921D-AAA45AA8AC89}" type="slidenum">
              <a:rPr lang="en-US" smtClean="0"/>
              <a:t>4</a:t>
            </a:fld>
            <a:endParaRPr lang="en-US"/>
          </a:p>
        </p:txBody>
      </p:sp>
    </p:spTree>
    <p:extLst>
      <p:ext uri="{BB962C8B-B14F-4D97-AF65-F5344CB8AC3E}">
        <p14:creationId xmlns:p14="http://schemas.microsoft.com/office/powerpoint/2010/main" val="3095863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p:txBody>
          <a:bodyPr/>
          <a:lstStyle/>
          <a:p>
            <a:r>
              <a:rPr lang="en-US" dirty="0"/>
              <a:t>What is </a:t>
            </a:r>
            <a:r>
              <a:rPr lang="en-US" dirty="0" err="1"/>
              <a:t>owasp</a:t>
            </a:r>
            <a:r>
              <a:rPr lang="en-US" dirty="0"/>
              <a:t>? </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40</a:t>
            </a:fld>
            <a:endParaRPr lang="en-US" sz="2200" dirty="0"/>
          </a:p>
        </p:txBody>
      </p:sp>
      <p:sp>
        <p:nvSpPr>
          <p:cNvPr id="9" name="Content Placeholder 2">
            <a:extLst>
              <a:ext uri="{FF2B5EF4-FFF2-40B4-BE49-F238E27FC236}">
                <a16:creationId xmlns:a16="http://schemas.microsoft.com/office/drawing/2014/main" id="{1540F058-7E2E-CB48-88AB-0AAFC8FF7309}"/>
              </a:ext>
            </a:extLst>
          </p:cNvPr>
          <p:cNvSpPr txBox="1">
            <a:spLocks/>
          </p:cNvSpPr>
          <p:nvPr/>
        </p:nvSpPr>
        <p:spPr>
          <a:xfrm>
            <a:off x="581192" y="2180496"/>
            <a:ext cx="65948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35B653EB-0409-BF4E-A317-335AE31F7107}"/>
              </a:ext>
            </a:extLst>
          </p:cNvPr>
          <p:cNvSpPr>
            <a:spLocks noGrp="1"/>
          </p:cNvSpPr>
          <p:nvPr>
            <p:ph idx="1"/>
          </p:nvPr>
        </p:nvSpPr>
        <p:spPr>
          <a:xfrm>
            <a:off x="685800" y="1371600"/>
            <a:ext cx="6967472" cy="4246608"/>
          </a:xfrm>
        </p:spPr>
        <p:txBody>
          <a:bodyPr anchor="t">
            <a:normAutofit/>
          </a:bodyPr>
          <a:lstStyle/>
          <a:p>
            <a:r>
              <a:rPr lang="en-CA" dirty="0"/>
              <a:t>Stands for Open Web Application Security Project</a:t>
            </a:r>
          </a:p>
          <a:p>
            <a:r>
              <a:rPr lang="en-CA" dirty="0"/>
              <a:t>International open source community “dedicated to enabling organizations to conceive, develop, acquire, operate, and maintain applications that can be trusted”. </a:t>
            </a:r>
          </a:p>
          <a:p>
            <a:r>
              <a:rPr lang="en-CA" dirty="0"/>
              <a:t>Contains widely used and popular tools such as the ZAP.</a:t>
            </a:r>
          </a:p>
          <a:p>
            <a:r>
              <a:rPr lang="en-CA" dirty="0"/>
              <a:t>OWASP TOP 10 Project</a:t>
            </a:r>
          </a:p>
          <a:p>
            <a:endParaRPr lang="en-CA" dirty="0"/>
          </a:p>
          <a:p>
            <a:pPr marL="324000" lvl="1" indent="0">
              <a:buNone/>
            </a:pPr>
            <a:endParaRPr lang="en-CA" dirty="0"/>
          </a:p>
          <a:p>
            <a:pPr lvl="1"/>
            <a:endParaRPr lang="en-CA" dirty="0"/>
          </a:p>
          <a:p>
            <a:endParaRPr lang="en-CA" dirty="0"/>
          </a:p>
          <a:p>
            <a:endParaRPr lang="en-CA"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5FAD6D54-455B-7A4F-BA37-BFA832B4E630}"/>
              </a:ext>
            </a:extLst>
          </p:cNvPr>
          <p:cNvPicPr>
            <a:picLocks noChangeAspect="1"/>
          </p:cNvPicPr>
          <p:nvPr/>
        </p:nvPicPr>
        <p:blipFill>
          <a:blip r:embed="rId3"/>
          <a:stretch>
            <a:fillRect/>
          </a:stretch>
        </p:blipFill>
        <p:spPr>
          <a:xfrm>
            <a:off x="8527755" y="2444507"/>
            <a:ext cx="2690578" cy="2633331"/>
          </a:xfrm>
          <a:prstGeom prst="rect">
            <a:avLst/>
          </a:prstGeom>
        </p:spPr>
      </p:pic>
    </p:spTree>
    <p:extLst>
      <p:ext uri="{BB962C8B-B14F-4D97-AF65-F5344CB8AC3E}">
        <p14:creationId xmlns:p14="http://schemas.microsoft.com/office/powerpoint/2010/main" val="8413813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p:txBody>
          <a:bodyPr/>
          <a:lstStyle/>
          <a:p>
            <a:r>
              <a:rPr lang="en-US" dirty="0"/>
              <a:t>Abstract pen testing Methodology</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41</a:t>
            </a:fld>
            <a:endParaRPr lang="en-US" sz="2200" dirty="0"/>
          </a:p>
        </p:txBody>
      </p:sp>
      <p:sp>
        <p:nvSpPr>
          <p:cNvPr id="9" name="Content Placeholder 2">
            <a:extLst>
              <a:ext uri="{FF2B5EF4-FFF2-40B4-BE49-F238E27FC236}">
                <a16:creationId xmlns:a16="http://schemas.microsoft.com/office/drawing/2014/main" id="{1540F058-7E2E-CB48-88AB-0AAFC8FF7309}"/>
              </a:ext>
            </a:extLst>
          </p:cNvPr>
          <p:cNvSpPr txBox="1">
            <a:spLocks/>
          </p:cNvSpPr>
          <p:nvPr/>
        </p:nvSpPr>
        <p:spPr>
          <a:xfrm>
            <a:off x="581192" y="2180496"/>
            <a:ext cx="65948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35B653EB-0409-BF4E-A317-335AE31F7107}"/>
              </a:ext>
            </a:extLst>
          </p:cNvPr>
          <p:cNvSpPr>
            <a:spLocks noGrp="1"/>
          </p:cNvSpPr>
          <p:nvPr>
            <p:ph idx="1"/>
          </p:nvPr>
        </p:nvSpPr>
        <p:spPr>
          <a:xfrm>
            <a:off x="581193" y="2180496"/>
            <a:ext cx="6967472" cy="4246608"/>
          </a:xfrm>
        </p:spPr>
        <p:txBody>
          <a:bodyPr anchor="t">
            <a:normAutofit/>
          </a:bodyPr>
          <a:lstStyle/>
          <a:p>
            <a:endParaRPr lang="en-CA" dirty="0"/>
          </a:p>
          <a:p>
            <a:pPr marL="324000" lvl="1" indent="0">
              <a:buNone/>
            </a:pPr>
            <a:endParaRPr lang="en-CA" dirty="0"/>
          </a:p>
          <a:p>
            <a:pPr lvl="1"/>
            <a:endParaRPr lang="en-CA" dirty="0"/>
          </a:p>
          <a:p>
            <a:endParaRPr lang="en-CA" dirty="0"/>
          </a:p>
          <a:p>
            <a:endParaRPr lang="en-CA" dirty="0"/>
          </a:p>
          <a:p>
            <a:endParaRPr lang="en-US" dirty="0"/>
          </a:p>
          <a:p>
            <a:pPr marL="0" indent="0">
              <a:buNone/>
            </a:pPr>
            <a:endParaRPr lang="en-US" dirty="0"/>
          </a:p>
        </p:txBody>
      </p:sp>
      <p:graphicFrame>
        <p:nvGraphicFramePr>
          <p:cNvPr id="3" name="Diagram 2">
            <a:extLst>
              <a:ext uri="{FF2B5EF4-FFF2-40B4-BE49-F238E27FC236}">
                <a16:creationId xmlns:a16="http://schemas.microsoft.com/office/drawing/2014/main" id="{DD8F8A62-2FC5-5745-877C-D97BEB5F7AC0}"/>
              </a:ext>
            </a:extLst>
          </p:cNvPr>
          <p:cNvGraphicFramePr/>
          <p:nvPr/>
        </p:nvGraphicFramePr>
        <p:xfrm>
          <a:off x="581192" y="291830"/>
          <a:ext cx="11286554" cy="6566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6011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p:txBody>
          <a:bodyPr/>
          <a:lstStyle/>
          <a:p>
            <a:r>
              <a:rPr lang="en-US" dirty="0"/>
              <a:t>How does a proxy work?</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42</a:t>
            </a:fld>
            <a:endParaRPr lang="en-US" sz="2200" dirty="0"/>
          </a:p>
        </p:txBody>
      </p:sp>
      <p:sp>
        <p:nvSpPr>
          <p:cNvPr id="9" name="Content Placeholder 2">
            <a:extLst>
              <a:ext uri="{FF2B5EF4-FFF2-40B4-BE49-F238E27FC236}">
                <a16:creationId xmlns:a16="http://schemas.microsoft.com/office/drawing/2014/main" id="{1540F058-7E2E-CB48-88AB-0AAFC8FF7309}"/>
              </a:ext>
            </a:extLst>
          </p:cNvPr>
          <p:cNvSpPr txBox="1">
            <a:spLocks/>
          </p:cNvSpPr>
          <p:nvPr/>
        </p:nvSpPr>
        <p:spPr>
          <a:xfrm>
            <a:off x="581192" y="2180496"/>
            <a:ext cx="65948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pic>
        <p:nvPicPr>
          <p:cNvPr id="10" name="Picture 9">
            <a:extLst>
              <a:ext uri="{FF2B5EF4-FFF2-40B4-BE49-F238E27FC236}">
                <a16:creationId xmlns:a16="http://schemas.microsoft.com/office/drawing/2014/main" id="{6CF323D1-6AA2-234A-9166-C6D07A060A26}"/>
              </a:ext>
            </a:extLst>
          </p:cNvPr>
          <p:cNvPicPr>
            <a:picLocks noChangeAspect="1"/>
          </p:cNvPicPr>
          <p:nvPr/>
        </p:nvPicPr>
        <p:blipFill>
          <a:blip r:embed="rId3"/>
          <a:stretch>
            <a:fillRect/>
          </a:stretch>
        </p:blipFill>
        <p:spPr>
          <a:xfrm>
            <a:off x="1969309" y="2989325"/>
            <a:ext cx="8792077" cy="2060643"/>
          </a:xfrm>
          <a:prstGeom prst="rect">
            <a:avLst/>
          </a:prstGeom>
        </p:spPr>
      </p:pic>
    </p:spTree>
    <p:extLst>
      <p:ext uri="{BB962C8B-B14F-4D97-AF65-F5344CB8AC3E}">
        <p14:creationId xmlns:p14="http://schemas.microsoft.com/office/powerpoint/2010/main" val="39950418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p:txBody>
          <a:bodyPr/>
          <a:lstStyle/>
          <a:p>
            <a:r>
              <a:rPr lang="en-US" dirty="0"/>
              <a:t>Mapping the application</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43</a:t>
            </a:fld>
            <a:endParaRPr lang="en-US" sz="2200" dirty="0"/>
          </a:p>
        </p:txBody>
      </p:sp>
      <p:sp>
        <p:nvSpPr>
          <p:cNvPr id="9" name="Content Placeholder 2">
            <a:extLst>
              <a:ext uri="{FF2B5EF4-FFF2-40B4-BE49-F238E27FC236}">
                <a16:creationId xmlns:a16="http://schemas.microsoft.com/office/drawing/2014/main" id="{1540F058-7E2E-CB48-88AB-0AAFC8FF7309}"/>
              </a:ext>
            </a:extLst>
          </p:cNvPr>
          <p:cNvSpPr txBox="1">
            <a:spLocks/>
          </p:cNvSpPr>
          <p:nvPr/>
        </p:nvSpPr>
        <p:spPr>
          <a:xfrm>
            <a:off x="581192" y="2180496"/>
            <a:ext cx="65948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35B653EB-0409-BF4E-A317-335AE31F7107}"/>
              </a:ext>
            </a:extLst>
          </p:cNvPr>
          <p:cNvSpPr>
            <a:spLocks noGrp="1"/>
          </p:cNvSpPr>
          <p:nvPr>
            <p:ph idx="1"/>
          </p:nvPr>
        </p:nvSpPr>
        <p:spPr>
          <a:xfrm>
            <a:off x="581192" y="2180496"/>
            <a:ext cx="11029616" cy="4246608"/>
          </a:xfrm>
        </p:spPr>
        <p:txBody>
          <a:bodyPr anchor="t"/>
          <a:lstStyle/>
          <a:p>
            <a:r>
              <a:rPr lang="en-US" dirty="0"/>
              <a:t>Explore the visible content</a:t>
            </a:r>
          </a:p>
          <a:p>
            <a:r>
              <a:rPr lang="en-US" dirty="0"/>
              <a:t>Review public resources</a:t>
            </a:r>
          </a:p>
          <a:p>
            <a:r>
              <a:rPr lang="en-US" dirty="0"/>
              <a:t>Identify any hidden content</a:t>
            </a:r>
          </a:p>
        </p:txBody>
      </p:sp>
    </p:spTree>
    <p:extLst>
      <p:ext uri="{BB962C8B-B14F-4D97-AF65-F5344CB8AC3E}">
        <p14:creationId xmlns:p14="http://schemas.microsoft.com/office/powerpoint/2010/main" val="3071976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p:txBody>
          <a:bodyPr/>
          <a:lstStyle/>
          <a:p>
            <a:r>
              <a:rPr lang="en-US" dirty="0"/>
              <a:t>ANALYZING the application</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44</a:t>
            </a:fld>
            <a:endParaRPr lang="en-US" sz="2200" dirty="0"/>
          </a:p>
        </p:txBody>
      </p:sp>
      <p:sp>
        <p:nvSpPr>
          <p:cNvPr id="9" name="Content Placeholder 2">
            <a:extLst>
              <a:ext uri="{FF2B5EF4-FFF2-40B4-BE49-F238E27FC236}">
                <a16:creationId xmlns:a16="http://schemas.microsoft.com/office/drawing/2014/main" id="{1540F058-7E2E-CB48-88AB-0AAFC8FF7309}"/>
              </a:ext>
            </a:extLst>
          </p:cNvPr>
          <p:cNvSpPr txBox="1">
            <a:spLocks/>
          </p:cNvSpPr>
          <p:nvPr/>
        </p:nvSpPr>
        <p:spPr>
          <a:xfrm>
            <a:off x="581192" y="2180496"/>
            <a:ext cx="65948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35B653EB-0409-BF4E-A317-335AE31F7107}"/>
              </a:ext>
            </a:extLst>
          </p:cNvPr>
          <p:cNvSpPr>
            <a:spLocks noGrp="1"/>
          </p:cNvSpPr>
          <p:nvPr>
            <p:ph idx="1"/>
          </p:nvPr>
        </p:nvSpPr>
        <p:spPr>
          <a:xfrm>
            <a:off x="581192" y="2180496"/>
            <a:ext cx="10637142" cy="4246608"/>
          </a:xfrm>
        </p:spPr>
        <p:txBody>
          <a:bodyPr anchor="t"/>
          <a:lstStyle/>
          <a:p>
            <a:r>
              <a:rPr lang="en-US" dirty="0"/>
              <a:t>Identify functionality</a:t>
            </a:r>
          </a:p>
          <a:p>
            <a:r>
              <a:rPr lang="en-US" dirty="0"/>
              <a:t>Identify data entry points</a:t>
            </a:r>
          </a:p>
          <a:p>
            <a:r>
              <a:rPr lang="en-US" dirty="0"/>
              <a:t>Identify the technologies used</a:t>
            </a:r>
          </a:p>
          <a:p>
            <a:r>
              <a:rPr lang="en-US" dirty="0"/>
              <a:t>Map the attack surface</a:t>
            </a:r>
          </a:p>
        </p:txBody>
      </p:sp>
    </p:spTree>
    <p:extLst>
      <p:ext uri="{BB962C8B-B14F-4D97-AF65-F5344CB8AC3E}">
        <p14:creationId xmlns:p14="http://schemas.microsoft.com/office/powerpoint/2010/main" val="29770592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EB57C-9A5D-7847-992E-553A98031311}"/>
              </a:ext>
            </a:extLst>
          </p:cNvPr>
          <p:cNvSpPr>
            <a:spLocks noGrp="1"/>
          </p:cNvSpPr>
          <p:nvPr>
            <p:ph type="ctrTitle"/>
          </p:nvPr>
        </p:nvSpPr>
        <p:spPr>
          <a:xfrm>
            <a:off x="1051560" y="483871"/>
            <a:ext cx="10641330" cy="2441546"/>
          </a:xfrm>
        </p:spPr>
        <p:txBody>
          <a:bodyPr anchor="ctr">
            <a:normAutofit/>
          </a:bodyPr>
          <a:lstStyle/>
          <a:p>
            <a:r>
              <a:rPr lang="en-US" dirty="0"/>
              <a:t>Bypassing Client-Side Controls</a:t>
            </a:r>
          </a:p>
        </p:txBody>
      </p:sp>
    </p:spTree>
    <p:extLst>
      <p:ext uri="{BB962C8B-B14F-4D97-AF65-F5344CB8AC3E}">
        <p14:creationId xmlns:p14="http://schemas.microsoft.com/office/powerpoint/2010/main" val="3847433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D7D-206D-3440-9FD2-71F929207FE1}"/>
              </a:ext>
            </a:extLst>
          </p:cNvPr>
          <p:cNvSpPr>
            <a:spLocks noGrp="1"/>
          </p:cNvSpPr>
          <p:nvPr>
            <p:ph type="title"/>
          </p:nvPr>
        </p:nvSpPr>
        <p:spPr/>
        <p:txBody>
          <a:bodyPr/>
          <a:lstStyle/>
          <a:p>
            <a:r>
              <a:rPr lang="en-US" dirty="0"/>
              <a:t>Client-Side vs server-side validation</a:t>
            </a:r>
          </a:p>
        </p:txBody>
      </p:sp>
      <p:sp>
        <p:nvSpPr>
          <p:cNvPr id="8" name="Text Placeholder 7">
            <a:extLst>
              <a:ext uri="{FF2B5EF4-FFF2-40B4-BE49-F238E27FC236}">
                <a16:creationId xmlns:a16="http://schemas.microsoft.com/office/drawing/2014/main" id="{63EC4AEF-7454-444C-BE5D-92553AB25F2A}"/>
              </a:ext>
            </a:extLst>
          </p:cNvPr>
          <p:cNvSpPr>
            <a:spLocks noGrp="1"/>
          </p:cNvSpPr>
          <p:nvPr>
            <p:ph type="body" idx="1"/>
          </p:nvPr>
        </p:nvSpPr>
        <p:spPr>
          <a:xfrm>
            <a:off x="584802" y="2045281"/>
            <a:ext cx="5087075" cy="536005"/>
          </a:xfrm>
        </p:spPr>
        <p:txBody>
          <a:bodyPr/>
          <a:lstStyle/>
          <a:p>
            <a:r>
              <a:rPr lang="en-US" dirty="0"/>
              <a:t>Client-side</a:t>
            </a:r>
          </a:p>
        </p:txBody>
      </p:sp>
      <p:sp>
        <p:nvSpPr>
          <p:cNvPr id="3" name="Content Placeholder 2">
            <a:extLst>
              <a:ext uri="{FF2B5EF4-FFF2-40B4-BE49-F238E27FC236}">
                <a16:creationId xmlns:a16="http://schemas.microsoft.com/office/drawing/2014/main" id="{E09829A2-DE15-E142-A927-353E5B6E24B0}"/>
              </a:ext>
            </a:extLst>
          </p:cNvPr>
          <p:cNvSpPr>
            <a:spLocks noGrp="1"/>
          </p:cNvSpPr>
          <p:nvPr>
            <p:ph sz="half" idx="2"/>
          </p:nvPr>
        </p:nvSpPr>
        <p:spPr>
          <a:xfrm>
            <a:off x="658028" y="2949980"/>
            <a:ext cx="5393100" cy="2934999"/>
          </a:xfrm>
        </p:spPr>
        <p:txBody>
          <a:bodyPr anchor="t">
            <a:normAutofit/>
          </a:bodyPr>
          <a:lstStyle/>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9" name="Text Placeholder 8">
            <a:extLst>
              <a:ext uri="{FF2B5EF4-FFF2-40B4-BE49-F238E27FC236}">
                <a16:creationId xmlns:a16="http://schemas.microsoft.com/office/drawing/2014/main" id="{506383CC-4B52-C64C-B35D-BAFB5235A8BE}"/>
              </a:ext>
            </a:extLst>
          </p:cNvPr>
          <p:cNvSpPr>
            <a:spLocks noGrp="1"/>
          </p:cNvSpPr>
          <p:nvPr>
            <p:ph type="body" sz="quarter" idx="3"/>
          </p:nvPr>
        </p:nvSpPr>
        <p:spPr>
          <a:xfrm>
            <a:off x="6192178" y="2001124"/>
            <a:ext cx="5087073" cy="553373"/>
          </a:xfrm>
        </p:spPr>
        <p:txBody>
          <a:bodyPr/>
          <a:lstStyle/>
          <a:p>
            <a:r>
              <a:rPr lang="en-US" dirty="0"/>
              <a:t>Server-side</a:t>
            </a:r>
          </a:p>
        </p:txBody>
      </p:sp>
      <p:sp>
        <p:nvSpPr>
          <p:cNvPr id="4" name="Slide Number Placeholder 3">
            <a:extLst>
              <a:ext uri="{FF2B5EF4-FFF2-40B4-BE49-F238E27FC236}">
                <a16:creationId xmlns:a16="http://schemas.microsoft.com/office/drawing/2014/main" id="{E024192D-1307-8949-9BB6-E8230B265473}"/>
              </a:ext>
            </a:extLst>
          </p:cNvPr>
          <p:cNvSpPr>
            <a:spLocks noGrp="1"/>
          </p:cNvSpPr>
          <p:nvPr>
            <p:ph type="sldNum" sz="quarter" idx="12"/>
          </p:nvPr>
        </p:nvSpPr>
        <p:spPr/>
        <p:txBody>
          <a:bodyPr/>
          <a:lstStyle/>
          <a:p>
            <a:fld id="{6C5CE048-8E8E-3649-AD73-6AC656BFA1B7}" type="slidenum">
              <a:rPr lang="en-US" sz="2200" smtClean="0"/>
              <a:t>46</a:t>
            </a:fld>
            <a:endParaRPr lang="en-US" sz="2200" dirty="0"/>
          </a:p>
        </p:txBody>
      </p:sp>
      <p:pic>
        <p:nvPicPr>
          <p:cNvPr id="15" name="Graphic 14" descr="Monitor">
            <a:extLst>
              <a:ext uri="{FF2B5EF4-FFF2-40B4-BE49-F238E27FC236}">
                <a16:creationId xmlns:a16="http://schemas.microsoft.com/office/drawing/2014/main" id="{782704A8-5759-B345-BCB4-F39FB1C90C6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0577" y="4511878"/>
            <a:ext cx="914400" cy="914400"/>
          </a:xfrm>
          <a:prstGeom prst="rect">
            <a:avLst/>
          </a:prstGeom>
        </p:spPr>
      </p:pic>
      <p:pic>
        <p:nvPicPr>
          <p:cNvPr id="19" name="Content Placeholder 18" descr="User">
            <a:extLst>
              <a:ext uri="{FF2B5EF4-FFF2-40B4-BE49-F238E27FC236}">
                <a16:creationId xmlns:a16="http://schemas.microsoft.com/office/drawing/2014/main" id="{5E619E22-B34D-B14A-8917-46931F1878CD}"/>
              </a:ext>
            </a:extLst>
          </p:cNvPr>
          <p:cNvPicPr>
            <a:picLocks noGrp="1" noChangeAspect="1"/>
          </p:cNvPicPr>
          <p:nvPr>
            <p:ph sz="quarter" idx="4"/>
          </p:nvPr>
        </p:nvPicPr>
        <p:blipFill>
          <a:blip r:embed="rId5">
            <a:extLst>
              <a:ext uri="{96DAC541-7B7A-43D3-8B79-37D633B846F1}">
                <asvg:svgBlip xmlns:asvg="http://schemas.microsoft.com/office/drawing/2016/SVG/main" r:embed="rId6"/>
              </a:ext>
            </a:extLst>
          </a:blip>
          <a:stretch>
            <a:fillRect/>
          </a:stretch>
        </p:blipFill>
        <p:spPr>
          <a:xfrm>
            <a:off x="7620828" y="4511878"/>
            <a:ext cx="914400" cy="914400"/>
          </a:xfrm>
        </p:spPr>
      </p:pic>
      <p:pic>
        <p:nvPicPr>
          <p:cNvPr id="21" name="Graphic 20" descr="Computer">
            <a:extLst>
              <a:ext uri="{FF2B5EF4-FFF2-40B4-BE49-F238E27FC236}">
                <a16:creationId xmlns:a16="http://schemas.microsoft.com/office/drawing/2014/main" id="{4B1ADE42-2DCB-3A45-A698-CD792A7758A9}"/>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65520"/>
          <a:stretch/>
        </p:blipFill>
        <p:spPr>
          <a:xfrm flipH="1">
            <a:off x="9490005" y="2250892"/>
            <a:ext cx="715544" cy="2075233"/>
          </a:xfrm>
          <a:prstGeom prst="rect">
            <a:avLst/>
          </a:prstGeom>
        </p:spPr>
      </p:pic>
      <p:sp>
        <p:nvSpPr>
          <p:cNvPr id="24" name="Right Arrow 23">
            <a:extLst>
              <a:ext uri="{FF2B5EF4-FFF2-40B4-BE49-F238E27FC236}">
                <a16:creationId xmlns:a16="http://schemas.microsoft.com/office/drawing/2014/main" id="{8A906C13-D3AC-694F-B531-584D7F2D5A82}"/>
              </a:ext>
            </a:extLst>
          </p:cNvPr>
          <p:cNvSpPr/>
          <p:nvPr/>
        </p:nvSpPr>
        <p:spPr>
          <a:xfrm>
            <a:off x="8735714" y="4873498"/>
            <a:ext cx="569861" cy="228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926285B1-D2C5-9241-9737-F8046E911A3E}"/>
              </a:ext>
            </a:extLst>
          </p:cNvPr>
          <p:cNvSpPr/>
          <p:nvPr/>
        </p:nvSpPr>
        <p:spPr>
          <a:xfrm rot="16200000">
            <a:off x="9366441" y="4112553"/>
            <a:ext cx="569861" cy="228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ight Arrow 25">
            <a:extLst>
              <a:ext uri="{FF2B5EF4-FFF2-40B4-BE49-F238E27FC236}">
                <a16:creationId xmlns:a16="http://schemas.microsoft.com/office/drawing/2014/main" id="{A55EB414-8D31-8340-B1E4-6EB2B6C02143}"/>
              </a:ext>
            </a:extLst>
          </p:cNvPr>
          <p:cNvSpPr/>
          <p:nvPr/>
        </p:nvSpPr>
        <p:spPr>
          <a:xfrm rot="5400000" flipV="1">
            <a:off x="9700727" y="4112554"/>
            <a:ext cx="569861" cy="228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C6F691E-A9C0-FB47-B054-81C62B0CE3EE}"/>
              </a:ext>
            </a:extLst>
          </p:cNvPr>
          <p:cNvSpPr/>
          <p:nvPr/>
        </p:nvSpPr>
        <p:spPr>
          <a:xfrm>
            <a:off x="8810839" y="4555481"/>
            <a:ext cx="285488" cy="2741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31" name="Oval 30">
            <a:extLst>
              <a:ext uri="{FF2B5EF4-FFF2-40B4-BE49-F238E27FC236}">
                <a16:creationId xmlns:a16="http://schemas.microsoft.com/office/drawing/2014/main" id="{8EB610CB-E90D-8048-9BFA-8B7230D9B96F}"/>
              </a:ext>
            </a:extLst>
          </p:cNvPr>
          <p:cNvSpPr/>
          <p:nvPr/>
        </p:nvSpPr>
        <p:spPr>
          <a:xfrm>
            <a:off x="9178289" y="4144870"/>
            <a:ext cx="285488" cy="2741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32" name="Oval 31">
            <a:extLst>
              <a:ext uri="{FF2B5EF4-FFF2-40B4-BE49-F238E27FC236}">
                <a16:creationId xmlns:a16="http://schemas.microsoft.com/office/drawing/2014/main" id="{41605166-BC44-9847-924E-441514C08874}"/>
              </a:ext>
            </a:extLst>
          </p:cNvPr>
          <p:cNvSpPr/>
          <p:nvPr/>
        </p:nvSpPr>
        <p:spPr>
          <a:xfrm>
            <a:off x="10165268" y="4144869"/>
            <a:ext cx="285488" cy="2741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pic>
        <p:nvPicPr>
          <p:cNvPr id="33" name="Graphic 32" descr="Monitor">
            <a:extLst>
              <a:ext uri="{FF2B5EF4-FFF2-40B4-BE49-F238E27FC236}">
                <a16:creationId xmlns:a16="http://schemas.microsoft.com/office/drawing/2014/main" id="{FAC4C402-1314-AF4A-AA28-7188990A52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1104" y="4510356"/>
            <a:ext cx="914400" cy="914400"/>
          </a:xfrm>
          <a:prstGeom prst="rect">
            <a:avLst/>
          </a:prstGeom>
        </p:spPr>
      </p:pic>
      <p:pic>
        <p:nvPicPr>
          <p:cNvPr id="34" name="Content Placeholder 18" descr="User">
            <a:extLst>
              <a:ext uri="{FF2B5EF4-FFF2-40B4-BE49-F238E27FC236}">
                <a16:creationId xmlns:a16="http://schemas.microsoft.com/office/drawing/2014/main" id="{35721570-0B4B-8E4D-8852-3BDA666C354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1355" y="4510356"/>
            <a:ext cx="914400" cy="914400"/>
          </a:xfrm>
          <a:prstGeom prst="rect">
            <a:avLst/>
          </a:prstGeom>
        </p:spPr>
      </p:pic>
      <p:pic>
        <p:nvPicPr>
          <p:cNvPr id="35" name="Graphic 34" descr="Computer">
            <a:extLst>
              <a:ext uri="{FF2B5EF4-FFF2-40B4-BE49-F238E27FC236}">
                <a16:creationId xmlns:a16="http://schemas.microsoft.com/office/drawing/2014/main" id="{F408EBE2-970A-4D4E-A74F-C0F04C13E454}"/>
              </a:ext>
            </a:extLst>
          </p:cNvPr>
          <p:cNvPicPr>
            <a:picLocks noChangeAspect="1"/>
          </p:cNvPicPr>
          <p:nvPr/>
        </p:nvPicPr>
        <p:blipFill rotWithShape="1">
          <a:blip r:embed="rId7">
            <a:extLst>
              <a:ext uri="{96DAC541-7B7A-43D3-8B79-37D633B846F1}">
                <asvg:svgBlip xmlns:asvg="http://schemas.microsoft.com/office/drawing/2016/SVG/main" r:embed="rId8"/>
              </a:ext>
            </a:extLst>
          </a:blip>
          <a:srcRect l="65520"/>
          <a:stretch/>
        </p:blipFill>
        <p:spPr>
          <a:xfrm flipH="1">
            <a:off x="2690532" y="2249370"/>
            <a:ext cx="715544" cy="2075233"/>
          </a:xfrm>
          <a:prstGeom prst="rect">
            <a:avLst/>
          </a:prstGeom>
        </p:spPr>
      </p:pic>
      <p:sp>
        <p:nvSpPr>
          <p:cNvPr id="36" name="Right Arrow 35">
            <a:extLst>
              <a:ext uri="{FF2B5EF4-FFF2-40B4-BE49-F238E27FC236}">
                <a16:creationId xmlns:a16="http://schemas.microsoft.com/office/drawing/2014/main" id="{D4184A66-EDEC-3248-8728-D2B44A34CE17}"/>
              </a:ext>
            </a:extLst>
          </p:cNvPr>
          <p:cNvSpPr/>
          <p:nvPr/>
        </p:nvSpPr>
        <p:spPr>
          <a:xfrm>
            <a:off x="1893388" y="4833952"/>
            <a:ext cx="569861" cy="228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ight Arrow 36">
            <a:extLst>
              <a:ext uri="{FF2B5EF4-FFF2-40B4-BE49-F238E27FC236}">
                <a16:creationId xmlns:a16="http://schemas.microsoft.com/office/drawing/2014/main" id="{138B7D24-44CB-1B4D-BD35-3D6DFB380406}"/>
              </a:ext>
            </a:extLst>
          </p:cNvPr>
          <p:cNvSpPr/>
          <p:nvPr/>
        </p:nvSpPr>
        <p:spPr>
          <a:xfrm rot="16200000">
            <a:off x="2720031" y="4153504"/>
            <a:ext cx="569861" cy="2287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B84092B-D67C-4848-A980-C37205AD8522}"/>
              </a:ext>
            </a:extLst>
          </p:cNvPr>
          <p:cNvSpPr/>
          <p:nvPr/>
        </p:nvSpPr>
        <p:spPr>
          <a:xfrm>
            <a:off x="2012465" y="4528934"/>
            <a:ext cx="285488" cy="2741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1</a:t>
            </a:r>
          </a:p>
        </p:txBody>
      </p:sp>
      <p:sp>
        <p:nvSpPr>
          <p:cNvPr id="40" name="Oval 39">
            <a:extLst>
              <a:ext uri="{FF2B5EF4-FFF2-40B4-BE49-F238E27FC236}">
                <a16:creationId xmlns:a16="http://schemas.microsoft.com/office/drawing/2014/main" id="{6DA082D7-4206-9E40-AA9B-290EEF897461}"/>
              </a:ext>
            </a:extLst>
          </p:cNvPr>
          <p:cNvSpPr/>
          <p:nvPr/>
        </p:nvSpPr>
        <p:spPr>
          <a:xfrm>
            <a:off x="4017622" y="4830490"/>
            <a:ext cx="285488" cy="2741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2</a:t>
            </a:r>
          </a:p>
        </p:txBody>
      </p:sp>
      <p:sp>
        <p:nvSpPr>
          <p:cNvPr id="41" name="Oval 40">
            <a:extLst>
              <a:ext uri="{FF2B5EF4-FFF2-40B4-BE49-F238E27FC236}">
                <a16:creationId xmlns:a16="http://schemas.microsoft.com/office/drawing/2014/main" id="{EFE37BB9-0DEB-AC4E-BD7D-B6E76A776ECA}"/>
              </a:ext>
            </a:extLst>
          </p:cNvPr>
          <p:cNvSpPr/>
          <p:nvPr/>
        </p:nvSpPr>
        <p:spPr>
          <a:xfrm>
            <a:off x="2585035" y="4214039"/>
            <a:ext cx="285488" cy="27413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3</a:t>
            </a:r>
          </a:p>
        </p:txBody>
      </p:sp>
      <p:sp>
        <p:nvSpPr>
          <p:cNvPr id="43" name="Curved Up Arrow 42">
            <a:extLst>
              <a:ext uri="{FF2B5EF4-FFF2-40B4-BE49-F238E27FC236}">
                <a16:creationId xmlns:a16="http://schemas.microsoft.com/office/drawing/2014/main" id="{2F75B2F7-F01A-D841-AAF5-0E6B9D807BB1}"/>
              </a:ext>
            </a:extLst>
          </p:cNvPr>
          <p:cNvSpPr/>
          <p:nvPr/>
        </p:nvSpPr>
        <p:spPr>
          <a:xfrm rot="16200000">
            <a:off x="3405195" y="4692684"/>
            <a:ext cx="628291" cy="4276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5" name="Straight Connector 44">
            <a:extLst>
              <a:ext uri="{FF2B5EF4-FFF2-40B4-BE49-F238E27FC236}">
                <a16:creationId xmlns:a16="http://schemas.microsoft.com/office/drawing/2014/main" id="{9CDF25DF-B602-9F41-A845-0EA403C2D58F}"/>
              </a:ext>
            </a:extLst>
          </p:cNvPr>
          <p:cNvCxnSpPr>
            <a:cxnSpLocks/>
          </p:cNvCxnSpPr>
          <p:nvPr/>
        </p:nvCxnSpPr>
        <p:spPr>
          <a:xfrm>
            <a:off x="5671877" y="2659241"/>
            <a:ext cx="0" cy="31354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9254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D7D-206D-3440-9FD2-71F929207FE1}"/>
              </a:ext>
            </a:extLst>
          </p:cNvPr>
          <p:cNvSpPr>
            <a:spLocks noGrp="1"/>
          </p:cNvSpPr>
          <p:nvPr>
            <p:ph type="title"/>
          </p:nvPr>
        </p:nvSpPr>
        <p:spPr/>
        <p:txBody>
          <a:bodyPr/>
          <a:lstStyle/>
          <a:p>
            <a:r>
              <a:rPr lang="en-US" dirty="0"/>
              <a:t>Bypassing Client-Side Controls</a:t>
            </a:r>
          </a:p>
        </p:txBody>
      </p:sp>
      <p:sp>
        <p:nvSpPr>
          <p:cNvPr id="3" name="Content Placeholder 2">
            <a:extLst>
              <a:ext uri="{FF2B5EF4-FFF2-40B4-BE49-F238E27FC236}">
                <a16:creationId xmlns:a16="http://schemas.microsoft.com/office/drawing/2014/main" id="{E09829A2-DE15-E142-A927-353E5B6E24B0}"/>
              </a:ext>
            </a:extLst>
          </p:cNvPr>
          <p:cNvSpPr>
            <a:spLocks noGrp="1"/>
          </p:cNvSpPr>
          <p:nvPr>
            <p:ph idx="1"/>
          </p:nvPr>
        </p:nvSpPr>
        <p:spPr>
          <a:xfrm>
            <a:off x="838200" y="1590262"/>
            <a:ext cx="11029615" cy="3438938"/>
          </a:xfrm>
        </p:spPr>
        <p:txBody>
          <a:bodyPr>
            <a:normAutofit fontScale="85000" lnSpcReduction="10000"/>
          </a:bodyPr>
          <a:lstStyle/>
          <a:p>
            <a:pPr>
              <a:buFont typeface="Wingdings" pitchFamily="2" charset="2"/>
              <a:buChar char="Ø"/>
            </a:pPr>
            <a:r>
              <a:rPr lang="en-US" dirty="0"/>
              <a:t> </a:t>
            </a:r>
            <a:r>
              <a:rPr lang="en-CA" dirty="0"/>
              <a:t>Allowing clients to submit arbitrary input is a core security problem in web applications.</a:t>
            </a:r>
          </a:p>
          <a:p>
            <a:pPr lvl="1">
              <a:buFont typeface="Wingdings" pitchFamily="2" charset="2"/>
              <a:buChar char="§"/>
            </a:pPr>
            <a:r>
              <a:rPr lang="en-CA" dirty="0"/>
              <a:t> Users have </a:t>
            </a:r>
            <a:r>
              <a:rPr lang="en-US" dirty="0"/>
              <a:t>full control of everything submitted from the client.</a:t>
            </a:r>
          </a:p>
          <a:p>
            <a:pPr lvl="1">
              <a:buFont typeface="Wingdings" pitchFamily="2" charset="2"/>
              <a:buChar char="§"/>
            </a:pPr>
            <a:r>
              <a:rPr lang="en-US" dirty="0"/>
              <a:t> Can cause a range of problems including corrupting data stores, allowing unauthorized access to users and buffer overflows.</a:t>
            </a:r>
          </a:p>
          <a:p>
            <a:pPr>
              <a:buFont typeface="Wingdings" pitchFamily="2" charset="2"/>
              <a:buChar char="Ø"/>
            </a:pPr>
            <a:r>
              <a:rPr lang="en-US" dirty="0"/>
              <a:t> In general, there are two ways client-side controls are used to restrict user input:</a:t>
            </a:r>
          </a:p>
          <a:p>
            <a:pPr lvl="1">
              <a:buFont typeface="Wingdings" pitchFamily="2" charset="2"/>
              <a:buChar char="§"/>
            </a:pPr>
            <a:r>
              <a:rPr lang="en-US" dirty="0"/>
              <a:t> Transmitting data via the client using mechanisms that “prevent” user interaction. Examples include hidden form fields, disabled elements, referrer header, URL parameters, etc. </a:t>
            </a:r>
          </a:p>
          <a:p>
            <a:pPr lvl="1">
              <a:buFont typeface="Wingdings" pitchFamily="2" charset="2"/>
              <a:buChar char="§"/>
            </a:pPr>
            <a:r>
              <a:rPr lang="en-US" dirty="0"/>
              <a:t> Controlling user input using measures that “restrict” user input. Examples include HTML form features, client-side scripts, etc. </a:t>
            </a:r>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024192D-1307-8949-9BB6-E8230B265473}"/>
              </a:ext>
            </a:extLst>
          </p:cNvPr>
          <p:cNvSpPr>
            <a:spLocks noGrp="1"/>
          </p:cNvSpPr>
          <p:nvPr>
            <p:ph type="sldNum" sz="quarter" idx="12"/>
          </p:nvPr>
        </p:nvSpPr>
        <p:spPr>
          <a:xfrm>
            <a:off x="11639091" y="6395299"/>
            <a:ext cx="552909" cy="435664"/>
          </a:xfrm>
        </p:spPr>
        <p:txBody>
          <a:bodyPr/>
          <a:lstStyle/>
          <a:p>
            <a:fld id="{6C5CE048-8E8E-3649-AD73-6AC656BFA1B7}" type="slidenum">
              <a:rPr lang="en-US" sz="2200" smtClean="0"/>
              <a:t>47</a:t>
            </a:fld>
            <a:endParaRPr lang="en-US" sz="2200" dirty="0"/>
          </a:p>
        </p:txBody>
      </p:sp>
    </p:spTree>
    <p:extLst>
      <p:ext uri="{BB962C8B-B14F-4D97-AF65-F5344CB8AC3E}">
        <p14:creationId xmlns:p14="http://schemas.microsoft.com/office/powerpoint/2010/main" val="4384542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D7D-206D-3440-9FD2-71F929207FE1}"/>
              </a:ext>
            </a:extLst>
          </p:cNvPr>
          <p:cNvSpPr>
            <a:spLocks noGrp="1"/>
          </p:cNvSpPr>
          <p:nvPr>
            <p:ph type="title"/>
          </p:nvPr>
        </p:nvSpPr>
        <p:spPr/>
        <p:txBody>
          <a:bodyPr/>
          <a:lstStyle/>
          <a:p>
            <a:r>
              <a:rPr lang="en-US" dirty="0"/>
              <a:t>Transmitting data via the client</a:t>
            </a:r>
          </a:p>
        </p:txBody>
      </p:sp>
      <p:sp>
        <p:nvSpPr>
          <p:cNvPr id="3" name="Content Placeholder 2">
            <a:extLst>
              <a:ext uri="{FF2B5EF4-FFF2-40B4-BE49-F238E27FC236}">
                <a16:creationId xmlns:a16="http://schemas.microsoft.com/office/drawing/2014/main" id="{E09829A2-DE15-E142-A927-353E5B6E24B0}"/>
              </a:ext>
            </a:extLst>
          </p:cNvPr>
          <p:cNvSpPr>
            <a:spLocks noGrp="1"/>
          </p:cNvSpPr>
          <p:nvPr>
            <p:ph idx="1"/>
          </p:nvPr>
        </p:nvSpPr>
        <p:spPr/>
        <p:txBody>
          <a:bodyPr>
            <a:normAutofit/>
          </a:bodyPr>
          <a:lstStyle/>
          <a:p>
            <a:pPr>
              <a:buFont typeface="Wingdings" pitchFamily="2" charset="2"/>
              <a:buChar char="Ø"/>
            </a:pPr>
            <a:r>
              <a:rPr lang="en-US" dirty="0"/>
              <a:t> Example #1: Hidden Form Field</a:t>
            </a:r>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024192D-1307-8949-9BB6-E8230B265473}"/>
              </a:ext>
            </a:extLst>
          </p:cNvPr>
          <p:cNvSpPr>
            <a:spLocks noGrp="1"/>
          </p:cNvSpPr>
          <p:nvPr>
            <p:ph type="sldNum" sz="quarter" idx="12"/>
          </p:nvPr>
        </p:nvSpPr>
        <p:spPr>
          <a:xfrm>
            <a:off x="11658600" y="6460498"/>
            <a:ext cx="533400" cy="387296"/>
          </a:xfrm>
        </p:spPr>
        <p:txBody>
          <a:bodyPr/>
          <a:lstStyle/>
          <a:p>
            <a:fld id="{6C5CE048-8E8E-3649-AD73-6AC656BFA1B7}" type="slidenum">
              <a:rPr lang="en-US" sz="2200" smtClean="0"/>
              <a:t>48</a:t>
            </a:fld>
            <a:endParaRPr lang="en-US" sz="2200"/>
          </a:p>
        </p:txBody>
      </p:sp>
      <p:pic>
        <p:nvPicPr>
          <p:cNvPr id="7" name="Picture 6">
            <a:extLst>
              <a:ext uri="{FF2B5EF4-FFF2-40B4-BE49-F238E27FC236}">
                <a16:creationId xmlns:a16="http://schemas.microsoft.com/office/drawing/2014/main" id="{22AD8B5A-20D5-6740-97AE-220EA3CB41B5}"/>
              </a:ext>
            </a:extLst>
          </p:cNvPr>
          <p:cNvPicPr>
            <a:picLocks noChangeAspect="1"/>
          </p:cNvPicPr>
          <p:nvPr/>
        </p:nvPicPr>
        <p:blipFill>
          <a:blip r:embed="rId3"/>
          <a:stretch>
            <a:fillRect/>
          </a:stretch>
        </p:blipFill>
        <p:spPr>
          <a:xfrm>
            <a:off x="4727973" y="2770954"/>
            <a:ext cx="7355504" cy="1954800"/>
          </a:xfrm>
          <a:prstGeom prst="rect">
            <a:avLst/>
          </a:prstGeom>
        </p:spPr>
      </p:pic>
      <p:pic>
        <p:nvPicPr>
          <p:cNvPr id="9" name="Picture 8">
            <a:extLst>
              <a:ext uri="{FF2B5EF4-FFF2-40B4-BE49-F238E27FC236}">
                <a16:creationId xmlns:a16="http://schemas.microsoft.com/office/drawing/2014/main" id="{1BB1E9DC-46AA-444A-8FC4-67F44E499466}"/>
              </a:ext>
            </a:extLst>
          </p:cNvPr>
          <p:cNvPicPr>
            <a:picLocks noChangeAspect="1"/>
          </p:cNvPicPr>
          <p:nvPr/>
        </p:nvPicPr>
        <p:blipFill>
          <a:blip r:embed="rId4"/>
          <a:stretch>
            <a:fillRect/>
          </a:stretch>
        </p:blipFill>
        <p:spPr>
          <a:xfrm>
            <a:off x="512064" y="3461345"/>
            <a:ext cx="4215909" cy="1672669"/>
          </a:xfrm>
          <a:prstGeom prst="rect">
            <a:avLst/>
          </a:prstGeom>
        </p:spPr>
      </p:pic>
      <p:pic>
        <p:nvPicPr>
          <p:cNvPr id="11" name="Picture 10">
            <a:extLst>
              <a:ext uri="{FF2B5EF4-FFF2-40B4-BE49-F238E27FC236}">
                <a16:creationId xmlns:a16="http://schemas.microsoft.com/office/drawing/2014/main" id="{83D7F978-92D1-764F-B251-31123ADEEBFB}"/>
              </a:ext>
            </a:extLst>
          </p:cNvPr>
          <p:cNvPicPr>
            <a:picLocks noChangeAspect="1"/>
          </p:cNvPicPr>
          <p:nvPr/>
        </p:nvPicPr>
        <p:blipFill>
          <a:blip r:embed="rId5"/>
          <a:stretch>
            <a:fillRect/>
          </a:stretch>
        </p:blipFill>
        <p:spPr>
          <a:xfrm>
            <a:off x="4727973" y="4961729"/>
            <a:ext cx="5726667" cy="1692417"/>
          </a:xfrm>
          <a:prstGeom prst="rect">
            <a:avLst/>
          </a:prstGeom>
        </p:spPr>
      </p:pic>
      <p:cxnSp>
        <p:nvCxnSpPr>
          <p:cNvPr id="14" name="Straight Arrow Connector 13">
            <a:extLst>
              <a:ext uri="{FF2B5EF4-FFF2-40B4-BE49-F238E27FC236}">
                <a16:creationId xmlns:a16="http://schemas.microsoft.com/office/drawing/2014/main" id="{42A7AD9F-9197-0648-8E28-915185296204}"/>
              </a:ext>
            </a:extLst>
          </p:cNvPr>
          <p:cNvCxnSpPr>
            <a:cxnSpLocks/>
          </p:cNvCxnSpPr>
          <p:nvPr/>
        </p:nvCxnSpPr>
        <p:spPr>
          <a:xfrm flipV="1">
            <a:off x="4251960" y="3051471"/>
            <a:ext cx="525812" cy="40987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D258E17-A003-4940-9BAD-D7EE6CE6A435}"/>
              </a:ext>
            </a:extLst>
          </p:cNvPr>
          <p:cNvCxnSpPr>
            <a:cxnSpLocks/>
          </p:cNvCxnSpPr>
          <p:nvPr/>
        </p:nvCxnSpPr>
        <p:spPr>
          <a:xfrm>
            <a:off x="4200408" y="5215098"/>
            <a:ext cx="527565" cy="48390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F0D240-3BA0-AC41-A43B-04A06DF11FB2}"/>
              </a:ext>
            </a:extLst>
          </p:cNvPr>
          <p:cNvSpPr txBox="1"/>
          <p:nvPr/>
        </p:nvSpPr>
        <p:spPr>
          <a:xfrm>
            <a:off x="3355540" y="3051471"/>
            <a:ext cx="990600" cy="369332"/>
          </a:xfrm>
          <a:prstGeom prst="rect">
            <a:avLst/>
          </a:prstGeom>
          <a:noFill/>
        </p:spPr>
        <p:txBody>
          <a:bodyPr wrap="square" rtlCol="0">
            <a:spAutoFit/>
          </a:bodyPr>
          <a:lstStyle/>
          <a:p>
            <a:r>
              <a:rPr lang="en-US" dirty="0"/>
              <a:t>Code</a:t>
            </a:r>
          </a:p>
        </p:txBody>
      </p:sp>
      <p:sp>
        <p:nvSpPr>
          <p:cNvPr id="18" name="TextBox 17">
            <a:extLst>
              <a:ext uri="{FF2B5EF4-FFF2-40B4-BE49-F238E27FC236}">
                <a16:creationId xmlns:a16="http://schemas.microsoft.com/office/drawing/2014/main" id="{CB02FA6A-DAE9-D846-951F-ADABA9C77513}"/>
              </a:ext>
            </a:extLst>
          </p:cNvPr>
          <p:cNvSpPr txBox="1"/>
          <p:nvPr/>
        </p:nvSpPr>
        <p:spPr>
          <a:xfrm>
            <a:off x="3330892" y="5329671"/>
            <a:ext cx="1168482" cy="369332"/>
          </a:xfrm>
          <a:prstGeom prst="rect">
            <a:avLst/>
          </a:prstGeom>
          <a:noFill/>
        </p:spPr>
        <p:txBody>
          <a:bodyPr wrap="square" rtlCol="0">
            <a:spAutoFit/>
          </a:bodyPr>
          <a:lstStyle/>
          <a:p>
            <a:r>
              <a:rPr lang="en-US" dirty="0"/>
              <a:t>Request</a:t>
            </a:r>
          </a:p>
        </p:txBody>
      </p:sp>
    </p:spTree>
    <p:extLst>
      <p:ext uri="{BB962C8B-B14F-4D97-AF65-F5344CB8AC3E}">
        <p14:creationId xmlns:p14="http://schemas.microsoft.com/office/powerpoint/2010/main" val="39573778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B9D7D-206D-3440-9FD2-71F929207FE1}"/>
              </a:ext>
            </a:extLst>
          </p:cNvPr>
          <p:cNvSpPr>
            <a:spLocks noGrp="1"/>
          </p:cNvSpPr>
          <p:nvPr>
            <p:ph type="title"/>
          </p:nvPr>
        </p:nvSpPr>
        <p:spPr/>
        <p:txBody>
          <a:bodyPr/>
          <a:lstStyle/>
          <a:p>
            <a:r>
              <a:rPr lang="en-US" dirty="0"/>
              <a:t>exercise #2: WEBGOAT</a:t>
            </a:r>
          </a:p>
        </p:txBody>
      </p:sp>
      <p:sp>
        <p:nvSpPr>
          <p:cNvPr id="3" name="Content Placeholder 2">
            <a:extLst>
              <a:ext uri="{FF2B5EF4-FFF2-40B4-BE49-F238E27FC236}">
                <a16:creationId xmlns:a16="http://schemas.microsoft.com/office/drawing/2014/main" id="{E09829A2-DE15-E142-A927-353E5B6E24B0}"/>
              </a:ext>
            </a:extLst>
          </p:cNvPr>
          <p:cNvSpPr>
            <a:spLocks noGrp="1"/>
          </p:cNvSpPr>
          <p:nvPr>
            <p:ph idx="1"/>
          </p:nvPr>
        </p:nvSpPr>
        <p:spPr>
          <a:xfrm>
            <a:off x="854416" y="1844402"/>
            <a:ext cx="10756392" cy="4023360"/>
          </a:xfrm>
        </p:spPr>
        <p:txBody>
          <a:bodyPr>
            <a:normAutofit/>
          </a:bodyPr>
          <a:lstStyle/>
          <a:p>
            <a:pPr marL="0" indent="0">
              <a:buNone/>
            </a:pPr>
            <a:r>
              <a:rPr lang="en-CA" b="1" dirty="0"/>
              <a:t>Exploit Hidden Fields</a:t>
            </a:r>
            <a:endParaRPr lang="en-US" b="1" dirty="0"/>
          </a:p>
          <a:p>
            <a:pPr marL="0" indent="0">
              <a:buNone/>
            </a:pPr>
            <a:r>
              <a:rPr lang="en-CA" dirty="0"/>
              <a:t>Try to purchase the HDTV for less than the purchase price, if you have not done so already.</a:t>
            </a:r>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E024192D-1307-8949-9BB6-E8230B265473}"/>
              </a:ext>
            </a:extLst>
          </p:cNvPr>
          <p:cNvSpPr>
            <a:spLocks noGrp="1"/>
          </p:cNvSpPr>
          <p:nvPr>
            <p:ph type="sldNum" sz="quarter" idx="12"/>
          </p:nvPr>
        </p:nvSpPr>
        <p:spPr>
          <a:xfrm>
            <a:off x="11658600" y="6460498"/>
            <a:ext cx="533400" cy="387296"/>
          </a:xfrm>
        </p:spPr>
        <p:txBody>
          <a:bodyPr/>
          <a:lstStyle/>
          <a:p>
            <a:fld id="{6C5CE048-8E8E-3649-AD73-6AC656BFA1B7}" type="slidenum">
              <a:rPr lang="en-US" sz="2200" smtClean="0"/>
              <a:t>49</a:t>
            </a:fld>
            <a:endParaRPr lang="en-US" sz="2200"/>
          </a:p>
        </p:txBody>
      </p:sp>
      <p:pic>
        <p:nvPicPr>
          <p:cNvPr id="7" name="Picture 6">
            <a:extLst>
              <a:ext uri="{FF2B5EF4-FFF2-40B4-BE49-F238E27FC236}">
                <a16:creationId xmlns:a16="http://schemas.microsoft.com/office/drawing/2014/main" id="{EC1DC967-BB94-3D4D-AE06-17E0F69C7E90}"/>
              </a:ext>
            </a:extLst>
          </p:cNvPr>
          <p:cNvPicPr>
            <a:picLocks noChangeAspect="1"/>
          </p:cNvPicPr>
          <p:nvPr/>
        </p:nvPicPr>
        <p:blipFill>
          <a:blip r:embed="rId3"/>
          <a:stretch>
            <a:fillRect/>
          </a:stretch>
        </p:blipFill>
        <p:spPr>
          <a:xfrm>
            <a:off x="1891670" y="3442285"/>
            <a:ext cx="7984988" cy="1961763"/>
          </a:xfrm>
          <a:prstGeom prst="rect">
            <a:avLst/>
          </a:prstGeom>
        </p:spPr>
      </p:pic>
    </p:spTree>
    <p:extLst>
      <p:ext uri="{BB962C8B-B14F-4D97-AF65-F5344CB8AC3E}">
        <p14:creationId xmlns:p14="http://schemas.microsoft.com/office/powerpoint/2010/main" val="1775560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5015F44-DCA8-9DA8-58BE-DB2FD4209FF6}"/>
              </a:ext>
            </a:extLst>
          </p:cNvPr>
          <p:cNvSpPr>
            <a:spLocks noGrp="1" noChangeArrowheads="1"/>
          </p:cNvSpPr>
          <p:nvPr>
            <p:ph type="title"/>
          </p:nvPr>
        </p:nvSpPr>
        <p:spPr>
          <a:xfrm>
            <a:off x="1930400" y="228600"/>
            <a:ext cx="8051800" cy="914400"/>
          </a:xfrm>
        </p:spPr>
        <p:txBody>
          <a:bodyPr/>
          <a:lstStyle/>
          <a:p>
            <a:pPr eaLnBrk="1" hangingPunct="1"/>
            <a:r>
              <a:rPr lang="en-US" altLang="zh-CN" dirty="0">
                <a:ea typeface="SimSun" panose="02010600030101010101" pitchFamily="2" charset="-122"/>
              </a:rPr>
              <a:t>Web Browser and Network</a:t>
            </a:r>
            <a:endParaRPr lang="en-US" altLang="zh-CN" sz="3200" dirty="0">
              <a:ea typeface="SimSun" panose="02010600030101010101" pitchFamily="2" charset="-122"/>
            </a:endParaRPr>
          </a:p>
        </p:txBody>
      </p:sp>
      <p:sp>
        <p:nvSpPr>
          <p:cNvPr id="18435" name="Rectangle 3">
            <a:extLst>
              <a:ext uri="{FF2B5EF4-FFF2-40B4-BE49-F238E27FC236}">
                <a16:creationId xmlns:a16="http://schemas.microsoft.com/office/drawing/2014/main" id="{7A5E3C76-67E2-C43E-282C-0A422E4BE5E3}"/>
              </a:ext>
            </a:extLst>
          </p:cNvPr>
          <p:cNvSpPr>
            <a:spLocks noChangeArrowheads="1"/>
          </p:cNvSpPr>
          <p:nvPr/>
        </p:nvSpPr>
        <p:spPr bwMode="auto">
          <a:xfrm>
            <a:off x="2286000" y="1676401"/>
            <a:ext cx="1905000" cy="1103313"/>
          </a:xfrm>
          <a:prstGeom prst="rect">
            <a:avLst/>
          </a:prstGeom>
          <a:solidFill>
            <a:schemeClr val="accent1"/>
          </a:solidFill>
          <a:ln w="9525">
            <a:solidFill>
              <a:schemeClr val="bg2"/>
            </a:solidFill>
            <a:miter lim="800000"/>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400" dirty="0">
                <a:solidFill>
                  <a:srgbClr val="808000"/>
                </a:solidFill>
                <a:latin typeface="Tahoma" panose="020B0604030504040204" pitchFamily="34" charset="0"/>
                <a:ea typeface="SimSun" panose="02010600030101010101" pitchFamily="2" charset="-122"/>
              </a:rPr>
              <a:t>Browser</a:t>
            </a:r>
          </a:p>
        </p:txBody>
      </p:sp>
      <p:sp>
        <p:nvSpPr>
          <p:cNvPr id="18436" name="AutoShape 4">
            <a:extLst>
              <a:ext uri="{FF2B5EF4-FFF2-40B4-BE49-F238E27FC236}">
                <a16:creationId xmlns:a16="http://schemas.microsoft.com/office/drawing/2014/main" id="{F028B39C-98F9-CDB0-8074-39B53E37A08E}"/>
              </a:ext>
            </a:extLst>
          </p:cNvPr>
          <p:cNvSpPr>
            <a:spLocks noChangeArrowheads="1"/>
          </p:cNvSpPr>
          <p:nvPr/>
        </p:nvSpPr>
        <p:spPr bwMode="auto">
          <a:xfrm>
            <a:off x="7391400" y="1143000"/>
            <a:ext cx="2341564" cy="2819400"/>
          </a:xfrm>
          <a:prstGeom prst="cloudCallout">
            <a:avLst>
              <a:gd name="adj1" fmla="val -43750"/>
              <a:gd name="adj2" fmla="val 70000"/>
            </a:avLst>
          </a:prstGeom>
          <a:solidFill>
            <a:schemeClr val="folHlink"/>
          </a:solidFill>
          <a:ln w="9525">
            <a:solidFill>
              <a:schemeClr val="tx1"/>
            </a:solidFill>
            <a:round/>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endParaRPr lang="zh-CN" altLang="en-US" sz="2400">
              <a:solidFill>
                <a:srgbClr val="808000"/>
              </a:solidFill>
              <a:latin typeface="Tahoma" panose="020B0604030504040204" pitchFamily="34" charset="0"/>
              <a:ea typeface="SimSun" panose="02010600030101010101" pitchFamily="2" charset="-122"/>
            </a:endParaRPr>
          </a:p>
          <a:p>
            <a:pPr algn="ctr">
              <a:buSzTx/>
              <a:buFontTx/>
              <a:buNone/>
            </a:pPr>
            <a:endParaRPr lang="zh-CN" altLang="en-US" sz="2400">
              <a:solidFill>
                <a:srgbClr val="808000"/>
              </a:solidFill>
              <a:latin typeface="Tahoma" panose="020B0604030504040204" pitchFamily="34" charset="0"/>
              <a:ea typeface="SimSun" panose="02010600030101010101" pitchFamily="2" charset="-122"/>
            </a:endParaRPr>
          </a:p>
          <a:p>
            <a:pPr algn="ctr">
              <a:buSzTx/>
              <a:buFontTx/>
              <a:buNone/>
            </a:pPr>
            <a:r>
              <a:rPr lang="en-US" altLang="zh-CN" sz="2400">
                <a:solidFill>
                  <a:srgbClr val="808000"/>
                </a:solidFill>
                <a:latin typeface="Tahoma" panose="020B0604030504040204" pitchFamily="34" charset="0"/>
                <a:ea typeface="SimSun" panose="02010600030101010101" pitchFamily="2" charset="-122"/>
              </a:rPr>
              <a:t>Network</a:t>
            </a:r>
          </a:p>
        </p:txBody>
      </p:sp>
      <p:sp>
        <p:nvSpPr>
          <p:cNvPr id="18437" name="Oval 5">
            <a:extLst>
              <a:ext uri="{FF2B5EF4-FFF2-40B4-BE49-F238E27FC236}">
                <a16:creationId xmlns:a16="http://schemas.microsoft.com/office/drawing/2014/main" id="{89D7133A-6D3C-6F22-3158-2849439C4BA5}"/>
              </a:ext>
            </a:extLst>
          </p:cNvPr>
          <p:cNvSpPr>
            <a:spLocks noChangeArrowheads="1"/>
          </p:cNvSpPr>
          <p:nvPr/>
        </p:nvSpPr>
        <p:spPr bwMode="auto">
          <a:xfrm>
            <a:off x="7381875" y="4621214"/>
            <a:ext cx="895350" cy="1474787"/>
          </a:xfrm>
          <a:prstGeom prst="ellipse">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8438" name="Freeform 6">
            <a:extLst>
              <a:ext uri="{FF2B5EF4-FFF2-40B4-BE49-F238E27FC236}">
                <a16:creationId xmlns:a16="http://schemas.microsoft.com/office/drawing/2014/main" id="{02683D79-C02D-4790-45C4-2031B35999D4}"/>
              </a:ext>
            </a:extLst>
          </p:cNvPr>
          <p:cNvSpPr>
            <a:spLocks/>
          </p:cNvSpPr>
          <p:nvPr/>
        </p:nvSpPr>
        <p:spPr bwMode="auto">
          <a:xfrm>
            <a:off x="4191001" y="1855789"/>
            <a:ext cx="4314825" cy="401637"/>
          </a:xfrm>
          <a:custGeom>
            <a:avLst/>
            <a:gdLst>
              <a:gd name="T0" fmla="*/ 0 w 2718"/>
              <a:gd name="T1" fmla="*/ 2147483647 h 253"/>
              <a:gd name="T2" fmla="*/ 2147483647 w 2718"/>
              <a:gd name="T3" fmla="*/ 2147483647 h 253"/>
              <a:gd name="T4" fmla="*/ 2147483647 w 2718"/>
              <a:gd name="T5" fmla="*/ 2147483647 h 253"/>
              <a:gd name="T6" fmla="*/ 2147483647 w 2718"/>
              <a:gd name="T7" fmla="*/ 2147483647 h 253"/>
              <a:gd name="T8" fmla="*/ 0 60000 65536"/>
              <a:gd name="T9" fmla="*/ 0 60000 65536"/>
              <a:gd name="T10" fmla="*/ 0 60000 65536"/>
              <a:gd name="T11" fmla="*/ 0 60000 65536"/>
              <a:gd name="T12" fmla="*/ 0 w 2718"/>
              <a:gd name="T13" fmla="*/ 0 h 253"/>
              <a:gd name="T14" fmla="*/ 2718 w 2718"/>
              <a:gd name="T15" fmla="*/ 253 h 253"/>
            </a:gdLst>
            <a:ahLst/>
            <a:cxnLst>
              <a:cxn ang="T8">
                <a:pos x="T0" y="T1"/>
              </a:cxn>
              <a:cxn ang="T9">
                <a:pos x="T2" y="T3"/>
              </a:cxn>
              <a:cxn ang="T10">
                <a:pos x="T4" y="T5"/>
              </a:cxn>
              <a:cxn ang="T11">
                <a:pos x="T6" y="T7"/>
              </a:cxn>
            </a:cxnLst>
            <a:rect l="T12" t="T13" r="T14" b="T15"/>
            <a:pathLst>
              <a:path w="2718" h="253">
                <a:moveTo>
                  <a:pt x="0" y="216"/>
                </a:moveTo>
                <a:cubicBezTo>
                  <a:pt x="68" y="216"/>
                  <a:pt x="146" y="253"/>
                  <a:pt x="408" y="217"/>
                </a:cubicBezTo>
                <a:cubicBezTo>
                  <a:pt x="670" y="181"/>
                  <a:pt x="1187" y="2"/>
                  <a:pt x="1572" y="1"/>
                </a:cubicBezTo>
                <a:cubicBezTo>
                  <a:pt x="1957" y="0"/>
                  <a:pt x="2479" y="167"/>
                  <a:pt x="2718" y="211"/>
                </a:cubicBezTo>
              </a:path>
            </a:pathLst>
          </a:custGeom>
          <a:noFill/>
          <a:ln w="28575">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439" name="Oval 7">
            <a:extLst>
              <a:ext uri="{FF2B5EF4-FFF2-40B4-BE49-F238E27FC236}">
                <a16:creationId xmlns:a16="http://schemas.microsoft.com/office/drawing/2014/main" id="{F117749F-2373-C209-D1CC-529AA2F7C2BB}"/>
              </a:ext>
            </a:extLst>
          </p:cNvPr>
          <p:cNvSpPr>
            <a:spLocks noChangeArrowheads="1"/>
          </p:cNvSpPr>
          <p:nvPr/>
        </p:nvSpPr>
        <p:spPr bwMode="auto">
          <a:xfrm>
            <a:off x="8493126" y="2112964"/>
            <a:ext cx="365125" cy="36512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8440" name="Rectangle 8">
            <a:extLst>
              <a:ext uri="{FF2B5EF4-FFF2-40B4-BE49-F238E27FC236}">
                <a16:creationId xmlns:a16="http://schemas.microsoft.com/office/drawing/2014/main" id="{6562D54E-0D68-1D0B-2CBC-3BD5CD7327E3}"/>
              </a:ext>
            </a:extLst>
          </p:cNvPr>
          <p:cNvSpPr>
            <a:spLocks noGrp="1" noChangeArrowheads="1"/>
          </p:cNvSpPr>
          <p:nvPr>
            <p:ph type="body" idx="1"/>
          </p:nvPr>
        </p:nvSpPr>
        <p:spPr>
          <a:xfrm>
            <a:off x="1930400" y="4117943"/>
            <a:ext cx="8178800" cy="1562100"/>
          </a:xfrm>
          <a:noFill/>
        </p:spPr>
        <p:txBody>
          <a:bodyPr/>
          <a:lstStyle/>
          <a:p>
            <a:pPr eaLnBrk="1" hangingPunct="1"/>
            <a:r>
              <a:rPr lang="en-US" altLang="zh-CN" sz="2000">
                <a:ea typeface="SimSun" panose="02010600030101010101" pitchFamily="2" charset="-122"/>
              </a:rPr>
              <a:t>Browser sends requests</a:t>
            </a:r>
          </a:p>
          <a:p>
            <a:pPr eaLnBrk="1" hangingPunct="1"/>
            <a:r>
              <a:rPr lang="en-US" altLang="zh-CN" sz="2000">
                <a:ea typeface="SimSun" panose="02010600030101010101" pitchFamily="2" charset="-122"/>
              </a:rPr>
              <a:t>Web site sends response pages, which may include code</a:t>
            </a:r>
          </a:p>
          <a:p>
            <a:pPr eaLnBrk="1" hangingPunct="1"/>
            <a:r>
              <a:rPr lang="en-US" altLang="zh-CN" sz="2000">
                <a:ea typeface="SimSun" panose="02010600030101010101" pitchFamily="2" charset="-122"/>
              </a:rPr>
              <a:t>Interaction susceptible to network attacks</a:t>
            </a:r>
          </a:p>
        </p:txBody>
      </p:sp>
      <p:sp>
        <p:nvSpPr>
          <p:cNvPr id="18441" name="Rectangle 9">
            <a:extLst>
              <a:ext uri="{FF2B5EF4-FFF2-40B4-BE49-F238E27FC236}">
                <a16:creationId xmlns:a16="http://schemas.microsoft.com/office/drawing/2014/main" id="{EE3166E1-BD8C-A325-3AC4-22F555E36C5C}"/>
              </a:ext>
            </a:extLst>
          </p:cNvPr>
          <p:cNvSpPr>
            <a:spLocks noChangeArrowheads="1"/>
          </p:cNvSpPr>
          <p:nvPr/>
        </p:nvSpPr>
        <p:spPr bwMode="auto">
          <a:xfrm>
            <a:off x="2286000" y="2779713"/>
            <a:ext cx="1905000" cy="457200"/>
          </a:xfrm>
          <a:prstGeom prst="rect">
            <a:avLst/>
          </a:prstGeom>
          <a:solidFill>
            <a:schemeClr val="bg2"/>
          </a:solidFill>
          <a:ln w="9525">
            <a:solidFill>
              <a:schemeClr val="hlink"/>
            </a:solidFill>
            <a:miter lim="800000"/>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400">
                <a:solidFill>
                  <a:srgbClr val="808000"/>
                </a:solidFill>
                <a:latin typeface="Tahoma" panose="020B0604030504040204" pitchFamily="34" charset="0"/>
                <a:ea typeface="SimSun" panose="02010600030101010101" pitchFamily="2" charset="-122"/>
              </a:rPr>
              <a:t>OS</a:t>
            </a:r>
          </a:p>
        </p:txBody>
      </p:sp>
      <p:sp>
        <p:nvSpPr>
          <p:cNvPr id="18442" name="Rectangle 10">
            <a:extLst>
              <a:ext uri="{FF2B5EF4-FFF2-40B4-BE49-F238E27FC236}">
                <a16:creationId xmlns:a16="http://schemas.microsoft.com/office/drawing/2014/main" id="{05A88D7B-B8A1-FEB5-19D4-71518122B76B}"/>
              </a:ext>
            </a:extLst>
          </p:cNvPr>
          <p:cNvSpPr>
            <a:spLocks noChangeArrowheads="1"/>
          </p:cNvSpPr>
          <p:nvPr/>
        </p:nvSpPr>
        <p:spPr bwMode="auto">
          <a:xfrm>
            <a:off x="2286000" y="3236913"/>
            <a:ext cx="1905000" cy="457200"/>
          </a:xfrm>
          <a:prstGeom prst="rect">
            <a:avLst/>
          </a:prstGeom>
          <a:solidFill>
            <a:schemeClr val="bg2"/>
          </a:solidFill>
          <a:ln w="9525">
            <a:solidFill>
              <a:schemeClr val="hlink"/>
            </a:solidFill>
            <a:miter lim="800000"/>
            <a:headEnd/>
            <a:tailEnd/>
          </a:ln>
        </p:spPr>
        <p:txBody>
          <a:bodyPr wrap="none" anchor="ct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400">
                <a:solidFill>
                  <a:srgbClr val="808000"/>
                </a:solidFill>
                <a:latin typeface="Tahoma" panose="020B0604030504040204" pitchFamily="34" charset="0"/>
                <a:ea typeface="SimSun" panose="02010600030101010101" pitchFamily="2" charset="-122"/>
              </a:rPr>
              <a:t>Hardware</a:t>
            </a:r>
          </a:p>
        </p:txBody>
      </p:sp>
      <p:sp>
        <p:nvSpPr>
          <p:cNvPr id="18443" name="Text Box 11">
            <a:extLst>
              <a:ext uri="{FF2B5EF4-FFF2-40B4-BE49-F238E27FC236}">
                <a16:creationId xmlns:a16="http://schemas.microsoft.com/office/drawing/2014/main" id="{C5EAEE35-14E2-56F6-FD23-6326781EEDE1}"/>
              </a:ext>
            </a:extLst>
          </p:cNvPr>
          <p:cNvSpPr txBox="1">
            <a:spLocks noChangeArrowheads="1"/>
          </p:cNvSpPr>
          <p:nvPr/>
        </p:nvSpPr>
        <p:spPr bwMode="auto">
          <a:xfrm>
            <a:off x="8763001" y="1905001"/>
            <a:ext cx="9699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400">
                <a:solidFill>
                  <a:srgbClr val="808000"/>
                </a:solidFill>
                <a:latin typeface="Tahoma" panose="020B0604030504040204" pitchFamily="34" charset="0"/>
                <a:ea typeface="SimSun" panose="02010600030101010101" pitchFamily="2" charset="-122"/>
              </a:rPr>
              <a:t>Web site</a:t>
            </a:r>
          </a:p>
        </p:txBody>
      </p:sp>
      <p:sp>
        <p:nvSpPr>
          <p:cNvPr id="18444" name="Freeform 12">
            <a:extLst>
              <a:ext uri="{FF2B5EF4-FFF2-40B4-BE49-F238E27FC236}">
                <a16:creationId xmlns:a16="http://schemas.microsoft.com/office/drawing/2014/main" id="{56B52888-F0B5-A7BA-F66B-C1652705EB99}"/>
              </a:ext>
            </a:extLst>
          </p:cNvPr>
          <p:cNvSpPr>
            <a:spLocks/>
          </p:cNvSpPr>
          <p:nvPr/>
        </p:nvSpPr>
        <p:spPr bwMode="auto">
          <a:xfrm>
            <a:off x="4191000" y="2157413"/>
            <a:ext cx="4305300" cy="455612"/>
          </a:xfrm>
          <a:custGeom>
            <a:avLst/>
            <a:gdLst>
              <a:gd name="T0" fmla="*/ 0 w 2712"/>
              <a:gd name="T1" fmla="*/ 2147483647 h 287"/>
              <a:gd name="T2" fmla="*/ 2147483647 w 2712"/>
              <a:gd name="T3" fmla="*/ 2147483647 h 287"/>
              <a:gd name="T4" fmla="*/ 2147483647 w 2712"/>
              <a:gd name="T5" fmla="*/ 2147483647 h 287"/>
              <a:gd name="T6" fmla="*/ 2147483647 w 2712"/>
              <a:gd name="T7" fmla="*/ 2147483647 h 287"/>
              <a:gd name="T8" fmla="*/ 0 60000 65536"/>
              <a:gd name="T9" fmla="*/ 0 60000 65536"/>
              <a:gd name="T10" fmla="*/ 0 60000 65536"/>
              <a:gd name="T11" fmla="*/ 0 60000 65536"/>
              <a:gd name="T12" fmla="*/ 0 w 2712"/>
              <a:gd name="T13" fmla="*/ 0 h 287"/>
              <a:gd name="T14" fmla="*/ 2712 w 2712"/>
              <a:gd name="T15" fmla="*/ 287 h 287"/>
            </a:gdLst>
            <a:ahLst/>
            <a:cxnLst>
              <a:cxn ang="T8">
                <a:pos x="T0" y="T1"/>
              </a:cxn>
              <a:cxn ang="T9">
                <a:pos x="T2" y="T3"/>
              </a:cxn>
              <a:cxn ang="T10">
                <a:pos x="T4" y="T5"/>
              </a:cxn>
              <a:cxn ang="T11">
                <a:pos x="T6" y="T7"/>
              </a:cxn>
            </a:cxnLst>
            <a:rect l="T12" t="T13" r="T14" b="T15"/>
            <a:pathLst>
              <a:path w="2712" h="287">
                <a:moveTo>
                  <a:pt x="0" y="243"/>
                </a:moveTo>
                <a:cubicBezTo>
                  <a:pt x="68" y="244"/>
                  <a:pt x="161" y="287"/>
                  <a:pt x="408" y="249"/>
                </a:cubicBezTo>
                <a:cubicBezTo>
                  <a:pt x="655" y="211"/>
                  <a:pt x="1098" y="30"/>
                  <a:pt x="1482" y="15"/>
                </a:cubicBezTo>
                <a:cubicBezTo>
                  <a:pt x="1866" y="0"/>
                  <a:pt x="2456" y="129"/>
                  <a:pt x="2712" y="159"/>
                </a:cubicBezTo>
              </a:path>
            </a:pathLst>
          </a:custGeom>
          <a:noFill/>
          <a:ln w="28575">
            <a:solidFill>
              <a:schemeClr val="hlink"/>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8445" name="Text Box 13">
            <a:extLst>
              <a:ext uri="{FF2B5EF4-FFF2-40B4-BE49-F238E27FC236}">
                <a16:creationId xmlns:a16="http://schemas.microsoft.com/office/drawing/2014/main" id="{947A016F-D7A4-C7C7-2460-64C5D7687C86}"/>
              </a:ext>
            </a:extLst>
          </p:cNvPr>
          <p:cNvSpPr txBox="1">
            <a:spLocks noChangeArrowheads="1"/>
          </p:cNvSpPr>
          <p:nvPr/>
        </p:nvSpPr>
        <p:spPr bwMode="auto">
          <a:xfrm>
            <a:off x="4826000" y="1600201"/>
            <a:ext cx="1022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000">
                <a:solidFill>
                  <a:srgbClr val="808000"/>
                </a:solidFill>
                <a:latin typeface="Tahoma" panose="020B0604030504040204" pitchFamily="34" charset="0"/>
                <a:ea typeface="SimSun" panose="02010600030101010101" pitchFamily="2" charset="-122"/>
              </a:rPr>
              <a:t>request</a:t>
            </a:r>
          </a:p>
        </p:txBody>
      </p:sp>
      <p:sp>
        <p:nvSpPr>
          <p:cNvPr id="18446" name="Text Box 14">
            <a:extLst>
              <a:ext uri="{FF2B5EF4-FFF2-40B4-BE49-F238E27FC236}">
                <a16:creationId xmlns:a16="http://schemas.microsoft.com/office/drawing/2014/main" id="{BFB5621A-80EE-ACB0-FD7D-9E03669A8129}"/>
              </a:ext>
            </a:extLst>
          </p:cNvPr>
          <p:cNvSpPr txBox="1">
            <a:spLocks noChangeArrowheads="1"/>
          </p:cNvSpPr>
          <p:nvPr/>
        </p:nvSpPr>
        <p:spPr bwMode="auto">
          <a:xfrm>
            <a:off x="5673726" y="2270126"/>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100000"/>
              <a:buFont typeface="Times" panose="02020603050405020304" pitchFamily="18" charset="0"/>
              <a:buChar char="•"/>
              <a:defRPr sz="2800">
                <a:solidFill>
                  <a:schemeClr val="tx1"/>
                </a:solidFill>
                <a:latin typeface="Arial" panose="020B0604020202020204" pitchFamily="34" charset="0"/>
              </a:defRPr>
            </a:lvl1pPr>
            <a:lvl2pPr marL="742950" indent="-285750" eaLnBrk="0" hangingPunct="0">
              <a:spcBef>
                <a:spcPct val="20000"/>
              </a:spcBef>
              <a:buChar char="–"/>
              <a:defRPr sz="2400">
                <a:solidFill>
                  <a:schemeClr val="tx1"/>
                </a:solidFill>
                <a:latin typeface="Arial" panose="020B0604020202020204" pitchFamily="34" charset="0"/>
              </a:defRPr>
            </a:lvl2pPr>
            <a:lvl3pPr marL="1143000" indent="-228600" eaLnBrk="0" hangingPunct="0">
              <a:spcBef>
                <a:spcPct val="20000"/>
              </a:spcBef>
              <a:buChar char="•"/>
              <a:defRPr sz="22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SzTx/>
              <a:buFontTx/>
              <a:buNone/>
            </a:pPr>
            <a:r>
              <a:rPr lang="en-US" altLang="zh-CN" sz="2000">
                <a:solidFill>
                  <a:srgbClr val="808000"/>
                </a:solidFill>
                <a:latin typeface="Tahoma" panose="020B0604030504040204" pitchFamily="34" charset="0"/>
                <a:ea typeface="SimSun" panose="02010600030101010101" pitchFamily="2" charset="-122"/>
              </a:rPr>
              <a:t>reply</a:t>
            </a:r>
          </a:p>
        </p:txBody>
      </p:sp>
      <p:sp>
        <p:nvSpPr>
          <p:cNvPr id="15" name="Date Placeholder 14">
            <a:extLst>
              <a:ext uri="{FF2B5EF4-FFF2-40B4-BE49-F238E27FC236}">
                <a16:creationId xmlns:a16="http://schemas.microsoft.com/office/drawing/2014/main" id="{11F5234A-D2AD-E32F-41B5-0BE2BCAC0AC9}"/>
              </a:ext>
            </a:extLst>
          </p:cNvPr>
          <p:cNvSpPr>
            <a:spLocks noGrp="1"/>
          </p:cNvSpPr>
          <p:nvPr>
            <p:ph type="dt" sz="quarter" idx="10"/>
          </p:nvPr>
        </p:nvSpPr>
        <p:spPr/>
        <p:txBody>
          <a:bodyPr/>
          <a:lstStyle/>
          <a:p>
            <a:pPr>
              <a:defRPr/>
            </a:pPr>
            <a:r>
              <a:rPr lang="en-US"/>
              <a:t>CS526</a:t>
            </a:r>
            <a:endParaRPr lang="en-US" dirty="0">
              <a:solidFill>
                <a:schemeClr val="tx1"/>
              </a:solidFill>
            </a:endParaRPr>
          </a:p>
        </p:txBody>
      </p:sp>
      <p:sp>
        <p:nvSpPr>
          <p:cNvPr id="16" name="Slide Number Placeholder 15">
            <a:extLst>
              <a:ext uri="{FF2B5EF4-FFF2-40B4-BE49-F238E27FC236}">
                <a16:creationId xmlns:a16="http://schemas.microsoft.com/office/drawing/2014/main" id="{658BB924-B696-97DA-46C7-33A951A1A644}"/>
              </a:ext>
            </a:extLst>
          </p:cNvPr>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fld id="{76A27785-999C-4056-9EE4-E76E9C37D85D}" type="slidenum">
              <a:rPr lang="en-US" altLang="en-US" sz="1400">
                <a:solidFill>
                  <a:srgbClr val="254C9C"/>
                </a:solidFill>
                <a:latin typeface="Arial" panose="020B0604020202020204" pitchFamily="34" charset="0"/>
              </a:rPr>
              <a:pPr eaLnBrk="1" hangingPunct="1"/>
              <a:t>5</a:t>
            </a:fld>
            <a:endParaRPr lang="en-US" altLang="en-US" sz="1400">
              <a:latin typeface="Arial" panose="020B0604020202020204" pitchFamily="34" charset="0"/>
            </a:endParaRPr>
          </a:p>
        </p:txBody>
      </p:sp>
      <p:sp>
        <p:nvSpPr>
          <p:cNvPr id="17" name="Footer Placeholder 16">
            <a:extLst>
              <a:ext uri="{FF2B5EF4-FFF2-40B4-BE49-F238E27FC236}">
                <a16:creationId xmlns:a16="http://schemas.microsoft.com/office/drawing/2014/main" id="{E895A4F9-C99D-A70F-694E-D1BCFC5EBB3D}"/>
              </a:ext>
            </a:extLst>
          </p:cNvPr>
          <p:cNvSpPr>
            <a:spLocks noGrp="1"/>
          </p:cNvSpPr>
          <p:nvPr>
            <p:ph type="ftr" sz="quarter" idx="11"/>
          </p:nvPr>
        </p:nvSpPr>
        <p:spPr/>
        <p:txBody>
          <a:bodyPr/>
          <a:lstStyle/>
          <a:p>
            <a:pPr>
              <a:defRPr/>
            </a:pPr>
            <a:r>
              <a:rPr lang="en-US"/>
              <a:t>Topic 11: Web Security Part 1</a:t>
            </a:r>
            <a:endParaRPr lang="en-US"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19C0-EC0C-1740-A468-FA5580294B40}"/>
              </a:ext>
            </a:extLst>
          </p:cNvPr>
          <p:cNvSpPr>
            <a:spLocks noGrp="1"/>
          </p:cNvSpPr>
          <p:nvPr>
            <p:ph type="title"/>
          </p:nvPr>
        </p:nvSpPr>
        <p:spPr/>
        <p:txBody>
          <a:bodyPr/>
          <a:lstStyle/>
          <a:p>
            <a:r>
              <a:rPr lang="en-US" dirty="0"/>
              <a:t>authentication</a:t>
            </a:r>
          </a:p>
        </p:txBody>
      </p:sp>
      <p:sp>
        <p:nvSpPr>
          <p:cNvPr id="3" name="Content Placeholder 2">
            <a:extLst>
              <a:ext uri="{FF2B5EF4-FFF2-40B4-BE49-F238E27FC236}">
                <a16:creationId xmlns:a16="http://schemas.microsoft.com/office/drawing/2014/main" id="{6F032421-A0E4-7540-817D-F2B98270C893}"/>
              </a:ext>
            </a:extLst>
          </p:cNvPr>
          <p:cNvSpPr>
            <a:spLocks noGrp="1"/>
          </p:cNvSpPr>
          <p:nvPr>
            <p:ph idx="1"/>
          </p:nvPr>
        </p:nvSpPr>
        <p:spPr>
          <a:xfrm>
            <a:off x="533400" y="1371600"/>
            <a:ext cx="10346237" cy="4023360"/>
          </a:xfrm>
        </p:spPr>
        <p:txBody>
          <a:bodyPr>
            <a:normAutofit/>
          </a:bodyPr>
          <a:lstStyle/>
          <a:p>
            <a:pPr>
              <a:buFont typeface="Wingdings" pitchFamily="2" charset="2"/>
              <a:buChar char="Ø"/>
            </a:pPr>
            <a:r>
              <a:rPr lang="en-US" dirty="0"/>
              <a:t> Authentication is a mechanism for validating a user. </a:t>
            </a:r>
          </a:p>
          <a:p>
            <a:pPr>
              <a:buFont typeface="Wingdings" pitchFamily="2" charset="2"/>
              <a:buChar char="Ø"/>
            </a:pPr>
            <a:r>
              <a:rPr lang="en-US" dirty="0"/>
              <a:t> There are many authentication technologies:</a:t>
            </a:r>
          </a:p>
          <a:p>
            <a:pPr lvl="2">
              <a:buFont typeface="Wingdings" pitchFamily="2" charset="2"/>
              <a:buChar char="§"/>
            </a:pPr>
            <a:r>
              <a:rPr lang="en-US" sz="1800" dirty="0"/>
              <a:t> HTML forms-based authentication</a:t>
            </a:r>
          </a:p>
          <a:p>
            <a:pPr lvl="2">
              <a:buFont typeface="Wingdings" pitchFamily="2" charset="2"/>
              <a:buChar char="§"/>
            </a:pPr>
            <a:r>
              <a:rPr lang="en-US" sz="1800" dirty="0"/>
              <a:t> Multifactor authentication</a:t>
            </a:r>
          </a:p>
          <a:p>
            <a:pPr lvl="2">
              <a:buFont typeface="Wingdings" pitchFamily="2" charset="2"/>
              <a:buChar char="§"/>
            </a:pPr>
            <a:r>
              <a:rPr lang="en-US" sz="1800" dirty="0"/>
              <a:t> Client SSL certificates and/or smartcards</a:t>
            </a:r>
          </a:p>
          <a:p>
            <a:pPr lvl="2">
              <a:buFont typeface="Wingdings" pitchFamily="2" charset="2"/>
              <a:buChar char="§"/>
            </a:pPr>
            <a:r>
              <a:rPr lang="en-US" sz="1800" dirty="0"/>
              <a:t> </a:t>
            </a:r>
            <a:r>
              <a:rPr lang="en-US" sz="1800" dirty="0" err="1"/>
              <a:t>etc</a:t>
            </a:r>
            <a:endParaRPr lang="en-US" sz="1800" dirty="0"/>
          </a:p>
          <a:p>
            <a:pPr>
              <a:buFont typeface="Wingdings" pitchFamily="2" charset="2"/>
              <a:buChar char="Ø"/>
            </a:pPr>
            <a:r>
              <a:rPr lang="en-US" dirty="0"/>
              <a:t> In general, there are two factors that result in insecure authentication:</a:t>
            </a:r>
          </a:p>
          <a:p>
            <a:pPr lvl="2">
              <a:buFont typeface="Wingdings" pitchFamily="2" charset="2"/>
              <a:buChar char="§"/>
            </a:pPr>
            <a:r>
              <a:rPr lang="en-US" sz="1800" dirty="0"/>
              <a:t> Design flaws in authentication mechanisms</a:t>
            </a:r>
          </a:p>
          <a:p>
            <a:pPr lvl="2">
              <a:buFont typeface="Wingdings" pitchFamily="2" charset="2"/>
              <a:buChar char="§"/>
            </a:pPr>
            <a:r>
              <a:rPr lang="en-US" sz="1800" dirty="0"/>
              <a:t> Implementation flaws in authentication </a:t>
            </a:r>
          </a:p>
        </p:txBody>
      </p:sp>
      <p:sp>
        <p:nvSpPr>
          <p:cNvPr id="4" name="Slide Number Placeholder 3">
            <a:extLst>
              <a:ext uri="{FF2B5EF4-FFF2-40B4-BE49-F238E27FC236}">
                <a16:creationId xmlns:a16="http://schemas.microsoft.com/office/drawing/2014/main" id="{F9990CA1-F472-B042-8FEB-8570E1659AA8}"/>
              </a:ext>
            </a:extLst>
          </p:cNvPr>
          <p:cNvSpPr>
            <a:spLocks noGrp="1"/>
          </p:cNvSpPr>
          <p:nvPr>
            <p:ph type="sldNum" sz="quarter" idx="12"/>
          </p:nvPr>
        </p:nvSpPr>
        <p:spPr>
          <a:xfrm>
            <a:off x="11131826" y="6394506"/>
            <a:ext cx="914399" cy="463494"/>
          </a:xfrm>
        </p:spPr>
        <p:txBody>
          <a:bodyPr/>
          <a:lstStyle/>
          <a:p>
            <a:fld id="{6C5CE048-8E8E-3649-AD73-6AC656BFA1B7}" type="slidenum">
              <a:rPr lang="en-US" sz="2200" smtClean="0"/>
              <a:t>50</a:t>
            </a:fld>
            <a:endParaRPr lang="en-US" sz="2200" dirty="0"/>
          </a:p>
        </p:txBody>
      </p:sp>
    </p:spTree>
    <p:extLst>
      <p:ext uri="{BB962C8B-B14F-4D97-AF65-F5344CB8AC3E}">
        <p14:creationId xmlns:p14="http://schemas.microsoft.com/office/powerpoint/2010/main" val="31134034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19C0-EC0C-1740-A468-FA5580294B40}"/>
              </a:ext>
            </a:extLst>
          </p:cNvPr>
          <p:cNvSpPr>
            <a:spLocks noGrp="1"/>
          </p:cNvSpPr>
          <p:nvPr>
            <p:ph type="title"/>
          </p:nvPr>
        </p:nvSpPr>
        <p:spPr>
          <a:xfrm>
            <a:off x="581192" y="702156"/>
            <a:ext cx="11077778" cy="1035204"/>
          </a:xfrm>
        </p:spPr>
        <p:txBody>
          <a:bodyPr>
            <a:noAutofit/>
          </a:bodyPr>
          <a:lstStyle/>
          <a:p>
            <a:r>
              <a:rPr lang="en-US" dirty="0"/>
              <a:t>Design flaws in authentication mechanisms</a:t>
            </a:r>
          </a:p>
        </p:txBody>
      </p:sp>
      <p:sp>
        <p:nvSpPr>
          <p:cNvPr id="3" name="Content Placeholder 2">
            <a:extLst>
              <a:ext uri="{FF2B5EF4-FFF2-40B4-BE49-F238E27FC236}">
                <a16:creationId xmlns:a16="http://schemas.microsoft.com/office/drawing/2014/main" id="{6F032421-A0E4-7540-817D-F2B98270C893}"/>
              </a:ext>
            </a:extLst>
          </p:cNvPr>
          <p:cNvSpPr>
            <a:spLocks noGrp="1"/>
          </p:cNvSpPr>
          <p:nvPr>
            <p:ph idx="1"/>
          </p:nvPr>
        </p:nvSpPr>
        <p:spPr>
          <a:xfrm>
            <a:off x="581192" y="2103430"/>
            <a:ext cx="10346237" cy="4023360"/>
          </a:xfrm>
        </p:spPr>
        <p:txBody>
          <a:bodyPr anchor="t">
            <a:normAutofit/>
          </a:bodyPr>
          <a:lstStyle/>
          <a:p>
            <a:pPr>
              <a:buFont typeface="Wingdings" pitchFamily="2" charset="2"/>
              <a:buChar char="Ø"/>
            </a:pPr>
            <a:r>
              <a:rPr lang="en-US" dirty="0"/>
              <a:t> Bad passwords*</a:t>
            </a:r>
          </a:p>
          <a:p>
            <a:pPr>
              <a:buFont typeface="Wingdings" pitchFamily="2" charset="2"/>
              <a:buChar char="Ø"/>
            </a:pPr>
            <a:r>
              <a:rPr lang="en-US" dirty="0"/>
              <a:t> Brute-forcible logins</a:t>
            </a:r>
          </a:p>
          <a:p>
            <a:pPr>
              <a:buFont typeface="Wingdings" pitchFamily="2" charset="2"/>
              <a:buChar char="Ø"/>
            </a:pPr>
            <a:r>
              <a:rPr lang="en-US" dirty="0"/>
              <a:t> Verbose Failure messages</a:t>
            </a:r>
          </a:p>
          <a:p>
            <a:pPr>
              <a:buFont typeface="Wingdings" pitchFamily="2" charset="2"/>
              <a:buChar char="Ø"/>
            </a:pPr>
            <a:r>
              <a:rPr lang="en-US" dirty="0"/>
              <a:t> Vulnerable transmission of credentials</a:t>
            </a:r>
          </a:p>
          <a:p>
            <a:pPr>
              <a:buFont typeface="Wingdings" pitchFamily="2" charset="2"/>
              <a:buChar char="Ø"/>
            </a:pPr>
            <a:r>
              <a:rPr lang="en-US" dirty="0"/>
              <a:t> Weaknesses in password change functionality </a:t>
            </a:r>
          </a:p>
          <a:p>
            <a:pPr>
              <a:buFont typeface="Wingdings" pitchFamily="2" charset="2"/>
              <a:buChar char="Ø"/>
            </a:pPr>
            <a:r>
              <a:rPr lang="en-US" dirty="0"/>
              <a:t> Weaknesses in forgotten password functionality*</a:t>
            </a:r>
          </a:p>
          <a:p>
            <a:pPr>
              <a:buFont typeface="Wingdings" pitchFamily="2" charset="2"/>
              <a:buChar char="Ø"/>
            </a:pPr>
            <a:r>
              <a:rPr lang="en-US" dirty="0"/>
              <a:t> etc. </a:t>
            </a:r>
          </a:p>
        </p:txBody>
      </p:sp>
      <p:sp>
        <p:nvSpPr>
          <p:cNvPr id="4" name="Slide Number Placeholder 3">
            <a:extLst>
              <a:ext uri="{FF2B5EF4-FFF2-40B4-BE49-F238E27FC236}">
                <a16:creationId xmlns:a16="http://schemas.microsoft.com/office/drawing/2014/main" id="{F9990CA1-F472-B042-8FEB-8570E1659AA8}"/>
              </a:ext>
            </a:extLst>
          </p:cNvPr>
          <p:cNvSpPr>
            <a:spLocks noGrp="1"/>
          </p:cNvSpPr>
          <p:nvPr>
            <p:ph type="sldNum" sz="quarter" idx="12"/>
          </p:nvPr>
        </p:nvSpPr>
        <p:spPr>
          <a:xfrm>
            <a:off x="11658970" y="6338049"/>
            <a:ext cx="533030" cy="435664"/>
          </a:xfrm>
        </p:spPr>
        <p:txBody>
          <a:bodyPr/>
          <a:lstStyle/>
          <a:p>
            <a:fld id="{6C5CE048-8E8E-3649-AD73-6AC656BFA1B7}" type="slidenum">
              <a:rPr lang="en-US" sz="2200" smtClean="0"/>
              <a:t>51</a:t>
            </a:fld>
            <a:endParaRPr lang="en-US" sz="2200"/>
          </a:p>
        </p:txBody>
      </p:sp>
    </p:spTree>
    <p:extLst>
      <p:ext uri="{BB962C8B-B14F-4D97-AF65-F5344CB8AC3E}">
        <p14:creationId xmlns:p14="http://schemas.microsoft.com/office/powerpoint/2010/main" val="4097426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19C0-EC0C-1740-A468-FA5580294B40}"/>
              </a:ext>
            </a:extLst>
          </p:cNvPr>
          <p:cNvSpPr>
            <a:spLocks noGrp="1"/>
          </p:cNvSpPr>
          <p:nvPr>
            <p:ph type="title"/>
          </p:nvPr>
        </p:nvSpPr>
        <p:spPr/>
        <p:txBody>
          <a:bodyPr>
            <a:normAutofit/>
          </a:bodyPr>
          <a:lstStyle/>
          <a:p>
            <a:r>
              <a:rPr lang="en-US" dirty="0"/>
              <a:t>Bad passwords</a:t>
            </a:r>
          </a:p>
        </p:txBody>
      </p:sp>
      <p:sp>
        <p:nvSpPr>
          <p:cNvPr id="3" name="Content Placeholder 2">
            <a:extLst>
              <a:ext uri="{FF2B5EF4-FFF2-40B4-BE49-F238E27FC236}">
                <a16:creationId xmlns:a16="http://schemas.microsoft.com/office/drawing/2014/main" id="{6F032421-A0E4-7540-817D-F2B98270C893}"/>
              </a:ext>
            </a:extLst>
          </p:cNvPr>
          <p:cNvSpPr>
            <a:spLocks noGrp="1"/>
          </p:cNvSpPr>
          <p:nvPr>
            <p:ph idx="1"/>
          </p:nvPr>
        </p:nvSpPr>
        <p:spPr>
          <a:xfrm>
            <a:off x="1038665" y="1295400"/>
            <a:ext cx="10346237" cy="4023360"/>
          </a:xfrm>
        </p:spPr>
        <p:txBody>
          <a:bodyPr anchor="t">
            <a:normAutofit/>
          </a:bodyPr>
          <a:lstStyle/>
          <a:p>
            <a:pPr>
              <a:buFont typeface="Wingdings" pitchFamily="2" charset="2"/>
              <a:buChar char="Ø"/>
            </a:pPr>
            <a:r>
              <a:rPr lang="en-US" dirty="0"/>
              <a:t> Very short or blank passwords</a:t>
            </a:r>
          </a:p>
          <a:p>
            <a:pPr>
              <a:buFont typeface="Wingdings" pitchFamily="2" charset="2"/>
              <a:buChar char="Ø"/>
            </a:pPr>
            <a:r>
              <a:rPr lang="en-US" dirty="0"/>
              <a:t> Common dictionary words or names</a:t>
            </a:r>
          </a:p>
          <a:p>
            <a:pPr>
              <a:buFont typeface="Wingdings" pitchFamily="2" charset="2"/>
              <a:buChar char="Ø"/>
            </a:pPr>
            <a:r>
              <a:rPr lang="en-US" dirty="0"/>
              <a:t> The same as the username</a:t>
            </a:r>
          </a:p>
          <a:p>
            <a:pPr>
              <a:buFont typeface="Wingdings" pitchFamily="2" charset="2"/>
              <a:buChar char="Ø"/>
            </a:pPr>
            <a:r>
              <a:rPr lang="en-US" dirty="0"/>
              <a:t> Still set to the default value</a:t>
            </a:r>
          </a:p>
          <a:p>
            <a:pPr>
              <a:buFont typeface="Wingdings" pitchFamily="2" charset="2"/>
              <a:buChar char="Ø"/>
            </a:pPr>
            <a:endParaRPr lang="en-US" dirty="0"/>
          </a:p>
          <a:p>
            <a:pPr>
              <a:buFont typeface="Wingdings" pitchFamily="2" charset="2"/>
              <a:buChar char="Ø"/>
            </a:pPr>
            <a:r>
              <a:rPr lang="en-US" dirty="0"/>
              <a:t> Check the strength of your password:                                      </a:t>
            </a:r>
          </a:p>
          <a:p>
            <a:pPr marL="0" indent="0">
              <a:buNone/>
            </a:pPr>
            <a:r>
              <a:rPr lang="en-US" dirty="0"/>
              <a:t>    </a:t>
            </a:r>
            <a:r>
              <a:rPr lang="en-US" dirty="0">
                <a:hlinkClick r:id="rId3"/>
              </a:rPr>
              <a:t>https://</a:t>
            </a:r>
            <a:r>
              <a:rPr lang="en-US" dirty="0" err="1">
                <a:hlinkClick r:id="rId3"/>
              </a:rPr>
              <a:t>password.kaspersky.com</a:t>
            </a:r>
            <a:r>
              <a:rPr lang="en-US" dirty="0">
                <a:hlinkClick r:id="rId3"/>
              </a:rPr>
              <a:t>/</a:t>
            </a:r>
            <a:endParaRPr lang="en-US" dirty="0"/>
          </a:p>
        </p:txBody>
      </p:sp>
      <p:sp>
        <p:nvSpPr>
          <p:cNvPr id="4" name="Slide Number Placeholder 3">
            <a:extLst>
              <a:ext uri="{FF2B5EF4-FFF2-40B4-BE49-F238E27FC236}">
                <a16:creationId xmlns:a16="http://schemas.microsoft.com/office/drawing/2014/main" id="{F9990CA1-F472-B042-8FEB-8570E1659AA8}"/>
              </a:ext>
            </a:extLst>
          </p:cNvPr>
          <p:cNvSpPr>
            <a:spLocks noGrp="1"/>
          </p:cNvSpPr>
          <p:nvPr>
            <p:ph type="sldNum" sz="quarter" idx="12"/>
          </p:nvPr>
        </p:nvSpPr>
        <p:spPr>
          <a:xfrm>
            <a:off x="11658970" y="6392916"/>
            <a:ext cx="533030" cy="435664"/>
          </a:xfrm>
        </p:spPr>
        <p:txBody>
          <a:bodyPr/>
          <a:lstStyle/>
          <a:p>
            <a:fld id="{6C5CE048-8E8E-3649-AD73-6AC656BFA1B7}" type="slidenum">
              <a:rPr lang="en-US" sz="2200" smtClean="0"/>
              <a:t>52</a:t>
            </a:fld>
            <a:endParaRPr lang="en-US" sz="2200"/>
          </a:p>
        </p:txBody>
      </p:sp>
    </p:spTree>
    <p:extLst>
      <p:ext uri="{BB962C8B-B14F-4D97-AF65-F5344CB8AC3E}">
        <p14:creationId xmlns:p14="http://schemas.microsoft.com/office/powerpoint/2010/main" val="3032076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19C0-EC0C-1740-A468-FA5580294B40}"/>
              </a:ext>
            </a:extLst>
          </p:cNvPr>
          <p:cNvSpPr>
            <a:spLocks noGrp="1"/>
          </p:cNvSpPr>
          <p:nvPr>
            <p:ph type="title"/>
          </p:nvPr>
        </p:nvSpPr>
        <p:spPr/>
        <p:txBody>
          <a:bodyPr>
            <a:normAutofit/>
          </a:bodyPr>
          <a:lstStyle/>
          <a:p>
            <a:r>
              <a:rPr lang="en-US" dirty="0"/>
              <a:t>exercise #5:  WEBGOAT</a:t>
            </a:r>
          </a:p>
        </p:txBody>
      </p:sp>
      <p:sp>
        <p:nvSpPr>
          <p:cNvPr id="3" name="Content Placeholder 2">
            <a:extLst>
              <a:ext uri="{FF2B5EF4-FFF2-40B4-BE49-F238E27FC236}">
                <a16:creationId xmlns:a16="http://schemas.microsoft.com/office/drawing/2014/main" id="{6F032421-A0E4-7540-817D-F2B98270C893}"/>
              </a:ext>
            </a:extLst>
          </p:cNvPr>
          <p:cNvSpPr>
            <a:spLocks noGrp="1"/>
          </p:cNvSpPr>
          <p:nvPr>
            <p:ph idx="1"/>
          </p:nvPr>
        </p:nvSpPr>
        <p:spPr>
          <a:xfrm>
            <a:off x="581192" y="2130357"/>
            <a:ext cx="10346237" cy="4023360"/>
          </a:xfrm>
        </p:spPr>
        <p:txBody>
          <a:bodyPr anchor="t">
            <a:normAutofit/>
          </a:bodyPr>
          <a:lstStyle/>
          <a:p>
            <a:pPr marL="0" indent="0">
              <a:buNone/>
            </a:pPr>
            <a:r>
              <a:rPr lang="en-CA" b="1" dirty="0"/>
              <a:t>Forgot Password</a:t>
            </a:r>
          </a:p>
          <a:p>
            <a:pPr marL="0" indent="0">
              <a:buNone/>
            </a:pPr>
            <a:r>
              <a:rPr lang="en-CA" dirty="0"/>
              <a:t>The goal is to retrieve the password of another user.</a:t>
            </a:r>
          </a:p>
          <a:p>
            <a:pPr marL="0" indent="0">
              <a:buNone/>
            </a:pPr>
            <a:br>
              <a:rPr lang="en-CA" dirty="0"/>
            </a:br>
            <a:endParaRPr lang="en-CA" dirty="0"/>
          </a:p>
          <a:p>
            <a:pPr marL="0" indent="0">
              <a:buNone/>
            </a:pPr>
            <a:endParaRPr lang="en-US" b="1" dirty="0"/>
          </a:p>
        </p:txBody>
      </p:sp>
      <p:sp>
        <p:nvSpPr>
          <p:cNvPr id="4" name="Slide Number Placeholder 3">
            <a:extLst>
              <a:ext uri="{FF2B5EF4-FFF2-40B4-BE49-F238E27FC236}">
                <a16:creationId xmlns:a16="http://schemas.microsoft.com/office/drawing/2014/main" id="{F9990CA1-F472-B042-8FEB-8570E1659AA8}"/>
              </a:ext>
            </a:extLst>
          </p:cNvPr>
          <p:cNvSpPr>
            <a:spLocks noGrp="1"/>
          </p:cNvSpPr>
          <p:nvPr>
            <p:ph type="sldNum" sz="quarter" idx="12"/>
          </p:nvPr>
        </p:nvSpPr>
        <p:spPr>
          <a:xfrm>
            <a:off x="11658969" y="6309360"/>
            <a:ext cx="533031" cy="548640"/>
          </a:xfrm>
        </p:spPr>
        <p:txBody>
          <a:bodyPr/>
          <a:lstStyle/>
          <a:p>
            <a:fld id="{6C5CE048-8E8E-3649-AD73-6AC656BFA1B7}" type="slidenum">
              <a:rPr lang="en-US" sz="2200" smtClean="0"/>
              <a:t>53</a:t>
            </a:fld>
            <a:endParaRPr lang="en-US" sz="2200"/>
          </a:p>
        </p:txBody>
      </p:sp>
      <p:pic>
        <p:nvPicPr>
          <p:cNvPr id="6" name="Picture 5">
            <a:extLst>
              <a:ext uri="{FF2B5EF4-FFF2-40B4-BE49-F238E27FC236}">
                <a16:creationId xmlns:a16="http://schemas.microsoft.com/office/drawing/2014/main" id="{3E2612ED-A6AE-D641-8D8D-FB34A265E283}"/>
              </a:ext>
            </a:extLst>
          </p:cNvPr>
          <p:cNvPicPr>
            <a:picLocks noChangeAspect="1"/>
          </p:cNvPicPr>
          <p:nvPr/>
        </p:nvPicPr>
        <p:blipFill>
          <a:blip r:embed="rId3"/>
          <a:stretch>
            <a:fillRect/>
          </a:stretch>
        </p:blipFill>
        <p:spPr>
          <a:xfrm>
            <a:off x="2448503" y="3397797"/>
            <a:ext cx="7294993" cy="1816652"/>
          </a:xfrm>
          <a:prstGeom prst="rect">
            <a:avLst/>
          </a:prstGeom>
          <a:ln>
            <a:solidFill>
              <a:schemeClr val="tx1"/>
            </a:solidFill>
          </a:ln>
        </p:spPr>
      </p:pic>
    </p:spTree>
    <p:extLst>
      <p:ext uri="{BB962C8B-B14F-4D97-AF65-F5344CB8AC3E}">
        <p14:creationId xmlns:p14="http://schemas.microsoft.com/office/powerpoint/2010/main" val="10209909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D19C0-EC0C-1740-A468-FA5580294B40}"/>
              </a:ext>
            </a:extLst>
          </p:cNvPr>
          <p:cNvSpPr>
            <a:spLocks noGrp="1"/>
          </p:cNvSpPr>
          <p:nvPr>
            <p:ph type="title"/>
          </p:nvPr>
        </p:nvSpPr>
        <p:spPr/>
        <p:txBody>
          <a:bodyPr>
            <a:normAutofit/>
          </a:bodyPr>
          <a:lstStyle/>
          <a:p>
            <a:r>
              <a:rPr lang="en-US" dirty="0"/>
              <a:t>IMPLEMENTATION FLAWS IN AUTHENTICATION</a:t>
            </a:r>
          </a:p>
        </p:txBody>
      </p:sp>
      <p:sp>
        <p:nvSpPr>
          <p:cNvPr id="3" name="Content Placeholder 2">
            <a:extLst>
              <a:ext uri="{FF2B5EF4-FFF2-40B4-BE49-F238E27FC236}">
                <a16:creationId xmlns:a16="http://schemas.microsoft.com/office/drawing/2014/main" id="{6F032421-A0E4-7540-817D-F2B98270C893}"/>
              </a:ext>
            </a:extLst>
          </p:cNvPr>
          <p:cNvSpPr>
            <a:spLocks noGrp="1"/>
          </p:cNvSpPr>
          <p:nvPr>
            <p:ph idx="1"/>
          </p:nvPr>
        </p:nvSpPr>
        <p:spPr>
          <a:xfrm>
            <a:off x="437321" y="2090057"/>
            <a:ext cx="10346237" cy="4023360"/>
          </a:xfrm>
        </p:spPr>
        <p:txBody>
          <a:bodyPr anchor="t">
            <a:normAutofit/>
          </a:bodyPr>
          <a:lstStyle/>
          <a:p>
            <a:pPr>
              <a:buFont typeface="Wingdings" pitchFamily="2" charset="2"/>
              <a:buChar char="Ø"/>
            </a:pPr>
            <a:r>
              <a:rPr lang="en-US" dirty="0"/>
              <a:t> Fail-open login mechanisms</a:t>
            </a:r>
          </a:p>
          <a:p>
            <a:pPr>
              <a:buFont typeface="Wingdings" pitchFamily="2" charset="2"/>
              <a:buChar char="Ø"/>
            </a:pPr>
            <a:r>
              <a:rPr lang="en-US" dirty="0"/>
              <a:t> Defects in multistage login mechanisms*</a:t>
            </a:r>
          </a:p>
          <a:p>
            <a:pPr lvl="1">
              <a:buFont typeface="Wingdings" pitchFamily="2" charset="2"/>
              <a:buChar char="Ø"/>
            </a:pPr>
            <a:r>
              <a:rPr lang="en-US" dirty="0"/>
              <a:t>Assumption that access to a later stage means that the user cleared prior stages.</a:t>
            </a:r>
          </a:p>
          <a:p>
            <a:pPr lvl="1">
              <a:buFont typeface="Wingdings" pitchFamily="2" charset="2"/>
              <a:buChar char="Ø"/>
            </a:pPr>
            <a:r>
              <a:rPr lang="en-US" dirty="0"/>
              <a:t>Trusting client side data across stages</a:t>
            </a:r>
          </a:p>
          <a:p>
            <a:pPr>
              <a:buFont typeface="Wingdings" pitchFamily="2" charset="2"/>
              <a:buChar char="Ø"/>
            </a:pPr>
            <a:r>
              <a:rPr lang="en-US" dirty="0"/>
              <a:t> Insecure storage of credentials</a:t>
            </a:r>
          </a:p>
          <a:p>
            <a:pPr>
              <a:buFont typeface="Wingdings" pitchFamily="2" charset="2"/>
              <a:buChar char="Ø"/>
            </a:pPr>
            <a:r>
              <a:rPr lang="en-US" dirty="0"/>
              <a:t> etc. </a:t>
            </a:r>
          </a:p>
        </p:txBody>
      </p:sp>
      <p:sp>
        <p:nvSpPr>
          <p:cNvPr id="4" name="Slide Number Placeholder 3">
            <a:extLst>
              <a:ext uri="{FF2B5EF4-FFF2-40B4-BE49-F238E27FC236}">
                <a16:creationId xmlns:a16="http://schemas.microsoft.com/office/drawing/2014/main" id="{F9990CA1-F472-B042-8FEB-8570E1659AA8}"/>
              </a:ext>
            </a:extLst>
          </p:cNvPr>
          <p:cNvSpPr>
            <a:spLocks noGrp="1"/>
          </p:cNvSpPr>
          <p:nvPr>
            <p:ph type="sldNum" sz="quarter" idx="12"/>
          </p:nvPr>
        </p:nvSpPr>
        <p:spPr>
          <a:xfrm>
            <a:off x="11460185" y="6317311"/>
            <a:ext cx="692057" cy="435664"/>
          </a:xfrm>
        </p:spPr>
        <p:txBody>
          <a:bodyPr/>
          <a:lstStyle/>
          <a:p>
            <a:fld id="{6C5CE048-8E8E-3649-AD73-6AC656BFA1B7}" type="slidenum">
              <a:rPr lang="en-US" sz="2200" smtClean="0"/>
              <a:t>54</a:t>
            </a:fld>
            <a:endParaRPr lang="en-US" sz="2200"/>
          </a:p>
        </p:txBody>
      </p:sp>
    </p:spTree>
    <p:extLst>
      <p:ext uri="{BB962C8B-B14F-4D97-AF65-F5344CB8AC3E}">
        <p14:creationId xmlns:p14="http://schemas.microsoft.com/office/powerpoint/2010/main" val="4232818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A9C48-23E0-7E4D-B076-862776A45963}"/>
              </a:ext>
            </a:extLst>
          </p:cNvPr>
          <p:cNvSpPr>
            <a:spLocks noGrp="1"/>
          </p:cNvSpPr>
          <p:nvPr>
            <p:ph type="title"/>
          </p:nvPr>
        </p:nvSpPr>
        <p:spPr/>
        <p:txBody>
          <a:bodyPr/>
          <a:lstStyle/>
          <a:p>
            <a:r>
              <a:rPr lang="en-US" dirty="0"/>
              <a:t>Attacking session management</a:t>
            </a:r>
          </a:p>
        </p:txBody>
      </p:sp>
      <p:sp>
        <p:nvSpPr>
          <p:cNvPr id="6" name="Slide Number Placeholder 5">
            <a:extLst>
              <a:ext uri="{FF2B5EF4-FFF2-40B4-BE49-F238E27FC236}">
                <a16:creationId xmlns:a16="http://schemas.microsoft.com/office/drawing/2014/main" id="{D9220048-E50C-344D-BB06-37245ECD51EA}"/>
              </a:ext>
            </a:extLst>
          </p:cNvPr>
          <p:cNvSpPr>
            <a:spLocks noGrp="1"/>
          </p:cNvSpPr>
          <p:nvPr>
            <p:ph type="sldNum" sz="quarter" idx="12"/>
          </p:nvPr>
        </p:nvSpPr>
        <p:spPr>
          <a:xfrm>
            <a:off x="11218334" y="6427104"/>
            <a:ext cx="973666" cy="274320"/>
          </a:xfrm>
        </p:spPr>
        <p:txBody>
          <a:bodyPr/>
          <a:lstStyle/>
          <a:p>
            <a:fld id="{6C5CE048-8E8E-3649-AD73-6AC656BFA1B7}" type="slidenum">
              <a:rPr lang="en-US" sz="2200" smtClean="0"/>
              <a:t>55</a:t>
            </a:fld>
            <a:endParaRPr lang="en-US" sz="2200" dirty="0"/>
          </a:p>
        </p:txBody>
      </p:sp>
      <p:sp>
        <p:nvSpPr>
          <p:cNvPr id="9" name="Content Placeholder 2">
            <a:extLst>
              <a:ext uri="{FF2B5EF4-FFF2-40B4-BE49-F238E27FC236}">
                <a16:creationId xmlns:a16="http://schemas.microsoft.com/office/drawing/2014/main" id="{1540F058-7E2E-CB48-88AB-0AAFC8FF7309}"/>
              </a:ext>
            </a:extLst>
          </p:cNvPr>
          <p:cNvSpPr txBox="1">
            <a:spLocks/>
          </p:cNvSpPr>
          <p:nvPr/>
        </p:nvSpPr>
        <p:spPr>
          <a:xfrm>
            <a:off x="581192" y="2180496"/>
            <a:ext cx="6594860" cy="3678303"/>
          </a:xfrm>
          <a:prstGeom prst="rect">
            <a:avLst/>
          </a:prstGeom>
        </p:spPr>
        <p:txBody>
          <a:bodyPr vert="horz" lIns="91440" tIns="45720" rIns="91440" bIns="45720" rtlCol="0" anchor="t">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4" name="Content Placeholder 3">
            <a:extLst>
              <a:ext uri="{FF2B5EF4-FFF2-40B4-BE49-F238E27FC236}">
                <a16:creationId xmlns:a16="http://schemas.microsoft.com/office/drawing/2014/main" id="{35B653EB-0409-BF4E-A317-335AE31F7107}"/>
              </a:ext>
            </a:extLst>
          </p:cNvPr>
          <p:cNvSpPr>
            <a:spLocks noGrp="1"/>
          </p:cNvSpPr>
          <p:nvPr>
            <p:ph idx="1"/>
          </p:nvPr>
        </p:nvSpPr>
        <p:spPr>
          <a:xfrm>
            <a:off x="581192" y="2180496"/>
            <a:ext cx="10637142" cy="4246608"/>
          </a:xfrm>
        </p:spPr>
        <p:txBody>
          <a:bodyPr anchor="t"/>
          <a:lstStyle/>
          <a:p>
            <a:r>
              <a:rPr lang="en-US" dirty="0"/>
              <a:t>Understand the mechanism</a:t>
            </a:r>
          </a:p>
          <a:p>
            <a:r>
              <a:rPr lang="en-US" dirty="0"/>
              <a:t>Test session tokens for meaning</a:t>
            </a:r>
          </a:p>
          <a:p>
            <a:r>
              <a:rPr lang="en-US" dirty="0"/>
              <a:t>Test session tokens for predictability</a:t>
            </a:r>
          </a:p>
          <a:p>
            <a:r>
              <a:rPr lang="en-US" dirty="0"/>
              <a:t>Check for session termination</a:t>
            </a:r>
          </a:p>
          <a:p>
            <a:endParaRPr lang="en-US" dirty="0"/>
          </a:p>
          <a:p>
            <a:r>
              <a:rPr lang="en-IN" dirty="0" err="1">
                <a:hlinkClick r:id="rId3"/>
              </a:rPr>
              <a:t>Altoro</a:t>
            </a:r>
            <a:r>
              <a:rPr lang="en-IN" dirty="0">
                <a:hlinkClick r:id="rId3"/>
              </a:rPr>
              <a:t> Mutual (testfire.net)</a:t>
            </a:r>
            <a:endParaRPr lang="en-US" dirty="0"/>
          </a:p>
          <a:p>
            <a:r>
              <a:rPr lang="en-IN" dirty="0">
                <a:hlinkClick r:id="rId4"/>
              </a:rPr>
              <a:t>Register Account (tutorialsninja.com)</a:t>
            </a:r>
            <a:endParaRPr lang="en-US" dirty="0"/>
          </a:p>
        </p:txBody>
      </p:sp>
    </p:spTree>
    <p:extLst>
      <p:ext uri="{BB962C8B-B14F-4D97-AF65-F5344CB8AC3E}">
        <p14:creationId xmlns:p14="http://schemas.microsoft.com/office/powerpoint/2010/main" val="18944656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556FE1-F074-2932-4EFC-905134F93C31}"/>
              </a:ext>
            </a:extLst>
          </p:cNvPr>
          <p:cNvSpPr>
            <a:spLocks noGrp="1"/>
          </p:cNvSpPr>
          <p:nvPr>
            <p:ph idx="1"/>
          </p:nvPr>
        </p:nvSpPr>
        <p:spPr>
          <a:xfrm>
            <a:off x="304800" y="381000"/>
            <a:ext cx="12039600" cy="5486400"/>
          </a:xfrm>
        </p:spPr>
        <p:txBody>
          <a:bodyPr/>
          <a:lstStyle/>
          <a:p>
            <a:pPr marL="0" indent="0" algn="ctr">
              <a:buNone/>
            </a:pPr>
            <a:r>
              <a:rPr lang="en-IN" sz="3200" dirty="0">
                <a:solidFill>
                  <a:srgbClr val="FF0000"/>
                </a:solidFill>
              </a:rPr>
              <a:t>Surprise Test-1</a:t>
            </a:r>
          </a:p>
          <a:p>
            <a:r>
              <a:rPr lang="en-IN" dirty="0">
                <a:solidFill>
                  <a:schemeClr val="accent6"/>
                </a:solidFill>
              </a:rPr>
              <a:t>Set-A</a:t>
            </a:r>
          </a:p>
          <a:p>
            <a:r>
              <a:rPr lang="en-IN" dirty="0"/>
              <a:t>Q1. Explain basic components of web security-3M</a:t>
            </a:r>
          </a:p>
          <a:p>
            <a:r>
              <a:rPr lang="en-IN" dirty="0"/>
              <a:t>Q2. List Top 10 Vulnerabilities in web security-3M</a:t>
            </a:r>
          </a:p>
          <a:p>
            <a:r>
              <a:rPr lang="en-IN" dirty="0"/>
              <a:t>Q3.With suitable example, explain white list validation.-4M</a:t>
            </a:r>
          </a:p>
          <a:p>
            <a:r>
              <a:rPr lang="en-IN" dirty="0">
                <a:solidFill>
                  <a:schemeClr val="accent6"/>
                </a:solidFill>
              </a:rPr>
              <a:t>Set-B</a:t>
            </a:r>
          </a:p>
          <a:p>
            <a:r>
              <a:rPr lang="en-IN" dirty="0"/>
              <a:t>Q1.Discuss any three web encoding schemes-3M</a:t>
            </a:r>
          </a:p>
          <a:p>
            <a:r>
              <a:rPr lang="en-IN" dirty="0"/>
              <a:t>Q2. List and explain the design and implementation flaws in authentication-3M</a:t>
            </a:r>
          </a:p>
          <a:p>
            <a:r>
              <a:rPr lang="en-IN" dirty="0"/>
              <a:t>Q3. With suitable example , explain blacklist validation.-4M</a:t>
            </a:r>
          </a:p>
          <a:p>
            <a:endParaRPr lang="en-IN" dirty="0"/>
          </a:p>
        </p:txBody>
      </p:sp>
      <p:sp>
        <p:nvSpPr>
          <p:cNvPr id="4" name="Footer Placeholder 3">
            <a:extLst>
              <a:ext uri="{FF2B5EF4-FFF2-40B4-BE49-F238E27FC236}">
                <a16:creationId xmlns:a16="http://schemas.microsoft.com/office/drawing/2014/main" id="{33FCF33E-357D-E99C-BFDA-A76058FD7077}"/>
              </a:ext>
            </a:extLst>
          </p:cNvPr>
          <p:cNvSpPr>
            <a:spLocks noGrp="1"/>
          </p:cNvSpPr>
          <p:nvPr>
            <p:ph type="ftr" sz="quarter" idx="11"/>
          </p:nvPr>
        </p:nvSpPr>
        <p:spPr/>
        <p:txBody>
          <a:bodyPr/>
          <a:lstStyle/>
          <a:p>
            <a:pPr>
              <a:defRPr/>
            </a:pPr>
            <a:r>
              <a:rPr lang="en-US"/>
              <a:t>Mr. R C Ravindranath, Asst. Prof, SOE-CSE</a:t>
            </a:r>
          </a:p>
        </p:txBody>
      </p:sp>
      <p:sp>
        <p:nvSpPr>
          <p:cNvPr id="5" name="Slide Number Placeholder 4">
            <a:extLst>
              <a:ext uri="{FF2B5EF4-FFF2-40B4-BE49-F238E27FC236}">
                <a16:creationId xmlns:a16="http://schemas.microsoft.com/office/drawing/2014/main" id="{88E234B5-8EDD-A550-59B3-9907FE459352}"/>
              </a:ext>
            </a:extLst>
          </p:cNvPr>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spTree>
    <p:extLst>
      <p:ext uri="{BB962C8B-B14F-4D97-AF65-F5344CB8AC3E}">
        <p14:creationId xmlns:p14="http://schemas.microsoft.com/office/powerpoint/2010/main" val="196419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14" name="Rectangle 2">
            <a:extLst>
              <a:ext uri="{FF2B5EF4-FFF2-40B4-BE49-F238E27FC236}">
                <a16:creationId xmlns:a16="http://schemas.microsoft.com/office/drawing/2014/main" id="{0F6CC0CF-4741-29C6-957F-98A9087BAD15}"/>
              </a:ext>
            </a:extLst>
          </p:cNvPr>
          <p:cNvSpPr>
            <a:spLocks noGrp="1" noChangeArrowheads="1"/>
          </p:cNvSpPr>
          <p:nvPr>
            <p:ph type="title"/>
          </p:nvPr>
        </p:nvSpPr>
        <p:spPr bwMode="auto">
          <a:xfrm>
            <a:off x="1524000" y="0"/>
            <a:ext cx="9144000" cy="838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0488" tIns="44450" rIns="90488" bIns="44450" numCol="1" anchor="ctr" anchorCtr="0" compatLnSpc="1">
            <a:prstTxWarp prst="textNoShape">
              <a:avLst/>
            </a:prstTxWarp>
          </a:bodyPr>
          <a:lstStyle/>
          <a:p>
            <a:pPr algn="ctr"/>
            <a:r>
              <a:rPr lang="en-US" altLang="en-US" sz="3600" dirty="0">
                <a:solidFill>
                  <a:srgbClr val="0000FF"/>
                </a:solidFill>
              </a:rPr>
              <a:t>What is a “</a:t>
            </a:r>
            <a:r>
              <a:rPr lang="en-US" altLang="en-US" sz="3600" dirty="0" err="1">
                <a:solidFill>
                  <a:srgbClr val="0000FF"/>
                </a:solidFill>
              </a:rPr>
              <a:t>Secur</a:t>
            </a:r>
            <a:r>
              <a:rPr lang="pl-PL" altLang="en-US" sz="3600" dirty="0">
                <a:solidFill>
                  <a:srgbClr val="0000FF"/>
                </a:solidFill>
              </a:rPr>
              <a:t>e” Computer System</a:t>
            </a:r>
            <a:r>
              <a:rPr lang="en-US" altLang="en-US" sz="3600" dirty="0">
                <a:solidFill>
                  <a:srgbClr val="0000FF"/>
                </a:solidFill>
              </a:rPr>
              <a:t>?</a:t>
            </a:r>
          </a:p>
        </p:txBody>
      </p:sp>
      <p:sp>
        <p:nvSpPr>
          <p:cNvPr id="1318915" name="Rectangle 3">
            <a:extLst>
              <a:ext uri="{FF2B5EF4-FFF2-40B4-BE49-F238E27FC236}">
                <a16:creationId xmlns:a16="http://schemas.microsoft.com/office/drawing/2014/main" id="{4FB1B502-F1C5-BE32-4F1E-BF487451D8E2}"/>
              </a:ext>
            </a:extLst>
          </p:cNvPr>
          <p:cNvSpPr>
            <a:spLocks noGrp="1" noChangeArrowheads="1"/>
          </p:cNvSpPr>
          <p:nvPr>
            <p:ph type="body" idx="1"/>
          </p:nvPr>
        </p:nvSpPr>
        <p:spPr>
          <a:xfrm>
            <a:off x="457200" y="893763"/>
            <a:ext cx="11201400" cy="5751512"/>
          </a:xfrm>
          <a:noFill/>
          <a:ln/>
          <a:extLst>
            <a:ext uri="{91240B29-F687-4F45-9708-019B960494DF}">
              <a14:hiddenLine xmlns:a14="http://schemas.microsoft.com/office/drawing/2010/main" w="12700">
                <a:solidFill>
                  <a:schemeClr val="tx1"/>
                </a:solidFill>
                <a:miter lim="800000"/>
                <a:headEnd/>
                <a:tailEnd/>
              </a14:hiddenLine>
            </a:ext>
          </a:extLst>
        </p:spPr>
        <p:txBody>
          <a:bodyPr vert="horz" wrap="square" lIns="90488" tIns="44450" rIns="90488" bIns="44450" numCol="1" anchor="t" anchorCtr="0" compatLnSpc="1">
            <a:prstTxWarp prst="textNoShape">
              <a:avLst/>
            </a:prstTxWarp>
          </a:bodyPr>
          <a:lstStyle/>
          <a:p>
            <a:pPr>
              <a:lnSpc>
                <a:spcPct val="80000"/>
              </a:lnSpc>
            </a:pPr>
            <a:r>
              <a:rPr lang="en-US" altLang="en-US" sz="2400" dirty="0"/>
              <a:t>To decide whether a computer system is “secure”, you must first decide what “secure” </a:t>
            </a:r>
            <a:r>
              <a:rPr lang="en-US" altLang="en-US" sz="2400" i="1" dirty="0"/>
              <a:t>means to you</a:t>
            </a:r>
            <a:r>
              <a:rPr lang="en-US" altLang="en-US" sz="2400" dirty="0"/>
              <a:t>, then identify the threats you care about.</a:t>
            </a:r>
          </a:p>
          <a:p>
            <a:pPr algn="ctr">
              <a:lnSpc>
                <a:spcPct val="80000"/>
              </a:lnSpc>
              <a:buFont typeface="Wingdings" panose="05000000000000000000" pitchFamily="2" charset="2"/>
              <a:buNone/>
            </a:pPr>
            <a:r>
              <a:rPr lang="en-US" altLang="en-US" sz="2400" b="1" dirty="0">
                <a:solidFill>
                  <a:srgbClr val="0000FF"/>
                </a:solidFill>
              </a:rPr>
              <a:t>You Will Never Own a Perfectly Secure System!</a:t>
            </a:r>
            <a:endParaRPr lang="en-US" altLang="en-US" sz="2400" b="1" dirty="0"/>
          </a:p>
          <a:p>
            <a:pPr>
              <a:lnSpc>
                <a:spcPct val="80000"/>
              </a:lnSpc>
            </a:pPr>
            <a:r>
              <a:rPr lang="en-US" altLang="en-US" sz="2400" dirty="0"/>
              <a:t>Threats - examples</a:t>
            </a:r>
          </a:p>
          <a:p>
            <a:pPr lvl="1">
              <a:lnSpc>
                <a:spcPct val="80000"/>
              </a:lnSpc>
            </a:pPr>
            <a:r>
              <a:rPr lang="en-US" altLang="en-US" sz="2000" dirty="0"/>
              <a:t>Viruses, trojan horses, etc.</a:t>
            </a:r>
          </a:p>
          <a:p>
            <a:pPr lvl="1">
              <a:lnSpc>
                <a:spcPct val="80000"/>
              </a:lnSpc>
            </a:pPr>
            <a:r>
              <a:rPr lang="en-US" altLang="en-US" sz="2000" dirty="0"/>
              <a:t>Denial of Service</a:t>
            </a:r>
          </a:p>
          <a:p>
            <a:pPr lvl="1">
              <a:lnSpc>
                <a:spcPct val="80000"/>
              </a:lnSpc>
            </a:pPr>
            <a:r>
              <a:rPr lang="en-US" altLang="en-US" sz="2000" dirty="0"/>
              <a:t>Stolen Customer Data</a:t>
            </a:r>
          </a:p>
          <a:p>
            <a:pPr lvl="1">
              <a:lnSpc>
                <a:spcPct val="80000"/>
              </a:lnSpc>
            </a:pPr>
            <a:r>
              <a:rPr lang="en-US" altLang="en-US" sz="2000" dirty="0"/>
              <a:t>Modified Databases</a:t>
            </a:r>
          </a:p>
          <a:p>
            <a:pPr lvl="1">
              <a:lnSpc>
                <a:spcPct val="80000"/>
              </a:lnSpc>
            </a:pPr>
            <a:r>
              <a:rPr lang="en-US" altLang="en-US" sz="2000" dirty="0"/>
              <a:t>Identity Theft and other threats to personal privacy</a:t>
            </a:r>
          </a:p>
          <a:p>
            <a:pPr lvl="1">
              <a:lnSpc>
                <a:spcPct val="80000"/>
              </a:lnSpc>
            </a:pPr>
            <a:r>
              <a:rPr lang="en-US" altLang="en-US" sz="2000" dirty="0"/>
              <a:t>Equipment Theft</a:t>
            </a:r>
          </a:p>
          <a:p>
            <a:pPr lvl="1">
              <a:lnSpc>
                <a:spcPct val="80000"/>
              </a:lnSpc>
            </a:pPr>
            <a:r>
              <a:rPr lang="en-US" altLang="en-US" sz="2000" dirty="0"/>
              <a:t>Espionage in cyberspace</a:t>
            </a:r>
          </a:p>
          <a:p>
            <a:pPr lvl="1">
              <a:lnSpc>
                <a:spcPct val="80000"/>
              </a:lnSpc>
            </a:pPr>
            <a:r>
              <a:rPr lang="en-US" altLang="en-US" sz="2000" dirty="0"/>
              <a:t>Hack-</a:t>
            </a:r>
            <a:r>
              <a:rPr lang="en-US" altLang="en-US" sz="2000" dirty="0" err="1"/>
              <a:t>tivism</a:t>
            </a:r>
            <a:endParaRPr lang="en-US" altLang="en-US" sz="2000" dirty="0"/>
          </a:p>
          <a:p>
            <a:pPr lvl="1">
              <a:lnSpc>
                <a:spcPct val="80000"/>
              </a:lnSpc>
            </a:pPr>
            <a:r>
              <a:rPr lang="en-US" altLang="en-US" sz="2000" dirty="0"/>
              <a:t>Cyberterrorism</a:t>
            </a:r>
          </a:p>
          <a:p>
            <a:pPr lvl="1">
              <a:lnSpc>
                <a:spcPct val="80000"/>
              </a:lnSpc>
            </a:pPr>
            <a:r>
              <a:rPr lang="en-US" altLang="en-US" sz="2000" dirty="0">
                <a:solidFill>
                  <a:schemeClr val="bg2"/>
                </a:solidFill>
              </a:rPr>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a:extLst>
              <a:ext uri="{FF2B5EF4-FFF2-40B4-BE49-F238E27FC236}">
                <a16:creationId xmlns:a16="http://schemas.microsoft.com/office/drawing/2014/main" id="{01EC8418-E9B7-BF24-90D2-B84F52EDCF1E}"/>
              </a:ext>
            </a:extLst>
          </p:cNvPr>
          <p:cNvSpPr>
            <a:spLocks noGrp="1" noChangeArrowheads="1"/>
          </p:cNvSpPr>
          <p:nvPr>
            <p:ph type="title"/>
          </p:nvPr>
        </p:nvSpPr>
        <p:spPr bwMode="auto">
          <a:xfrm>
            <a:off x="1524000" y="1"/>
            <a:ext cx="8991600" cy="1120775"/>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3600" dirty="0">
                <a:solidFill>
                  <a:srgbClr val="0000FF"/>
                </a:solidFill>
              </a:rPr>
              <a:t>Basic Components</a:t>
            </a:r>
            <a:r>
              <a:rPr lang="pl-PL" altLang="en-US" sz="3600" dirty="0">
                <a:solidFill>
                  <a:srgbClr val="0000FF"/>
                </a:solidFill>
              </a:rPr>
              <a:t> of </a:t>
            </a:r>
            <a:r>
              <a:rPr lang="en-US" altLang="en-US" sz="3600" dirty="0">
                <a:solidFill>
                  <a:srgbClr val="0000FF"/>
                </a:solidFill>
              </a:rPr>
              <a:t>Security</a:t>
            </a:r>
            <a:r>
              <a:rPr lang="pl-PL" altLang="en-US" sz="3600" dirty="0">
                <a:solidFill>
                  <a:srgbClr val="0000FF"/>
                </a:solidFill>
              </a:rPr>
              <a:t>:</a:t>
            </a:r>
            <a:br>
              <a:rPr lang="pl-PL" altLang="en-US" sz="3600" dirty="0">
                <a:solidFill>
                  <a:srgbClr val="0000FF"/>
                </a:solidFill>
              </a:rPr>
            </a:br>
            <a:r>
              <a:rPr lang="en-US" altLang="en-US" sz="3600" dirty="0">
                <a:solidFill>
                  <a:srgbClr val="0000FF"/>
                </a:solidFill>
              </a:rPr>
              <a:t>Confidentiality, Integrity, Availability</a:t>
            </a:r>
            <a:r>
              <a:rPr lang="pl-PL" altLang="en-US" sz="3600" dirty="0">
                <a:solidFill>
                  <a:srgbClr val="0000FF"/>
                </a:solidFill>
              </a:rPr>
              <a:t> (CIA)</a:t>
            </a:r>
            <a:endParaRPr lang="en-US" altLang="en-US" sz="3600" dirty="0">
              <a:solidFill>
                <a:srgbClr val="0000FF"/>
              </a:solidFill>
            </a:endParaRPr>
          </a:p>
        </p:txBody>
      </p:sp>
      <p:sp>
        <p:nvSpPr>
          <p:cNvPr id="1445891" name="Rectangle 3">
            <a:extLst>
              <a:ext uri="{FF2B5EF4-FFF2-40B4-BE49-F238E27FC236}">
                <a16:creationId xmlns:a16="http://schemas.microsoft.com/office/drawing/2014/main" id="{FFE030A1-EE2F-7F83-A160-7388EBDAFC45}"/>
              </a:ext>
            </a:extLst>
          </p:cNvPr>
          <p:cNvSpPr>
            <a:spLocks noGrp="1" noChangeArrowheads="1"/>
          </p:cNvSpPr>
          <p:nvPr>
            <p:ph type="body" idx="1"/>
          </p:nvPr>
        </p:nvSpPr>
        <p:spPr>
          <a:xfrm>
            <a:off x="1676400" y="1390651"/>
            <a:ext cx="6275388" cy="2112963"/>
          </a:xfrm>
        </p:spPr>
        <p:txBody>
          <a:bodyPr/>
          <a:lstStyle/>
          <a:p>
            <a:r>
              <a:rPr lang="en-US" altLang="en-US" sz="2400">
                <a:solidFill>
                  <a:srgbClr val="0000FF"/>
                </a:solidFill>
              </a:rPr>
              <a:t>CIA</a:t>
            </a:r>
          </a:p>
          <a:p>
            <a:pPr lvl="1"/>
            <a:r>
              <a:rPr lang="en-US" altLang="en-US" sz="2000">
                <a:solidFill>
                  <a:srgbClr val="0000FF"/>
                </a:solidFill>
              </a:rPr>
              <a:t>Confidentiality</a:t>
            </a:r>
            <a:r>
              <a:rPr lang="en-US" altLang="en-US" sz="2000"/>
              <a:t>: Who is authorized to use data?</a:t>
            </a:r>
          </a:p>
          <a:p>
            <a:pPr lvl="1"/>
            <a:r>
              <a:rPr lang="en-US" altLang="en-US" sz="2000">
                <a:solidFill>
                  <a:srgbClr val="0000FF"/>
                </a:solidFill>
              </a:rPr>
              <a:t>Integrity</a:t>
            </a:r>
            <a:r>
              <a:rPr lang="en-US" altLang="en-US" sz="2000"/>
              <a:t>:   Is data </a:t>
            </a:r>
            <a:r>
              <a:rPr lang="pl-PL" altLang="en-US" sz="2000"/>
              <a:t>„</a:t>
            </a:r>
            <a:r>
              <a:rPr lang="en-US" altLang="en-US" sz="2000"/>
              <a:t>good?</a:t>
            </a:r>
            <a:r>
              <a:rPr lang="pl-PL" altLang="en-US" sz="2000"/>
              <a:t>”</a:t>
            </a:r>
            <a:endParaRPr lang="en-US" altLang="en-US" sz="2000"/>
          </a:p>
          <a:p>
            <a:pPr lvl="1"/>
            <a:r>
              <a:rPr lang="en-US" altLang="en-US" sz="2000">
                <a:solidFill>
                  <a:srgbClr val="0000FF"/>
                </a:solidFill>
              </a:rPr>
              <a:t>Availability</a:t>
            </a:r>
            <a:r>
              <a:rPr lang="en-US" altLang="en-US" sz="2000"/>
              <a:t>: </a:t>
            </a:r>
            <a:r>
              <a:rPr lang="pl-PL" altLang="en-US" sz="2000"/>
              <a:t>Can access data</a:t>
            </a:r>
            <a:r>
              <a:rPr lang="en-US" altLang="en-US" sz="2000"/>
              <a:t> </a:t>
            </a:r>
            <a:r>
              <a:rPr lang="pl-PL" altLang="en-US" sz="2000"/>
              <a:t>whenever need it?</a:t>
            </a:r>
            <a:r>
              <a:rPr lang="pl-PL" altLang="en-US"/>
              <a:t>	</a:t>
            </a:r>
            <a:endParaRPr lang="en-US" altLang="en-US"/>
          </a:p>
        </p:txBody>
      </p:sp>
      <p:sp>
        <p:nvSpPr>
          <p:cNvPr id="1445893" name="Oval 5">
            <a:extLst>
              <a:ext uri="{FF2B5EF4-FFF2-40B4-BE49-F238E27FC236}">
                <a16:creationId xmlns:a16="http://schemas.microsoft.com/office/drawing/2014/main" id="{9C082A8C-3E4C-F46F-CFD5-6F201F87C822}"/>
              </a:ext>
            </a:extLst>
          </p:cNvPr>
          <p:cNvSpPr>
            <a:spLocks noChangeArrowheads="1"/>
          </p:cNvSpPr>
          <p:nvPr/>
        </p:nvSpPr>
        <p:spPr bwMode="auto">
          <a:xfrm>
            <a:off x="7999414" y="1501776"/>
            <a:ext cx="1347787" cy="1298575"/>
          </a:xfrm>
          <a:prstGeom prst="ellipse">
            <a:avLst/>
          </a:prstGeom>
          <a:noFill/>
          <a:ln w="508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45894" name="Oval 6">
            <a:extLst>
              <a:ext uri="{FF2B5EF4-FFF2-40B4-BE49-F238E27FC236}">
                <a16:creationId xmlns:a16="http://schemas.microsoft.com/office/drawing/2014/main" id="{38E02FF5-308F-163A-F684-9952C8DA3EDE}"/>
              </a:ext>
            </a:extLst>
          </p:cNvPr>
          <p:cNvSpPr>
            <a:spLocks noChangeArrowheads="1"/>
          </p:cNvSpPr>
          <p:nvPr/>
        </p:nvSpPr>
        <p:spPr bwMode="auto">
          <a:xfrm>
            <a:off x="8774114" y="1466851"/>
            <a:ext cx="1347787" cy="1298575"/>
          </a:xfrm>
          <a:prstGeom prst="ellipse">
            <a:avLst/>
          </a:prstGeom>
          <a:noFill/>
          <a:ln w="508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45895" name="Oval 7">
            <a:extLst>
              <a:ext uri="{FF2B5EF4-FFF2-40B4-BE49-F238E27FC236}">
                <a16:creationId xmlns:a16="http://schemas.microsoft.com/office/drawing/2014/main" id="{71ECAF3A-7BB9-134E-2A68-44BA2B180B8B}"/>
              </a:ext>
            </a:extLst>
          </p:cNvPr>
          <p:cNvSpPr>
            <a:spLocks noChangeArrowheads="1"/>
          </p:cNvSpPr>
          <p:nvPr/>
        </p:nvSpPr>
        <p:spPr bwMode="auto">
          <a:xfrm>
            <a:off x="8494714" y="2119314"/>
            <a:ext cx="1347787" cy="1298575"/>
          </a:xfrm>
          <a:prstGeom prst="ellipse">
            <a:avLst/>
          </a:prstGeom>
          <a:noFill/>
          <a:ln w="508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45896" name="Rectangle 8">
            <a:extLst>
              <a:ext uri="{FF2B5EF4-FFF2-40B4-BE49-F238E27FC236}">
                <a16:creationId xmlns:a16="http://schemas.microsoft.com/office/drawing/2014/main" id="{0D6531D1-9403-BAD2-048E-84E56C880C03}"/>
              </a:ext>
            </a:extLst>
          </p:cNvPr>
          <p:cNvSpPr>
            <a:spLocks noChangeArrowheads="1"/>
          </p:cNvSpPr>
          <p:nvPr/>
        </p:nvSpPr>
        <p:spPr bwMode="auto">
          <a:xfrm>
            <a:off x="8323263" y="1914526"/>
            <a:ext cx="322262" cy="322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algn="ctr">
              <a:lnSpc>
                <a:spcPct val="85000"/>
              </a:lnSpc>
            </a:pPr>
            <a:r>
              <a:rPr lang="en-US" altLang="en-US" b="1">
                <a:solidFill>
                  <a:srgbClr val="0000FF"/>
                </a:solidFill>
              </a:rPr>
              <a:t>C</a:t>
            </a:r>
          </a:p>
        </p:txBody>
      </p:sp>
      <p:sp>
        <p:nvSpPr>
          <p:cNvPr id="1445897" name="Rectangle 9">
            <a:extLst>
              <a:ext uri="{FF2B5EF4-FFF2-40B4-BE49-F238E27FC236}">
                <a16:creationId xmlns:a16="http://schemas.microsoft.com/office/drawing/2014/main" id="{E7115403-4A57-52BD-BE88-B1135C5128C5}"/>
              </a:ext>
            </a:extLst>
          </p:cNvPr>
          <p:cNvSpPr>
            <a:spLocks noChangeArrowheads="1"/>
          </p:cNvSpPr>
          <p:nvPr/>
        </p:nvSpPr>
        <p:spPr bwMode="auto">
          <a:xfrm>
            <a:off x="9585719" y="1876426"/>
            <a:ext cx="246863" cy="32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a:lnSpc>
                <a:spcPct val="85000"/>
              </a:lnSpc>
            </a:pPr>
            <a:r>
              <a:rPr lang="en-US" altLang="en-US" b="1">
                <a:solidFill>
                  <a:srgbClr val="0000FF"/>
                </a:solidFill>
              </a:rPr>
              <a:t>I</a:t>
            </a:r>
          </a:p>
        </p:txBody>
      </p:sp>
      <p:sp>
        <p:nvSpPr>
          <p:cNvPr id="1445898" name="Rectangle 10">
            <a:extLst>
              <a:ext uri="{FF2B5EF4-FFF2-40B4-BE49-F238E27FC236}">
                <a16:creationId xmlns:a16="http://schemas.microsoft.com/office/drawing/2014/main" id="{92072443-CDC6-4C7B-8AA2-4AD124DEC2CF}"/>
              </a:ext>
            </a:extLst>
          </p:cNvPr>
          <p:cNvSpPr>
            <a:spLocks noChangeArrowheads="1"/>
          </p:cNvSpPr>
          <p:nvPr/>
        </p:nvSpPr>
        <p:spPr bwMode="auto">
          <a:xfrm>
            <a:off x="9012238" y="2887664"/>
            <a:ext cx="349456" cy="325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nSpc>
                <a:spcPct val="85000"/>
              </a:lnSpc>
            </a:pPr>
            <a:r>
              <a:rPr lang="en-US" altLang="en-US" b="1">
                <a:solidFill>
                  <a:srgbClr val="0000FF"/>
                </a:solidFill>
              </a:rPr>
              <a:t>A</a:t>
            </a:r>
          </a:p>
        </p:txBody>
      </p:sp>
      <p:sp>
        <p:nvSpPr>
          <p:cNvPr id="1445899" name="Text Box 11">
            <a:extLst>
              <a:ext uri="{FF2B5EF4-FFF2-40B4-BE49-F238E27FC236}">
                <a16:creationId xmlns:a16="http://schemas.microsoft.com/office/drawing/2014/main" id="{3903F20E-98D5-6941-47F0-8EFC82C2EAE1}"/>
              </a:ext>
            </a:extLst>
          </p:cNvPr>
          <p:cNvSpPr txBox="1">
            <a:spLocks noChangeArrowheads="1"/>
          </p:cNvSpPr>
          <p:nvPr/>
        </p:nvSpPr>
        <p:spPr bwMode="auto">
          <a:xfrm>
            <a:off x="8912225" y="2152651"/>
            <a:ext cx="3365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spcBef>
                <a:spcPct val="50000"/>
              </a:spcBef>
            </a:pPr>
            <a:r>
              <a:rPr lang="pl-PL" altLang="en-US" sz="2000" b="1">
                <a:solidFill>
                  <a:srgbClr val="FF0000"/>
                </a:solidFill>
                <a:latin typeface="Times New Roman" panose="02020603050405020304" pitchFamily="18" charset="0"/>
              </a:rPr>
              <a:t>S</a:t>
            </a:r>
            <a:endParaRPr lang="en-US" altLang="en-US" sz="2000" b="1">
              <a:solidFill>
                <a:srgbClr val="FF0000"/>
              </a:solidFill>
              <a:latin typeface="Times New Roman" panose="02020603050405020304" pitchFamily="18" charset="0"/>
            </a:endParaRPr>
          </a:p>
        </p:txBody>
      </p:sp>
      <p:sp>
        <p:nvSpPr>
          <p:cNvPr id="1445900" name="Text Box 12">
            <a:extLst>
              <a:ext uri="{FF2B5EF4-FFF2-40B4-BE49-F238E27FC236}">
                <a16:creationId xmlns:a16="http://schemas.microsoft.com/office/drawing/2014/main" id="{154A3ABE-8D1E-FE35-57CF-353A1385C478}"/>
              </a:ext>
            </a:extLst>
          </p:cNvPr>
          <p:cNvSpPr txBox="1">
            <a:spLocks noChangeArrowheads="1"/>
          </p:cNvSpPr>
          <p:nvPr/>
        </p:nvSpPr>
        <p:spPr bwMode="auto">
          <a:xfrm>
            <a:off x="8763000" y="3482976"/>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pl-PL" altLang="en-US" b="1">
                <a:solidFill>
                  <a:srgbClr val="FF0000"/>
                </a:solidFill>
              </a:rPr>
              <a:t>S</a:t>
            </a:r>
            <a:r>
              <a:rPr lang="pl-PL" altLang="en-US">
                <a:solidFill>
                  <a:srgbClr val="080808"/>
                </a:solidFill>
              </a:rPr>
              <a:t> = Secure</a:t>
            </a:r>
            <a:endParaRPr lang="en-US" altLang="en-US">
              <a:solidFill>
                <a:srgbClr val="080808"/>
              </a:solidFill>
            </a:endParaRPr>
          </a:p>
        </p:txBody>
      </p:sp>
      <p:sp>
        <p:nvSpPr>
          <p:cNvPr id="1445902" name="Rectangle 14">
            <a:extLst>
              <a:ext uri="{FF2B5EF4-FFF2-40B4-BE49-F238E27FC236}">
                <a16:creationId xmlns:a16="http://schemas.microsoft.com/office/drawing/2014/main" id="{DB524595-5284-C1DD-A55E-8E8739E7C82F}"/>
              </a:ext>
            </a:extLst>
          </p:cNvPr>
          <p:cNvSpPr>
            <a:spLocks noChangeArrowheads="1"/>
          </p:cNvSpPr>
          <p:nvPr/>
        </p:nvSpPr>
        <p:spPr bwMode="auto">
          <a:xfrm>
            <a:off x="1684339" y="3525838"/>
            <a:ext cx="6275387" cy="2112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sz="2400">
                <a:solidFill>
                  <a:srgbClr val="0000FF"/>
                </a:solidFill>
              </a:rPr>
              <a:t>CIA or CIAAAN… </a:t>
            </a:r>
            <a:r>
              <a:rPr lang="en-US" altLang="en-US" sz="2400">
                <a:solidFill>
                  <a:srgbClr val="0000FF"/>
                </a:solidFill>
                <a:sym typeface="Wingdings" panose="05000000000000000000" pitchFamily="2" charset="2"/>
              </a:rPr>
              <a:t></a:t>
            </a:r>
            <a:endParaRPr lang="en-US" altLang="en-US" sz="2400">
              <a:solidFill>
                <a:srgbClr val="0000FF"/>
              </a:solidFill>
            </a:endParaRPr>
          </a:p>
          <a:p>
            <a:pPr lvl="1" eaLnBrk="1" hangingPunct="1">
              <a:buFont typeface="Wingdings" panose="05000000000000000000" pitchFamily="2" charset="2"/>
              <a:buNone/>
            </a:pPr>
            <a:r>
              <a:rPr lang="en-US" altLang="en-US" sz="2000">
                <a:solidFill>
                  <a:srgbClr val="080808"/>
                </a:solidFill>
              </a:rPr>
              <a:t>	(other security components added to CIA)</a:t>
            </a:r>
          </a:p>
          <a:p>
            <a:pPr lvl="1" eaLnBrk="1" hangingPunct="1"/>
            <a:r>
              <a:rPr lang="en-US" altLang="en-US" sz="1800">
                <a:solidFill>
                  <a:srgbClr val="080808"/>
                </a:solidFill>
              </a:rPr>
              <a:t>Authentication</a:t>
            </a:r>
          </a:p>
          <a:p>
            <a:pPr lvl="1" eaLnBrk="1" hangingPunct="1"/>
            <a:r>
              <a:rPr lang="en-US" altLang="en-US" sz="1800">
                <a:solidFill>
                  <a:srgbClr val="080808"/>
                </a:solidFill>
              </a:rPr>
              <a:t>Authorization</a:t>
            </a:r>
          </a:p>
          <a:p>
            <a:pPr lvl="1" eaLnBrk="1" hangingPunct="1"/>
            <a:r>
              <a:rPr lang="en-US" altLang="en-US" sz="1800">
                <a:solidFill>
                  <a:srgbClr val="080808"/>
                </a:solidFill>
              </a:rPr>
              <a:t>Non-repudiation</a:t>
            </a:r>
          </a:p>
          <a:p>
            <a:pPr lvl="1" eaLnBrk="1" hangingPunct="1"/>
            <a:r>
              <a:rPr lang="en-US" altLang="en-US" sz="1800">
                <a:solidFill>
                  <a:srgbClr val="080808"/>
                </a:solidFill>
              </a:rPr>
              <a:t>…</a:t>
            </a:r>
          </a:p>
          <a:p>
            <a:pPr lvl="1" eaLnBrk="1" hangingPunct="1"/>
            <a:endParaRPr lang="en-US" altLang="en-US" sz="2000">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986" name="Rectangle 2">
            <a:extLst>
              <a:ext uri="{FF2B5EF4-FFF2-40B4-BE49-F238E27FC236}">
                <a16:creationId xmlns:a16="http://schemas.microsoft.com/office/drawing/2014/main" id="{296D4219-24FA-FFA8-EDE0-3F62C018EC9F}"/>
              </a:ext>
            </a:extLst>
          </p:cNvPr>
          <p:cNvSpPr>
            <a:spLocks noGrp="1" noChangeArrowheads="1"/>
          </p:cNvSpPr>
          <p:nvPr>
            <p:ph type="title"/>
          </p:nvPr>
        </p:nvSpPr>
        <p:spPr bwMode="auto">
          <a:xfrm>
            <a:off x="3581400" y="285751"/>
            <a:ext cx="4728154" cy="66069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63500" tIns="25400" rIns="63500" bIns="25400" numCol="1" anchor="t" anchorCtr="0" compatLnSpc="1">
            <a:prstTxWarp prst="textNoShape">
              <a:avLst/>
            </a:prstTxWarp>
            <a:spAutoFit/>
          </a:bodyPr>
          <a:lstStyle/>
          <a:p>
            <a:r>
              <a:rPr lang="en-US" altLang="en-US">
                <a:solidFill>
                  <a:srgbClr val="0000FF"/>
                </a:solidFill>
              </a:rPr>
              <a:t>Need to B</a:t>
            </a:r>
            <a:r>
              <a:rPr lang="pl-PL" altLang="en-US">
                <a:solidFill>
                  <a:srgbClr val="0000FF"/>
                </a:solidFill>
              </a:rPr>
              <a:t>alanc</a:t>
            </a:r>
            <a:r>
              <a:rPr lang="en-US" altLang="en-US">
                <a:solidFill>
                  <a:srgbClr val="0000FF"/>
                </a:solidFill>
              </a:rPr>
              <a:t>e </a:t>
            </a:r>
            <a:r>
              <a:rPr lang="pl-PL" altLang="en-US">
                <a:solidFill>
                  <a:srgbClr val="0000FF"/>
                </a:solidFill>
              </a:rPr>
              <a:t>CIA</a:t>
            </a:r>
            <a:endParaRPr lang="en-US" altLang="en-US">
              <a:solidFill>
                <a:srgbClr val="0000FF"/>
              </a:solidFill>
            </a:endParaRPr>
          </a:p>
        </p:txBody>
      </p:sp>
      <p:sp>
        <p:nvSpPr>
          <p:cNvPr id="1322065" name="Rectangle 81">
            <a:extLst>
              <a:ext uri="{FF2B5EF4-FFF2-40B4-BE49-F238E27FC236}">
                <a16:creationId xmlns:a16="http://schemas.microsoft.com/office/drawing/2014/main" id="{83FBB6DF-D547-F6F8-6EE8-1977C1C392EE}"/>
              </a:ext>
            </a:extLst>
          </p:cNvPr>
          <p:cNvSpPr>
            <a:spLocks noChangeArrowheads="1"/>
          </p:cNvSpPr>
          <p:nvPr/>
        </p:nvSpPr>
        <p:spPr bwMode="auto">
          <a:xfrm>
            <a:off x="2457450" y="1352551"/>
            <a:ext cx="7894638" cy="4030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tabLst>
                <a:tab pos="1139825" algn="l"/>
              </a:tabLst>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tabLst>
                <a:tab pos="1139825" algn="l"/>
              </a:tabLst>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tabLst>
                <a:tab pos="1139825" algn="l"/>
              </a:tabLst>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tabLst>
                <a:tab pos="1139825" algn="l"/>
              </a:tabLst>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5pPr>
            <a:lvl6pPr marL="2514600" indent="-228600" fontAlgn="base">
              <a:spcBef>
                <a:spcPct val="20000"/>
              </a:spcBef>
              <a:spcAft>
                <a:spcPct val="0"/>
              </a:spcAft>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6pPr>
            <a:lvl7pPr marL="2971800" indent="-228600" fontAlgn="base">
              <a:spcBef>
                <a:spcPct val="20000"/>
              </a:spcBef>
              <a:spcAft>
                <a:spcPct val="0"/>
              </a:spcAft>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7pPr>
            <a:lvl8pPr marL="3429000" indent="-228600" fontAlgn="base">
              <a:spcBef>
                <a:spcPct val="20000"/>
              </a:spcBef>
              <a:spcAft>
                <a:spcPct val="0"/>
              </a:spcAft>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8pPr>
            <a:lvl9pPr marL="3886200" indent="-228600" fontAlgn="base">
              <a:spcBef>
                <a:spcPct val="20000"/>
              </a:spcBef>
              <a:spcAft>
                <a:spcPct val="0"/>
              </a:spcAft>
              <a:buClr>
                <a:schemeClr val="accent1"/>
              </a:buClr>
              <a:buSzPct val="50000"/>
              <a:buFont typeface="Wingdings" panose="05000000000000000000" pitchFamily="2" charset="2"/>
              <a:buChar char="n"/>
              <a:tabLst>
                <a:tab pos="1139825" algn="l"/>
              </a:tabLst>
              <a:defRPr sz="2000">
                <a:solidFill>
                  <a:schemeClr val="tx1"/>
                </a:solidFill>
                <a:latin typeface="Tahoma" panose="020B0604030504040204" pitchFamily="34" charset="0"/>
              </a:defRPr>
            </a:lvl9pPr>
          </a:lstStyle>
          <a:p>
            <a:pPr eaLnBrk="1" hangingPunct="1"/>
            <a:r>
              <a:rPr lang="en-US" altLang="en-US" sz="2400"/>
              <a:t>Example 1:</a:t>
            </a:r>
            <a:r>
              <a:rPr lang="en-US" altLang="en-US" sz="2400">
                <a:solidFill>
                  <a:srgbClr val="0000FF"/>
                </a:solidFill>
              </a:rPr>
              <a:t> C vs. I+A</a:t>
            </a:r>
          </a:p>
          <a:p>
            <a:pPr lvl="1" eaLnBrk="1" hangingPunct="1"/>
            <a:r>
              <a:rPr lang="en-US" altLang="en-US" sz="2000">
                <a:solidFill>
                  <a:srgbClr val="080808"/>
                </a:solidFill>
              </a:rPr>
              <a:t>Disconnect computer from Internet</a:t>
            </a:r>
            <a:r>
              <a:rPr lang="pl-PL" altLang="en-US" sz="2000">
                <a:solidFill>
                  <a:srgbClr val="080808"/>
                </a:solidFill>
              </a:rPr>
              <a:t> to increase </a:t>
            </a:r>
            <a:r>
              <a:rPr lang="pl-PL" altLang="en-US" sz="2000">
                <a:solidFill>
                  <a:srgbClr val="0000FF"/>
                </a:solidFill>
              </a:rPr>
              <a:t>confidentiality</a:t>
            </a:r>
            <a:endParaRPr lang="en-US" altLang="en-US" sz="2000">
              <a:solidFill>
                <a:srgbClr val="080808"/>
              </a:solidFill>
            </a:endParaRPr>
          </a:p>
          <a:p>
            <a:pPr lvl="1" eaLnBrk="1" hangingPunct="1"/>
            <a:r>
              <a:rPr lang="en-US" altLang="en-US" sz="2000">
                <a:solidFill>
                  <a:srgbClr val="0000FF"/>
                </a:solidFill>
              </a:rPr>
              <a:t>A</a:t>
            </a:r>
            <a:r>
              <a:rPr lang="pl-PL" altLang="en-US" sz="2000">
                <a:solidFill>
                  <a:srgbClr val="0000FF"/>
                </a:solidFill>
              </a:rPr>
              <a:t>vailability</a:t>
            </a:r>
            <a:r>
              <a:rPr lang="pl-PL" altLang="en-US" sz="2000">
                <a:solidFill>
                  <a:srgbClr val="080808"/>
                </a:solidFill>
              </a:rPr>
              <a:t> suffers, </a:t>
            </a:r>
            <a:r>
              <a:rPr lang="pl-PL" altLang="en-US" sz="2000">
                <a:solidFill>
                  <a:srgbClr val="0000FF"/>
                </a:solidFill>
              </a:rPr>
              <a:t>integrity</a:t>
            </a:r>
            <a:r>
              <a:rPr lang="pl-PL" altLang="en-US" sz="2000">
                <a:solidFill>
                  <a:srgbClr val="080808"/>
                </a:solidFill>
              </a:rPr>
              <a:t> suffers due to lost updates</a:t>
            </a:r>
            <a:endParaRPr lang="en-US" altLang="en-US" sz="2000">
              <a:solidFill>
                <a:srgbClr val="080808"/>
              </a:solidFill>
            </a:endParaRPr>
          </a:p>
          <a:p>
            <a:pPr eaLnBrk="1" hangingPunct="1"/>
            <a:endParaRPr lang="pl-PL" altLang="en-US" sz="2000">
              <a:solidFill>
                <a:srgbClr val="080808"/>
              </a:solidFill>
            </a:endParaRPr>
          </a:p>
          <a:p>
            <a:pPr eaLnBrk="1" hangingPunct="1"/>
            <a:r>
              <a:rPr lang="en-US" altLang="en-US" sz="2400"/>
              <a:t>Example 2:</a:t>
            </a:r>
            <a:r>
              <a:rPr lang="en-US" altLang="en-US" sz="2400">
                <a:solidFill>
                  <a:srgbClr val="0000FF"/>
                </a:solidFill>
              </a:rPr>
              <a:t> I vs. C+A</a:t>
            </a:r>
            <a:r>
              <a:rPr lang="en-US" altLang="en-US" sz="2000">
                <a:solidFill>
                  <a:srgbClr val="080808"/>
                </a:solidFill>
              </a:rPr>
              <a:t> </a:t>
            </a:r>
          </a:p>
          <a:p>
            <a:pPr lvl="1" eaLnBrk="1" hangingPunct="1"/>
            <a:r>
              <a:rPr lang="pl-PL" altLang="en-US" sz="2000">
                <a:solidFill>
                  <a:srgbClr val="080808"/>
                </a:solidFill>
              </a:rPr>
              <a:t>Have extensive data checks by different people/systems to increase </a:t>
            </a:r>
            <a:r>
              <a:rPr lang="pl-PL" altLang="en-US" sz="2000">
                <a:solidFill>
                  <a:srgbClr val="0000FF"/>
                </a:solidFill>
              </a:rPr>
              <a:t>integrity</a:t>
            </a:r>
            <a:endParaRPr lang="en-US" altLang="en-US" sz="2000">
              <a:solidFill>
                <a:srgbClr val="080808"/>
              </a:solidFill>
            </a:endParaRPr>
          </a:p>
          <a:p>
            <a:pPr lvl="1" eaLnBrk="1" hangingPunct="1"/>
            <a:r>
              <a:rPr lang="en-US" altLang="en-US" sz="2000">
                <a:solidFill>
                  <a:srgbClr val="0000FF"/>
                </a:solidFill>
              </a:rPr>
              <a:t>C</a:t>
            </a:r>
            <a:r>
              <a:rPr lang="pl-PL" altLang="en-US" sz="2000">
                <a:solidFill>
                  <a:srgbClr val="0000FF"/>
                </a:solidFill>
              </a:rPr>
              <a:t>onfidentiality</a:t>
            </a:r>
            <a:r>
              <a:rPr lang="pl-PL" altLang="en-US" sz="2000">
                <a:solidFill>
                  <a:srgbClr val="080808"/>
                </a:solidFill>
              </a:rPr>
              <a:t> suffers as more people see data, </a:t>
            </a:r>
            <a:r>
              <a:rPr lang="pl-PL" altLang="en-US" sz="2000">
                <a:solidFill>
                  <a:srgbClr val="0000FF"/>
                </a:solidFill>
              </a:rPr>
              <a:t>availability</a:t>
            </a:r>
            <a:r>
              <a:rPr lang="pl-PL" altLang="en-US" sz="2000">
                <a:solidFill>
                  <a:srgbClr val="080808"/>
                </a:solidFill>
              </a:rPr>
              <a:t> suffers due to locks on data under verification)</a:t>
            </a:r>
            <a:endParaRPr lang="en-US" altLang="en-US" sz="1800">
              <a:solidFill>
                <a:srgbClr val="080808"/>
              </a:solidFill>
            </a:endParaRPr>
          </a:p>
          <a:p>
            <a:pPr lvl="1" eaLnBrk="1" hangingPunct="1">
              <a:buFont typeface="Wingdings" panose="05000000000000000000" pitchFamily="2" charset="2"/>
              <a:buNone/>
            </a:pPr>
            <a:endParaRPr lang="en-US" altLang="en-US" sz="2000">
              <a:solidFill>
                <a:srgbClr val="0000FF"/>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7106" name="Rectangle 2">
            <a:extLst>
              <a:ext uri="{FF2B5EF4-FFF2-40B4-BE49-F238E27FC236}">
                <a16:creationId xmlns:a16="http://schemas.microsoft.com/office/drawing/2014/main" id="{9A3353A3-A078-0CE3-529F-77304055B0E4}"/>
              </a:ext>
            </a:extLst>
          </p:cNvPr>
          <p:cNvSpPr>
            <a:spLocks noGrp="1" noChangeArrowheads="1"/>
          </p:cNvSpPr>
          <p:nvPr>
            <p:ph type="title"/>
          </p:nvPr>
        </p:nvSpPr>
        <p:spPr bwMode="auto">
          <a:xfrm>
            <a:off x="1524000" y="152400"/>
            <a:ext cx="8991600" cy="685800"/>
          </a:xfr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a:r>
              <a:rPr lang="en-US" altLang="en-US" sz="4000">
                <a:solidFill>
                  <a:srgbClr val="0000FF"/>
                </a:solidFill>
              </a:rPr>
              <a:t>Confidentiality</a:t>
            </a:r>
          </a:p>
        </p:txBody>
      </p:sp>
      <p:sp>
        <p:nvSpPr>
          <p:cNvPr id="1327107" name="Rectangle 3">
            <a:extLst>
              <a:ext uri="{FF2B5EF4-FFF2-40B4-BE49-F238E27FC236}">
                <a16:creationId xmlns:a16="http://schemas.microsoft.com/office/drawing/2014/main" id="{D88FBDB5-9043-4E3A-1564-DC41B8921322}"/>
              </a:ext>
            </a:extLst>
          </p:cNvPr>
          <p:cNvSpPr>
            <a:spLocks noGrp="1" noChangeArrowheads="1"/>
          </p:cNvSpPr>
          <p:nvPr>
            <p:ph type="body" idx="1"/>
          </p:nvPr>
        </p:nvSpPr>
        <p:spPr>
          <a:xfrm>
            <a:off x="762000" y="990600"/>
            <a:ext cx="11049000" cy="5867400"/>
          </a:xfrm>
        </p:spPr>
        <p:txBody>
          <a:bodyPr/>
          <a:lstStyle/>
          <a:p>
            <a:pPr>
              <a:lnSpc>
                <a:spcPct val="90000"/>
              </a:lnSpc>
            </a:pPr>
            <a:r>
              <a:rPr lang="en-US" altLang="en-US" dirty="0"/>
              <a:t>“</a:t>
            </a:r>
            <a:r>
              <a:rPr lang="en-US" altLang="en-US" dirty="0">
                <a:solidFill>
                  <a:srgbClr val="0000FF"/>
                </a:solidFill>
              </a:rPr>
              <a:t>Need to know</a:t>
            </a:r>
            <a:r>
              <a:rPr lang="en-US" altLang="en-US" dirty="0"/>
              <a:t>” basis</a:t>
            </a:r>
            <a:r>
              <a:rPr lang="pl-PL" altLang="en-US" dirty="0"/>
              <a:t> for data access</a:t>
            </a:r>
            <a:endParaRPr lang="pl-PL" altLang="en-US" sz="900" dirty="0"/>
          </a:p>
          <a:p>
            <a:pPr lvl="1">
              <a:lnSpc>
                <a:spcPct val="90000"/>
              </a:lnSpc>
            </a:pPr>
            <a:r>
              <a:rPr lang="pl-PL" altLang="en-US" dirty="0">
                <a:solidFill>
                  <a:srgbClr val="000000"/>
                </a:solidFill>
              </a:rPr>
              <a:t>How do we know who needs what data?</a:t>
            </a:r>
          </a:p>
          <a:p>
            <a:pPr lvl="1">
              <a:lnSpc>
                <a:spcPct val="90000"/>
              </a:lnSpc>
              <a:buFont typeface="Wingdings" panose="05000000000000000000" pitchFamily="2" charset="2"/>
              <a:buNone/>
            </a:pPr>
            <a:r>
              <a:rPr lang="pl-PL" altLang="en-US" dirty="0"/>
              <a:t>		</a:t>
            </a:r>
            <a:r>
              <a:rPr lang="en-US" altLang="en-US" dirty="0"/>
              <a:t>Approach: </a:t>
            </a:r>
            <a:r>
              <a:rPr lang="pl-PL" altLang="en-US" dirty="0">
                <a:solidFill>
                  <a:srgbClr val="0000FF"/>
                </a:solidFill>
              </a:rPr>
              <a:t>ac</a:t>
            </a:r>
            <a:r>
              <a:rPr lang="en-US" altLang="en-US" dirty="0" err="1">
                <a:solidFill>
                  <a:srgbClr val="0000FF"/>
                </a:solidFill>
              </a:rPr>
              <a:t>cess</a:t>
            </a:r>
            <a:r>
              <a:rPr lang="en-US" altLang="en-US" dirty="0">
                <a:solidFill>
                  <a:srgbClr val="0000FF"/>
                </a:solidFill>
              </a:rPr>
              <a:t> </a:t>
            </a:r>
            <a:r>
              <a:rPr lang="pl-PL" altLang="en-US" dirty="0">
                <a:solidFill>
                  <a:srgbClr val="0000FF"/>
                </a:solidFill>
              </a:rPr>
              <a:t>c</a:t>
            </a:r>
            <a:r>
              <a:rPr lang="en-US" altLang="en-US" dirty="0" err="1">
                <a:solidFill>
                  <a:srgbClr val="0000FF"/>
                </a:solidFill>
              </a:rPr>
              <a:t>ontrol</a:t>
            </a:r>
            <a:r>
              <a:rPr lang="pl-PL" altLang="en-US" dirty="0"/>
              <a:t> specifies </a:t>
            </a:r>
            <a:r>
              <a:rPr lang="pl-PL" altLang="en-US" i="1" dirty="0"/>
              <a:t>who</a:t>
            </a:r>
            <a:r>
              <a:rPr lang="pl-PL" altLang="en-US" dirty="0"/>
              <a:t> can access </a:t>
            </a:r>
            <a:r>
              <a:rPr lang="pl-PL" altLang="en-US" i="1" dirty="0"/>
              <a:t>what</a:t>
            </a:r>
          </a:p>
          <a:p>
            <a:pPr lvl="1">
              <a:lnSpc>
                <a:spcPct val="90000"/>
              </a:lnSpc>
            </a:pPr>
            <a:r>
              <a:rPr lang="en-US" altLang="en-US" dirty="0">
                <a:solidFill>
                  <a:srgbClr val="000000"/>
                </a:solidFill>
              </a:rPr>
              <a:t>How </a:t>
            </a:r>
            <a:r>
              <a:rPr lang="pl-PL" altLang="en-US" dirty="0">
                <a:solidFill>
                  <a:srgbClr val="000000"/>
                </a:solidFill>
              </a:rPr>
              <a:t>do we know a user is the person she claims to be?</a:t>
            </a:r>
          </a:p>
          <a:p>
            <a:pPr lvl="1">
              <a:lnSpc>
                <a:spcPct val="90000"/>
              </a:lnSpc>
              <a:buFont typeface="Wingdings" panose="05000000000000000000" pitchFamily="2" charset="2"/>
              <a:buNone/>
            </a:pPr>
            <a:r>
              <a:rPr lang="pl-PL" altLang="en-US" dirty="0"/>
              <a:t>	</a:t>
            </a:r>
            <a:r>
              <a:rPr lang="en-US" altLang="en-US" dirty="0"/>
              <a:t>Need </a:t>
            </a:r>
            <a:r>
              <a:rPr lang="pl-PL" altLang="en-US" dirty="0"/>
              <a:t>her </a:t>
            </a:r>
            <a:r>
              <a:rPr lang="en-US" altLang="en-US" dirty="0">
                <a:solidFill>
                  <a:srgbClr val="0000FF"/>
                </a:solidFill>
              </a:rPr>
              <a:t>identity</a:t>
            </a:r>
            <a:r>
              <a:rPr lang="pl-PL" altLang="en-US" dirty="0"/>
              <a:t> and need to </a:t>
            </a:r>
            <a:r>
              <a:rPr lang="pl-PL" altLang="en-US" dirty="0">
                <a:solidFill>
                  <a:srgbClr val="0000FF"/>
                </a:solidFill>
              </a:rPr>
              <a:t>verify</a:t>
            </a:r>
            <a:r>
              <a:rPr lang="pl-PL" altLang="en-US" dirty="0"/>
              <a:t> this identity</a:t>
            </a:r>
            <a:endParaRPr lang="en-US" altLang="en-US" dirty="0"/>
          </a:p>
          <a:p>
            <a:pPr lvl="1">
              <a:lnSpc>
                <a:spcPct val="90000"/>
              </a:lnSpc>
              <a:buFont typeface="Wingdings" panose="05000000000000000000" pitchFamily="2" charset="2"/>
              <a:buNone/>
            </a:pPr>
            <a:r>
              <a:rPr lang="pl-PL" altLang="en-US" dirty="0"/>
              <a:t>		</a:t>
            </a:r>
            <a:r>
              <a:rPr lang="en-US" altLang="en-US" dirty="0"/>
              <a:t>Approach: </a:t>
            </a:r>
            <a:r>
              <a:rPr lang="pl-PL" altLang="en-US" dirty="0">
                <a:solidFill>
                  <a:srgbClr val="0000FF"/>
                </a:solidFill>
              </a:rPr>
              <a:t>identification</a:t>
            </a:r>
            <a:r>
              <a:rPr lang="pl-PL" altLang="en-US" dirty="0"/>
              <a:t> and </a:t>
            </a:r>
            <a:r>
              <a:rPr lang="pl-PL" altLang="en-US" dirty="0">
                <a:solidFill>
                  <a:srgbClr val="0000FF"/>
                </a:solidFill>
              </a:rPr>
              <a:t>authentication</a:t>
            </a:r>
          </a:p>
          <a:p>
            <a:pPr>
              <a:lnSpc>
                <a:spcPct val="90000"/>
              </a:lnSpc>
            </a:pPr>
            <a:r>
              <a:rPr lang="pl-PL" altLang="en-US" dirty="0"/>
              <a:t>Analogously: </a:t>
            </a:r>
            <a:r>
              <a:rPr lang="en-US" altLang="en-US" dirty="0"/>
              <a:t>“</a:t>
            </a:r>
            <a:r>
              <a:rPr lang="pl-PL" altLang="en-US" dirty="0">
                <a:solidFill>
                  <a:srgbClr val="0000FF"/>
                </a:solidFill>
              </a:rPr>
              <a:t>N</a:t>
            </a:r>
            <a:r>
              <a:rPr lang="en-US" altLang="en-US" dirty="0" err="1">
                <a:solidFill>
                  <a:srgbClr val="0000FF"/>
                </a:solidFill>
              </a:rPr>
              <a:t>eed</a:t>
            </a:r>
            <a:r>
              <a:rPr lang="en-US" altLang="en-US" dirty="0">
                <a:solidFill>
                  <a:srgbClr val="0000FF"/>
                </a:solidFill>
              </a:rPr>
              <a:t> to </a:t>
            </a:r>
            <a:r>
              <a:rPr lang="pl-PL" altLang="en-US" dirty="0">
                <a:solidFill>
                  <a:srgbClr val="0000FF"/>
                </a:solidFill>
              </a:rPr>
              <a:t>access/use</a:t>
            </a:r>
            <a:r>
              <a:rPr lang="en-US" altLang="en-US" dirty="0"/>
              <a:t>” </a:t>
            </a:r>
            <a:r>
              <a:rPr lang="pl-PL" altLang="en-US" dirty="0"/>
              <a:t> basis for physical assets</a:t>
            </a:r>
          </a:p>
          <a:p>
            <a:pPr lvl="1">
              <a:lnSpc>
                <a:spcPct val="90000"/>
              </a:lnSpc>
            </a:pPr>
            <a:r>
              <a:rPr lang="pl-PL" altLang="en-US" dirty="0"/>
              <a:t>E.g., access to a computer room, use of a desktop</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4813</TotalTime>
  <Words>3854</Words>
  <Application>Microsoft Office PowerPoint</Application>
  <PresentationFormat>Widescreen</PresentationFormat>
  <Paragraphs>586</Paragraphs>
  <Slides>56</Slides>
  <Notes>35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56</vt:i4>
      </vt:variant>
    </vt:vector>
  </HeadingPairs>
  <TitlesOfParts>
    <vt:vector size="70" baseType="lpstr">
      <vt:lpstr>MS PGothic</vt:lpstr>
      <vt:lpstr>Arial</vt:lpstr>
      <vt:lpstr>Calibri</vt:lpstr>
      <vt:lpstr>Calibri Light</vt:lpstr>
      <vt:lpstr>erdana</vt:lpstr>
      <vt:lpstr>Franklin Gothic Book</vt:lpstr>
      <vt:lpstr>inter-bold</vt:lpstr>
      <vt:lpstr>inter-regular</vt:lpstr>
      <vt:lpstr>Monotype Sorts</vt:lpstr>
      <vt:lpstr>Tahoma</vt:lpstr>
      <vt:lpstr>Times New Roman</vt:lpstr>
      <vt:lpstr>Wingdings</vt:lpstr>
      <vt:lpstr>Wingdings 2</vt:lpstr>
      <vt:lpstr>Office Theme</vt:lpstr>
      <vt:lpstr>15Cs565</vt:lpstr>
      <vt:lpstr>PowerPoint Presentation</vt:lpstr>
      <vt:lpstr>Background</vt:lpstr>
      <vt:lpstr>Introduction</vt:lpstr>
      <vt:lpstr>Web Browser and Network</vt:lpstr>
      <vt:lpstr>What is a “Secure” Computer System?</vt:lpstr>
      <vt:lpstr>Basic Components of Security: Confidentiality, Integrity, Availability (CIA)</vt:lpstr>
      <vt:lpstr>Need to Balance CIA</vt:lpstr>
      <vt:lpstr>Confidentiality</vt:lpstr>
      <vt:lpstr>Integrity</vt:lpstr>
      <vt:lpstr>Availability (1)</vt:lpstr>
      <vt:lpstr>Availability (2)</vt:lpstr>
      <vt:lpstr>4. Vulnerabilities, Threats, and Controls</vt:lpstr>
      <vt:lpstr>PowerPoint Presentation</vt:lpstr>
      <vt:lpstr>Kinds of Threats</vt:lpstr>
      <vt:lpstr>Levels of Vulnerabilities / Threats</vt:lpstr>
      <vt:lpstr>Web Security/Privacy Issues</vt:lpstr>
      <vt:lpstr>HTTP: HyperText Transfer Protocol</vt:lpstr>
      <vt:lpstr>Use Cookies to Store State Info</vt:lpstr>
      <vt:lpstr>Cookies Fields</vt:lpstr>
      <vt:lpstr>Cookies </vt:lpstr>
      <vt:lpstr>Web Authentication via Cookies</vt:lpstr>
      <vt:lpstr>A Typical Session with Cookies</vt:lpstr>
      <vt:lpstr>Security threats</vt:lpstr>
      <vt:lpstr>Security Threats (2)</vt:lpstr>
      <vt:lpstr>The Top Vulnerabilities</vt:lpstr>
      <vt:lpstr>Encoding Scheme</vt:lpstr>
      <vt:lpstr>Character Encoding </vt:lpstr>
      <vt:lpstr>There are different types of Character Encoding techniques</vt:lpstr>
      <vt:lpstr>PowerPoint Presentation</vt:lpstr>
      <vt:lpstr>PowerPoint Presentation</vt:lpstr>
      <vt:lpstr>PowerPoint Presentation</vt:lpstr>
      <vt:lpstr>PowerPoint Presentation</vt:lpstr>
      <vt:lpstr>PowerPoint Presentation</vt:lpstr>
      <vt:lpstr>Image and Audio &amp; Video Encoding </vt:lpstr>
      <vt:lpstr>Outline</vt:lpstr>
      <vt:lpstr>Why the web?</vt:lpstr>
      <vt:lpstr>How to secure a web application?</vt:lpstr>
      <vt:lpstr>What is web app pen testing?</vt:lpstr>
      <vt:lpstr>What is owasp? </vt:lpstr>
      <vt:lpstr>Abstract pen testing Methodology</vt:lpstr>
      <vt:lpstr>How does a proxy work?</vt:lpstr>
      <vt:lpstr>Mapping the application</vt:lpstr>
      <vt:lpstr>ANALYZING the application</vt:lpstr>
      <vt:lpstr>Bypassing Client-Side Controls</vt:lpstr>
      <vt:lpstr>Client-Side vs server-side validation</vt:lpstr>
      <vt:lpstr>Bypassing Client-Side Controls</vt:lpstr>
      <vt:lpstr>Transmitting data via the client</vt:lpstr>
      <vt:lpstr>exercise #2: WEBGOAT</vt:lpstr>
      <vt:lpstr>authentication</vt:lpstr>
      <vt:lpstr>Design flaws in authentication mechanisms</vt:lpstr>
      <vt:lpstr>Bad passwords</vt:lpstr>
      <vt:lpstr>exercise #5:  WEBGOAT</vt:lpstr>
      <vt:lpstr>IMPLEMENTATION FLAWS IN AUTHENTICATION</vt:lpstr>
      <vt:lpstr>Attacking session management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Mathiyalagan R</cp:lastModifiedBy>
  <cp:revision>478</cp:revision>
  <dcterms:created xsi:type="dcterms:W3CDTF">2007-08-28T09:12:38Z</dcterms:created>
  <dcterms:modified xsi:type="dcterms:W3CDTF">2023-03-08T03:36:04Z</dcterms:modified>
</cp:coreProperties>
</file>