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39.jpg" ContentType="image/gif"/>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78"/>
  </p:notesMasterIdLst>
  <p:handoutMasterIdLst>
    <p:handoutMasterId r:id="rId79"/>
  </p:handoutMasterIdLst>
  <p:sldIdLst>
    <p:sldId id="572" r:id="rId2"/>
    <p:sldId id="520" r:id="rId3"/>
    <p:sldId id="1160" r:id="rId4"/>
    <p:sldId id="1169" r:id="rId5"/>
    <p:sldId id="1170" r:id="rId6"/>
    <p:sldId id="1171" r:id="rId7"/>
    <p:sldId id="1172" r:id="rId8"/>
    <p:sldId id="1173" r:id="rId9"/>
    <p:sldId id="1161" r:id="rId10"/>
    <p:sldId id="1162" r:id="rId11"/>
    <p:sldId id="1164" r:id="rId12"/>
    <p:sldId id="1165" r:id="rId13"/>
    <p:sldId id="1166" r:id="rId14"/>
    <p:sldId id="1168" r:id="rId15"/>
    <p:sldId id="1167" r:id="rId16"/>
    <p:sldId id="1163" r:id="rId17"/>
    <p:sldId id="260" r:id="rId18"/>
    <p:sldId id="271" r:id="rId19"/>
    <p:sldId id="272" r:id="rId20"/>
    <p:sldId id="273" r:id="rId21"/>
    <p:sldId id="280" r:id="rId22"/>
    <p:sldId id="281" r:id="rId23"/>
    <p:sldId id="274" r:id="rId24"/>
    <p:sldId id="262" r:id="rId25"/>
    <p:sldId id="383" r:id="rId26"/>
    <p:sldId id="384" r:id="rId27"/>
    <p:sldId id="385" r:id="rId28"/>
    <p:sldId id="379" r:id="rId29"/>
    <p:sldId id="382" r:id="rId30"/>
    <p:sldId id="1174" r:id="rId31"/>
    <p:sldId id="1175" r:id="rId32"/>
    <p:sldId id="1178" r:id="rId33"/>
    <p:sldId id="1180" r:id="rId34"/>
    <p:sldId id="1182" r:id="rId35"/>
    <p:sldId id="1181" r:id="rId36"/>
    <p:sldId id="1179" r:id="rId37"/>
    <p:sldId id="1176" r:id="rId38"/>
    <p:sldId id="1177" r:id="rId39"/>
    <p:sldId id="1183" r:id="rId40"/>
    <p:sldId id="1184" r:id="rId41"/>
    <p:sldId id="1185" r:id="rId42"/>
    <p:sldId id="1186" r:id="rId43"/>
    <p:sldId id="1187" r:id="rId44"/>
    <p:sldId id="1188" r:id="rId45"/>
    <p:sldId id="1189" r:id="rId46"/>
    <p:sldId id="1191" r:id="rId47"/>
    <p:sldId id="1190" r:id="rId48"/>
    <p:sldId id="1192" r:id="rId49"/>
    <p:sldId id="1193" r:id="rId50"/>
    <p:sldId id="1194" r:id="rId51"/>
    <p:sldId id="1195" r:id="rId52"/>
    <p:sldId id="1196" r:id="rId53"/>
    <p:sldId id="1197" r:id="rId54"/>
    <p:sldId id="1198" r:id="rId55"/>
    <p:sldId id="1199" r:id="rId56"/>
    <p:sldId id="1200" r:id="rId57"/>
    <p:sldId id="1201" r:id="rId58"/>
    <p:sldId id="1202" r:id="rId59"/>
    <p:sldId id="1203" r:id="rId60"/>
    <p:sldId id="1204" r:id="rId61"/>
    <p:sldId id="1205" r:id="rId62"/>
    <p:sldId id="1206" r:id="rId63"/>
    <p:sldId id="1207" r:id="rId64"/>
    <p:sldId id="1208" r:id="rId65"/>
    <p:sldId id="1209" r:id="rId66"/>
    <p:sldId id="1210" r:id="rId67"/>
    <p:sldId id="1211" r:id="rId68"/>
    <p:sldId id="1212" r:id="rId69"/>
    <p:sldId id="1213" r:id="rId70"/>
    <p:sldId id="1214" r:id="rId71"/>
    <p:sldId id="1215" r:id="rId72"/>
    <p:sldId id="1216" r:id="rId73"/>
    <p:sldId id="1217" r:id="rId74"/>
    <p:sldId id="1218" r:id="rId75"/>
    <p:sldId id="1220" r:id="rId76"/>
    <p:sldId id="1219" r:id="rId7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1DBCAAEB-2853-4AA9-B322-DEB0929E0C14}">
          <p14:sldIdLst>
            <p14:sldId id="572"/>
            <p14:sldId id="520"/>
            <p14:sldId id="1160"/>
            <p14:sldId id="1169"/>
            <p14:sldId id="1170"/>
            <p14:sldId id="1171"/>
            <p14:sldId id="1172"/>
            <p14:sldId id="1173"/>
            <p14:sldId id="1161"/>
            <p14:sldId id="1162"/>
            <p14:sldId id="1164"/>
            <p14:sldId id="1165"/>
            <p14:sldId id="1166"/>
            <p14:sldId id="1168"/>
            <p14:sldId id="1167"/>
          </p14:sldIdLst>
        </p14:section>
        <p14:section name="Untitled Section" id="{678104C3-D27F-43C1-AE6E-86C8391EEABD}">
          <p14:sldIdLst>
            <p14:sldId id="1163"/>
            <p14:sldId id="260"/>
            <p14:sldId id="271"/>
            <p14:sldId id="272"/>
            <p14:sldId id="273"/>
            <p14:sldId id="280"/>
            <p14:sldId id="281"/>
            <p14:sldId id="274"/>
            <p14:sldId id="262"/>
            <p14:sldId id="383"/>
            <p14:sldId id="384"/>
            <p14:sldId id="385"/>
            <p14:sldId id="379"/>
            <p14:sldId id="382"/>
            <p14:sldId id="1174"/>
            <p14:sldId id="1175"/>
            <p14:sldId id="1178"/>
            <p14:sldId id="1180"/>
            <p14:sldId id="1182"/>
            <p14:sldId id="1181"/>
            <p14:sldId id="1179"/>
            <p14:sldId id="1176"/>
            <p14:sldId id="1177"/>
            <p14:sldId id="1183"/>
            <p14:sldId id="1184"/>
            <p14:sldId id="1185"/>
            <p14:sldId id="1186"/>
            <p14:sldId id="1187"/>
            <p14:sldId id="1188"/>
            <p14:sldId id="1189"/>
            <p14:sldId id="1191"/>
            <p14:sldId id="1190"/>
            <p14:sldId id="1192"/>
            <p14:sldId id="1193"/>
            <p14:sldId id="1194"/>
            <p14:sldId id="1195"/>
            <p14:sldId id="1196"/>
            <p14:sldId id="1197"/>
            <p14:sldId id="1198"/>
            <p14:sldId id="1199"/>
            <p14:sldId id="1200"/>
            <p14:sldId id="1201"/>
            <p14:sldId id="1202"/>
            <p14:sldId id="1203"/>
            <p14:sldId id="1204"/>
            <p14:sldId id="1205"/>
            <p14:sldId id="1206"/>
            <p14:sldId id="1207"/>
            <p14:sldId id="1208"/>
            <p14:sldId id="1209"/>
            <p14:sldId id="1210"/>
            <p14:sldId id="1211"/>
            <p14:sldId id="1212"/>
            <p14:sldId id="1213"/>
            <p14:sldId id="1214"/>
            <p14:sldId id="1215"/>
            <p14:sldId id="1216"/>
            <p14:sldId id="1217"/>
            <p14:sldId id="1218"/>
            <p14:sldId id="1220"/>
            <p14:sldId id="121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29A"/>
    <a:srgbClr val="000F2E"/>
    <a:srgbClr val="0019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434" autoAdjust="0"/>
  </p:normalViewPr>
  <p:slideViewPr>
    <p:cSldViewPr>
      <p:cViewPr varScale="1">
        <p:scale>
          <a:sx n="82" d="100"/>
          <a:sy n="82" d="100"/>
        </p:scale>
        <p:origin x="61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t>3/27/2023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Mr. R C Ravindranath, Asst. Prof., SOE-CSE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3/27/2023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r>
              <a:rPr lang="en-US"/>
              <a:t>Mr. R C Ravindranath, Asst. Prof., SOE-CSE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2</a:t>
            </a:fld>
            <a:endParaRPr lang="en-US" altLang="en-US"/>
          </a:p>
        </p:txBody>
      </p:sp>
      <p:sp>
        <p:nvSpPr>
          <p:cNvPr id="5" name="Footer Placeholder 4"/>
          <p:cNvSpPr>
            <a:spLocks noGrp="1"/>
          </p:cNvSpPr>
          <p:nvPr>
            <p:ph type="ftr" sz="quarter" idx="11"/>
          </p:nvPr>
        </p:nvSpPr>
        <p:spPr/>
        <p:txBody>
          <a:bodyPr/>
          <a:lstStyle/>
          <a:p>
            <a:pPr>
              <a:defRPr/>
            </a:pPr>
            <a:r>
              <a:rPr lang="en-US"/>
              <a:t>Mr. R C Ravindranath, Asst. Prof., SOE-CSE</a:t>
            </a:r>
          </a:p>
        </p:txBody>
      </p:sp>
    </p:spTree>
    <p:extLst>
      <p:ext uri="{BB962C8B-B14F-4D97-AF65-F5344CB8AC3E}">
        <p14:creationId xmlns:p14="http://schemas.microsoft.com/office/powerpoint/2010/main" val="4180037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7A88BF-DEDA-C143-A331-CE9FE43C1C89}"/>
              </a:ext>
            </a:extLst>
          </p:cNvPr>
          <p:cNvSpPr>
            <a:spLocks noGrp="1" noChangeArrowheads="1"/>
          </p:cNvSpPr>
          <p:nvPr>
            <p:ph type="sldNum" sz="quarter" idx="5"/>
          </p:nvPr>
        </p:nvSpPr>
        <p:spPr>
          <a:ln/>
        </p:spPr>
        <p:txBody>
          <a:bodyPr/>
          <a:lstStyle/>
          <a:p>
            <a:fld id="{2B418F63-AD75-47E3-BE66-415849F55CDD}" type="slidenum">
              <a:rPr lang="en-US" altLang="en-US"/>
              <a:pPr/>
              <a:t>3</a:t>
            </a:fld>
            <a:endParaRPr lang="en-US" altLang="en-US"/>
          </a:p>
        </p:txBody>
      </p:sp>
      <p:sp>
        <p:nvSpPr>
          <p:cNvPr id="1396738" name="Rectangle 2">
            <a:extLst>
              <a:ext uri="{FF2B5EF4-FFF2-40B4-BE49-F238E27FC236}">
                <a16:creationId xmlns:a16="http://schemas.microsoft.com/office/drawing/2014/main" id="{CFC7AE49-F3EE-6600-AEA5-81317D727A91}"/>
              </a:ext>
            </a:extLst>
          </p:cNvPr>
          <p:cNvSpPr>
            <a:spLocks noGrp="1" noRot="1" noChangeAspect="1" noChangeArrowheads="1" noTextEdit="1"/>
          </p:cNvSpPr>
          <p:nvPr>
            <p:ph type="sldImg"/>
          </p:nvPr>
        </p:nvSpPr>
        <p:spPr>
          <a:ln/>
        </p:spPr>
      </p:sp>
      <p:sp>
        <p:nvSpPr>
          <p:cNvPr id="1396739" name="Rectangle 3">
            <a:extLst>
              <a:ext uri="{FF2B5EF4-FFF2-40B4-BE49-F238E27FC236}">
                <a16:creationId xmlns:a16="http://schemas.microsoft.com/office/drawing/2014/main" id="{090DDB27-AB79-D096-9081-435B263CF7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trying to access computer</a:t>
            </a:r>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17</a:t>
            </a:fld>
            <a:endParaRPr lang="en-US" altLang="en-US"/>
          </a:p>
        </p:txBody>
      </p:sp>
    </p:spTree>
    <p:extLst>
      <p:ext uri="{BB962C8B-B14F-4D97-AF65-F5344CB8AC3E}">
        <p14:creationId xmlns:p14="http://schemas.microsoft.com/office/powerpoint/2010/main" val="2782083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Mr. MFA pops</a:t>
            </a:r>
            <a:r>
              <a:rPr lang="en-US" baseline="0" dirty="0"/>
              <a:t> up asking for your 2</a:t>
            </a:r>
            <a:r>
              <a:rPr lang="en-US" baseline="30000" dirty="0"/>
              <a:t>nd</a:t>
            </a:r>
            <a:r>
              <a:rPr lang="en-US" baseline="0" dirty="0"/>
              <a:t> way to authenticate</a:t>
            </a:r>
            <a:endParaRPr lang="en-US" dirty="0"/>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18</a:t>
            </a:fld>
            <a:endParaRPr lang="en-US" altLang="en-US"/>
          </a:p>
        </p:txBody>
      </p:sp>
    </p:spTree>
    <p:extLst>
      <p:ext uri="{BB962C8B-B14F-4D97-AF65-F5344CB8AC3E}">
        <p14:creationId xmlns:p14="http://schemas.microsoft.com/office/powerpoint/2010/main" val="25817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he show you? Another</a:t>
            </a:r>
            <a:r>
              <a:rPr lang="en-US" baseline="0" dirty="0"/>
              <a:t> field for login, like so</a:t>
            </a:r>
            <a:endParaRPr lang="en-US" dirty="0"/>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19</a:t>
            </a:fld>
            <a:endParaRPr lang="en-US" altLang="en-US"/>
          </a:p>
        </p:txBody>
      </p:sp>
    </p:spTree>
    <p:extLst>
      <p:ext uri="{BB962C8B-B14F-4D97-AF65-F5344CB8AC3E}">
        <p14:creationId xmlns:p14="http://schemas.microsoft.com/office/powerpoint/2010/main" val="1014027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a:t>
            </a:r>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20</a:t>
            </a:fld>
            <a:endParaRPr lang="en-US" altLang="en-US"/>
          </a:p>
        </p:txBody>
      </p:sp>
    </p:spTree>
    <p:extLst>
      <p:ext uri="{BB962C8B-B14F-4D97-AF65-F5344CB8AC3E}">
        <p14:creationId xmlns:p14="http://schemas.microsoft.com/office/powerpoint/2010/main" val="2696691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ways to authentication</a:t>
            </a:r>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23</a:t>
            </a:fld>
            <a:endParaRPr lang="en-US" altLang="en-US"/>
          </a:p>
        </p:txBody>
      </p:sp>
    </p:spTree>
    <p:extLst>
      <p:ext uri="{BB962C8B-B14F-4D97-AF65-F5344CB8AC3E}">
        <p14:creationId xmlns:p14="http://schemas.microsoft.com/office/powerpoint/2010/main" val="3809293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them what the MFA login page looks like</a:t>
            </a:r>
          </a:p>
        </p:txBody>
      </p:sp>
      <p:sp>
        <p:nvSpPr>
          <p:cNvPr id="4" name="Slide Number Placeholder 3"/>
          <p:cNvSpPr>
            <a:spLocks noGrp="1"/>
          </p:cNvSpPr>
          <p:nvPr>
            <p:ph type="sldNum" sz="quarter" idx="10"/>
          </p:nvPr>
        </p:nvSpPr>
        <p:spPr/>
        <p:txBody>
          <a:bodyPr/>
          <a:lstStyle/>
          <a:p>
            <a:fld id="{F819F051-7740-4F67-8DCC-528201EF44C0}" type="slidenum">
              <a:rPr lang="en-US" altLang="en-US" smtClean="0"/>
              <a:pPr/>
              <a:t>24</a:t>
            </a:fld>
            <a:endParaRPr lang="en-US" altLang="en-US"/>
          </a:p>
        </p:txBody>
      </p:sp>
    </p:spTree>
    <p:extLst>
      <p:ext uri="{BB962C8B-B14F-4D97-AF65-F5344CB8AC3E}">
        <p14:creationId xmlns:p14="http://schemas.microsoft.com/office/powerpoint/2010/main" val="40307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B338DF3D-30B5-4203-9F61-4DF4C93549F9}" type="datetime1">
              <a:rPr lang="en-US" smtClean="0"/>
              <a:t>3/27/2023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EF852DC-FA04-43A8-808A-7B02012B408F}" type="datetime1">
              <a:rPr lang="en-US" smtClean="0"/>
              <a:t>3/27/2023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2285DBF-07E6-4C04-8128-7BB2323544A4}" type="datetime1">
              <a:rPr lang="en-US" smtClean="0"/>
              <a:t>3/27/2023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35B14D7-8BA9-4EE1-835E-4199F7C88E61}" type="datetime1">
              <a:rPr lang="en-US" smtClean="0"/>
              <a:t>3/27/2023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04ACBE5-8387-44C2-8244-3C027748E0C1}" type="datetime1">
              <a:rPr lang="en-US" smtClean="0"/>
              <a:t>3/27/2023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E333E74-61D9-4270-845E-08C577B4746D}" type="datetime1">
              <a:rPr lang="en-US" smtClean="0"/>
              <a:t>3/27/2023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22D354B-A90F-4649-BCD0-7311B9A1E519}" type="datetime1">
              <a:rPr lang="en-US" smtClean="0"/>
              <a:t>3/27/2023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25BB299-A05B-4721-910A-149978AA2F99}" type="datetime1">
              <a:rPr lang="en-US" smtClean="0"/>
              <a:t>3/27/2023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85C664-8172-4B0B-91AD-99832E49CA68}" type="datetime1">
              <a:rPr lang="en-US" smtClean="0"/>
              <a:t>3/27/2023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9FEB66-1999-4885-9013-09B59463BA52}" type="datetime1">
              <a:rPr lang="en-US" smtClean="0"/>
              <a:t>3/27/2023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28574B-A9ED-4C5D-BC0D-2EE4E2CF73B9}" type="datetime1">
              <a:rPr lang="en-US" smtClean="0"/>
              <a:t>3/27/2023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7290EFBF-FDBC-4E11-8D09-14402F29F22D}" type="datetime1">
              <a:rPr lang="en-US" smtClean="0"/>
              <a:t>3/27/2023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Mr. R C Ravindranath, Asst. Prof, SOE-CSE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0.JP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4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jpeg"/><Relationship Id="rId7" Type="http://schemas.openxmlformats.org/officeDocument/2006/relationships/image" Target="../media/image39.jpg"/><Relationship Id="rId2" Type="http://schemas.openxmlformats.org/officeDocument/2006/relationships/image" Target="../media/image42.jpg"/><Relationship Id="rId1" Type="http://schemas.openxmlformats.org/officeDocument/2006/relationships/slideLayout" Target="../slideLayouts/slideLayout2.xml"/><Relationship Id="rId6" Type="http://schemas.openxmlformats.org/officeDocument/2006/relationships/image" Target="../media/image46.jpg"/><Relationship Id="rId11" Type="http://schemas.openxmlformats.org/officeDocument/2006/relationships/image" Target="../media/image50.jpg"/><Relationship Id="rId5" Type="http://schemas.openxmlformats.org/officeDocument/2006/relationships/image" Target="../media/image45.png"/><Relationship Id="rId10" Type="http://schemas.openxmlformats.org/officeDocument/2006/relationships/image" Target="../media/image49.jpeg"/><Relationship Id="rId4" Type="http://schemas.openxmlformats.org/officeDocument/2006/relationships/image" Target="../media/image44.jpeg"/><Relationship Id="rId9" Type="http://schemas.openxmlformats.org/officeDocument/2006/relationships/image" Target="../media/image4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htarget.com/searchsecurity/definition/single-factor-authentication-SFA" TargetMode="External"/><Relationship Id="rId2" Type="http://schemas.openxmlformats.org/officeDocument/2006/relationships/hyperlink" Target="https://www.techtarget.com/searchsecurity/definition/authentication-factor" TargetMode="External"/><Relationship Id="rId1" Type="http://schemas.openxmlformats.org/officeDocument/2006/relationships/slideLayout" Target="../slideLayouts/slideLayout2.xml"/><Relationship Id="rId5" Type="http://schemas.openxmlformats.org/officeDocument/2006/relationships/hyperlink" Target="https://www.techtarget.com/searchsecurity/definition/biometrics" TargetMode="External"/><Relationship Id="rId4" Type="http://schemas.openxmlformats.org/officeDocument/2006/relationships/hyperlink" Target="https://www.techtarget.com/searchsecurity/definition/security-toke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tiff"/><Relationship Id="rId13" Type="http://schemas.openxmlformats.org/officeDocument/2006/relationships/image" Target="../media/image15.jpeg"/><Relationship Id="rId18" Type="http://schemas.openxmlformats.org/officeDocument/2006/relationships/image" Target="../media/image20.jpeg"/><Relationship Id="rId26" Type="http://schemas.openxmlformats.org/officeDocument/2006/relationships/image" Target="../media/image28.tiff"/><Relationship Id="rId3" Type="http://schemas.openxmlformats.org/officeDocument/2006/relationships/image" Target="../media/image5.tiff"/><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jpg"/><Relationship Id="rId17" Type="http://schemas.openxmlformats.org/officeDocument/2006/relationships/image" Target="../media/image19.jpeg"/><Relationship Id="rId25" Type="http://schemas.openxmlformats.org/officeDocument/2006/relationships/image" Target="../media/image27.tiff"/><Relationship Id="rId2" Type="http://schemas.openxmlformats.org/officeDocument/2006/relationships/image" Target="../media/image4.jpg"/><Relationship Id="rId16" Type="http://schemas.openxmlformats.org/officeDocument/2006/relationships/image" Target="../media/image18.png"/><Relationship Id="rId20" Type="http://schemas.openxmlformats.org/officeDocument/2006/relationships/image" Target="../media/image22.jpg"/><Relationship Id="rId29" Type="http://schemas.openxmlformats.org/officeDocument/2006/relationships/image" Target="../media/image31.tiff"/><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tiff"/><Relationship Id="rId32" Type="http://schemas.openxmlformats.org/officeDocument/2006/relationships/image" Target="../media/image34.tiff"/><Relationship Id="rId5" Type="http://schemas.openxmlformats.org/officeDocument/2006/relationships/image" Target="../media/image7.jp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tiff"/><Relationship Id="rId10" Type="http://schemas.openxmlformats.org/officeDocument/2006/relationships/image" Target="../media/image12.tiff"/><Relationship Id="rId19" Type="http://schemas.openxmlformats.org/officeDocument/2006/relationships/image" Target="../media/image21.jpeg"/><Relationship Id="rId31" Type="http://schemas.openxmlformats.org/officeDocument/2006/relationships/image" Target="../media/image33.tiff"/><Relationship Id="rId4" Type="http://schemas.openxmlformats.org/officeDocument/2006/relationships/image" Target="../media/image6.png"/><Relationship Id="rId9" Type="http://schemas.openxmlformats.org/officeDocument/2006/relationships/image" Target="../media/image11.tiff"/><Relationship Id="rId14" Type="http://schemas.openxmlformats.org/officeDocument/2006/relationships/image" Target="../media/image16.png"/><Relationship Id="rId22" Type="http://schemas.openxmlformats.org/officeDocument/2006/relationships/image" Target="../media/image24.jpeg"/><Relationship Id="rId27" Type="http://schemas.openxmlformats.org/officeDocument/2006/relationships/image" Target="../media/image29.tiff"/><Relationship Id="rId30" Type="http://schemas.openxmlformats.org/officeDocument/2006/relationships/image" Target="../media/image3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09600" y="704850"/>
            <a:ext cx="10972800" cy="1143000"/>
          </a:xfrm>
        </p:spPr>
        <p:txBody>
          <a:bodyPr/>
          <a:lstStyle/>
          <a:p>
            <a:pPr eaLnBrk="1" hangingPunct="1"/>
            <a:r>
              <a:rPr lang="en-US" altLang="en-US"/>
              <a:t>15Cs565</a:t>
            </a:r>
          </a:p>
        </p:txBody>
      </p:sp>
      <p:sp>
        <p:nvSpPr>
          <p:cNvPr id="11267" name="Subtitle 2"/>
          <p:cNvSpPr>
            <a:spLocks noGrp="1"/>
          </p:cNvSpPr>
          <p:nvPr>
            <p:ph type="body" idx="1"/>
          </p:nvPr>
        </p:nvSpPr>
        <p:spPr>
          <a:xfrm>
            <a:off x="609600" y="1855788"/>
            <a:ext cx="5386917" cy="658812"/>
          </a:xfrm>
        </p:spPr>
        <p:txBody>
          <a:bodyPr/>
          <a:lstStyle/>
          <a:p>
            <a:pPr eaLnBrk="1" hangingPunct="1"/>
            <a:r>
              <a:rPr lang="en-US" altLang="en-US"/>
              <a:t>Cloud Computing </a:t>
            </a:r>
          </a:p>
        </p:txBody>
      </p:sp>
      <p:sp>
        <p:nvSpPr>
          <p:cNvPr id="11268" name="Text Placeholder 6"/>
          <p:cNvSpPr>
            <a:spLocks noGrp="1"/>
          </p:cNvSpPr>
          <p:nvPr>
            <p:ph type="body" sz="half" idx="3"/>
          </p:nvPr>
        </p:nvSpPr>
        <p:spPr>
          <a:xfrm>
            <a:off x="6193368" y="1860550"/>
            <a:ext cx="5389033" cy="654050"/>
          </a:xfrm>
        </p:spPr>
        <p:txBody>
          <a:bodyPr/>
          <a:lstStyle/>
          <a:p>
            <a:pPr eaLnBrk="1" hangingPunct="1"/>
            <a:endParaRPr lang="en-US" altLang="en-US"/>
          </a:p>
        </p:txBody>
      </p:sp>
      <p:sp>
        <p:nvSpPr>
          <p:cNvPr id="11269" name="Content Placeholder 5"/>
          <p:cNvSpPr>
            <a:spLocks noGrp="1"/>
          </p:cNvSpPr>
          <p:nvPr>
            <p:ph sz="quarter" idx="2"/>
          </p:nvPr>
        </p:nvSpPr>
        <p:spPr>
          <a:xfrm>
            <a:off x="609601" y="1676401"/>
            <a:ext cx="5181600" cy="3657599"/>
          </a:xfrm>
        </p:spPr>
        <p:txBody>
          <a:bodyPr>
            <a:normAutofit fontScale="85000" lnSpcReduction="20000"/>
          </a:bodyPr>
          <a:lstStyle/>
          <a:p>
            <a:pPr eaLnBrk="1" hangingPunct="1">
              <a:buFont typeface="Wingdings 2" pitchFamily="18" charset="2"/>
              <a:buNone/>
            </a:pPr>
            <a:r>
              <a:rPr lang="en-US" altLang="en-US" dirty="0"/>
              <a:t>C</a:t>
            </a:r>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r>
              <a:rPr lang="en-US" altLang="en-US" sz="4700" dirty="0"/>
              <a:t>Web Security</a:t>
            </a:r>
          </a:p>
        </p:txBody>
      </p:sp>
      <p:pic>
        <p:nvPicPr>
          <p:cNvPr id="11270" name="Picture 4"/>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6096000" y="304800"/>
            <a:ext cx="5588000" cy="3962400"/>
          </a:xfrm>
        </p:spPr>
      </p:pic>
      <p:sp>
        <p:nvSpPr>
          <p:cNvPr id="11271" name="AutoShape 2" descr="Image result for cloud"/>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Franklin Gothic Book" pitchFamily="34" charset="0"/>
            </a:endParaRPr>
          </a:p>
        </p:txBody>
      </p:sp>
      <p:pic>
        <p:nvPicPr>
          <p:cNvPr id="11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304800"/>
            <a:ext cx="56896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39F5-83B3-D788-6720-756AE1386911}"/>
              </a:ext>
            </a:extLst>
          </p:cNvPr>
          <p:cNvSpPr>
            <a:spLocks noGrp="1"/>
          </p:cNvSpPr>
          <p:nvPr>
            <p:ph type="title"/>
          </p:nvPr>
        </p:nvSpPr>
        <p:spPr/>
        <p:txBody>
          <a:bodyPr/>
          <a:lstStyle/>
          <a:p>
            <a:r>
              <a:rPr lang="en-US" dirty="0">
                <a:latin typeface="+mj-lt"/>
              </a:rPr>
              <a:t>How </a:t>
            </a:r>
            <a:r>
              <a:rPr lang="en-US" sz="4400" dirty="0">
                <a:latin typeface="+mj-lt"/>
              </a:rPr>
              <a:t>Two-Factor Authentication Helps</a:t>
            </a:r>
            <a:endParaRPr lang="en-IN" dirty="0"/>
          </a:p>
        </p:txBody>
      </p:sp>
      <p:sp>
        <p:nvSpPr>
          <p:cNvPr id="3" name="Content Placeholder 2">
            <a:extLst>
              <a:ext uri="{FF2B5EF4-FFF2-40B4-BE49-F238E27FC236}">
                <a16:creationId xmlns:a16="http://schemas.microsoft.com/office/drawing/2014/main" id="{03636C2C-CD75-CF54-9FEE-398DF9F7C8C2}"/>
              </a:ext>
            </a:extLst>
          </p:cNvPr>
          <p:cNvSpPr>
            <a:spLocks noGrp="1"/>
          </p:cNvSpPr>
          <p:nvPr>
            <p:ph idx="1"/>
          </p:nvPr>
        </p:nvSpPr>
        <p:spPr/>
        <p:txBody>
          <a:bodyPr/>
          <a:lstStyle/>
          <a:p>
            <a:r>
              <a:rPr lang="en-US" dirty="0">
                <a:latin typeface="+mn-lt"/>
              </a:rPr>
              <a:t>Two-factor authentication prevents attackers from accessing your account even if they obtain your username and password.</a:t>
            </a:r>
          </a:p>
          <a:p>
            <a:endParaRPr lang="en-IN" dirty="0"/>
          </a:p>
        </p:txBody>
      </p:sp>
      <p:sp>
        <p:nvSpPr>
          <p:cNvPr id="4" name="Footer Placeholder 3">
            <a:extLst>
              <a:ext uri="{FF2B5EF4-FFF2-40B4-BE49-F238E27FC236}">
                <a16:creationId xmlns:a16="http://schemas.microsoft.com/office/drawing/2014/main" id="{242CF5FC-B7E6-F997-A3D2-088E88F3DF8E}"/>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E67A750-75CB-1E00-91B1-7857D0FB9634}"/>
              </a:ext>
            </a:extLst>
          </p:cNvPr>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spTree>
    <p:extLst>
      <p:ext uri="{BB962C8B-B14F-4D97-AF65-F5344CB8AC3E}">
        <p14:creationId xmlns:p14="http://schemas.microsoft.com/office/powerpoint/2010/main" val="103007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C30C-97E1-DF97-E615-5239D0A6E1C1}"/>
              </a:ext>
            </a:extLst>
          </p:cNvPr>
          <p:cNvSpPr>
            <a:spLocks noGrp="1"/>
          </p:cNvSpPr>
          <p:nvPr>
            <p:ph type="title"/>
          </p:nvPr>
        </p:nvSpPr>
        <p:spPr/>
        <p:txBody>
          <a:bodyPr/>
          <a:lstStyle/>
          <a:p>
            <a:r>
              <a:rPr lang="en-US" b="1" i="0" dirty="0">
                <a:solidFill>
                  <a:srgbClr val="0C1B2C"/>
                </a:solidFill>
                <a:effectLst/>
                <a:latin typeface="Inter var"/>
              </a:rPr>
              <a:t>What is 3-Factor Authentication (3FA)?</a:t>
            </a:r>
            <a:br>
              <a:rPr lang="en-US" b="1" i="0" dirty="0">
                <a:solidFill>
                  <a:srgbClr val="0C1B2C"/>
                </a:solidFill>
                <a:effectLst/>
                <a:latin typeface="Inter var"/>
              </a:rPr>
            </a:br>
            <a:endParaRPr lang="en-IN" dirty="0"/>
          </a:p>
        </p:txBody>
      </p:sp>
      <p:sp>
        <p:nvSpPr>
          <p:cNvPr id="3" name="Content Placeholder 2">
            <a:extLst>
              <a:ext uri="{FF2B5EF4-FFF2-40B4-BE49-F238E27FC236}">
                <a16:creationId xmlns:a16="http://schemas.microsoft.com/office/drawing/2014/main" id="{ED43611B-CC83-B1B4-750F-2F9034C60245}"/>
              </a:ext>
            </a:extLst>
          </p:cNvPr>
          <p:cNvSpPr>
            <a:spLocks noGrp="1"/>
          </p:cNvSpPr>
          <p:nvPr>
            <p:ph idx="1"/>
          </p:nvPr>
        </p:nvSpPr>
        <p:spPr/>
        <p:txBody>
          <a:bodyPr/>
          <a:lstStyle/>
          <a:p>
            <a:pPr algn="l"/>
            <a:r>
              <a:rPr lang="en-US" b="0" i="0" dirty="0">
                <a:solidFill>
                  <a:srgbClr val="0C1B2C"/>
                </a:solidFill>
                <a:effectLst/>
                <a:latin typeface="Inter var"/>
              </a:rPr>
              <a:t>Three-factor authentication is the use of a person’s live biometric data in addition to their security credentials and an authentication code sent by SMS.</a:t>
            </a:r>
          </a:p>
          <a:p>
            <a:pPr algn="l"/>
            <a:r>
              <a:rPr lang="en-US" b="0" i="0" dirty="0">
                <a:solidFill>
                  <a:srgbClr val="0C1B2C"/>
                </a:solidFill>
                <a:effectLst/>
                <a:latin typeface="Inter var"/>
              </a:rPr>
              <a:t>3FA provides the highest possible level of user security for accessing accounts and making transactions.</a:t>
            </a:r>
          </a:p>
          <a:p>
            <a:pPr algn="l"/>
            <a:r>
              <a:rPr lang="en-US" b="0" i="0" dirty="0">
                <a:solidFill>
                  <a:srgbClr val="0C1B2C"/>
                </a:solidFill>
                <a:effectLst/>
                <a:latin typeface="Inter var"/>
              </a:rPr>
              <a:t>Biometric authentication may include a fingerprint, a retina scan, or a scan of the person’s entire face. This makes it almost impossible for hackers to bypass.</a:t>
            </a:r>
          </a:p>
          <a:p>
            <a:endParaRPr lang="en-IN" dirty="0"/>
          </a:p>
        </p:txBody>
      </p:sp>
      <p:sp>
        <p:nvSpPr>
          <p:cNvPr id="4" name="Footer Placeholder 3">
            <a:extLst>
              <a:ext uri="{FF2B5EF4-FFF2-40B4-BE49-F238E27FC236}">
                <a16:creationId xmlns:a16="http://schemas.microsoft.com/office/drawing/2014/main" id="{088DCEBD-2CDD-2075-3D73-D7EED27370B3}"/>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FEFA8FE0-CAFF-C4B0-11CB-696BEAD6024A}"/>
              </a:ext>
            </a:extLst>
          </p:cNvPr>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extLst>
      <p:ext uri="{BB962C8B-B14F-4D97-AF65-F5344CB8AC3E}">
        <p14:creationId xmlns:p14="http://schemas.microsoft.com/office/powerpoint/2010/main" val="138031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EDF5E-471D-45AF-BD79-439B1C50AD06}"/>
              </a:ext>
            </a:extLst>
          </p:cNvPr>
          <p:cNvSpPr>
            <a:spLocks noGrp="1"/>
          </p:cNvSpPr>
          <p:nvPr>
            <p:ph type="title"/>
          </p:nvPr>
        </p:nvSpPr>
        <p:spPr/>
        <p:txBody>
          <a:bodyPr/>
          <a:lstStyle/>
          <a:p>
            <a:r>
              <a:rPr lang="en-US" b="1" i="0" dirty="0">
                <a:solidFill>
                  <a:srgbClr val="0C1B2C"/>
                </a:solidFill>
                <a:effectLst/>
                <a:latin typeface="Inter var"/>
              </a:rPr>
              <a:t>What is the benefit of 3-Factor Authentication?</a:t>
            </a:r>
            <a:br>
              <a:rPr lang="en-US" b="1" i="0" dirty="0">
                <a:solidFill>
                  <a:srgbClr val="0C1B2C"/>
                </a:solidFill>
                <a:effectLst/>
                <a:latin typeface="Inter var"/>
              </a:rPr>
            </a:br>
            <a:endParaRPr lang="en-IN" dirty="0"/>
          </a:p>
        </p:txBody>
      </p:sp>
      <p:sp>
        <p:nvSpPr>
          <p:cNvPr id="3" name="Content Placeholder 2">
            <a:extLst>
              <a:ext uri="{FF2B5EF4-FFF2-40B4-BE49-F238E27FC236}">
                <a16:creationId xmlns:a16="http://schemas.microsoft.com/office/drawing/2014/main" id="{744552BE-E0B0-B19B-8350-4240F46FB8E5}"/>
              </a:ext>
            </a:extLst>
          </p:cNvPr>
          <p:cNvSpPr>
            <a:spLocks noGrp="1"/>
          </p:cNvSpPr>
          <p:nvPr>
            <p:ph idx="1"/>
          </p:nvPr>
        </p:nvSpPr>
        <p:spPr/>
        <p:txBody>
          <a:bodyPr/>
          <a:lstStyle/>
          <a:p>
            <a:pPr algn="l"/>
            <a:r>
              <a:rPr lang="en-US" b="0" i="0" dirty="0">
                <a:solidFill>
                  <a:srgbClr val="0C1B2C"/>
                </a:solidFill>
                <a:effectLst/>
                <a:latin typeface="Inter var"/>
              </a:rPr>
              <a:t>The key benefit of 3FA and 2FA is that they vastly reduce the chances of fraud and identity theft as a result of data breaches and stolen passwords. While it is theoretically possible to breach 2FA systems if the fraudster has control of a person’s mobile phone – the addition of a biometric check means that remote fraud is not possible.</a:t>
            </a:r>
          </a:p>
          <a:p>
            <a:pPr algn="l"/>
            <a:r>
              <a:rPr lang="en-US" b="0" i="0" dirty="0">
                <a:solidFill>
                  <a:srgbClr val="0C1B2C"/>
                </a:solidFill>
                <a:effectLst/>
                <a:latin typeface="Inter var"/>
              </a:rPr>
              <a:t>This allows companies to add a layer of confidence when authorizing access to customer accounts remotely.</a:t>
            </a:r>
          </a:p>
          <a:p>
            <a:endParaRPr lang="en-IN" dirty="0"/>
          </a:p>
        </p:txBody>
      </p:sp>
      <p:sp>
        <p:nvSpPr>
          <p:cNvPr id="4" name="Footer Placeholder 3">
            <a:extLst>
              <a:ext uri="{FF2B5EF4-FFF2-40B4-BE49-F238E27FC236}">
                <a16:creationId xmlns:a16="http://schemas.microsoft.com/office/drawing/2014/main" id="{CBF461DF-7AE7-32AE-C11C-AB015D688085}"/>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C5138C3-FB62-B098-09E0-8161F8B1917C}"/>
              </a:ext>
            </a:extLst>
          </p:cNvPr>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extLst>
      <p:ext uri="{BB962C8B-B14F-4D97-AF65-F5344CB8AC3E}">
        <p14:creationId xmlns:p14="http://schemas.microsoft.com/office/powerpoint/2010/main" val="191156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FC07B-A6FE-4E1D-1BF9-9A27F88DC7CB}"/>
              </a:ext>
            </a:extLst>
          </p:cNvPr>
          <p:cNvSpPr>
            <a:spLocks noGrp="1"/>
          </p:cNvSpPr>
          <p:nvPr>
            <p:ph idx="1"/>
          </p:nvPr>
        </p:nvSpPr>
        <p:spPr>
          <a:xfrm>
            <a:off x="838200" y="381000"/>
            <a:ext cx="10515600" cy="5795963"/>
          </a:xfrm>
        </p:spPr>
        <p:txBody>
          <a:bodyPr/>
          <a:lstStyle/>
          <a:p>
            <a:pPr algn="l"/>
            <a:r>
              <a:rPr lang="en-US" b="1" i="0" dirty="0">
                <a:solidFill>
                  <a:srgbClr val="0C1B2C"/>
                </a:solidFill>
                <a:effectLst/>
                <a:latin typeface="Inter var"/>
              </a:rPr>
              <a:t>What are the three factors that make up 3FA?</a:t>
            </a:r>
          </a:p>
          <a:p>
            <a:pPr algn="l">
              <a:buFont typeface="Arial" panose="020B0604020202020204" pitchFamily="34" charset="0"/>
              <a:buChar char="•"/>
            </a:pPr>
            <a:r>
              <a:rPr lang="en-US" b="1" i="0" dirty="0">
                <a:solidFill>
                  <a:srgbClr val="0C1B2C"/>
                </a:solidFill>
                <a:effectLst/>
                <a:latin typeface="Inter var"/>
              </a:rPr>
              <a:t>Something you know</a:t>
            </a:r>
            <a:r>
              <a:rPr lang="en-US" b="0" i="0" dirty="0">
                <a:solidFill>
                  <a:srgbClr val="0C1B2C"/>
                </a:solidFill>
                <a:effectLst/>
                <a:latin typeface="Inter var"/>
              </a:rPr>
              <a:t>: This is a piece of information that a person knows – it could be a username, password, answer to a security question, or a touch gesture on a smart phone screen.</a:t>
            </a:r>
          </a:p>
          <a:p>
            <a:pPr algn="l">
              <a:buFont typeface="Arial" panose="020B0604020202020204" pitchFamily="34" charset="0"/>
              <a:buChar char="•"/>
            </a:pPr>
            <a:r>
              <a:rPr lang="en-US" b="1" i="0" dirty="0">
                <a:solidFill>
                  <a:srgbClr val="0C1B2C"/>
                </a:solidFill>
                <a:effectLst/>
                <a:latin typeface="Inter var"/>
              </a:rPr>
              <a:t>Something you have</a:t>
            </a:r>
            <a:r>
              <a:rPr lang="en-US" b="0" i="0" dirty="0">
                <a:solidFill>
                  <a:srgbClr val="0C1B2C"/>
                </a:solidFill>
                <a:effectLst/>
                <a:latin typeface="Inter var"/>
              </a:rPr>
              <a:t>: This is a physical object that a person has in their possession. It could be a smart card, a device like a phone or USB drive, or most commonly a token device that provides a pin code to access an application or online service.</a:t>
            </a:r>
          </a:p>
          <a:p>
            <a:pPr algn="l">
              <a:buFont typeface="Arial" panose="020B0604020202020204" pitchFamily="34" charset="0"/>
              <a:buChar char="•"/>
            </a:pPr>
            <a:r>
              <a:rPr lang="en-US" b="1" i="0" dirty="0">
                <a:solidFill>
                  <a:srgbClr val="0C1B2C"/>
                </a:solidFill>
                <a:effectLst/>
                <a:latin typeface="Inter var"/>
              </a:rPr>
              <a:t>Something you are</a:t>
            </a:r>
            <a:r>
              <a:rPr lang="en-US" b="0" i="0" dirty="0">
                <a:solidFill>
                  <a:srgbClr val="0C1B2C"/>
                </a:solidFill>
                <a:effectLst/>
                <a:latin typeface="Inter var"/>
              </a:rPr>
              <a:t>: This can include any unique physical facet of a person that can be used to verify their identity. It could be anything from a simple fingerprint to a facial scan or even DNA</a:t>
            </a:r>
          </a:p>
          <a:p>
            <a:endParaRPr lang="en-IN" dirty="0"/>
          </a:p>
        </p:txBody>
      </p:sp>
      <p:sp>
        <p:nvSpPr>
          <p:cNvPr id="4" name="Footer Placeholder 3">
            <a:extLst>
              <a:ext uri="{FF2B5EF4-FFF2-40B4-BE49-F238E27FC236}">
                <a16:creationId xmlns:a16="http://schemas.microsoft.com/office/drawing/2014/main" id="{AD7F8228-68AB-2E40-F3B0-0F7904C3B3CF}"/>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4318A87A-7455-9494-0E6A-751489A88C82}"/>
              </a:ext>
            </a:extLst>
          </p:cNvPr>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extLst>
      <p:ext uri="{BB962C8B-B14F-4D97-AF65-F5344CB8AC3E}">
        <p14:creationId xmlns:p14="http://schemas.microsoft.com/office/powerpoint/2010/main" val="4040610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187CC18-6C31-AA07-616E-0D35E4D1299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98DB328-3CF3-E64B-7055-0469DDB7C4E2}"/>
              </a:ext>
            </a:extLst>
          </p:cNvPr>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pic>
        <p:nvPicPr>
          <p:cNvPr id="1026" name="Picture 2" descr="TheMerkle 3FA">
            <a:extLst>
              <a:ext uri="{FF2B5EF4-FFF2-40B4-BE49-F238E27FC236}">
                <a16:creationId xmlns:a16="http://schemas.microsoft.com/office/drawing/2014/main" id="{61F89B52-F225-FDA9-B881-9E10C69283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9906000" cy="456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15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A43C7-0D3C-CC6C-6A48-E99E11E52ED5}"/>
              </a:ext>
            </a:extLst>
          </p:cNvPr>
          <p:cNvSpPr>
            <a:spLocks noGrp="1"/>
          </p:cNvSpPr>
          <p:nvPr>
            <p:ph type="title"/>
          </p:nvPr>
        </p:nvSpPr>
        <p:spPr/>
        <p:txBody>
          <a:bodyPr/>
          <a:lstStyle/>
          <a:p>
            <a:r>
              <a:rPr lang="en-US" b="1" i="0" dirty="0">
                <a:solidFill>
                  <a:srgbClr val="0C1B2C"/>
                </a:solidFill>
                <a:effectLst/>
                <a:latin typeface="Inter var"/>
              </a:rPr>
              <a:t>What is 4-Factor Authentication (4FA)?</a:t>
            </a:r>
            <a:br>
              <a:rPr lang="en-US" b="1" i="0" dirty="0">
                <a:solidFill>
                  <a:srgbClr val="0C1B2C"/>
                </a:solidFill>
                <a:effectLst/>
                <a:latin typeface="Inter var"/>
              </a:rPr>
            </a:br>
            <a:endParaRPr lang="en-IN" dirty="0"/>
          </a:p>
        </p:txBody>
      </p:sp>
      <p:sp>
        <p:nvSpPr>
          <p:cNvPr id="3" name="Content Placeholder 2">
            <a:extLst>
              <a:ext uri="{FF2B5EF4-FFF2-40B4-BE49-F238E27FC236}">
                <a16:creationId xmlns:a16="http://schemas.microsoft.com/office/drawing/2014/main" id="{4B3A4FC4-5C9F-850E-F069-03B48B781739}"/>
              </a:ext>
            </a:extLst>
          </p:cNvPr>
          <p:cNvSpPr>
            <a:spLocks noGrp="1"/>
          </p:cNvSpPr>
          <p:nvPr>
            <p:ph idx="1"/>
          </p:nvPr>
        </p:nvSpPr>
        <p:spPr/>
        <p:txBody>
          <a:bodyPr/>
          <a:lstStyle/>
          <a:p>
            <a:pPr algn="l"/>
            <a:r>
              <a:rPr lang="en-US" b="0" i="0" dirty="0">
                <a:solidFill>
                  <a:srgbClr val="0C1B2C"/>
                </a:solidFill>
                <a:effectLst/>
                <a:latin typeface="Inter var"/>
              </a:rPr>
              <a:t>4FA is simply a 3FA authentication solution with the addition of a check on a person’s physical location, based on geometric data or network location. This could be used to block transactions outside of a prescribed territory, or even outside of a company’s premises.</a:t>
            </a:r>
          </a:p>
          <a:p>
            <a:endParaRPr lang="en-IN" dirty="0"/>
          </a:p>
        </p:txBody>
      </p:sp>
      <p:sp>
        <p:nvSpPr>
          <p:cNvPr id="4" name="Footer Placeholder 3">
            <a:extLst>
              <a:ext uri="{FF2B5EF4-FFF2-40B4-BE49-F238E27FC236}">
                <a16:creationId xmlns:a16="http://schemas.microsoft.com/office/drawing/2014/main" id="{DFC7C52C-348E-6552-5AD3-6F7AB42C94A4}"/>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F4E0B1A-AA16-6808-D3DD-E1B3F45A4993}"/>
              </a:ext>
            </a:extLst>
          </p:cNvPr>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Tree>
    <p:extLst>
      <p:ext uri="{BB962C8B-B14F-4D97-AF65-F5344CB8AC3E}">
        <p14:creationId xmlns:p14="http://schemas.microsoft.com/office/powerpoint/2010/main" val="2589165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C173F-340B-2FEE-17DC-FEBC93070514}"/>
              </a:ext>
            </a:extLst>
          </p:cNvPr>
          <p:cNvSpPr>
            <a:spLocks noGrp="1"/>
          </p:cNvSpPr>
          <p:nvPr>
            <p:ph idx="1"/>
          </p:nvPr>
        </p:nvSpPr>
        <p:spPr>
          <a:xfrm>
            <a:off x="838200" y="228600"/>
            <a:ext cx="10515600" cy="5948363"/>
          </a:xfrm>
        </p:spPr>
        <p:txBody>
          <a:bodyPr/>
          <a:lstStyle/>
          <a:p>
            <a:pPr marL="50800" indent="0" algn="ctr" eaLnBrk="1" hangingPunct="1">
              <a:buFontTx/>
              <a:buNone/>
            </a:pPr>
            <a:r>
              <a:rPr lang="en-US" altLang="en-US" sz="2800" b="1" dirty="0"/>
              <a:t>What is Multi-Factor Authentication??</a:t>
            </a:r>
          </a:p>
          <a:p>
            <a:pPr marL="50800" indent="0" eaLnBrk="1" hangingPunct="1">
              <a:buFontTx/>
              <a:buNone/>
            </a:pPr>
            <a:endParaRPr lang="en-US" altLang="en-US" sz="2800" dirty="0"/>
          </a:p>
          <a:p>
            <a:pPr marL="50800" indent="0" eaLnBrk="1" hangingPunct="1">
              <a:buFontTx/>
              <a:buNone/>
            </a:pPr>
            <a:r>
              <a:rPr lang="en-US" altLang="en-US" sz="2800" dirty="0"/>
              <a:t>Multi-factor authentication, also referred to as advanced or two-factor authentication, provides an additional layer of security when logging in or performing transactions online.</a:t>
            </a:r>
            <a:br>
              <a:rPr lang="en-US" altLang="en-US" sz="2800" dirty="0"/>
            </a:br>
            <a:endParaRPr lang="en-US" altLang="en-US" sz="2800" dirty="0"/>
          </a:p>
          <a:p>
            <a:pPr marL="50800" indent="0" eaLnBrk="1" hangingPunct="1">
              <a:buFontTx/>
              <a:buNone/>
            </a:pPr>
            <a:r>
              <a:rPr lang="en-US" altLang="en-US" sz="2800" dirty="0"/>
              <a:t>When logging in, a user is required to enter a password and also authenticate using a second factor, typically a phone or hardware token.</a:t>
            </a:r>
          </a:p>
          <a:p>
            <a:endParaRPr lang="en-IN" dirty="0"/>
          </a:p>
        </p:txBody>
      </p:sp>
      <p:sp>
        <p:nvSpPr>
          <p:cNvPr id="4" name="Footer Placeholder 3">
            <a:extLst>
              <a:ext uri="{FF2B5EF4-FFF2-40B4-BE49-F238E27FC236}">
                <a16:creationId xmlns:a16="http://schemas.microsoft.com/office/drawing/2014/main" id="{A7FA10C0-1B6D-0632-D3F6-4E56BD27634A}"/>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B8C9A064-604C-FBA1-5354-4107FBB8FB2C}"/>
              </a:ext>
            </a:extLst>
          </p:cNvPr>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extLst>
      <p:ext uri="{BB962C8B-B14F-4D97-AF65-F5344CB8AC3E}">
        <p14:creationId xmlns:p14="http://schemas.microsoft.com/office/powerpoint/2010/main" val="298409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1"/>
            <a:ext cx="8001000" cy="784225"/>
          </a:xfrm>
        </p:spPr>
        <p:txBody>
          <a:bodyPr/>
          <a:lstStyle/>
          <a:p>
            <a:r>
              <a:rPr lang="en-US" altLang="en-US" dirty="0"/>
              <a:t>Multi-factor Authentication (MFA)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133600"/>
            <a:ext cx="1518916" cy="26479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6698" y="2470024"/>
            <a:ext cx="2068902" cy="1644777"/>
          </a:xfrm>
          <a:prstGeom prst="rect">
            <a:avLst/>
          </a:prstGeom>
        </p:spPr>
      </p:pic>
      <p:sp>
        <p:nvSpPr>
          <p:cNvPr id="5" name="Right Arrow 4"/>
          <p:cNvSpPr/>
          <p:nvPr/>
        </p:nvSpPr>
        <p:spPr>
          <a:xfrm>
            <a:off x="3511858" y="3152775"/>
            <a:ext cx="4941498"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1"/>
            <a:ext cx="8001000" cy="784225"/>
          </a:xfrm>
        </p:spPr>
        <p:txBody>
          <a:bodyPr/>
          <a:lstStyle/>
          <a:p>
            <a:r>
              <a:rPr lang="en-US" altLang="en-US" dirty="0"/>
              <a:t>Multi-factor Authentication (MFA)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133600"/>
            <a:ext cx="1518916" cy="26479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6698" y="2470024"/>
            <a:ext cx="2068902" cy="1644777"/>
          </a:xfrm>
          <a:prstGeom prst="rect">
            <a:avLst/>
          </a:prstGeom>
        </p:spPr>
      </p:pic>
      <p:sp>
        <p:nvSpPr>
          <p:cNvPr id="5" name="Right Arrow 4"/>
          <p:cNvSpPr/>
          <p:nvPr/>
        </p:nvSpPr>
        <p:spPr>
          <a:xfrm>
            <a:off x="3429787" y="3152775"/>
            <a:ext cx="755342"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720871" y="3238799"/>
            <a:ext cx="755342"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400" y="2869407"/>
            <a:ext cx="1219200" cy="1348387"/>
          </a:xfrm>
          <a:prstGeom prst="rect">
            <a:avLst/>
          </a:prstGeom>
          <a:effectLst>
            <a:softEdge rad="12700"/>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34485" y="2048801"/>
            <a:ext cx="1737807" cy="3305175"/>
          </a:xfrm>
          <a:prstGeom prst="rect">
            <a:avLst/>
          </a:prstGeom>
        </p:spPr>
      </p:pic>
      <p:sp>
        <p:nvSpPr>
          <p:cNvPr id="10" name="TextBox 9"/>
          <p:cNvSpPr txBox="1"/>
          <p:nvPr/>
        </p:nvSpPr>
        <p:spPr>
          <a:xfrm>
            <a:off x="6968561" y="5257800"/>
            <a:ext cx="1069652" cy="369332"/>
          </a:xfrm>
          <a:prstGeom prst="rect">
            <a:avLst/>
          </a:prstGeom>
          <a:noFill/>
        </p:spPr>
        <p:txBody>
          <a:bodyPr wrap="none" rtlCol="0">
            <a:spAutoFit/>
          </a:bodyPr>
          <a:lstStyle/>
          <a:p>
            <a:r>
              <a:rPr lang="en-US" b="1" dirty="0"/>
              <a:t>Mr. MFA</a:t>
            </a:r>
          </a:p>
        </p:txBody>
      </p:sp>
    </p:spTree>
    <p:extLst>
      <p:ext uri="{BB962C8B-B14F-4D97-AF65-F5344CB8AC3E}">
        <p14:creationId xmlns:p14="http://schemas.microsoft.com/office/powerpoint/2010/main" val="8230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1"/>
            <a:ext cx="8001000" cy="784225"/>
          </a:xfrm>
        </p:spPr>
        <p:txBody>
          <a:bodyPr/>
          <a:lstStyle/>
          <a:p>
            <a:r>
              <a:rPr lang="en-US" altLang="en-US" dirty="0"/>
              <a:t>Multi-factor Authentication (MFA)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133600"/>
            <a:ext cx="1518916" cy="26479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6698" y="2470024"/>
            <a:ext cx="2068902" cy="164477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800" y="1806575"/>
            <a:ext cx="5181600" cy="3903200"/>
          </a:xfrm>
          <a:prstGeom prst="rect">
            <a:avLst/>
          </a:prstGeom>
        </p:spPr>
      </p:pic>
    </p:spTree>
    <p:extLst>
      <p:ext uri="{BB962C8B-B14F-4D97-AF65-F5344CB8AC3E}">
        <p14:creationId xmlns:p14="http://schemas.microsoft.com/office/powerpoint/2010/main" val="239925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905000"/>
            <a:ext cx="7162800" cy="1676400"/>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002060"/>
                </a:solidFill>
                <a:latin typeface="Times New Roman" panose="02020603050405020304" pitchFamily="18" charset="0"/>
                <a:cs typeface="Times New Roman" panose="02020603050405020304" pitchFamily="18" charset="0"/>
              </a:rPr>
              <a:t>Module-2</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002060"/>
                </a:solidFill>
                <a:latin typeface="Times New Roman" panose="02020603050405020304" pitchFamily="18" charset="0"/>
                <a:cs typeface="Times New Roman" panose="02020603050405020304" pitchFamily="18" charset="0"/>
              </a:rPr>
              <a:t>Web Application Authentication</a:t>
            </a:r>
          </a:p>
        </p:txBody>
      </p:sp>
      <p:sp>
        <p:nvSpPr>
          <p:cNvPr id="3" name="Footer Placeholder 2"/>
          <p:cNvSpPr>
            <a:spLocks noGrp="1"/>
          </p:cNvSpPr>
          <p:nvPr>
            <p:ph type="ftr" sz="quarter" idx="11"/>
          </p:nvPr>
        </p:nvSpPr>
        <p:spPr/>
        <p:txBody>
          <a:bodyPr/>
          <a:lstStyle/>
          <a:p>
            <a:pPr>
              <a:defRPr/>
            </a:pPr>
            <a:r>
              <a:rPr lang="en-US" dirty="0">
                <a:cs typeface="Arial" panose="020B0604020202020204" pitchFamily="34" charset="0"/>
              </a:rPr>
              <a:t>Mr. R C Ravindranath, Asst. Prof, SOE-CSE</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2</a:t>
            </a:fld>
            <a:endParaRPr lang="en-US" altLang="en-US">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52600" y="152401"/>
            <a:ext cx="8001000" cy="784225"/>
          </a:xfrm>
        </p:spPr>
        <p:txBody>
          <a:bodyPr/>
          <a:lstStyle/>
          <a:p>
            <a:r>
              <a:rPr lang="en-US" altLang="en-US" dirty="0"/>
              <a:t>Multi-factor Authentication (MFA)</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133600"/>
            <a:ext cx="1518916" cy="264795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46698" y="2470024"/>
            <a:ext cx="2068902" cy="1644777"/>
          </a:xfrm>
          <a:prstGeom prst="rect">
            <a:avLst/>
          </a:prstGeom>
        </p:spPr>
      </p:pic>
      <p:sp>
        <p:nvSpPr>
          <p:cNvPr id="5" name="Right Arrow 4"/>
          <p:cNvSpPr/>
          <p:nvPr/>
        </p:nvSpPr>
        <p:spPr>
          <a:xfrm>
            <a:off x="3429788" y="3152775"/>
            <a:ext cx="608813"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32999" y="2968078"/>
            <a:ext cx="885198" cy="978994"/>
          </a:xfrm>
          <a:prstGeom prst="rect">
            <a:avLst/>
          </a:prstGeom>
          <a:effectLst>
            <a:softEdge rad="12700"/>
          </a:effectLst>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0100" y="2018683"/>
            <a:ext cx="1566928" cy="2980177"/>
          </a:xfrm>
          <a:prstGeom prst="rect">
            <a:avLst/>
          </a:prstGeom>
        </p:spPr>
      </p:pic>
      <p:sp>
        <p:nvSpPr>
          <p:cNvPr id="10" name="TextBox 9"/>
          <p:cNvSpPr txBox="1"/>
          <p:nvPr/>
        </p:nvSpPr>
        <p:spPr>
          <a:xfrm>
            <a:off x="6435926" y="4860360"/>
            <a:ext cx="775277" cy="276999"/>
          </a:xfrm>
          <a:prstGeom prst="rect">
            <a:avLst/>
          </a:prstGeom>
          <a:noFill/>
        </p:spPr>
        <p:txBody>
          <a:bodyPr wrap="none" rtlCol="0">
            <a:spAutoFit/>
          </a:bodyPr>
          <a:lstStyle/>
          <a:p>
            <a:r>
              <a:rPr lang="en-US" sz="1200" b="1" dirty="0"/>
              <a:t>Mr. MFA</a:t>
            </a:r>
          </a:p>
        </p:txBody>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15808" y="2743200"/>
            <a:ext cx="2015512" cy="1883780"/>
          </a:xfrm>
          <a:prstGeom prst="rect">
            <a:avLst/>
          </a:prstGeom>
        </p:spPr>
      </p:pic>
      <p:sp>
        <p:nvSpPr>
          <p:cNvPr id="16" name="Right Arrow 15"/>
          <p:cNvSpPr/>
          <p:nvPr/>
        </p:nvSpPr>
        <p:spPr>
          <a:xfrm>
            <a:off x="7925720" y="3203971"/>
            <a:ext cx="608813"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5112597" y="3152775"/>
            <a:ext cx="608813" cy="609600"/>
          </a:xfrm>
          <a:prstGeom prst="rightArrow">
            <a:avLst/>
          </a:prstGeom>
          <a:solidFill>
            <a:schemeClr val="tx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446065">
            <a:off x="9302672" y="2758589"/>
            <a:ext cx="1093056" cy="338554"/>
          </a:xfrm>
          <a:prstGeom prst="rect">
            <a:avLst/>
          </a:prstGeom>
          <a:noFill/>
        </p:spPr>
        <p:txBody>
          <a:bodyPr wrap="none" rtlCol="0">
            <a:spAutoFit/>
          </a:bodyPr>
          <a:lstStyle/>
          <a:p>
            <a:r>
              <a:rPr lang="en-US" sz="1600" dirty="0"/>
              <a:t>Welcome!</a:t>
            </a:r>
          </a:p>
        </p:txBody>
      </p:sp>
    </p:spTree>
    <p:extLst>
      <p:ext uri="{BB962C8B-B14F-4D97-AF65-F5344CB8AC3E}">
        <p14:creationId xmlns:p14="http://schemas.microsoft.com/office/powerpoint/2010/main" val="14882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16" grpId="0" animBg="1"/>
      <p:bldP spid="17"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a:t>Multi-factor Authentication (MFA)</a:t>
            </a:r>
          </a:p>
        </p:txBody>
      </p:sp>
      <p:sp>
        <p:nvSpPr>
          <p:cNvPr id="4099" name="Rectangle 3"/>
          <p:cNvSpPr>
            <a:spLocks noGrp="1" noChangeArrowheads="1"/>
          </p:cNvSpPr>
          <p:nvPr>
            <p:ph type="body" idx="1"/>
          </p:nvPr>
        </p:nvSpPr>
        <p:spPr>
          <a:xfrm>
            <a:off x="1752600" y="1143000"/>
            <a:ext cx="8763000" cy="4724400"/>
          </a:xfrm>
        </p:spPr>
        <p:txBody>
          <a:bodyPr/>
          <a:lstStyle/>
          <a:p>
            <a:pPr marL="50800" indent="0" algn="ctr">
              <a:buNone/>
            </a:pPr>
            <a:r>
              <a:rPr lang="en-US" altLang="en-US" b="1" dirty="0"/>
              <a:t>Why do we need it?</a:t>
            </a:r>
          </a:p>
          <a:p>
            <a:pPr marL="50800" indent="0">
              <a:buNone/>
            </a:pPr>
            <a:endParaRPr lang="en-US" altLang="en-US" sz="2400" dirty="0"/>
          </a:p>
          <a:p>
            <a:pPr eaLnBrk="1" hangingPunct="1"/>
            <a:r>
              <a:rPr lang="en-US" altLang="en-US" sz="2400" dirty="0"/>
              <a:t>Prevent unauthorized users from logging into your account</a:t>
            </a:r>
          </a:p>
          <a:p>
            <a:pPr eaLnBrk="1" hangingPunct="1"/>
            <a:endParaRPr lang="en-US" altLang="en-US" sz="2400" dirty="0"/>
          </a:p>
          <a:p>
            <a:pPr eaLnBrk="1" hangingPunct="1"/>
            <a:r>
              <a:rPr lang="en-US" altLang="en-US" sz="2400" dirty="0"/>
              <a:t>Protect your identity</a:t>
            </a:r>
          </a:p>
          <a:p>
            <a:pPr eaLnBrk="1" hangingPunct="1"/>
            <a:endParaRPr lang="en-US" altLang="en-US" sz="2400" dirty="0"/>
          </a:p>
          <a:p>
            <a:pPr eaLnBrk="1" hangingPunct="1"/>
            <a:r>
              <a:rPr lang="en-US" altLang="en-US" sz="2400" dirty="0"/>
              <a:t>Protect your data</a:t>
            </a:r>
          </a:p>
          <a:p>
            <a:pPr eaLnBrk="1" hangingPunct="1"/>
            <a:endParaRPr lang="en-US" altLang="en-US" sz="2400" dirty="0"/>
          </a:p>
          <a:p>
            <a:pPr eaLnBrk="1" hangingPunct="1"/>
            <a:r>
              <a:rPr lang="en-US" altLang="en-US" sz="2400" dirty="0"/>
              <a:t>Protect your money!</a:t>
            </a:r>
          </a:p>
        </p:txBody>
      </p:sp>
    </p:spTree>
    <p:extLst>
      <p:ext uri="{BB962C8B-B14F-4D97-AF65-F5344CB8AC3E}">
        <p14:creationId xmlns:p14="http://schemas.microsoft.com/office/powerpoint/2010/main" val="94732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a:t>Multi-factor Authentication (MFA)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540146" y="2736503"/>
            <a:ext cx="2539472" cy="311424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33213" y="5286338"/>
            <a:ext cx="477613" cy="59415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4614" y="1284428"/>
            <a:ext cx="1906005" cy="257942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6069" y="3649887"/>
            <a:ext cx="1757363" cy="2733675"/>
          </a:xfrm>
          <a:prstGeom prst="rect">
            <a:avLst/>
          </a:prstGeom>
        </p:spPr>
      </p:pic>
      <p:pic>
        <p:nvPicPr>
          <p:cNvPr id="3" name="Picture 2"/>
          <p:cNvPicPr>
            <a:picLocks noChangeAspect="1"/>
          </p:cNvPicPr>
          <p:nvPr/>
        </p:nvPicPr>
        <p:blipFill rotWithShape="1">
          <a:blip r:embed="rId6">
            <a:extLst>
              <a:ext uri="{28A0092B-C50C-407E-A947-70E740481C1C}">
                <a14:useLocalDpi xmlns:a14="http://schemas.microsoft.com/office/drawing/2010/main" val="0"/>
              </a:ext>
            </a:extLst>
          </a:blip>
          <a:srcRect l="13090" r="15786" b="9038"/>
          <a:stretch/>
        </p:blipFill>
        <p:spPr>
          <a:xfrm flipH="1">
            <a:off x="2834426" y="1461220"/>
            <a:ext cx="1524000" cy="2438400"/>
          </a:xfrm>
          <a:prstGeom prst="rect">
            <a:avLst/>
          </a:prstGeom>
        </p:spPr>
      </p:pic>
      <p:pic>
        <p:nvPicPr>
          <p:cNvPr id="8" name="Picture 7"/>
          <p:cNvPicPr>
            <a:picLocks noChangeAspect="1"/>
          </p:cNvPicPr>
          <p:nvPr/>
        </p:nvPicPr>
        <p:blipFill rotWithShape="1">
          <a:blip r:embed="rId7">
            <a:extLst>
              <a:ext uri="{28A0092B-C50C-407E-A947-70E740481C1C}">
                <a14:useLocalDpi xmlns:a14="http://schemas.microsoft.com/office/drawing/2010/main" val="0"/>
              </a:ext>
            </a:extLst>
          </a:blip>
          <a:srcRect l="2624" t="1429" r="6661" b="1673"/>
          <a:stretch/>
        </p:blipFill>
        <p:spPr>
          <a:xfrm>
            <a:off x="6242962" y="1690688"/>
            <a:ext cx="2618483" cy="4390828"/>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932375" y="1042780"/>
            <a:ext cx="1624793" cy="1085903"/>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917507" y="2325408"/>
            <a:ext cx="1582755" cy="2255605"/>
          </a:xfrm>
          <a:prstGeom prst="rect">
            <a:avLst/>
          </a:prstGeom>
        </p:spPr>
      </p:pic>
      <p:pic>
        <p:nvPicPr>
          <p:cNvPr id="12" name="Picture 11"/>
          <p:cNvPicPr>
            <a:picLocks noChangeAspect="1"/>
          </p:cNvPicPr>
          <p:nvPr/>
        </p:nvPicPr>
        <p:blipFill rotWithShape="1">
          <a:blip r:embed="rId10" cstate="print">
            <a:extLst>
              <a:ext uri="{28A0092B-C50C-407E-A947-70E740481C1C}">
                <a14:useLocalDpi xmlns:a14="http://schemas.microsoft.com/office/drawing/2010/main" val="0"/>
              </a:ext>
            </a:extLst>
          </a:blip>
          <a:srcRect t="4641"/>
          <a:stretch/>
        </p:blipFill>
        <p:spPr>
          <a:xfrm>
            <a:off x="8636000" y="2959580"/>
            <a:ext cx="1930400" cy="1380612"/>
          </a:xfrm>
          <a:prstGeom prst="rect">
            <a:avLst/>
          </a:prstGeom>
        </p:spPr>
      </p:pic>
      <p:pic>
        <p:nvPicPr>
          <p:cNvPr id="13" name="Picture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083542" y="4366550"/>
            <a:ext cx="1296950" cy="1348450"/>
          </a:xfrm>
          <a:prstGeom prst="rect">
            <a:avLst/>
          </a:prstGeom>
        </p:spPr>
      </p:pic>
    </p:spTree>
    <p:extLst>
      <p:ext uri="{BB962C8B-B14F-4D97-AF65-F5344CB8AC3E}">
        <p14:creationId xmlns:p14="http://schemas.microsoft.com/office/powerpoint/2010/main" val="87163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nodeType="afterEffect">
                                  <p:stCondLst>
                                    <p:cond delay="0"/>
                                  </p:stCondLst>
                                  <p:childTnLst>
                                    <p:set>
                                      <p:cBhvr>
                                        <p:cTn id="21" dur="1" fill="hold">
                                          <p:stCondLst>
                                            <p:cond delay="0"/>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t>Ways of MFA Authentication</a:t>
            </a:r>
          </a:p>
        </p:txBody>
      </p:sp>
      <p:sp>
        <p:nvSpPr>
          <p:cNvPr id="6147" name="Content Placeholder 2"/>
          <p:cNvSpPr>
            <a:spLocks noGrp="1"/>
          </p:cNvSpPr>
          <p:nvPr>
            <p:ph idx="1"/>
          </p:nvPr>
        </p:nvSpPr>
        <p:spPr/>
        <p:txBody>
          <a:bodyPr/>
          <a:lstStyle/>
          <a:p>
            <a:endParaRPr lang="en-US" altLang="en-US" dirty="0"/>
          </a:p>
          <a:p>
            <a:r>
              <a:rPr lang="en-US" altLang="en-US" dirty="0"/>
              <a:t>Call your phone (desk or cell)</a:t>
            </a:r>
          </a:p>
          <a:p>
            <a:endParaRPr lang="en-US" altLang="en-US" dirty="0"/>
          </a:p>
          <a:p>
            <a:r>
              <a:rPr lang="en-US" altLang="en-US" dirty="0"/>
              <a:t>Send text message with pass codes to cell</a:t>
            </a:r>
          </a:p>
          <a:p>
            <a:endParaRPr lang="en-US" altLang="en-US" dirty="0"/>
          </a:p>
          <a:p>
            <a:r>
              <a:rPr lang="en-US" altLang="en-US" dirty="0"/>
              <a:t>Use the Duo Mobile app to create a pass code or send a notification to cell</a:t>
            </a:r>
          </a:p>
          <a:p>
            <a:pPr marL="50800" indent="0">
              <a:buNone/>
            </a:pPr>
            <a:endParaRPr lang="en-US" altLang="en-US" dirty="0"/>
          </a:p>
          <a:p>
            <a:r>
              <a:rPr lang="en-US" altLang="en-US" dirty="0" err="1"/>
              <a:t>YubiKey</a:t>
            </a:r>
            <a:r>
              <a:rPr lang="en-US" altLang="en-US" dirty="0"/>
              <a:t> authentication</a:t>
            </a:r>
          </a:p>
          <a:p>
            <a:pPr marL="50800" indent="0">
              <a:buNone/>
            </a:pPr>
            <a:endParaRPr lang="en-US" altLang="en-US" dirty="0"/>
          </a:p>
        </p:txBody>
      </p:sp>
    </p:spTree>
    <p:extLst>
      <p:ext uri="{BB962C8B-B14F-4D97-AF65-F5344CB8AC3E}">
        <p14:creationId xmlns:p14="http://schemas.microsoft.com/office/powerpoint/2010/main" val="3861042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Multi-factor Authentication Options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1143001"/>
            <a:ext cx="6360278" cy="4791075"/>
          </a:xfrm>
          <a:prstGeom prst="rect">
            <a:avLst/>
          </a:prstGeom>
          <a:ln>
            <a:solidFill>
              <a:schemeClr val="tx1"/>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1" name="Rectangle 5">
            <a:extLst>
              <a:ext uri="{FF2B5EF4-FFF2-40B4-BE49-F238E27FC236}">
                <a16:creationId xmlns:a16="http://schemas.microsoft.com/office/drawing/2014/main" id="{5926A3C6-478A-7895-92EA-DC76637016F2}"/>
              </a:ext>
            </a:extLst>
          </p:cNvPr>
          <p:cNvSpPr>
            <a:spLocks noGrp="1" noChangeArrowheads="1"/>
          </p:cNvSpPr>
          <p:nvPr>
            <p:ph type="ctrTitle"/>
          </p:nvPr>
        </p:nvSpPr>
        <p:spPr/>
        <p:txBody>
          <a:bodyPr/>
          <a:lstStyle/>
          <a:p>
            <a:r>
              <a:rPr lang="en-US" altLang="en-US" sz="4800"/>
              <a:t>The Basic Authentication Scheme of HTTP</a:t>
            </a:r>
          </a:p>
        </p:txBody>
      </p:sp>
      <p:sp>
        <p:nvSpPr>
          <p:cNvPr id="265222" name="Rectangle 6">
            <a:extLst>
              <a:ext uri="{FF2B5EF4-FFF2-40B4-BE49-F238E27FC236}">
                <a16:creationId xmlns:a16="http://schemas.microsoft.com/office/drawing/2014/main" id="{576E6E43-F3B4-99D0-F86C-B15607113ECF}"/>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9A56AB0D-36D2-98FD-398D-A86EE4A9B37E}"/>
              </a:ext>
            </a:extLst>
          </p:cNvPr>
          <p:cNvSpPr>
            <a:spLocks noGrp="1" noChangeArrowheads="1"/>
          </p:cNvSpPr>
          <p:nvPr>
            <p:ph type="title"/>
          </p:nvPr>
        </p:nvSpPr>
        <p:spPr/>
        <p:txBody>
          <a:bodyPr/>
          <a:lstStyle/>
          <a:p>
            <a:r>
              <a:rPr lang="en-US" altLang="en-US"/>
              <a:t>Access Restriction</a:t>
            </a:r>
          </a:p>
        </p:txBody>
      </p:sp>
      <p:sp>
        <p:nvSpPr>
          <p:cNvPr id="268291" name="Rectangle 3">
            <a:extLst>
              <a:ext uri="{FF2B5EF4-FFF2-40B4-BE49-F238E27FC236}">
                <a16:creationId xmlns:a16="http://schemas.microsoft.com/office/drawing/2014/main" id="{FD860F7E-2FFC-C028-F8C3-9C11425AE9D0}"/>
              </a:ext>
            </a:extLst>
          </p:cNvPr>
          <p:cNvSpPr>
            <a:spLocks noGrp="1" noChangeArrowheads="1"/>
          </p:cNvSpPr>
          <p:nvPr>
            <p:ph type="body" idx="1"/>
          </p:nvPr>
        </p:nvSpPr>
        <p:spPr/>
        <p:txBody>
          <a:bodyPr/>
          <a:lstStyle/>
          <a:p>
            <a:r>
              <a:rPr lang="en-US" altLang="en-US"/>
              <a:t>Sometimes, we want to restrict access to certain Web pages to certain </a:t>
            </a:r>
            <a:r>
              <a:rPr lang="en-US" altLang="en-US" i="1">
                <a:solidFill>
                  <a:srgbClr val="0000FF"/>
                </a:solidFill>
              </a:rPr>
              <a:t>users</a:t>
            </a:r>
          </a:p>
          <a:p>
            <a:r>
              <a:rPr lang="en-US" altLang="en-US"/>
              <a:t>A </a:t>
            </a:r>
            <a:r>
              <a:rPr lang="en-US" altLang="en-US" i="1">
                <a:solidFill>
                  <a:srgbClr val="0000FF"/>
                </a:solidFill>
              </a:rPr>
              <a:t>user</a:t>
            </a:r>
            <a:r>
              <a:rPr lang="en-US" altLang="en-US"/>
              <a:t> is identified by a </a:t>
            </a:r>
            <a:r>
              <a:rPr lang="en-US" altLang="en-US" i="1">
                <a:solidFill>
                  <a:srgbClr val="CC0000"/>
                </a:solidFill>
              </a:rPr>
              <a:t>name</a:t>
            </a:r>
            <a:r>
              <a:rPr lang="en-US" altLang="en-US"/>
              <a:t> and a </a:t>
            </a:r>
            <a:r>
              <a:rPr lang="en-US" altLang="en-US" i="1">
                <a:solidFill>
                  <a:srgbClr val="CC0000"/>
                </a:solidFill>
              </a:rPr>
              <a:t>password</a:t>
            </a:r>
          </a:p>
          <a:p>
            <a:r>
              <a:rPr lang="en-US" altLang="en-US"/>
              <a:t>Several mechanisms are used for controlling the access to pages on the Web</a:t>
            </a:r>
          </a:p>
          <a:p>
            <a:r>
              <a:rPr lang="en-US" altLang="en-US"/>
              <a:t>A basic mechanism, provided by HTTP, is called </a:t>
            </a:r>
            <a:r>
              <a:rPr lang="en-US" altLang="en-US">
                <a:solidFill>
                  <a:srgbClr val="0000FF"/>
                </a:solidFill>
              </a:rPr>
              <a:t>“Basic Authentication Scheme”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1915A2ED-B81D-2B1C-1F9E-6B5641822343}"/>
              </a:ext>
            </a:extLst>
          </p:cNvPr>
          <p:cNvSpPr>
            <a:spLocks noGrp="1" noChangeArrowheads="1"/>
          </p:cNvSpPr>
          <p:nvPr>
            <p:ph type="title"/>
          </p:nvPr>
        </p:nvSpPr>
        <p:spPr/>
        <p:txBody>
          <a:bodyPr/>
          <a:lstStyle/>
          <a:p>
            <a:r>
              <a:rPr lang="en-US" altLang="en-US"/>
              <a:t>Basic Authentication Scheme</a:t>
            </a:r>
          </a:p>
        </p:txBody>
      </p:sp>
      <p:sp>
        <p:nvSpPr>
          <p:cNvPr id="269315" name="Rectangle 3">
            <a:extLst>
              <a:ext uri="{FF2B5EF4-FFF2-40B4-BE49-F238E27FC236}">
                <a16:creationId xmlns:a16="http://schemas.microsoft.com/office/drawing/2014/main" id="{EF9DF398-D59E-1B7A-7A25-377FD79714D9}"/>
              </a:ext>
            </a:extLst>
          </p:cNvPr>
          <p:cNvSpPr>
            <a:spLocks noGrp="1" noChangeArrowheads="1"/>
          </p:cNvSpPr>
          <p:nvPr>
            <p:ph type="body" idx="1"/>
          </p:nvPr>
        </p:nvSpPr>
        <p:spPr/>
        <p:txBody>
          <a:bodyPr/>
          <a:lstStyle/>
          <a:p>
            <a:r>
              <a:rPr lang="en-US" altLang="en-US"/>
              <a:t>For each URL that the server wishes to restrict, a list of authorized users is maintained</a:t>
            </a:r>
          </a:p>
          <a:p>
            <a:r>
              <a:rPr lang="en-US" altLang="en-US"/>
              <a:t>Using HTTP headers, the server declares that a the requested page is restricted (authentication is required)</a:t>
            </a:r>
          </a:p>
          <a:p>
            <a:r>
              <a:rPr lang="en-US" altLang="en-US"/>
              <a:t>The client passes the name and password within a  HTTP header</a:t>
            </a:r>
          </a:p>
          <a:p>
            <a:r>
              <a:rPr lang="en-US" altLang="en-US"/>
              <a:t>The decision on which pages are restricted and to which users is implemented by the server (not a part of HTTP)</a:t>
            </a:r>
          </a:p>
          <a:p>
            <a:pPr lvl="1"/>
            <a:endParaRPr lang="en-US" altLang="en-US"/>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022FDE1B-66F5-D89A-58BD-7037B02EF737}"/>
              </a:ext>
            </a:extLst>
          </p:cNvPr>
          <p:cNvSpPr>
            <a:spLocks noGrp="1" noChangeArrowheads="1"/>
          </p:cNvSpPr>
          <p:nvPr>
            <p:ph type="title"/>
          </p:nvPr>
        </p:nvSpPr>
        <p:spPr>
          <a:xfrm>
            <a:off x="762000" y="-31102"/>
            <a:ext cx="10515600" cy="1325563"/>
          </a:xfrm>
        </p:spPr>
        <p:txBody>
          <a:bodyPr/>
          <a:lstStyle/>
          <a:p>
            <a:r>
              <a:rPr lang="en-US" altLang="en-US" dirty="0"/>
              <a:t>Basic Authentication Scheme (</a:t>
            </a:r>
            <a:r>
              <a:rPr lang="en-US" altLang="en-US" dirty="0" err="1"/>
              <a:t>cont</a:t>
            </a:r>
            <a:r>
              <a:rPr lang="en-US" altLang="en-US" dirty="0"/>
              <a:t>)</a:t>
            </a:r>
          </a:p>
        </p:txBody>
      </p:sp>
      <p:sp>
        <p:nvSpPr>
          <p:cNvPr id="230403" name="Rectangle 3">
            <a:extLst>
              <a:ext uri="{FF2B5EF4-FFF2-40B4-BE49-F238E27FC236}">
                <a16:creationId xmlns:a16="http://schemas.microsoft.com/office/drawing/2014/main" id="{37CA947E-2EE4-52BF-A9E2-9709713436AA}"/>
              </a:ext>
            </a:extLst>
          </p:cNvPr>
          <p:cNvSpPr>
            <a:spLocks noGrp="1" noChangeArrowheads="1"/>
          </p:cNvSpPr>
          <p:nvPr>
            <p:ph type="body" idx="1"/>
          </p:nvPr>
        </p:nvSpPr>
        <p:spPr>
          <a:xfrm>
            <a:off x="838200" y="838200"/>
            <a:ext cx="10744200" cy="5338763"/>
          </a:xfrm>
        </p:spPr>
        <p:txBody>
          <a:bodyPr/>
          <a:lstStyle/>
          <a:p>
            <a:pPr>
              <a:lnSpc>
                <a:spcPct val="100000"/>
              </a:lnSpc>
            </a:pPr>
            <a:r>
              <a:rPr lang="en-US" altLang="en-US" dirty="0"/>
              <a:t>The user's name and password need to be sent with each request for a protected resource</a:t>
            </a:r>
          </a:p>
          <a:p>
            <a:pPr>
              <a:lnSpc>
                <a:spcPct val="100000"/>
              </a:lnSpc>
            </a:pPr>
            <a:r>
              <a:rPr lang="en-US" altLang="en-US" dirty="0"/>
              <a:t>When the server gets a request for a protected resource, it checks whether that request has the HTTP header</a:t>
            </a:r>
          </a:p>
          <a:p>
            <a:pPr algn="ctr">
              <a:lnSpc>
                <a:spcPct val="100000"/>
              </a:lnSpc>
              <a:buFontTx/>
              <a:buNone/>
            </a:pPr>
            <a:r>
              <a:rPr lang="en-US" altLang="en-US" sz="2400" dirty="0">
                <a:latin typeface="Arial" panose="020B0604020202020204" pitchFamily="34" charset="0"/>
              </a:rPr>
              <a:t>Authorization: </a:t>
            </a:r>
            <a:r>
              <a:rPr lang="en-US" altLang="en-US" sz="2400" dirty="0">
                <a:solidFill>
                  <a:srgbClr val="CC0000"/>
                </a:solidFill>
                <a:latin typeface="Arial" panose="020B0604020202020204" pitchFamily="34" charset="0"/>
              </a:rPr>
              <a:t>Basic</a:t>
            </a:r>
            <a:r>
              <a:rPr lang="en-US" altLang="en-US" sz="2400" dirty="0">
                <a:latin typeface="Arial" panose="020B0604020202020204" pitchFamily="34" charset="0"/>
              </a:rPr>
              <a:t> </a:t>
            </a:r>
            <a:r>
              <a:rPr lang="en-US" altLang="en-US" sz="2400" i="1" dirty="0" err="1">
                <a:solidFill>
                  <a:srgbClr val="0000FF"/>
                </a:solidFill>
                <a:latin typeface="Arial" panose="020B0604020202020204" pitchFamily="34" charset="0"/>
              </a:rPr>
              <a:t>username</a:t>
            </a:r>
            <a:r>
              <a:rPr lang="en-US" altLang="en-US" sz="2400" dirty="0" err="1">
                <a:solidFill>
                  <a:srgbClr val="0000FF"/>
                </a:solidFill>
                <a:latin typeface="Arial" panose="020B0604020202020204" pitchFamily="34" charset="0"/>
              </a:rPr>
              <a:t>:</a:t>
            </a:r>
            <a:r>
              <a:rPr lang="en-US" altLang="en-US" sz="2400" i="1" dirty="0" err="1">
                <a:solidFill>
                  <a:srgbClr val="0000FF"/>
                </a:solidFill>
                <a:latin typeface="Arial" panose="020B0604020202020204" pitchFamily="34" charset="0"/>
              </a:rPr>
              <a:t>password</a:t>
            </a:r>
            <a:endParaRPr lang="en-US" altLang="en-US" sz="2400" i="1" dirty="0">
              <a:solidFill>
                <a:srgbClr val="0000FF"/>
              </a:solidFill>
              <a:latin typeface="Arial" panose="020B0604020202020204" pitchFamily="34" charset="0"/>
            </a:endParaRPr>
          </a:p>
          <a:p>
            <a:pPr>
              <a:lnSpc>
                <a:spcPct val="100000"/>
              </a:lnSpc>
            </a:pPr>
            <a:r>
              <a:rPr lang="en-US" altLang="en-US" sz="2400" i="1" dirty="0" err="1">
                <a:solidFill>
                  <a:srgbClr val="0000FF"/>
                </a:solidFill>
                <a:latin typeface="Arial" panose="020B0604020202020204" pitchFamily="34" charset="0"/>
              </a:rPr>
              <a:t>username:password</a:t>
            </a:r>
            <a:r>
              <a:rPr lang="en-US" altLang="en-US" dirty="0"/>
              <a:t> undergoes some non-secure encoding to allow for special characters</a:t>
            </a:r>
          </a:p>
          <a:p>
            <a:pPr>
              <a:lnSpc>
                <a:spcPct val="100000"/>
              </a:lnSpc>
            </a:pPr>
            <a:r>
              <a:rPr lang="en-US" altLang="en-US" dirty="0"/>
              <a:t>If the name and password are accepted by the server (i.e., are those of a user that has the privilege to get the page), then the requested page is returned</a:t>
            </a:r>
          </a:p>
          <a:p>
            <a:pPr>
              <a:lnSpc>
                <a:spcPct val="100000"/>
              </a:lnSpc>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D656DE1A-5D66-59E7-B928-C457F9297C98}"/>
              </a:ext>
            </a:extLst>
          </p:cNvPr>
          <p:cNvSpPr>
            <a:spLocks noGrp="1" noChangeArrowheads="1"/>
          </p:cNvSpPr>
          <p:nvPr>
            <p:ph type="title"/>
          </p:nvPr>
        </p:nvSpPr>
        <p:spPr/>
        <p:txBody>
          <a:bodyPr/>
          <a:lstStyle/>
          <a:p>
            <a:r>
              <a:rPr lang="en-US" altLang="en-US"/>
              <a:t>Browser Cooperation</a:t>
            </a:r>
          </a:p>
        </p:txBody>
      </p:sp>
      <p:sp>
        <p:nvSpPr>
          <p:cNvPr id="233475" name="Rectangle 3">
            <a:extLst>
              <a:ext uri="{FF2B5EF4-FFF2-40B4-BE49-F238E27FC236}">
                <a16:creationId xmlns:a16="http://schemas.microsoft.com/office/drawing/2014/main" id="{F05DFA78-4206-A005-BF91-853EAD526557}"/>
              </a:ext>
            </a:extLst>
          </p:cNvPr>
          <p:cNvSpPr>
            <a:spLocks noGrp="1" noChangeArrowheads="1"/>
          </p:cNvSpPr>
          <p:nvPr>
            <p:ph type="body" idx="1"/>
          </p:nvPr>
        </p:nvSpPr>
        <p:spPr>
          <a:xfrm>
            <a:off x="838200" y="1825625"/>
            <a:ext cx="10515600" cy="3127375"/>
          </a:xfrm>
        </p:spPr>
        <p:txBody>
          <a:bodyPr/>
          <a:lstStyle/>
          <a:p>
            <a:r>
              <a:rPr lang="en-US" altLang="en-US" dirty="0"/>
              <a:t>Throughout the session, the browser stores the username and password and automatically sends the authorization header in either one of the following cases:</a:t>
            </a:r>
          </a:p>
          <a:p>
            <a:pPr lvl="1"/>
            <a:r>
              <a:rPr lang="en-US" altLang="en-US" dirty="0"/>
              <a:t>The requested resource is under the directory of the originally authenticated resource</a:t>
            </a:r>
          </a:p>
          <a:p>
            <a:pPr lvl="1"/>
            <a:r>
              <a:rPr lang="en-US" altLang="en-US" dirty="0"/>
              <a:t>The browser received </a:t>
            </a:r>
            <a:r>
              <a:rPr lang="en-US" altLang="en-US" dirty="0">
                <a:solidFill>
                  <a:srgbClr val="0000FF"/>
                </a:solidFill>
                <a:latin typeface="Arial" panose="020B0604020202020204" pitchFamily="34" charset="0"/>
              </a:rPr>
              <a:t>401</a:t>
            </a:r>
            <a:r>
              <a:rPr lang="en-US" altLang="en-US" dirty="0"/>
              <a:t> from the Web server and the </a:t>
            </a:r>
            <a:r>
              <a:rPr lang="en-US" altLang="en-US" dirty="0">
                <a:solidFill>
                  <a:srgbClr val="0000FF"/>
                </a:solidFill>
                <a:latin typeface="Arial" panose="020B0604020202020204" pitchFamily="34" charset="0"/>
              </a:rPr>
              <a:t>WWW-Authenticate</a:t>
            </a:r>
            <a:r>
              <a:rPr lang="en-US" altLang="en-US" dirty="0"/>
              <a:t> header has the same </a:t>
            </a:r>
            <a:r>
              <a:rPr lang="en-US" altLang="en-US" dirty="0">
                <a:solidFill>
                  <a:srgbClr val="CC0000"/>
                </a:solidFill>
              </a:rPr>
              <a:t>realm</a:t>
            </a:r>
            <a:r>
              <a:rPr lang="en-US" altLang="en-US" dirty="0"/>
              <a:t> as the previous protected resource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a:extLst>
              <a:ext uri="{FF2B5EF4-FFF2-40B4-BE49-F238E27FC236}">
                <a16:creationId xmlns:a16="http://schemas.microsoft.com/office/drawing/2014/main" id="{E3022B82-A151-5B51-D924-6FA4FF9BF040}"/>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3200" dirty="0">
                <a:solidFill>
                  <a:srgbClr val="0000FF"/>
                </a:solidFill>
              </a:rPr>
              <a:t>Two Factor Authentication</a:t>
            </a:r>
          </a:p>
        </p:txBody>
      </p:sp>
      <p:sp>
        <p:nvSpPr>
          <p:cNvPr id="2" name="Content Placeholder 4">
            <a:extLst>
              <a:ext uri="{FF2B5EF4-FFF2-40B4-BE49-F238E27FC236}">
                <a16:creationId xmlns:a16="http://schemas.microsoft.com/office/drawing/2014/main" id="{08114D36-A16C-875B-B405-33A6EF4C9CEB}"/>
              </a:ext>
            </a:extLst>
          </p:cNvPr>
          <p:cNvSpPr txBox="1">
            <a:spLocks noGrp="1"/>
          </p:cNvSpPr>
          <p:nvPr>
            <p:ph type="body" idx="1"/>
          </p:nvPr>
        </p:nvSpPr>
        <p:spPr bwMode="auto">
          <a:xfrm>
            <a:off x="762000" y="1143000"/>
            <a:ext cx="9448800" cy="4038600"/>
          </a:xfrm>
          <a:prstGeom prst="rect">
            <a:avLst/>
          </a:prstGeom>
          <a:solidFill>
            <a:schemeClr val="bg1"/>
          </a:solidFill>
          <a:ln>
            <a:noFill/>
          </a:ln>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a:bodyPr>
          <a:lstStyle>
            <a:lvl1pPr marL="342900" indent="-342900" algn="l" defTabSz="457200" rtl="0" fontAlgn="base">
              <a:spcBef>
                <a:spcPct val="20000"/>
              </a:spcBef>
              <a:spcAft>
                <a:spcPct val="0"/>
              </a:spcAft>
              <a:buFont typeface="Arial" charset="0"/>
              <a:buChar char="•"/>
              <a:defRPr sz="2800" kern="1200">
                <a:solidFill>
                  <a:schemeClr val="tx1"/>
                </a:solidFill>
                <a:latin typeface="Arial"/>
                <a:ea typeface="ＭＳ Ｐゴシック" charset="0"/>
                <a:cs typeface="Arial"/>
              </a:defRPr>
            </a:lvl1pPr>
            <a:lvl2pPr marL="742950" indent="-285750" algn="l" defTabSz="457200" rtl="0" fontAlgn="base">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fontAlgn="base">
              <a:spcBef>
                <a:spcPct val="20000"/>
              </a:spcBef>
              <a:spcAft>
                <a:spcPct val="0"/>
              </a:spcAft>
              <a:buFont typeface="Arial" charset="0"/>
              <a:buChar char="•"/>
              <a:defRPr sz="2000" kern="1200">
                <a:solidFill>
                  <a:schemeClr val="tx1"/>
                </a:solidFill>
                <a:latin typeface="Arial"/>
                <a:ea typeface="ＭＳ Ｐゴシック" charset="0"/>
                <a:cs typeface="Arial"/>
              </a:defRPr>
            </a:lvl3pPr>
            <a:lvl4pPr marL="1600200" indent="-228600" algn="l" defTabSz="457200" rtl="0" fontAlgn="base">
              <a:spcBef>
                <a:spcPct val="20000"/>
              </a:spcBef>
              <a:spcAft>
                <a:spcPct val="0"/>
              </a:spcAft>
              <a:buFont typeface="Arial" charset="0"/>
              <a:buChar char="–"/>
              <a:defRPr sz="1800" kern="1200">
                <a:solidFill>
                  <a:schemeClr val="tx1"/>
                </a:solidFill>
                <a:latin typeface="Arial"/>
                <a:ea typeface="ＭＳ Ｐゴシック" charset="0"/>
                <a:cs typeface="Arial"/>
              </a:defRPr>
            </a:lvl4pPr>
            <a:lvl5pPr marL="2057400" indent="-228600" algn="l" defTabSz="457200" rtl="0" fontAlgn="base">
              <a:spcBef>
                <a:spcPct val="20000"/>
              </a:spcBef>
              <a:spcAft>
                <a:spcPct val="0"/>
              </a:spcAft>
              <a:buFont typeface="Arial" charset="0"/>
              <a:buChar char="»"/>
              <a:defRPr sz="18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indent="0">
              <a:buNone/>
            </a:pPr>
            <a:r>
              <a:rPr lang="en-US" dirty="0">
                <a:latin typeface="+mn-lt"/>
              </a:rPr>
              <a:t>Two-factor authentication requires the use of two of the three authentication factors:</a:t>
            </a:r>
          </a:p>
          <a:p>
            <a:pPr marL="400050" lvl="1" indent="0">
              <a:buNone/>
            </a:pPr>
            <a:endParaRPr lang="en-US" dirty="0">
              <a:latin typeface="+mn-lt"/>
            </a:endParaRPr>
          </a:p>
          <a:p>
            <a:pPr marL="400050" lvl="1" indent="0">
              <a:buNone/>
            </a:pPr>
            <a:r>
              <a:rPr lang="en-US" dirty="0">
                <a:latin typeface="+mn-lt"/>
              </a:rPr>
              <a:t>Something only the user:</a:t>
            </a:r>
          </a:p>
          <a:p>
            <a:pPr marL="914400" lvl="1" indent="-514350">
              <a:buFont typeface="+mj-lt"/>
              <a:buAutoNum type="arabicPeriod"/>
            </a:pPr>
            <a:r>
              <a:rPr lang="en-US" dirty="0">
                <a:solidFill>
                  <a:srgbClr val="FF0000"/>
                </a:solidFill>
                <a:latin typeface="+mn-lt"/>
              </a:rPr>
              <a:t>Knows</a:t>
            </a:r>
            <a:r>
              <a:rPr lang="en-US" dirty="0">
                <a:latin typeface="+mn-lt"/>
              </a:rPr>
              <a:t> (e.g. password, PIN, secret answer)</a:t>
            </a:r>
          </a:p>
          <a:p>
            <a:pPr marL="914400" lvl="1" indent="-514350">
              <a:buFont typeface="+mj-lt"/>
              <a:buAutoNum type="arabicPeriod"/>
            </a:pPr>
            <a:r>
              <a:rPr lang="en-US" dirty="0">
                <a:solidFill>
                  <a:srgbClr val="FF0000"/>
                </a:solidFill>
                <a:latin typeface="+mn-lt"/>
              </a:rPr>
              <a:t>Has</a:t>
            </a:r>
            <a:r>
              <a:rPr lang="en-US" dirty="0">
                <a:latin typeface="+mn-lt"/>
              </a:rPr>
              <a:t> (e.g. ATM card, mobile phone, hard token)</a:t>
            </a:r>
          </a:p>
          <a:p>
            <a:pPr marL="914400" lvl="1" indent="-514350">
              <a:buFont typeface="+mj-lt"/>
              <a:buAutoNum type="arabicPeriod"/>
            </a:pPr>
            <a:r>
              <a:rPr lang="en-US" dirty="0">
                <a:solidFill>
                  <a:srgbClr val="FF0000"/>
                </a:solidFill>
                <a:latin typeface="+mn-lt"/>
              </a:rPr>
              <a:t>Is</a:t>
            </a:r>
            <a:r>
              <a:rPr lang="en-US" dirty="0">
                <a:latin typeface="+mn-lt"/>
              </a:rPr>
              <a:t> (e.g. biometric – iris, fingerprint, etc.)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7CBE-4FF6-F4C8-9FC3-CD9C2CEE1E64}"/>
              </a:ext>
            </a:extLst>
          </p:cNvPr>
          <p:cNvSpPr>
            <a:spLocks noGrp="1"/>
          </p:cNvSpPr>
          <p:nvPr>
            <p:ph type="title"/>
          </p:nvPr>
        </p:nvSpPr>
        <p:spPr>
          <a:xfrm>
            <a:off x="838200" y="365125"/>
            <a:ext cx="10515600" cy="701675"/>
          </a:xfrm>
        </p:spPr>
        <p:txBody>
          <a:bodyPr/>
          <a:lstStyle/>
          <a:p>
            <a:r>
              <a:rPr lang="en-IN" dirty="0"/>
              <a:t>Single Sign on (SSO) Authentication</a:t>
            </a:r>
          </a:p>
        </p:txBody>
      </p:sp>
      <p:sp>
        <p:nvSpPr>
          <p:cNvPr id="3" name="Content Placeholder 2">
            <a:extLst>
              <a:ext uri="{FF2B5EF4-FFF2-40B4-BE49-F238E27FC236}">
                <a16:creationId xmlns:a16="http://schemas.microsoft.com/office/drawing/2014/main" id="{6E1628AF-9EFD-D73F-E638-76EE68DBEF55}"/>
              </a:ext>
            </a:extLst>
          </p:cNvPr>
          <p:cNvSpPr>
            <a:spLocks noGrp="1"/>
          </p:cNvSpPr>
          <p:nvPr>
            <p:ph idx="1"/>
          </p:nvPr>
        </p:nvSpPr>
        <p:spPr/>
        <p:txBody>
          <a:bodyPr/>
          <a:lstStyle/>
          <a:p>
            <a:r>
              <a:rPr lang="en-US" b="0" i="0" dirty="0">
                <a:solidFill>
                  <a:srgbClr val="444444"/>
                </a:solidFill>
                <a:effectLst/>
              </a:rPr>
              <a:t>Single sign-on (SSO) is a property of access control of multiple related, but independent software systems. With this property a user logs in once and gains access to all systems without being prompted to log in again at each of them. Conversely, single sign-off is the property whereby a single action of signing out terminates access to multiple software systems. </a:t>
            </a:r>
            <a:endParaRPr lang="en-IN" dirty="0"/>
          </a:p>
        </p:txBody>
      </p:sp>
      <p:sp>
        <p:nvSpPr>
          <p:cNvPr id="4" name="Footer Placeholder 3">
            <a:extLst>
              <a:ext uri="{FF2B5EF4-FFF2-40B4-BE49-F238E27FC236}">
                <a16:creationId xmlns:a16="http://schemas.microsoft.com/office/drawing/2014/main" id="{C82DAF9C-EC35-D0D4-F4AD-FD670B9A0236}"/>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AF681BC-807B-ADFE-47D2-F3C4F08C2AAF}"/>
              </a:ext>
            </a:extLst>
          </p:cNvPr>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extLst>
      <p:ext uri="{BB962C8B-B14F-4D97-AF65-F5344CB8AC3E}">
        <p14:creationId xmlns:p14="http://schemas.microsoft.com/office/powerpoint/2010/main" val="2893564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E2412-7C19-53DC-EF54-F4E23965C154}"/>
              </a:ext>
            </a:extLst>
          </p:cNvPr>
          <p:cNvSpPr>
            <a:spLocks noGrp="1"/>
          </p:cNvSpPr>
          <p:nvPr>
            <p:ph idx="1"/>
          </p:nvPr>
        </p:nvSpPr>
        <p:spPr/>
        <p:txBody>
          <a:bodyPr/>
          <a:lstStyle/>
          <a:p>
            <a:r>
              <a:rPr lang="en-US" b="0" i="0" dirty="0">
                <a:solidFill>
                  <a:srgbClr val="444444"/>
                </a:solidFill>
                <a:effectLst/>
              </a:rPr>
              <a:t> As different applications and resources support different authentication mechanisms, single sign-on has to internally translate to and store different credentials compared to what is used for initial authentication. </a:t>
            </a:r>
            <a:endParaRPr lang="en-IN" dirty="0"/>
          </a:p>
        </p:txBody>
      </p:sp>
      <p:sp>
        <p:nvSpPr>
          <p:cNvPr id="4" name="Footer Placeholder 3">
            <a:extLst>
              <a:ext uri="{FF2B5EF4-FFF2-40B4-BE49-F238E27FC236}">
                <a16:creationId xmlns:a16="http://schemas.microsoft.com/office/drawing/2014/main" id="{6087EF60-E6E3-6F91-FC37-FFDF3DF39336}"/>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81BB513B-AAE0-1A6A-843B-73FFB4E1D71D}"/>
              </a:ext>
            </a:extLst>
          </p:cNvPr>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extLst>
      <p:ext uri="{BB962C8B-B14F-4D97-AF65-F5344CB8AC3E}">
        <p14:creationId xmlns:p14="http://schemas.microsoft.com/office/powerpoint/2010/main" val="3095669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D156-116B-C3E7-7FB5-3F5FE8C08DFA}"/>
              </a:ext>
            </a:extLst>
          </p:cNvPr>
          <p:cNvSpPr>
            <a:spLocks noGrp="1"/>
          </p:cNvSpPr>
          <p:nvPr>
            <p:ph type="title"/>
          </p:nvPr>
        </p:nvSpPr>
        <p:spPr/>
        <p:txBody>
          <a:bodyPr/>
          <a:lstStyle/>
          <a:p>
            <a:r>
              <a:rPr lang="en-IN" dirty="0"/>
              <a:t>Drawback of Traditional Login systems</a:t>
            </a:r>
          </a:p>
        </p:txBody>
      </p:sp>
      <p:sp>
        <p:nvSpPr>
          <p:cNvPr id="3" name="Content Placeholder 2">
            <a:extLst>
              <a:ext uri="{FF2B5EF4-FFF2-40B4-BE49-F238E27FC236}">
                <a16:creationId xmlns:a16="http://schemas.microsoft.com/office/drawing/2014/main" id="{E4EE494E-222A-6AEA-6F94-F6B7B29983C0}"/>
              </a:ext>
            </a:extLst>
          </p:cNvPr>
          <p:cNvSpPr>
            <a:spLocks noGrp="1"/>
          </p:cNvSpPr>
          <p:nvPr>
            <p:ph idx="1"/>
          </p:nvPr>
        </p:nvSpPr>
        <p:spPr/>
        <p:txBody>
          <a:bodyPr/>
          <a:lstStyle/>
          <a:p>
            <a:r>
              <a:rPr lang="en-IN" dirty="0"/>
              <a:t>Takes more time and reduces speed</a:t>
            </a:r>
          </a:p>
          <a:p>
            <a:r>
              <a:rPr lang="en-IN" dirty="0"/>
              <a:t>Difficult to remember the password and user name for all application</a:t>
            </a:r>
          </a:p>
          <a:p>
            <a:r>
              <a:rPr lang="en-IN" dirty="0"/>
              <a:t>It makes you feel irritated</a:t>
            </a:r>
          </a:p>
          <a:p>
            <a:r>
              <a:rPr lang="en-IN" dirty="0"/>
              <a:t>Increases the help desk workload</a:t>
            </a:r>
          </a:p>
          <a:p>
            <a:r>
              <a:rPr lang="en-IN" dirty="0"/>
              <a:t>Poor security habits</a:t>
            </a:r>
          </a:p>
        </p:txBody>
      </p:sp>
      <p:sp>
        <p:nvSpPr>
          <p:cNvPr id="4" name="Footer Placeholder 3">
            <a:extLst>
              <a:ext uri="{FF2B5EF4-FFF2-40B4-BE49-F238E27FC236}">
                <a16:creationId xmlns:a16="http://schemas.microsoft.com/office/drawing/2014/main" id="{5A44FC99-438B-1211-7C79-1DB651A6CB12}"/>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A138C8CB-1F0C-A5F1-AA3E-2E8FE1B689EA}"/>
              </a:ext>
            </a:extLst>
          </p:cNvPr>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extLst>
      <p:ext uri="{BB962C8B-B14F-4D97-AF65-F5344CB8AC3E}">
        <p14:creationId xmlns:p14="http://schemas.microsoft.com/office/powerpoint/2010/main" val="2688232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6D45-BF78-4468-19B4-FF168A7452F7}"/>
              </a:ext>
            </a:extLst>
          </p:cNvPr>
          <p:cNvSpPr>
            <a:spLocks noGrp="1"/>
          </p:cNvSpPr>
          <p:nvPr>
            <p:ph type="title"/>
          </p:nvPr>
        </p:nvSpPr>
        <p:spPr/>
        <p:txBody>
          <a:bodyPr/>
          <a:lstStyle/>
          <a:p>
            <a:r>
              <a:rPr lang="en-IN" dirty="0"/>
              <a:t>SSO work Flow</a:t>
            </a:r>
          </a:p>
        </p:txBody>
      </p:sp>
      <p:sp>
        <p:nvSpPr>
          <p:cNvPr id="4" name="Footer Placeholder 3">
            <a:extLst>
              <a:ext uri="{FF2B5EF4-FFF2-40B4-BE49-F238E27FC236}">
                <a16:creationId xmlns:a16="http://schemas.microsoft.com/office/drawing/2014/main" id="{A923B910-824F-EC8E-FA2B-EB6907CBB70C}"/>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FB73A3C5-B5B0-CC37-DD13-257A4633C683}"/>
              </a:ext>
            </a:extLst>
          </p:cNvPr>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pic>
        <p:nvPicPr>
          <p:cNvPr id="1026" name="Picture 2" descr="How single sign-on works">
            <a:extLst>
              <a:ext uri="{FF2B5EF4-FFF2-40B4-BE49-F238E27FC236}">
                <a16:creationId xmlns:a16="http://schemas.microsoft.com/office/drawing/2014/main" id="{A10AB661-DA8A-821F-A636-22E505D20A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2133600"/>
            <a:ext cx="11353800" cy="376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0398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1AE0D3-A1C5-1D35-4DF7-293296A89E2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FA7DD3D4-EF75-8664-9296-DBAE571A21EF}"/>
              </a:ext>
            </a:extLst>
          </p:cNvPr>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pic>
        <p:nvPicPr>
          <p:cNvPr id="3074" name="Picture 2" descr="Introduction of Single Sign On (SSO) - GeeksforGeeks">
            <a:extLst>
              <a:ext uri="{FF2B5EF4-FFF2-40B4-BE49-F238E27FC236}">
                <a16:creationId xmlns:a16="http://schemas.microsoft.com/office/drawing/2014/main" id="{DF100748-2E01-7D86-67CF-C0FE44087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762000"/>
            <a:ext cx="9525000" cy="4518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166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D0A62F-81BA-17FF-8F7A-B7224522EF5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7DDA84EF-19B2-BA95-7C2F-C1080DC1A9A6}"/>
              </a:ext>
            </a:extLst>
          </p:cNvPr>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pic>
        <p:nvPicPr>
          <p:cNvPr id="2052" name="Picture 4" descr="Introduction of Single Sign On (SSO) - GeeksforGeeks">
            <a:extLst>
              <a:ext uri="{FF2B5EF4-FFF2-40B4-BE49-F238E27FC236}">
                <a16:creationId xmlns:a16="http://schemas.microsoft.com/office/drawing/2014/main" id="{4B60077B-5B71-ADF3-4406-632A9277E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8981588"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23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B0E0C-FA6C-3DAE-B758-AE1E70EEFEEB}"/>
              </a:ext>
            </a:extLst>
          </p:cNvPr>
          <p:cNvSpPr>
            <a:spLocks noGrp="1"/>
          </p:cNvSpPr>
          <p:nvPr>
            <p:ph type="title"/>
          </p:nvPr>
        </p:nvSpPr>
        <p:spPr/>
        <p:txBody>
          <a:bodyPr/>
          <a:lstStyle/>
          <a:p>
            <a:r>
              <a:rPr lang="en-IN" dirty="0"/>
              <a:t>Advantages of SSO</a:t>
            </a:r>
          </a:p>
        </p:txBody>
      </p:sp>
      <p:sp>
        <p:nvSpPr>
          <p:cNvPr id="3" name="Content Placeholder 2">
            <a:extLst>
              <a:ext uri="{FF2B5EF4-FFF2-40B4-BE49-F238E27FC236}">
                <a16:creationId xmlns:a16="http://schemas.microsoft.com/office/drawing/2014/main" id="{C70CB109-6880-2634-683E-8F1DC9FC2480}"/>
              </a:ext>
            </a:extLst>
          </p:cNvPr>
          <p:cNvSpPr>
            <a:spLocks noGrp="1"/>
          </p:cNvSpPr>
          <p:nvPr>
            <p:ph idx="1"/>
          </p:nvPr>
        </p:nvSpPr>
        <p:spPr/>
        <p:txBody>
          <a:bodyPr/>
          <a:lstStyle/>
          <a:p>
            <a:pPr>
              <a:lnSpc>
                <a:spcPct val="150000"/>
              </a:lnSpc>
            </a:pPr>
            <a:r>
              <a:rPr lang="en-IN" dirty="0"/>
              <a:t>Improve security Habits</a:t>
            </a:r>
          </a:p>
          <a:p>
            <a:pPr>
              <a:lnSpc>
                <a:spcPct val="150000"/>
              </a:lnSpc>
            </a:pPr>
            <a:r>
              <a:rPr lang="en-IN" dirty="0"/>
              <a:t>Improves Identify Protection</a:t>
            </a:r>
          </a:p>
          <a:p>
            <a:pPr>
              <a:lnSpc>
                <a:spcPct val="150000"/>
              </a:lnSpc>
            </a:pPr>
            <a:r>
              <a:rPr lang="en-IN" dirty="0"/>
              <a:t>Increases Speed</a:t>
            </a:r>
          </a:p>
          <a:p>
            <a:pPr>
              <a:lnSpc>
                <a:spcPct val="150000"/>
              </a:lnSpc>
            </a:pPr>
            <a:r>
              <a:rPr lang="en-IN" dirty="0"/>
              <a:t>Relieves help desk workload</a:t>
            </a:r>
          </a:p>
        </p:txBody>
      </p:sp>
      <p:sp>
        <p:nvSpPr>
          <p:cNvPr id="4" name="Footer Placeholder 3">
            <a:extLst>
              <a:ext uri="{FF2B5EF4-FFF2-40B4-BE49-F238E27FC236}">
                <a16:creationId xmlns:a16="http://schemas.microsoft.com/office/drawing/2014/main" id="{6953191C-FECB-580D-C03B-670F42307ECB}"/>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BBC154F-FA73-0861-E00B-20D6AE328BCC}"/>
              </a:ext>
            </a:extLst>
          </p:cNvPr>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extLst>
      <p:ext uri="{BB962C8B-B14F-4D97-AF65-F5344CB8AC3E}">
        <p14:creationId xmlns:p14="http://schemas.microsoft.com/office/powerpoint/2010/main" val="293993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0E7F2-AC22-D3B6-6047-6D8277198A05}"/>
              </a:ext>
            </a:extLst>
          </p:cNvPr>
          <p:cNvSpPr>
            <a:spLocks noGrp="1"/>
          </p:cNvSpPr>
          <p:nvPr>
            <p:ph type="title"/>
          </p:nvPr>
        </p:nvSpPr>
        <p:spPr>
          <a:xfrm>
            <a:off x="381000" y="-250566"/>
            <a:ext cx="10515600" cy="1325563"/>
          </a:xfrm>
        </p:spPr>
        <p:txBody>
          <a:bodyPr/>
          <a:lstStyle/>
          <a:p>
            <a:r>
              <a:rPr lang="en-IN" dirty="0"/>
              <a:t>Demerits</a:t>
            </a:r>
          </a:p>
        </p:txBody>
      </p:sp>
      <p:sp>
        <p:nvSpPr>
          <p:cNvPr id="3" name="Content Placeholder 2">
            <a:extLst>
              <a:ext uri="{FF2B5EF4-FFF2-40B4-BE49-F238E27FC236}">
                <a16:creationId xmlns:a16="http://schemas.microsoft.com/office/drawing/2014/main" id="{229F60E5-6A77-5205-76D0-A6A08EB2B699}"/>
              </a:ext>
            </a:extLst>
          </p:cNvPr>
          <p:cNvSpPr>
            <a:spLocks noGrp="1"/>
          </p:cNvSpPr>
          <p:nvPr>
            <p:ph idx="1"/>
          </p:nvPr>
        </p:nvSpPr>
        <p:spPr>
          <a:xfrm>
            <a:off x="381000" y="838200"/>
            <a:ext cx="11430000" cy="4351338"/>
          </a:xfrm>
        </p:spPr>
        <p:txBody>
          <a:bodyPr/>
          <a:lstStyle/>
          <a:p>
            <a:pPr algn="just"/>
            <a:r>
              <a:rPr lang="en-US" b="0" i="0" dirty="0">
                <a:solidFill>
                  <a:srgbClr val="444444"/>
                </a:solidFill>
                <a:effectLst/>
              </a:rPr>
              <a:t>Single sign-on - Criticisms 1 The term enterprise reduced sign-on is preferred by some authors who believe single sign-on to be impossible in real use cases. </a:t>
            </a:r>
            <a:r>
              <a:rPr lang="en-US" dirty="0">
                <a:solidFill>
                  <a:srgbClr val="FFFFFF"/>
                </a:solidFill>
              </a:rPr>
              <a:t>5</a:t>
            </a:r>
            <a:endParaRPr lang="en-US" dirty="0">
              <a:solidFill>
                <a:srgbClr val="444444"/>
              </a:solidFill>
            </a:endParaRPr>
          </a:p>
          <a:p>
            <a:pPr algn="just"/>
            <a:r>
              <a:rPr lang="en-US" b="0" i="0" dirty="0">
                <a:solidFill>
                  <a:srgbClr val="444444"/>
                </a:solidFill>
                <a:effectLst/>
              </a:rPr>
              <a:t>Single sign-on - Criticisms 2 As single sign-on provides access to many resources once the user is initially authenticated ("keys to the castle") it increases the negative impact in case the credentials are available to other persons and misused. Therefore, single sign-on requires an increased focus on the protection of the user credentials, and should ideally be combined with strong authentication methods like smart cards and one-time password tokens.</a:t>
            </a:r>
            <a:endParaRPr lang="en-IN" dirty="0"/>
          </a:p>
        </p:txBody>
      </p:sp>
      <p:sp>
        <p:nvSpPr>
          <p:cNvPr id="4" name="Footer Placeholder 3">
            <a:extLst>
              <a:ext uri="{FF2B5EF4-FFF2-40B4-BE49-F238E27FC236}">
                <a16:creationId xmlns:a16="http://schemas.microsoft.com/office/drawing/2014/main" id="{67E3B777-ED47-57C5-DCA3-2A884DC69F3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5CA863B-E461-028B-7A56-8A970FC0DAEB}"/>
              </a:ext>
            </a:extLst>
          </p:cNvPr>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extLst>
      <p:ext uri="{BB962C8B-B14F-4D97-AF65-F5344CB8AC3E}">
        <p14:creationId xmlns:p14="http://schemas.microsoft.com/office/powerpoint/2010/main" val="1797642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0076D-C831-2F36-4C36-999C454A8907}"/>
              </a:ext>
            </a:extLst>
          </p:cNvPr>
          <p:cNvSpPr>
            <a:spLocks noGrp="1"/>
          </p:cNvSpPr>
          <p:nvPr>
            <p:ph idx="1"/>
          </p:nvPr>
        </p:nvSpPr>
        <p:spPr>
          <a:xfrm>
            <a:off x="838200" y="1825625"/>
            <a:ext cx="10515600" cy="2517775"/>
          </a:xfrm>
        </p:spPr>
        <p:txBody>
          <a:bodyPr/>
          <a:lstStyle/>
          <a:p>
            <a:pPr algn="just"/>
            <a:r>
              <a:rPr lang="en-US" b="0" i="0" dirty="0">
                <a:solidFill>
                  <a:srgbClr val="444444"/>
                </a:solidFill>
                <a:effectLst/>
              </a:rPr>
              <a:t>Single sign-on - Criticisms 3 Single sign-on also makes the authentication systems highly critical; a loss of their availability can result in denial of access to all systems unified under the SSO. SSO can thus be undesirable for systems to which access must be guaranteed at all times, such as security or plant-floor systems.</a:t>
            </a:r>
          </a:p>
          <a:p>
            <a:pPr algn="just"/>
            <a:endParaRPr lang="en-IN" dirty="0"/>
          </a:p>
        </p:txBody>
      </p:sp>
      <p:sp>
        <p:nvSpPr>
          <p:cNvPr id="4" name="Footer Placeholder 3">
            <a:extLst>
              <a:ext uri="{FF2B5EF4-FFF2-40B4-BE49-F238E27FC236}">
                <a16:creationId xmlns:a16="http://schemas.microsoft.com/office/drawing/2014/main" id="{809A1762-AD48-7A26-0ADA-0A4B9C9D1BAD}"/>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E99B3BC-6A71-7571-F0F4-BA56D865CAD2}"/>
              </a:ext>
            </a:extLst>
          </p:cNvPr>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extLst>
      <p:ext uri="{BB962C8B-B14F-4D97-AF65-F5344CB8AC3E}">
        <p14:creationId xmlns:p14="http://schemas.microsoft.com/office/powerpoint/2010/main" val="211018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B5CFE-03E2-16FA-7C35-EF9DCC1EAAEF}"/>
              </a:ext>
            </a:extLst>
          </p:cNvPr>
          <p:cNvSpPr>
            <a:spLocks noGrp="1"/>
          </p:cNvSpPr>
          <p:nvPr>
            <p:ph type="title"/>
          </p:nvPr>
        </p:nvSpPr>
        <p:spPr/>
        <p:txBody>
          <a:bodyPr/>
          <a:lstStyle/>
          <a:p>
            <a:r>
              <a:rPr lang="en-IN" sz="4400" b="1" i="0" u="none" strike="noStrike" baseline="0" dirty="0">
                <a:solidFill>
                  <a:srgbClr val="000000"/>
                </a:solidFill>
                <a:latin typeface="September"/>
              </a:rPr>
              <a:t>Validating Credentials</a:t>
            </a:r>
            <a:br>
              <a:rPr lang="en-IN" sz="4400" b="0" i="0" u="none" strike="noStrike" baseline="0" dirty="0">
                <a:solidFill>
                  <a:srgbClr val="000000"/>
                </a:solidFill>
                <a:latin typeface="September"/>
              </a:rPr>
            </a:br>
            <a:endParaRPr lang="en-IN" dirty="0"/>
          </a:p>
        </p:txBody>
      </p:sp>
      <p:sp>
        <p:nvSpPr>
          <p:cNvPr id="3" name="Content Placeholder 2">
            <a:extLst>
              <a:ext uri="{FF2B5EF4-FFF2-40B4-BE49-F238E27FC236}">
                <a16:creationId xmlns:a16="http://schemas.microsoft.com/office/drawing/2014/main" id="{91CFCAF2-E713-3F1D-0EE3-EF32C755C6DA}"/>
              </a:ext>
            </a:extLst>
          </p:cNvPr>
          <p:cNvSpPr>
            <a:spLocks noGrp="1"/>
          </p:cNvSpPr>
          <p:nvPr>
            <p:ph idx="1"/>
          </p:nvPr>
        </p:nvSpPr>
        <p:spPr/>
        <p:txBody>
          <a:bodyPr/>
          <a:lstStyle/>
          <a:p>
            <a:pPr algn="just"/>
            <a:r>
              <a:rPr lang="en-US" sz="3600" b="0" i="0" u="none" strike="noStrike" baseline="0" dirty="0">
                <a:solidFill>
                  <a:srgbClr val="000000"/>
                </a:solidFill>
                <a:latin typeface="Times" panose="02020603050405020304" pitchFamily="18" charset="0"/>
              </a:rPr>
              <a:t>The process of validating credentials is actually more complex than simply “determining whether or not the supplied password is associated with the supplied username.” There are several common ways to determine whether or not the correct password has been entered, and they depend on how the passwords are being stored in the back-end system</a:t>
            </a:r>
            <a:endParaRPr lang="en-IN" sz="4800" dirty="0"/>
          </a:p>
        </p:txBody>
      </p:sp>
      <p:sp>
        <p:nvSpPr>
          <p:cNvPr id="4" name="Footer Placeholder 3">
            <a:extLst>
              <a:ext uri="{FF2B5EF4-FFF2-40B4-BE49-F238E27FC236}">
                <a16:creationId xmlns:a16="http://schemas.microsoft.com/office/drawing/2014/main" id="{E0E9CF9F-9B69-3249-EAA9-A5298758BCAB}"/>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7B1AFB9-BD8D-76BE-AB02-C4880A70E31C}"/>
              </a:ext>
            </a:extLst>
          </p:cNvPr>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extLst>
      <p:ext uri="{BB962C8B-B14F-4D97-AF65-F5344CB8AC3E}">
        <p14:creationId xmlns:p14="http://schemas.microsoft.com/office/powerpoint/2010/main" val="160430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CDFBE-EC4D-136A-8688-FD54FEE2D712}"/>
              </a:ext>
            </a:extLst>
          </p:cNvPr>
          <p:cNvSpPr>
            <a:spLocks noGrp="1"/>
          </p:cNvSpPr>
          <p:nvPr>
            <p:ph idx="1"/>
          </p:nvPr>
        </p:nvSpPr>
        <p:spPr>
          <a:xfrm>
            <a:off x="381000" y="228600"/>
            <a:ext cx="11582400" cy="5948363"/>
          </a:xfrm>
        </p:spPr>
        <p:txBody>
          <a:bodyPr/>
          <a:lstStyle/>
          <a:p>
            <a:pPr algn="just"/>
            <a:r>
              <a:rPr lang="en-US" dirty="0">
                <a:ea typeface="ＭＳ Ｐゴシック" charset="0"/>
                <a:cs typeface="Arial"/>
              </a:rPr>
              <a:t>Two-factor authentication (2FA), sometimes referred to as two-step verification or dual-factor authentication, is a security process in which users provide two different </a:t>
            </a:r>
            <a:r>
              <a:rPr lang="en-US" dirty="0">
                <a:ea typeface="ＭＳ Ｐゴシック" charset="0"/>
                <a:cs typeface="Arial"/>
                <a:hlinkClick r:id="rId2">
                  <a:extLst>
                    <a:ext uri="{A12FA001-AC4F-418D-AE19-62706E023703}">
                      <ahyp:hlinkClr xmlns:ahyp="http://schemas.microsoft.com/office/drawing/2018/hyperlinkcolor" val="tx"/>
                    </a:ext>
                  </a:extLst>
                </a:hlinkClick>
              </a:rPr>
              <a:t>authentication factors</a:t>
            </a:r>
            <a:r>
              <a:rPr lang="en-US" dirty="0">
                <a:ea typeface="ＭＳ Ｐゴシック" charset="0"/>
                <a:cs typeface="Arial"/>
              </a:rPr>
              <a:t> to verify themselves.</a:t>
            </a:r>
          </a:p>
          <a:p>
            <a:pPr algn="just"/>
            <a:r>
              <a:rPr lang="en-US" dirty="0">
                <a:ea typeface="ＭＳ Ｐゴシック" charset="0"/>
                <a:cs typeface="Arial"/>
              </a:rPr>
              <a:t>2FA is implemented to better protect both a user's credentials and the resources the user can access. Two-factor authentication provides a higher level of security than authentication methods that depend on single-factor authentication (</a:t>
            </a:r>
            <a:r>
              <a:rPr lang="en-US" dirty="0">
                <a:ea typeface="ＭＳ Ｐゴシック" charset="0"/>
                <a:cs typeface="Arial"/>
                <a:hlinkClick r:id="rId3">
                  <a:extLst>
                    <a:ext uri="{A12FA001-AC4F-418D-AE19-62706E023703}">
                      <ahyp:hlinkClr xmlns:ahyp="http://schemas.microsoft.com/office/drawing/2018/hyperlinkcolor" val="tx"/>
                    </a:ext>
                  </a:extLst>
                </a:hlinkClick>
              </a:rPr>
              <a:t>SFA</a:t>
            </a:r>
            <a:r>
              <a:rPr lang="en-US" dirty="0">
                <a:ea typeface="ＭＳ Ｐゴシック" charset="0"/>
                <a:cs typeface="Arial"/>
              </a:rPr>
              <a:t>), in which the user provides only one factor -- typically, a password or passcode. Two-factor authentication methods rely on a user providing a password as the first factor and a second, different factor -- usually either a </a:t>
            </a:r>
            <a:r>
              <a:rPr lang="en-US" dirty="0">
                <a:ea typeface="ＭＳ Ｐゴシック" charset="0"/>
                <a:cs typeface="Arial"/>
                <a:hlinkClick r:id="rId4">
                  <a:extLst>
                    <a:ext uri="{A12FA001-AC4F-418D-AE19-62706E023703}">
                      <ahyp:hlinkClr xmlns:ahyp="http://schemas.microsoft.com/office/drawing/2018/hyperlinkcolor" val="tx"/>
                    </a:ext>
                  </a:extLst>
                </a:hlinkClick>
              </a:rPr>
              <a:t>security token</a:t>
            </a:r>
            <a:r>
              <a:rPr lang="en-US" dirty="0">
                <a:ea typeface="ＭＳ Ｐゴシック" charset="0"/>
                <a:cs typeface="Arial"/>
              </a:rPr>
              <a:t> or a </a:t>
            </a:r>
            <a:r>
              <a:rPr lang="en-US" dirty="0">
                <a:ea typeface="ＭＳ Ｐゴシック" charset="0"/>
                <a:cs typeface="Arial"/>
                <a:hlinkClick r:id="rId5">
                  <a:extLst>
                    <a:ext uri="{A12FA001-AC4F-418D-AE19-62706E023703}">
                      <ahyp:hlinkClr xmlns:ahyp="http://schemas.microsoft.com/office/drawing/2018/hyperlinkcolor" val="tx"/>
                    </a:ext>
                  </a:extLst>
                </a:hlinkClick>
              </a:rPr>
              <a:t>biometric</a:t>
            </a:r>
            <a:r>
              <a:rPr lang="en-US" dirty="0">
                <a:ea typeface="ＭＳ Ｐゴシック" charset="0"/>
                <a:cs typeface="Arial"/>
              </a:rPr>
              <a:t> factor, such as a fingerprint or facial scan.</a:t>
            </a:r>
          </a:p>
          <a:p>
            <a:endParaRPr lang="en-IN" dirty="0"/>
          </a:p>
        </p:txBody>
      </p:sp>
      <p:sp>
        <p:nvSpPr>
          <p:cNvPr id="4" name="Footer Placeholder 3">
            <a:extLst>
              <a:ext uri="{FF2B5EF4-FFF2-40B4-BE49-F238E27FC236}">
                <a16:creationId xmlns:a16="http://schemas.microsoft.com/office/drawing/2014/main" id="{3AC532C7-E6E6-B93E-DF94-B9AD53DE265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C6AD2AFF-AF80-8472-0C4C-FEB6CE74EAB0}"/>
              </a:ext>
            </a:extLst>
          </p:cNvPr>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extLst>
      <p:ext uri="{BB962C8B-B14F-4D97-AF65-F5344CB8AC3E}">
        <p14:creationId xmlns:p14="http://schemas.microsoft.com/office/powerpoint/2010/main" val="127581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63DAF-CFA6-C285-21CF-A4570D5B2DBF}"/>
              </a:ext>
            </a:extLst>
          </p:cNvPr>
          <p:cNvSpPr>
            <a:spLocks noGrp="1"/>
          </p:cNvSpPr>
          <p:nvPr>
            <p:ph idx="1"/>
          </p:nvPr>
        </p:nvSpPr>
        <p:spPr>
          <a:xfrm>
            <a:off x="838200" y="609600"/>
            <a:ext cx="10515600" cy="5567363"/>
          </a:xfrm>
        </p:spPr>
        <p:txBody>
          <a:bodyPr/>
          <a:lstStyle/>
          <a:p>
            <a:pPr algn="just"/>
            <a:r>
              <a:rPr lang="en-US" sz="2000" b="1" i="0" u="none" strike="noStrike" baseline="0" dirty="0">
                <a:solidFill>
                  <a:srgbClr val="000000"/>
                </a:solidFill>
                <a:latin typeface="September"/>
              </a:rPr>
              <a:t>Comparison Logic in the Application with Plaintext Passwords</a:t>
            </a:r>
            <a:endParaRPr lang="en-US" sz="2000" b="0" i="0" u="none" strike="noStrike" baseline="0" dirty="0">
              <a:solidFill>
                <a:srgbClr val="000000"/>
              </a:solidFill>
              <a:latin typeface="September"/>
            </a:endParaRPr>
          </a:p>
          <a:p>
            <a:pPr algn="just"/>
            <a:r>
              <a:rPr lang="en-US" sz="2000" b="0" i="0" u="none" strike="noStrike" baseline="0" dirty="0">
                <a:solidFill>
                  <a:srgbClr val="000000"/>
                </a:solidFill>
                <a:latin typeface="Times" panose="02020603050405020304" pitchFamily="18" charset="0"/>
              </a:rPr>
              <a:t>Using this approach, the application sends a request (for example, SQL query or LDAP query) to the back-end database to retrieve the record associated with the username. If the username does not exist, then the validation process fails. If a record is associated with the username, then the application-based logic compares the plaintext password provided by the user to the plaintext password from the retrieved record. If they match, then the credentials are valid.</a:t>
            </a:r>
          </a:p>
          <a:p>
            <a:pPr algn="just"/>
            <a:r>
              <a:rPr lang="en-US" sz="2000" b="1" i="0" u="none" strike="noStrike" baseline="0" dirty="0">
                <a:solidFill>
                  <a:srgbClr val="000000"/>
                </a:solidFill>
                <a:latin typeface="September"/>
              </a:rPr>
              <a:t>Comparison Logic in the Database with Plaintext Passwords</a:t>
            </a:r>
            <a:endParaRPr lang="en-US" sz="2000" b="0" i="0" u="none" strike="noStrike" baseline="0" dirty="0">
              <a:solidFill>
                <a:srgbClr val="000000"/>
              </a:solidFill>
              <a:latin typeface="September"/>
            </a:endParaRPr>
          </a:p>
          <a:p>
            <a:pPr algn="just"/>
            <a:r>
              <a:rPr lang="en-US" sz="2000" b="0" i="0" u="none" strike="noStrike" baseline="0" dirty="0">
                <a:solidFill>
                  <a:srgbClr val="000000"/>
                </a:solidFill>
                <a:latin typeface="Times" panose="02020603050405020304" pitchFamily="18" charset="0"/>
              </a:rPr>
              <a:t>This technique involves crafting a SQL query or an LDAP request to the back-end system with a conditional statement that asks the back end to return any records with matching fields that correspond to the supplied username and the supplied password. The database performs the username and password comparisons against the corresponding fields in this case. If any records are returned, then the application can safely assume that the user provided a legitimate set of credentials (unless SQL injection is used).</a:t>
            </a:r>
          </a:p>
        </p:txBody>
      </p:sp>
      <p:sp>
        <p:nvSpPr>
          <p:cNvPr id="4" name="Footer Placeholder 3">
            <a:extLst>
              <a:ext uri="{FF2B5EF4-FFF2-40B4-BE49-F238E27FC236}">
                <a16:creationId xmlns:a16="http://schemas.microsoft.com/office/drawing/2014/main" id="{95B60685-27D9-65CF-92DF-E3600D55B45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8B603EF4-219E-0E64-B481-9947D0182B96}"/>
              </a:ext>
            </a:extLst>
          </p:cNvPr>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extLst>
      <p:ext uri="{BB962C8B-B14F-4D97-AF65-F5344CB8AC3E}">
        <p14:creationId xmlns:p14="http://schemas.microsoft.com/office/powerpoint/2010/main" val="980830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655AF6-FBA0-5D01-B5B1-0C1A470FB861}"/>
              </a:ext>
            </a:extLst>
          </p:cNvPr>
          <p:cNvSpPr>
            <a:spLocks noGrp="1"/>
          </p:cNvSpPr>
          <p:nvPr>
            <p:ph idx="1"/>
          </p:nvPr>
        </p:nvSpPr>
        <p:spPr>
          <a:xfrm>
            <a:off x="838200" y="838200"/>
            <a:ext cx="10515600" cy="5338763"/>
          </a:xfrm>
        </p:spPr>
        <p:txBody>
          <a:bodyPr/>
          <a:lstStyle/>
          <a:p>
            <a:pPr algn="just"/>
            <a:r>
              <a:rPr lang="en-US" sz="2800" b="1" i="0" u="none" strike="noStrike" baseline="0" dirty="0">
                <a:solidFill>
                  <a:srgbClr val="000000"/>
                </a:solidFill>
                <a:latin typeface="September"/>
              </a:rPr>
              <a:t>Comparison Logic in the Application with Hashed Passwords</a:t>
            </a:r>
            <a:endParaRPr lang="en-US" sz="2800" b="0" i="0" u="none" strike="noStrike" baseline="0" dirty="0">
              <a:solidFill>
                <a:srgbClr val="000000"/>
              </a:solidFill>
              <a:latin typeface="September"/>
            </a:endParaRPr>
          </a:p>
          <a:p>
            <a:pPr algn="just"/>
            <a:r>
              <a:rPr lang="en-US" sz="2800" b="0" i="0" u="none" strike="noStrike" baseline="0" dirty="0">
                <a:solidFill>
                  <a:srgbClr val="000000"/>
                </a:solidFill>
                <a:latin typeface="Times" panose="02020603050405020304" pitchFamily="18" charset="0"/>
              </a:rPr>
              <a:t>With hashed passwords being compared within the application, a request is first made to the back-end datastore to retrieve the record associated with the user-supplied username. Because hashing is a one-way transformation, the user-supplied password must be hashed using the same algorithm that was used to hash the stored password in order for them to be compared. If the two hashed values are equal, then the user-supplied password was valid, and then authentication succeeds.</a:t>
            </a:r>
          </a:p>
          <a:p>
            <a:pPr algn="just"/>
            <a:endParaRPr lang="en-US" sz="2800" b="1" i="0" u="none" strike="noStrike" baseline="0" dirty="0">
              <a:solidFill>
                <a:srgbClr val="000000"/>
              </a:solidFill>
              <a:latin typeface="September"/>
            </a:endParaRPr>
          </a:p>
          <a:p>
            <a:pPr algn="just"/>
            <a:endParaRPr lang="en-IN" dirty="0"/>
          </a:p>
        </p:txBody>
      </p:sp>
      <p:sp>
        <p:nvSpPr>
          <p:cNvPr id="4" name="Footer Placeholder 3">
            <a:extLst>
              <a:ext uri="{FF2B5EF4-FFF2-40B4-BE49-F238E27FC236}">
                <a16:creationId xmlns:a16="http://schemas.microsoft.com/office/drawing/2014/main" id="{714DCAB7-2398-AFD9-011F-31AC1CAB1AD1}"/>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1E35C2D-7184-5884-7B3E-096F06C6B496}"/>
              </a:ext>
            </a:extLst>
          </p:cNvPr>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extLst>
      <p:ext uri="{BB962C8B-B14F-4D97-AF65-F5344CB8AC3E}">
        <p14:creationId xmlns:p14="http://schemas.microsoft.com/office/powerpoint/2010/main" val="3152575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1D684-0377-4BD6-364F-7CE1FAF2BF67}"/>
              </a:ext>
            </a:extLst>
          </p:cNvPr>
          <p:cNvSpPr>
            <a:spLocks noGrp="1"/>
          </p:cNvSpPr>
          <p:nvPr>
            <p:ph idx="1"/>
          </p:nvPr>
        </p:nvSpPr>
        <p:spPr>
          <a:xfrm>
            <a:off x="838200" y="1295400"/>
            <a:ext cx="10515600" cy="4881563"/>
          </a:xfrm>
        </p:spPr>
        <p:txBody>
          <a:bodyPr/>
          <a:lstStyle/>
          <a:p>
            <a:pPr algn="just"/>
            <a:r>
              <a:rPr lang="en-US" sz="2800" b="1" i="0" u="none" strike="noStrike" baseline="0" dirty="0">
                <a:solidFill>
                  <a:srgbClr val="000000"/>
                </a:solidFill>
                <a:latin typeface="September"/>
              </a:rPr>
              <a:t>Comparison Logic in the Database with Hashed Passwords</a:t>
            </a:r>
            <a:endParaRPr lang="en-US" sz="2800" b="0" i="0" u="none" strike="noStrike" baseline="0" dirty="0">
              <a:solidFill>
                <a:srgbClr val="000000"/>
              </a:solidFill>
              <a:latin typeface="September"/>
            </a:endParaRPr>
          </a:p>
          <a:p>
            <a:pPr algn="just"/>
            <a:r>
              <a:rPr lang="en-US" sz="2800" b="0" i="0" u="none" strike="noStrike" baseline="0" dirty="0">
                <a:solidFill>
                  <a:srgbClr val="000000"/>
                </a:solidFill>
                <a:latin typeface="Times" panose="02020603050405020304" pitchFamily="18" charset="0"/>
              </a:rPr>
              <a:t>Comparing hashed passwords on the back end also involves hashing the user-supplied password before it is sent to the datastore. The back-end system logic attempts to match the supplied username and the hashed form of the supplied password with a record in the system. If a match occurs, then the record is returned, and the application assumes that the credentials were valid (again, unless SQL injection is used)</a:t>
            </a:r>
            <a:endParaRPr lang="en-IN" dirty="0"/>
          </a:p>
          <a:p>
            <a:pPr algn="just"/>
            <a:endParaRPr lang="en-IN" dirty="0"/>
          </a:p>
        </p:txBody>
      </p:sp>
      <p:sp>
        <p:nvSpPr>
          <p:cNvPr id="4" name="Footer Placeholder 3">
            <a:extLst>
              <a:ext uri="{FF2B5EF4-FFF2-40B4-BE49-F238E27FC236}">
                <a16:creationId xmlns:a16="http://schemas.microsoft.com/office/drawing/2014/main" id="{B6FE83F8-D74E-A65E-0EB8-61BB3EA6F5A3}"/>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6EF219C2-62D5-E9AF-0982-9B669797C76F}"/>
              </a:ext>
            </a:extLst>
          </p:cNvPr>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extLst>
      <p:ext uri="{BB962C8B-B14F-4D97-AF65-F5344CB8AC3E}">
        <p14:creationId xmlns:p14="http://schemas.microsoft.com/office/powerpoint/2010/main" val="166738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022-4B8C-A531-0D7C-3F712B5F053B}"/>
              </a:ext>
            </a:extLst>
          </p:cNvPr>
          <p:cNvSpPr>
            <a:spLocks noGrp="1"/>
          </p:cNvSpPr>
          <p:nvPr>
            <p:ph type="title"/>
          </p:nvPr>
        </p:nvSpPr>
        <p:spPr>
          <a:xfrm>
            <a:off x="838200" y="365125"/>
            <a:ext cx="10515600" cy="701675"/>
          </a:xfrm>
        </p:spPr>
        <p:txBody>
          <a:bodyPr/>
          <a:lstStyle/>
          <a:p>
            <a:r>
              <a:rPr lang="en-IN" sz="2800" b="1" i="0" u="none" strike="noStrike" baseline="0" dirty="0">
                <a:solidFill>
                  <a:srgbClr val="000000"/>
                </a:solidFill>
                <a:latin typeface="September"/>
              </a:rPr>
              <a:t>Custom Authentication Systems</a:t>
            </a:r>
            <a:endParaRPr lang="en-IN" sz="6000" dirty="0"/>
          </a:p>
        </p:txBody>
      </p:sp>
      <p:sp>
        <p:nvSpPr>
          <p:cNvPr id="3" name="Content Placeholder 2">
            <a:extLst>
              <a:ext uri="{FF2B5EF4-FFF2-40B4-BE49-F238E27FC236}">
                <a16:creationId xmlns:a16="http://schemas.microsoft.com/office/drawing/2014/main" id="{D296F083-CD04-62A2-CB9D-FEBF9CA1883B}"/>
              </a:ext>
            </a:extLst>
          </p:cNvPr>
          <p:cNvSpPr>
            <a:spLocks noGrp="1"/>
          </p:cNvSpPr>
          <p:nvPr>
            <p:ph idx="1"/>
          </p:nvPr>
        </p:nvSpPr>
        <p:spPr>
          <a:xfrm>
            <a:off x="609600" y="1253331"/>
            <a:ext cx="10515600" cy="4351338"/>
          </a:xfrm>
        </p:spPr>
        <p:txBody>
          <a:bodyPr/>
          <a:lstStyle/>
          <a:p>
            <a:r>
              <a:rPr lang="en-US" sz="1800" b="0" i="0" u="none" strike="noStrike" baseline="0" dirty="0">
                <a:solidFill>
                  <a:srgbClr val="000000"/>
                </a:solidFill>
                <a:latin typeface="Times" panose="02020603050405020304" pitchFamily="18" charset="0"/>
              </a:rPr>
              <a:t>Whenever a developer has coded their own application logic to process credentials, then a custom authentication system has been created </a:t>
            </a:r>
          </a:p>
          <a:p>
            <a:r>
              <a:rPr lang="en-IN" sz="1800" b="1" i="0" u="none" strike="noStrike" baseline="0" dirty="0">
                <a:solidFill>
                  <a:srgbClr val="000000"/>
                </a:solidFill>
                <a:latin typeface="September"/>
              </a:rPr>
              <a:t>Web Authentication Process</a:t>
            </a:r>
            <a:endParaRPr lang="en-US" sz="1800" dirty="0">
              <a:solidFill>
                <a:srgbClr val="000000"/>
              </a:solidFill>
              <a:latin typeface="Times" panose="02020603050405020304" pitchFamily="18" charset="0"/>
            </a:endParaRPr>
          </a:p>
          <a:p>
            <a:pPr lvl="1"/>
            <a:r>
              <a:rPr lang="en-US" sz="2000" b="0" i="0" u="none" strike="noStrike" baseline="0" dirty="0">
                <a:solidFill>
                  <a:srgbClr val="000000"/>
                </a:solidFill>
                <a:latin typeface="Times" panose="02020603050405020304" pitchFamily="18" charset="0"/>
              </a:rPr>
              <a:t>Using the browser, a user requests the login page from the web application, such as http://www.website.cxx/login.html.</a:t>
            </a:r>
          </a:p>
          <a:p>
            <a:pPr lvl="1"/>
            <a:r>
              <a:rPr lang="en-US" sz="2000" b="0" i="0" u="none" strike="noStrike" baseline="0" dirty="0">
                <a:solidFill>
                  <a:srgbClr val="000000"/>
                </a:solidFill>
                <a:latin typeface="Times" panose="02020603050405020304" pitchFamily="18" charset="0"/>
              </a:rPr>
              <a:t>The web application returns the login page to the browser.</a:t>
            </a:r>
            <a:r>
              <a:rPr lang="en-US" sz="2000" b="1" i="0" u="none" strike="noStrike" baseline="0" dirty="0">
                <a:solidFill>
                  <a:srgbClr val="000000"/>
                </a:solidFill>
                <a:latin typeface="Futura Medium"/>
              </a:rPr>
              <a:t> </a:t>
            </a:r>
            <a:endParaRPr lang="en-US" sz="2000" b="0" i="0" u="none" strike="noStrike" baseline="0" dirty="0">
              <a:solidFill>
                <a:srgbClr val="000000"/>
              </a:solidFill>
              <a:latin typeface="Futura Medium"/>
            </a:endParaRPr>
          </a:p>
          <a:p>
            <a:pPr lvl="1"/>
            <a:r>
              <a:rPr lang="en-US" sz="2000" b="0" i="0" u="none" strike="noStrike" baseline="0" dirty="0">
                <a:solidFill>
                  <a:srgbClr val="000000"/>
                </a:solidFill>
                <a:latin typeface="Times" panose="02020603050405020304" pitchFamily="18" charset="0"/>
              </a:rPr>
              <a:t>The user enters their username and password into the input fields and submits the form, which now contains the credentials, to the web application. When the form is submitted to the web application, the browser will include the form fields as part of the HTTP POST request that is submitted.</a:t>
            </a:r>
          </a:p>
          <a:p>
            <a:pPr lvl="1"/>
            <a:r>
              <a:rPr lang="en-US" sz="2000" b="0" i="0" u="none" strike="noStrike" baseline="0" dirty="0">
                <a:solidFill>
                  <a:srgbClr val="000000"/>
                </a:solidFill>
                <a:latin typeface="Times" panose="02020603050405020304" pitchFamily="18" charset="0"/>
              </a:rPr>
              <a:t>Upon receiving the request, the web application parses the information in the HTTP message and extracts the values of the username and password.</a:t>
            </a:r>
            <a:endParaRPr lang="en-IN" sz="3600" dirty="0"/>
          </a:p>
        </p:txBody>
      </p:sp>
      <p:sp>
        <p:nvSpPr>
          <p:cNvPr id="4" name="Footer Placeholder 3">
            <a:extLst>
              <a:ext uri="{FF2B5EF4-FFF2-40B4-BE49-F238E27FC236}">
                <a16:creationId xmlns:a16="http://schemas.microsoft.com/office/drawing/2014/main" id="{09E36D9F-1766-4EF0-3444-240DCB1842B4}"/>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C33E2622-7173-484E-2D9A-57EF4EEF660C}"/>
              </a:ext>
            </a:extLst>
          </p:cNvPr>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extLst>
      <p:ext uri="{BB962C8B-B14F-4D97-AF65-F5344CB8AC3E}">
        <p14:creationId xmlns:p14="http://schemas.microsoft.com/office/powerpoint/2010/main" val="2520583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BE1E1-EA22-4743-05C6-CF44AB8D7E04}"/>
              </a:ext>
            </a:extLst>
          </p:cNvPr>
          <p:cNvSpPr>
            <a:spLocks noGrp="1"/>
          </p:cNvSpPr>
          <p:nvPr>
            <p:ph idx="1"/>
          </p:nvPr>
        </p:nvSpPr>
        <p:spPr>
          <a:xfrm>
            <a:off x="838200" y="381000"/>
            <a:ext cx="10515600" cy="5795963"/>
          </a:xfrm>
        </p:spPr>
        <p:txBody>
          <a:bodyPr/>
          <a:lstStyle/>
          <a:p>
            <a:r>
              <a:rPr lang="en-US" b="0" i="0" u="none" strike="noStrike" baseline="0" dirty="0">
                <a:solidFill>
                  <a:srgbClr val="000000"/>
                </a:solidFill>
                <a:latin typeface="Times" panose="02020603050405020304" pitchFamily="18" charset="0"/>
              </a:rPr>
              <a:t>The application logic then queries a back-end data store (for example, a database or LDAP server) to determine whether or not the password entered is associated with the username entered.</a:t>
            </a:r>
          </a:p>
          <a:p>
            <a:r>
              <a:rPr lang="en-US" b="0" i="0" u="none" strike="noStrike" baseline="0" dirty="0">
                <a:solidFill>
                  <a:srgbClr val="000000"/>
                </a:solidFill>
                <a:latin typeface="Times" panose="02020603050405020304" pitchFamily="18" charset="0"/>
              </a:rPr>
              <a:t>If the matching is unsuccessful, then the web application will send the user an error message along with the login page again.</a:t>
            </a:r>
          </a:p>
          <a:p>
            <a:r>
              <a:rPr lang="en-US" b="0" i="0" u="none" strike="noStrike" baseline="0" dirty="0">
                <a:solidFill>
                  <a:srgbClr val="000000"/>
                </a:solidFill>
                <a:latin typeface="Times" panose="02020603050405020304" pitchFamily="18" charset="0"/>
              </a:rPr>
              <a:t>If the password is successfully matched to the associated username, then the application will establish a session with the user. Most applications establish a session with a user by generating a session ID value and returning it to the user. </a:t>
            </a:r>
            <a:endParaRPr lang="en-IN" sz="4000" dirty="0"/>
          </a:p>
        </p:txBody>
      </p:sp>
      <p:sp>
        <p:nvSpPr>
          <p:cNvPr id="4" name="Footer Placeholder 3">
            <a:extLst>
              <a:ext uri="{FF2B5EF4-FFF2-40B4-BE49-F238E27FC236}">
                <a16:creationId xmlns:a16="http://schemas.microsoft.com/office/drawing/2014/main" id="{29D7F98C-3985-04CF-E871-F572267A83B4}"/>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E7A829A0-E770-6AD6-79DB-86594EBE763C}"/>
              </a:ext>
            </a:extLst>
          </p:cNvPr>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spTree>
    <p:extLst>
      <p:ext uri="{BB962C8B-B14F-4D97-AF65-F5344CB8AC3E}">
        <p14:creationId xmlns:p14="http://schemas.microsoft.com/office/powerpoint/2010/main" val="3166980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E7945-AD68-1EF6-160A-E3CDAB94F7FD}"/>
              </a:ext>
            </a:extLst>
          </p:cNvPr>
          <p:cNvSpPr>
            <a:spLocks noGrp="1"/>
          </p:cNvSpPr>
          <p:nvPr>
            <p:ph idx="1"/>
          </p:nvPr>
        </p:nvSpPr>
        <p:spPr>
          <a:xfrm>
            <a:off x="838200" y="136525"/>
            <a:ext cx="10515600" cy="5273675"/>
          </a:xfrm>
        </p:spPr>
        <p:txBody>
          <a:bodyPr/>
          <a:lstStyle/>
          <a:p>
            <a:r>
              <a:rPr lang="en-US" sz="2400" b="0" i="0" u="none" strike="noStrike" baseline="0" dirty="0">
                <a:solidFill>
                  <a:srgbClr val="000000"/>
                </a:solidFill>
                <a:latin typeface="Times" panose="02020603050405020304" pitchFamily="18" charset="0"/>
              </a:rPr>
              <a:t>When the browser receives and parses the HTTP response, it will observe the Set-Cookie directive in the HTTP header and store the value of the session ID.</a:t>
            </a:r>
          </a:p>
          <a:p>
            <a:r>
              <a:rPr lang="en-US" sz="2400" b="0" i="0" u="none" strike="noStrike" baseline="0" dirty="0">
                <a:solidFill>
                  <a:srgbClr val="000000"/>
                </a:solidFill>
                <a:latin typeface="Times" panose="02020603050405020304" pitchFamily="18" charset="0"/>
              </a:rPr>
              <a:t>Because the session ID value was set in a cookie, the browser will now automatically submit the session ID value alongside all requests made to the web application. </a:t>
            </a:r>
          </a:p>
          <a:p>
            <a:r>
              <a:rPr lang="en-US" sz="2400" b="0" i="0" u="none" strike="noStrike" baseline="0" dirty="0">
                <a:solidFill>
                  <a:srgbClr val="000000"/>
                </a:solidFill>
                <a:latin typeface="Times" panose="02020603050405020304" pitchFamily="18" charset="0"/>
              </a:rPr>
              <a:t>This acts as a form of persistent authentication because the user no longer needs to enter their username and password to authenticate every request going to the application.</a:t>
            </a:r>
          </a:p>
          <a:p>
            <a:r>
              <a:rPr lang="en-US" sz="2400" b="0" i="0" u="none" strike="noStrike" baseline="0" dirty="0">
                <a:solidFill>
                  <a:srgbClr val="000000"/>
                </a:solidFill>
                <a:latin typeface="Times" panose="02020603050405020304" pitchFamily="18" charset="0"/>
              </a:rPr>
              <a:t>Whenever the web application parses an HTTP request, it will see the session ID value and know that an existing session has already been established. It will use this session ID to authorize each request within the application logic.</a:t>
            </a:r>
            <a:endParaRPr lang="en-IN" sz="4400" dirty="0"/>
          </a:p>
        </p:txBody>
      </p:sp>
      <p:sp>
        <p:nvSpPr>
          <p:cNvPr id="4" name="Footer Placeholder 3">
            <a:extLst>
              <a:ext uri="{FF2B5EF4-FFF2-40B4-BE49-F238E27FC236}">
                <a16:creationId xmlns:a16="http://schemas.microsoft.com/office/drawing/2014/main" id="{4B30DAD3-A285-7D55-E8DA-FC542BA8CCA8}"/>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B3200AB6-C119-1B0C-BBE9-C847826285FE}"/>
              </a:ext>
            </a:extLst>
          </p:cNvPr>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extLst>
      <p:ext uri="{BB962C8B-B14F-4D97-AF65-F5344CB8AC3E}">
        <p14:creationId xmlns:p14="http://schemas.microsoft.com/office/powerpoint/2010/main" val="895908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1C164BB-7135-0DFC-C5DD-878D4958B2A3}"/>
              </a:ext>
            </a:extLst>
          </p:cNvPr>
          <p:cNvPicPr>
            <a:picLocks noGrp="1" noChangeAspect="1"/>
          </p:cNvPicPr>
          <p:nvPr>
            <p:ph idx="1"/>
          </p:nvPr>
        </p:nvPicPr>
        <p:blipFill>
          <a:blip r:embed="rId2"/>
          <a:stretch>
            <a:fillRect/>
          </a:stretch>
        </p:blipFill>
        <p:spPr>
          <a:xfrm>
            <a:off x="2819400" y="136525"/>
            <a:ext cx="8077200" cy="5493946"/>
          </a:xfrm>
        </p:spPr>
      </p:pic>
      <p:sp>
        <p:nvSpPr>
          <p:cNvPr id="4" name="Footer Placeholder 3">
            <a:extLst>
              <a:ext uri="{FF2B5EF4-FFF2-40B4-BE49-F238E27FC236}">
                <a16:creationId xmlns:a16="http://schemas.microsoft.com/office/drawing/2014/main" id="{7248201D-B60E-DFB8-476F-DFF850E2D033}"/>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470052F6-A2A9-DD25-8A88-48A3C2D488F9}"/>
              </a:ext>
            </a:extLst>
          </p:cNvPr>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extLst>
      <p:ext uri="{BB962C8B-B14F-4D97-AF65-F5344CB8AC3E}">
        <p14:creationId xmlns:p14="http://schemas.microsoft.com/office/powerpoint/2010/main" val="1046799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1B40-8AD1-07AC-7F46-7118136CBFEE}"/>
              </a:ext>
            </a:extLst>
          </p:cNvPr>
          <p:cNvSpPr>
            <a:spLocks noGrp="1"/>
          </p:cNvSpPr>
          <p:nvPr>
            <p:ph type="title"/>
          </p:nvPr>
        </p:nvSpPr>
        <p:spPr>
          <a:xfrm>
            <a:off x="838200" y="346465"/>
            <a:ext cx="10515600" cy="644136"/>
          </a:xfrm>
        </p:spPr>
        <p:txBody>
          <a:bodyPr/>
          <a:lstStyle/>
          <a:p>
            <a:r>
              <a:rPr lang="en-IN" sz="2400" b="1" i="0" u="none" strike="noStrike" baseline="0" dirty="0">
                <a:solidFill>
                  <a:srgbClr val="000000"/>
                </a:solidFill>
                <a:latin typeface="September"/>
              </a:rPr>
              <a:t>Securing Password-Based Authentication</a:t>
            </a:r>
            <a:endParaRPr lang="en-IN" sz="5400" dirty="0"/>
          </a:p>
        </p:txBody>
      </p:sp>
      <p:sp>
        <p:nvSpPr>
          <p:cNvPr id="3" name="Content Placeholder 2">
            <a:extLst>
              <a:ext uri="{FF2B5EF4-FFF2-40B4-BE49-F238E27FC236}">
                <a16:creationId xmlns:a16="http://schemas.microsoft.com/office/drawing/2014/main" id="{12A36302-083C-E819-A3A9-399B8F194C25}"/>
              </a:ext>
            </a:extLst>
          </p:cNvPr>
          <p:cNvSpPr>
            <a:spLocks noGrp="1"/>
          </p:cNvSpPr>
          <p:nvPr>
            <p:ph idx="1"/>
          </p:nvPr>
        </p:nvSpPr>
        <p:spPr>
          <a:xfrm>
            <a:off x="838200" y="914400"/>
            <a:ext cx="10515600" cy="5262563"/>
          </a:xfrm>
        </p:spPr>
        <p:txBody>
          <a:bodyPr/>
          <a:lstStyle/>
          <a:p>
            <a:r>
              <a:rPr lang="en-US" sz="2000" b="0" i="0" u="none" strike="noStrike" baseline="0" dirty="0">
                <a:solidFill>
                  <a:srgbClr val="000000"/>
                </a:solidFill>
                <a:latin typeface="Times" panose="02020603050405020304" pitchFamily="18" charset="0"/>
              </a:rPr>
              <a:t>Passwords are by far the most popular way of confirming your identity to a web application. </a:t>
            </a:r>
          </a:p>
          <a:p>
            <a:r>
              <a:rPr lang="en-IN" sz="2000" b="1" i="0" u="none" strike="noStrike" baseline="0" dirty="0">
                <a:solidFill>
                  <a:srgbClr val="000000"/>
                </a:solidFill>
                <a:latin typeface="September"/>
              </a:rPr>
              <a:t>Attacks Against Passwords</a:t>
            </a:r>
            <a:endParaRPr lang="en-US" sz="2000" dirty="0">
              <a:solidFill>
                <a:srgbClr val="000000"/>
              </a:solidFill>
              <a:latin typeface="Times" panose="02020603050405020304" pitchFamily="18" charset="0"/>
            </a:endParaRPr>
          </a:p>
          <a:p>
            <a:r>
              <a:rPr lang="en-US" sz="2000" b="0" i="0" u="none" strike="noStrike" baseline="0" dirty="0">
                <a:solidFill>
                  <a:srgbClr val="000000"/>
                </a:solidFill>
                <a:latin typeface="Times" panose="02020603050405020304" pitchFamily="18" charset="0"/>
              </a:rPr>
              <a:t>Because the use of passwords is pervasive as an authentication factor in web applications, they are also a very popular target of attackers. All attacks against passwords essentially boil down to repeatedly guessing at the password in an attempt to determine the plaintext value of the password. When attempting to guess a password, you can attempt it either against the live system (online) or against the hashed or encrypted password values (offline). Common attack variations include:</a:t>
            </a:r>
          </a:p>
          <a:p>
            <a:r>
              <a:rPr lang="en-IN" sz="2000" b="0" i="0" u="none" strike="noStrike" baseline="0" dirty="0">
                <a:solidFill>
                  <a:srgbClr val="000000"/>
                </a:solidFill>
                <a:latin typeface="Times" panose="02020603050405020304" pitchFamily="18" charset="0"/>
              </a:rPr>
              <a:t>Dictionary attack</a:t>
            </a:r>
          </a:p>
          <a:p>
            <a:r>
              <a:rPr lang="en-IN" sz="2000" b="0" i="0" u="none" strike="noStrike" baseline="0" dirty="0">
                <a:solidFill>
                  <a:srgbClr val="000000"/>
                </a:solidFill>
                <a:latin typeface="Times" panose="02020603050405020304" pitchFamily="18" charset="0"/>
              </a:rPr>
              <a:t>Brute-force attack</a:t>
            </a:r>
          </a:p>
          <a:p>
            <a:r>
              <a:rPr lang="en-IN" sz="2000" b="0" i="0" u="none" strike="noStrike" baseline="0" dirty="0">
                <a:solidFill>
                  <a:srgbClr val="000000"/>
                </a:solidFill>
                <a:latin typeface="Times" panose="02020603050405020304" pitchFamily="18" charset="0"/>
              </a:rPr>
              <a:t>Precomputed dictionary attack</a:t>
            </a:r>
          </a:p>
          <a:p>
            <a:r>
              <a:rPr lang="en-IN" sz="2000" b="0" i="0" u="none" strike="noStrike" baseline="0" dirty="0">
                <a:solidFill>
                  <a:srgbClr val="000000"/>
                </a:solidFill>
                <a:latin typeface="Times" panose="02020603050405020304" pitchFamily="18" charset="0"/>
              </a:rPr>
              <a:t>Rubber-hose attack</a:t>
            </a:r>
            <a:endParaRPr lang="en-IN" sz="3200" dirty="0"/>
          </a:p>
        </p:txBody>
      </p:sp>
      <p:sp>
        <p:nvSpPr>
          <p:cNvPr id="4" name="Footer Placeholder 3">
            <a:extLst>
              <a:ext uri="{FF2B5EF4-FFF2-40B4-BE49-F238E27FC236}">
                <a16:creationId xmlns:a16="http://schemas.microsoft.com/office/drawing/2014/main" id="{4B3C5EB6-E323-AE3C-A9BF-39BE191CB80E}"/>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CEC741CF-29B7-1B67-66DB-BABF6A8FB8DE}"/>
              </a:ext>
            </a:extLst>
          </p:cNvPr>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extLst>
      <p:ext uri="{BB962C8B-B14F-4D97-AF65-F5344CB8AC3E}">
        <p14:creationId xmlns:p14="http://schemas.microsoft.com/office/powerpoint/2010/main" val="234326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6634D3E-1E9E-1574-8B03-9FC3243FD40D}"/>
              </a:ext>
            </a:extLst>
          </p:cNvPr>
          <p:cNvPicPr>
            <a:picLocks noGrp="1" noChangeAspect="1"/>
          </p:cNvPicPr>
          <p:nvPr>
            <p:ph idx="1"/>
          </p:nvPr>
        </p:nvPicPr>
        <p:blipFill>
          <a:blip r:embed="rId2"/>
          <a:stretch>
            <a:fillRect/>
          </a:stretch>
        </p:blipFill>
        <p:spPr>
          <a:xfrm>
            <a:off x="1828800" y="609600"/>
            <a:ext cx="8534400" cy="4830908"/>
          </a:xfrm>
        </p:spPr>
      </p:pic>
      <p:sp>
        <p:nvSpPr>
          <p:cNvPr id="4" name="Footer Placeholder 3">
            <a:extLst>
              <a:ext uri="{FF2B5EF4-FFF2-40B4-BE49-F238E27FC236}">
                <a16:creationId xmlns:a16="http://schemas.microsoft.com/office/drawing/2014/main" id="{7637E2C2-12C3-1D7B-CD68-B54A8988A02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FF90758-5B8B-2042-4ED3-7915548D7C21}"/>
              </a:ext>
            </a:extLst>
          </p:cNvPr>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extLst>
      <p:ext uri="{BB962C8B-B14F-4D97-AF65-F5344CB8AC3E}">
        <p14:creationId xmlns:p14="http://schemas.microsoft.com/office/powerpoint/2010/main" val="380663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884E1FD-75EE-4420-F0C4-B0EBA8FC55B4}"/>
              </a:ext>
            </a:extLst>
          </p:cNvPr>
          <p:cNvPicPr>
            <a:picLocks noGrp="1" noChangeAspect="1"/>
          </p:cNvPicPr>
          <p:nvPr>
            <p:ph idx="1"/>
          </p:nvPr>
        </p:nvPicPr>
        <p:blipFill>
          <a:blip r:embed="rId2"/>
          <a:stretch>
            <a:fillRect/>
          </a:stretch>
        </p:blipFill>
        <p:spPr>
          <a:xfrm>
            <a:off x="838200" y="533400"/>
            <a:ext cx="10591800" cy="4419600"/>
          </a:xfrm>
        </p:spPr>
      </p:pic>
      <p:sp>
        <p:nvSpPr>
          <p:cNvPr id="4" name="Footer Placeholder 3">
            <a:extLst>
              <a:ext uri="{FF2B5EF4-FFF2-40B4-BE49-F238E27FC236}">
                <a16:creationId xmlns:a16="http://schemas.microsoft.com/office/drawing/2014/main" id="{33A3FA4C-AEFF-1CB0-6972-E5B9CD20D655}"/>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859E684E-B7E0-B593-F8D2-60CE11A481B1}"/>
              </a:ext>
            </a:extLst>
          </p:cNvPr>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extLst>
      <p:ext uri="{BB962C8B-B14F-4D97-AF65-F5344CB8AC3E}">
        <p14:creationId xmlns:p14="http://schemas.microsoft.com/office/powerpoint/2010/main" val="48374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C4DDE-C1A9-2543-2E63-FF31B27E414B}"/>
              </a:ext>
            </a:extLst>
          </p:cNvPr>
          <p:cNvSpPr>
            <a:spLocks noGrp="1"/>
          </p:cNvSpPr>
          <p:nvPr>
            <p:ph type="title"/>
          </p:nvPr>
        </p:nvSpPr>
        <p:spPr/>
        <p:txBody>
          <a:bodyPr/>
          <a:lstStyle/>
          <a:p>
            <a:r>
              <a:rPr lang="en-IN" b="1" i="0" dirty="0">
                <a:solidFill>
                  <a:srgbClr val="323232"/>
                </a:solidFill>
                <a:effectLst/>
                <a:latin typeface="Arial" panose="020B0604020202020204" pitchFamily="34" charset="0"/>
              </a:rPr>
              <a:t>What are authentication factors?</a:t>
            </a:r>
            <a:br>
              <a:rPr lang="en-IN"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8AF32AE8-3572-4800-041B-1056F485BB50}"/>
              </a:ext>
            </a:extLst>
          </p:cNvPr>
          <p:cNvSpPr>
            <a:spLocks noGrp="1"/>
          </p:cNvSpPr>
          <p:nvPr>
            <p:ph idx="1"/>
          </p:nvPr>
        </p:nvSpPr>
        <p:spPr/>
        <p:txBody>
          <a:bodyPr/>
          <a:lstStyle/>
          <a:p>
            <a:r>
              <a:rPr lang="en-US" dirty="0"/>
              <a:t>A knowledge factor is something the user knows, such as a password, a personal identification number (PIN) or some other type of shared secret.</a:t>
            </a:r>
          </a:p>
          <a:p>
            <a:r>
              <a:rPr lang="en-US" dirty="0"/>
              <a:t>A possession factor is something the user has, such as an ID card, a security token, a cellphone, a mobile device or a smartphone app, to approve authentication requests.</a:t>
            </a:r>
          </a:p>
        </p:txBody>
      </p:sp>
      <p:sp>
        <p:nvSpPr>
          <p:cNvPr id="4" name="Footer Placeholder 3">
            <a:extLst>
              <a:ext uri="{FF2B5EF4-FFF2-40B4-BE49-F238E27FC236}">
                <a16:creationId xmlns:a16="http://schemas.microsoft.com/office/drawing/2014/main" id="{94D0B83C-6401-9D8A-FA85-549C800D1D4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577F5FEF-EBCA-6D4A-8567-5F781CE3EF56}"/>
              </a:ext>
            </a:extLst>
          </p:cNvPr>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spTree>
    <p:extLst>
      <p:ext uri="{BB962C8B-B14F-4D97-AF65-F5344CB8AC3E}">
        <p14:creationId xmlns:p14="http://schemas.microsoft.com/office/powerpoint/2010/main" val="1143521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B15EC-665B-D1D8-F26B-FF9AFD26029D}"/>
              </a:ext>
            </a:extLst>
          </p:cNvPr>
          <p:cNvSpPr>
            <a:spLocks noGrp="1"/>
          </p:cNvSpPr>
          <p:nvPr>
            <p:ph idx="1"/>
          </p:nvPr>
        </p:nvSpPr>
        <p:spPr>
          <a:xfrm>
            <a:off x="838200" y="304800"/>
            <a:ext cx="10515600" cy="5872163"/>
          </a:xfrm>
        </p:spPr>
        <p:txBody>
          <a:bodyPr/>
          <a:lstStyle/>
          <a:p>
            <a:pPr algn="just"/>
            <a:r>
              <a:rPr lang="en-IN" sz="2400" b="1" i="0" u="none" strike="noStrike" baseline="0" dirty="0">
                <a:solidFill>
                  <a:srgbClr val="000000"/>
                </a:solidFill>
                <a:latin typeface="September"/>
              </a:rPr>
              <a:t>Dictionary Attack</a:t>
            </a:r>
            <a:endParaRPr lang="en-IN" sz="2400" b="0" i="0" u="none" strike="noStrike" baseline="0" dirty="0">
              <a:solidFill>
                <a:srgbClr val="000000"/>
              </a:solidFill>
              <a:latin typeface="September"/>
            </a:endParaRPr>
          </a:p>
          <a:p>
            <a:pPr algn="just"/>
            <a:r>
              <a:rPr lang="en-US" sz="2400" b="0" i="0" u="none" strike="noStrike" baseline="0" dirty="0">
                <a:solidFill>
                  <a:srgbClr val="000000"/>
                </a:solidFill>
                <a:latin typeface="Times" panose="02020603050405020304" pitchFamily="18" charset="0"/>
              </a:rPr>
              <a:t>A </a:t>
            </a:r>
            <a:r>
              <a:rPr lang="en-US" sz="2400" b="0" i="1" u="none" strike="noStrike" baseline="0" dirty="0">
                <a:solidFill>
                  <a:srgbClr val="000000"/>
                </a:solidFill>
                <a:latin typeface="Times" panose="02020603050405020304" pitchFamily="18" charset="0"/>
              </a:rPr>
              <a:t>dictionary attack </a:t>
            </a:r>
            <a:r>
              <a:rPr lang="en-US" sz="2400" b="0" i="0" u="none" strike="noStrike" baseline="0" dirty="0">
                <a:solidFill>
                  <a:srgbClr val="000000"/>
                </a:solidFill>
                <a:latin typeface="Times" panose="02020603050405020304" pitchFamily="18" charset="0"/>
              </a:rPr>
              <a:t>is based on the premise that users have a predilection for selecting passwords based on real words that can be found in dictionaries. The most likely candidate words can be collected in a list that is referred to as a “dictionary.” In some cases, real dictionaries may be employed, and creating permutations, such as appending a digit or special character at the end of each word, may be done as well. With a dictionary in hand, an attacker will successively attempt each password until they have successfully guessed the password or the list is exhausted.</a:t>
            </a:r>
          </a:p>
          <a:p>
            <a:pPr algn="just"/>
            <a:r>
              <a:rPr lang="en-IN" sz="2400" b="1" i="0" u="none" strike="noStrike" baseline="0" dirty="0">
                <a:solidFill>
                  <a:srgbClr val="000000"/>
                </a:solidFill>
                <a:latin typeface="September"/>
              </a:rPr>
              <a:t>Brute-Force Attack</a:t>
            </a:r>
            <a:endParaRPr lang="en-IN" sz="2400" b="0" i="0" u="none" strike="noStrike" baseline="0" dirty="0">
              <a:solidFill>
                <a:srgbClr val="000000"/>
              </a:solidFill>
              <a:latin typeface="September"/>
            </a:endParaRPr>
          </a:p>
          <a:p>
            <a:pPr algn="just"/>
            <a:r>
              <a:rPr lang="en-US" sz="2400" b="0" i="0" u="none" strike="noStrike" baseline="0" dirty="0">
                <a:solidFill>
                  <a:srgbClr val="000000"/>
                </a:solidFill>
                <a:latin typeface="Times" panose="02020603050405020304" pitchFamily="18" charset="0"/>
              </a:rPr>
              <a:t>A </a:t>
            </a:r>
            <a:r>
              <a:rPr lang="en-US" sz="2400" b="0" i="1" u="none" strike="noStrike" baseline="0" dirty="0">
                <a:solidFill>
                  <a:srgbClr val="000000"/>
                </a:solidFill>
                <a:latin typeface="Times" panose="02020603050405020304" pitchFamily="18" charset="0"/>
              </a:rPr>
              <a:t>brute-force attack </a:t>
            </a:r>
            <a:r>
              <a:rPr lang="en-US" sz="2400" b="0" i="0" u="none" strike="noStrike" baseline="0" dirty="0">
                <a:solidFill>
                  <a:srgbClr val="000000"/>
                </a:solidFill>
                <a:latin typeface="Times" panose="02020603050405020304" pitchFamily="18" charset="0"/>
              </a:rPr>
              <a:t>is also referred to as an exhaustive key search, and in theory involves attempting every single possible key. In reality, limits are usually placed on a brute-force attack based on length and character set (for example, alphabet, digits, whitespace, special characters). </a:t>
            </a:r>
            <a:endParaRPr lang="en-IN" sz="3600" dirty="0"/>
          </a:p>
        </p:txBody>
      </p:sp>
      <p:sp>
        <p:nvSpPr>
          <p:cNvPr id="4" name="Footer Placeholder 3">
            <a:extLst>
              <a:ext uri="{FF2B5EF4-FFF2-40B4-BE49-F238E27FC236}">
                <a16:creationId xmlns:a16="http://schemas.microsoft.com/office/drawing/2014/main" id="{7CF135A6-08D3-8365-D85B-E7B7A26B78BB}"/>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C3E27431-BFE0-308B-3A56-CB260F0E6A57}"/>
              </a:ext>
            </a:extLst>
          </p:cNvPr>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extLst>
      <p:ext uri="{BB962C8B-B14F-4D97-AF65-F5344CB8AC3E}">
        <p14:creationId xmlns:p14="http://schemas.microsoft.com/office/powerpoint/2010/main" val="1213537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0E4503-4341-BBDF-A4EA-5714461931E0}"/>
              </a:ext>
            </a:extLst>
          </p:cNvPr>
          <p:cNvSpPr>
            <a:spLocks noGrp="1"/>
          </p:cNvSpPr>
          <p:nvPr>
            <p:ph idx="1"/>
          </p:nvPr>
        </p:nvSpPr>
        <p:spPr/>
        <p:txBody>
          <a:bodyPr/>
          <a:lstStyle/>
          <a:p>
            <a:r>
              <a:rPr lang="en-IN" sz="1800" b="1" i="0" u="none" strike="noStrike" baseline="0" dirty="0">
                <a:solidFill>
                  <a:srgbClr val="000000"/>
                </a:solidFill>
                <a:latin typeface="September"/>
              </a:rPr>
              <a:t>Precomputed Dictionary Attack</a:t>
            </a:r>
          </a:p>
          <a:p>
            <a:r>
              <a:rPr lang="en-IN" sz="1800" b="1" i="0" u="none" strike="noStrike" baseline="0" dirty="0">
                <a:solidFill>
                  <a:srgbClr val="000000"/>
                </a:solidFill>
                <a:latin typeface="September"/>
              </a:rPr>
              <a:t>Rubber-Hose Attack</a:t>
            </a:r>
            <a:endParaRPr lang="en-IN" sz="1800" b="0" i="0" u="none" strike="noStrike" baseline="0" dirty="0">
              <a:solidFill>
                <a:srgbClr val="000000"/>
              </a:solidFill>
              <a:latin typeface="September"/>
            </a:endParaRPr>
          </a:p>
          <a:p>
            <a:r>
              <a:rPr lang="en-US" sz="1800" b="0" i="0" u="none" strike="noStrike" baseline="0" dirty="0">
                <a:solidFill>
                  <a:srgbClr val="000000"/>
                </a:solidFill>
                <a:latin typeface="Times" panose="02020603050405020304" pitchFamily="18" charset="0"/>
              </a:rPr>
              <a:t>A “rubber-hose” attack refers to instances in which an intruder uses any sort of physical coercion to extract the value of the password from an individual. </a:t>
            </a:r>
            <a:endParaRPr lang="en-IN" sz="1800" b="1" dirty="0">
              <a:solidFill>
                <a:srgbClr val="000000"/>
              </a:solidFill>
              <a:latin typeface="September"/>
            </a:endParaRPr>
          </a:p>
          <a:p>
            <a:endParaRPr lang="en-IN" dirty="0"/>
          </a:p>
        </p:txBody>
      </p:sp>
      <p:sp>
        <p:nvSpPr>
          <p:cNvPr id="4" name="Footer Placeholder 3">
            <a:extLst>
              <a:ext uri="{FF2B5EF4-FFF2-40B4-BE49-F238E27FC236}">
                <a16:creationId xmlns:a16="http://schemas.microsoft.com/office/drawing/2014/main" id="{3E2F0510-592D-9610-0D35-437213808EBC}"/>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06DC834-6544-8127-B118-3F2F8F355DEF}"/>
              </a:ext>
            </a:extLst>
          </p:cNvPr>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extLst>
      <p:ext uri="{BB962C8B-B14F-4D97-AF65-F5344CB8AC3E}">
        <p14:creationId xmlns:p14="http://schemas.microsoft.com/office/powerpoint/2010/main" val="30659384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B8489-2904-C8A7-423A-DA4CBB3D50CD}"/>
              </a:ext>
            </a:extLst>
          </p:cNvPr>
          <p:cNvSpPr>
            <a:spLocks noGrp="1"/>
          </p:cNvSpPr>
          <p:nvPr>
            <p:ph idx="1"/>
          </p:nvPr>
        </p:nvSpPr>
        <p:spPr>
          <a:xfrm>
            <a:off x="838200" y="304800"/>
            <a:ext cx="10515600" cy="5872163"/>
          </a:xfrm>
        </p:spPr>
        <p:txBody>
          <a:bodyPr/>
          <a:lstStyle/>
          <a:p>
            <a:r>
              <a:rPr lang="en-US" sz="2400" b="1" dirty="0">
                <a:solidFill>
                  <a:srgbClr val="000000"/>
                </a:solidFill>
                <a:latin typeface="September"/>
              </a:rPr>
              <a:t>The Importance of Password Complexity</a:t>
            </a:r>
          </a:p>
          <a:p>
            <a:r>
              <a:rPr lang="en-IN" sz="2400" b="1" dirty="0">
                <a:solidFill>
                  <a:srgbClr val="000000"/>
                </a:solidFill>
                <a:latin typeface="September"/>
              </a:rPr>
              <a:t>Password Best Practices</a:t>
            </a:r>
            <a:endParaRPr lang="en-US" sz="2400" b="1" dirty="0">
              <a:solidFill>
                <a:srgbClr val="000000"/>
              </a:solidFill>
              <a:latin typeface="September"/>
            </a:endParaRPr>
          </a:p>
          <a:p>
            <a:pPr lvl="1"/>
            <a:r>
              <a:rPr lang="en-IN" sz="1800" b="1" i="0" u="none" strike="noStrike" baseline="0" dirty="0">
                <a:solidFill>
                  <a:srgbClr val="000000"/>
                </a:solidFill>
                <a:latin typeface="September"/>
              </a:rPr>
              <a:t>Require Minimum Password Length</a:t>
            </a:r>
            <a:endParaRPr lang="en-US" sz="1800" b="1" i="0" u="none" strike="noStrike" baseline="0" dirty="0">
              <a:solidFill>
                <a:srgbClr val="000000"/>
              </a:solidFill>
              <a:latin typeface="September"/>
            </a:endParaRPr>
          </a:p>
          <a:p>
            <a:pPr lvl="1"/>
            <a:r>
              <a:rPr lang="en-IN" sz="1800" b="1" i="0" u="none" strike="noStrike" baseline="0" dirty="0">
                <a:solidFill>
                  <a:srgbClr val="000000"/>
                </a:solidFill>
                <a:latin typeface="September"/>
              </a:rPr>
              <a:t>Enforce Minimum Password Complexity</a:t>
            </a:r>
            <a:endParaRPr lang="en-US" sz="1800" b="1" dirty="0">
              <a:solidFill>
                <a:srgbClr val="000000"/>
              </a:solidFill>
              <a:latin typeface="September"/>
            </a:endParaRPr>
          </a:p>
          <a:p>
            <a:pPr lvl="1"/>
            <a:r>
              <a:rPr lang="en-IN" sz="1800" b="1" i="0" u="none" strike="noStrike" baseline="0" dirty="0">
                <a:solidFill>
                  <a:srgbClr val="000000"/>
                </a:solidFill>
                <a:latin typeface="September"/>
              </a:rPr>
              <a:t>Rotate Passwords</a:t>
            </a:r>
          </a:p>
          <a:p>
            <a:pPr lvl="1"/>
            <a:r>
              <a:rPr lang="en-IN" sz="1800" b="1" dirty="0">
                <a:solidFill>
                  <a:srgbClr val="000000"/>
                </a:solidFill>
                <a:latin typeface="September"/>
              </a:rPr>
              <a:t>Require Password Uniqueness</a:t>
            </a:r>
          </a:p>
          <a:p>
            <a:pPr lvl="1"/>
            <a:r>
              <a:rPr lang="en-IN" sz="1800" b="1" dirty="0">
                <a:solidFill>
                  <a:srgbClr val="000000"/>
                </a:solidFill>
                <a:latin typeface="September"/>
              </a:rPr>
              <a:t>Password Cannot Equal Username</a:t>
            </a:r>
          </a:p>
          <a:p>
            <a:pPr lvl="1"/>
            <a:r>
              <a:rPr lang="en-US" sz="1800" b="1" dirty="0">
                <a:solidFill>
                  <a:srgbClr val="000000"/>
                </a:solidFill>
                <a:latin typeface="September"/>
              </a:rPr>
              <a:t>Allow Accounts to Be Disabled</a:t>
            </a:r>
          </a:p>
          <a:p>
            <a:pPr lvl="1"/>
            <a:r>
              <a:rPr lang="en-IN" sz="1800" b="1" dirty="0">
                <a:solidFill>
                  <a:srgbClr val="000000"/>
                </a:solidFill>
                <a:latin typeface="September"/>
              </a:rPr>
              <a:t>Properly Store Passwords</a:t>
            </a:r>
            <a:endParaRPr lang="en-US" sz="1800" b="1" dirty="0">
              <a:solidFill>
                <a:srgbClr val="000000"/>
              </a:solidFill>
              <a:latin typeface="September"/>
            </a:endParaRPr>
          </a:p>
          <a:p>
            <a:pPr lvl="2"/>
            <a:r>
              <a:rPr lang="en-IN" sz="1800" b="1" i="0" u="none" strike="noStrike" baseline="0" dirty="0">
                <a:solidFill>
                  <a:srgbClr val="000000"/>
                </a:solidFill>
                <a:latin typeface="September"/>
              </a:rPr>
              <a:t>Don’t Store in Plaintext </a:t>
            </a:r>
            <a:endParaRPr lang="en-US" sz="1800" b="1" i="0" u="none" strike="noStrike" baseline="0" dirty="0">
              <a:solidFill>
                <a:srgbClr val="000000"/>
              </a:solidFill>
              <a:latin typeface="September"/>
            </a:endParaRPr>
          </a:p>
          <a:p>
            <a:pPr lvl="2"/>
            <a:r>
              <a:rPr lang="en-IN" sz="1800" b="1" i="0" u="none" strike="noStrike" baseline="0" dirty="0">
                <a:solidFill>
                  <a:srgbClr val="000000"/>
                </a:solidFill>
                <a:latin typeface="September"/>
              </a:rPr>
              <a:t>Don’t Encrypt </a:t>
            </a:r>
            <a:endParaRPr lang="en-US" sz="1800" b="1" dirty="0">
              <a:solidFill>
                <a:srgbClr val="000000"/>
              </a:solidFill>
              <a:latin typeface="September"/>
            </a:endParaRPr>
          </a:p>
          <a:p>
            <a:pPr lvl="2"/>
            <a:r>
              <a:rPr lang="en-IN" sz="1800" b="1" i="0" u="none" strike="noStrike" baseline="0" dirty="0">
                <a:solidFill>
                  <a:srgbClr val="000000"/>
                </a:solidFill>
                <a:latin typeface="September"/>
              </a:rPr>
              <a:t>Use a Strong Hash </a:t>
            </a:r>
          </a:p>
          <a:p>
            <a:pPr lvl="2"/>
            <a:r>
              <a:rPr lang="en-IN" sz="1800" b="1" i="0" u="none" strike="noStrike" baseline="0" dirty="0">
                <a:solidFill>
                  <a:srgbClr val="000000"/>
                </a:solidFill>
                <a:latin typeface="September"/>
              </a:rPr>
              <a:t>Multiple Rounds of Hashing </a:t>
            </a:r>
            <a:endParaRPr lang="en-IN" dirty="0"/>
          </a:p>
        </p:txBody>
      </p:sp>
      <p:sp>
        <p:nvSpPr>
          <p:cNvPr id="4" name="Footer Placeholder 3">
            <a:extLst>
              <a:ext uri="{FF2B5EF4-FFF2-40B4-BE49-F238E27FC236}">
                <a16:creationId xmlns:a16="http://schemas.microsoft.com/office/drawing/2014/main" id="{A82CDD46-4ACC-59BC-3256-609B2C5474AD}"/>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8B0585A7-1ECC-FF4F-C2F5-B08CADAA319D}"/>
              </a:ext>
            </a:extLst>
          </p:cNvPr>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extLst>
      <p:ext uri="{BB962C8B-B14F-4D97-AF65-F5344CB8AC3E}">
        <p14:creationId xmlns:p14="http://schemas.microsoft.com/office/powerpoint/2010/main" val="265895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6066-091C-7722-C439-BC763AB28D63}"/>
              </a:ext>
            </a:extLst>
          </p:cNvPr>
          <p:cNvSpPr>
            <a:spLocks noGrp="1"/>
          </p:cNvSpPr>
          <p:nvPr>
            <p:ph type="title"/>
          </p:nvPr>
        </p:nvSpPr>
        <p:spPr>
          <a:xfrm>
            <a:off x="838200" y="365125"/>
            <a:ext cx="10515600" cy="625475"/>
          </a:xfrm>
        </p:spPr>
        <p:txBody>
          <a:bodyPr/>
          <a:lstStyle/>
          <a:p>
            <a:r>
              <a:rPr lang="en-IN" sz="2800" b="1" i="0" u="none" strike="noStrike" baseline="0" dirty="0">
                <a:solidFill>
                  <a:srgbClr val="000000"/>
                </a:solidFill>
                <a:latin typeface="September"/>
              </a:rPr>
              <a:t>Securing Web Authentication Mechanisms</a:t>
            </a:r>
            <a:endParaRPr lang="en-IN" sz="6000" dirty="0"/>
          </a:p>
        </p:txBody>
      </p:sp>
      <p:sp>
        <p:nvSpPr>
          <p:cNvPr id="3" name="Content Placeholder 2">
            <a:extLst>
              <a:ext uri="{FF2B5EF4-FFF2-40B4-BE49-F238E27FC236}">
                <a16:creationId xmlns:a16="http://schemas.microsoft.com/office/drawing/2014/main" id="{8D01E648-0A8E-4DEE-B580-789233EB7346}"/>
              </a:ext>
            </a:extLst>
          </p:cNvPr>
          <p:cNvSpPr>
            <a:spLocks noGrp="1"/>
          </p:cNvSpPr>
          <p:nvPr>
            <p:ph idx="1"/>
          </p:nvPr>
        </p:nvSpPr>
        <p:spPr>
          <a:xfrm>
            <a:off x="838200" y="1844286"/>
            <a:ext cx="10515600" cy="4351338"/>
          </a:xfrm>
        </p:spPr>
        <p:txBody>
          <a:bodyPr/>
          <a:lstStyle/>
          <a:p>
            <a:r>
              <a:rPr lang="en-IN" sz="1800" b="1" i="0" u="none" strike="noStrike" baseline="0" dirty="0">
                <a:solidFill>
                  <a:srgbClr val="000000"/>
                </a:solidFill>
                <a:latin typeface="September"/>
              </a:rPr>
              <a:t>Secure the Transmission</a:t>
            </a:r>
          </a:p>
          <a:p>
            <a:r>
              <a:rPr lang="en-IN" sz="1800" b="1" i="0" u="none" strike="noStrike" baseline="0" dirty="0">
                <a:solidFill>
                  <a:srgbClr val="000000"/>
                </a:solidFill>
                <a:latin typeface="September"/>
              </a:rPr>
              <a:t>Allow Account Lockout</a:t>
            </a:r>
            <a:endParaRPr lang="en-IN" sz="1800" b="1" dirty="0">
              <a:solidFill>
                <a:srgbClr val="000000"/>
              </a:solidFill>
              <a:latin typeface="September"/>
            </a:endParaRPr>
          </a:p>
          <a:p>
            <a:r>
              <a:rPr lang="en-US" sz="1800" b="1" i="0" u="none" strike="noStrike" baseline="0" dirty="0">
                <a:solidFill>
                  <a:srgbClr val="000000"/>
                </a:solidFill>
                <a:latin typeface="September"/>
              </a:rPr>
              <a:t>Allow Accounts to Be Disabled</a:t>
            </a:r>
            <a:endParaRPr lang="en-IN" sz="1800" b="1" i="0" u="none" strike="noStrike" baseline="0" dirty="0">
              <a:solidFill>
                <a:srgbClr val="000000"/>
              </a:solidFill>
              <a:latin typeface="September"/>
            </a:endParaRPr>
          </a:p>
          <a:p>
            <a:r>
              <a:rPr lang="en-IN" sz="1800" b="1" i="0" u="none" strike="noStrike" baseline="0" dirty="0">
                <a:solidFill>
                  <a:srgbClr val="000000"/>
                </a:solidFill>
                <a:latin typeface="September"/>
              </a:rPr>
              <a:t>No Default Accounts</a:t>
            </a:r>
            <a:endParaRPr lang="en-IN" sz="1800" b="1" dirty="0">
              <a:solidFill>
                <a:srgbClr val="000000"/>
              </a:solidFill>
              <a:latin typeface="September"/>
            </a:endParaRPr>
          </a:p>
          <a:p>
            <a:r>
              <a:rPr lang="en-IN" sz="1800" b="1" i="0" u="none" strike="noStrike" baseline="0" dirty="0">
                <a:solidFill>
                  <a:srgbClr val="000000"/>
                </a:solidFill>
                <a:latin typeface="September"/>
              </a:rPr>
              <a:t>Don’t Hard-Code Credentials</a:t>
            </a:r>
          </a:p>
          <a:p>
            <a:r>
              <a:rPr lang="en-US" sz="1800" b="1" i="0" u="none" strike="noStrike" baseline="0" dirty="0">
                <a:solidFill>
                  <a:srgbClr val="000000"/>
                </a:solidFill>
                <a:latin typeface="September"/>
              </a:rPr>
              <a:t>Avoid Remember Me (Stay Signed In)</a:t>
            </a:r>
            <a:endParaRPr lang="en-IN" dirty="0"/>
          </a:p>
        </p:txBody>
      </p:sp>
      <p:sp>
        <p:nvSpPr>
          <p:cNvPr id="4" name="Footer Placeholder 3">
            <a:extLst>
              <a:ext uri="{FF2B5EF4-FFF2-40B4-BE49-F238E27FC236}">
                <a16:creationId xmlns:a16="http://schemas.microsoft.com/office/drawing/2014/main" id="{DBBB1FDF-7785-5998-845C-99A479FB1A1C}"/>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AC9B6866-9C9B-3508-8BC2-31CFEAEDBCC6}"/>
              </a:ext>
            </a:extLst>
          </p:cNvPr>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extLst>
      <p:ext uri="{BB962C8B-B14F-4D97-AF65-F5344CB8AC3E}">
        <p14:creationId xmlns:p14="http://schemas.microsoft.com/office/powerpoint/2010/main" val="4013429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4F6D-75D1-1145-10EA-1BCD632E64E3}"/>
              </a:ext>
            </a:extLst>
          </p:cNvPr>
          <p:cNvSpPr>
            <a:spLocks noGrp="1"/>
          </p:cNvSpPr>
          <p:nvPr>
            <p:ph type="title"/>
          </p:nvPr>
        </p:nvSpPr>
        <p:spPr>
          <a:xfrm>
            <a:off x="838200" y="365125"/>
            <a:ext cx="10515600" cy="396875"/>
          </a:xfrm>
        </p:spPr>
        <p:txBody>
          <a:bodyPr/>
          <a:lstStyle/>
          <a:p>
            <a:r>
              <a:rPr lang="en-IN" sz="3600" b="1" i="0" u="none" strike="noStrike" baseline="0" dirty="0">
                <a:solidFill>
                  <a:srgbClr val="000000"/>
                </a:solidFill>
                <a:latin typeface="September"/>
              </a:rPr>
              <a:t>Authorization</a:t>
            </a:r>
            <a:endParaRPr lang="en-IN" sz="7200" dirty="0"/>
          </a:p>
        </p:txBody>
      </p:sp>
      <p:sp>
        <p:nvSpPr>
          <p:cNvPr id="3" name="Content Placeholder 2">
            <a:extLst>
              <a:ext uri="{FF2B5EF4-FFF2-40B4-BE49-F238E27FC236}">
                <a16:creationId xmlns:a16="http://schemas.microsoft.com/office/drawing/2014/main" id="{0F67BF80-C8F4-D609-9A13-F3A6B5BCA3B2}"/>
              </a:ext>
            </a:extLst>
          </p:cNvPr>
          <p:cNvSpPr>
            <a:spLocks noGrp="1"/>
          </p:cNvSpPr>
          <p:nvPr>
            <p:ph idx="1"/>
          </p:nvPr>
        </p:nvSpPr>
        <p:spPr>
          <a:xfrm>
            <a:off x="571500" y="914400"/>
            <a:ext cx="10515600" cy="4351338"/>
          </a:xfrm>
        </p:spPr>
        <p:txBody>
          <a:bodyPr/>
          <a:lstStyle/>
          <a:p>
            <a:r>
              <a:rPr lang="en-US" sz="2400" b="0" i="0" u="none" strike="noStrike" baseline="0" dirty="0">
                <a:solidFill>
                  <a:srgbClr val="000000"/>
                </a:solidFill>
                <a:latin typeface="Times" panose="02020603050405020304" pitchFamily="18" charset="0"/>
              </a:rPr>
              <a:t>Authorization is the process of determining whether a subject has sufficient permission to perform a given operation against a target resource. </a:t>
            </a:r>
          </a:p>
          <a:p>
            <a:r>
              <a:rPr lang="en-IN" sz="2400" b="1" i="0" u="none" strike="noStrike" baseline="0" dirty="0">
                <a:solidFill>
                  <a:srgbClr val="000000"/>
                </a:solidFill>
                <a:latin typeface="September"/>
              </a:rPr>
              <a:t>Authorization Fundamentals </a:t>
            </a:r>
          </a:p>
          <a:p>
            <a:r>
              <a:rPr lang="en-US" sz="2400" b="0" i="0" u="none" strike="noStrike" baseline="0" dirty="0" err="1">
                <a:solidFill>
                  <a:srgbClr val="000000"/>
                </a:solidFill>
                <a:latin typeface="Times" panose="02020603050405020304" pitchFamily="18" charset="0"/>
              </a:rPr>
              <a:t>AuthZ</a:t>
            </a:r>
            <a:r>
              <a:rPr lang="en-US" sz="2400" b="0" i="0" u="none" strike="noStrike" baseline="0" dirty="0">
                <a:solidFill>
                  <a:srgbClr val="000000"/>
                </a:solidFill>
                <a:latin typeface="Times" panose="02020603050405020304" pitchFamily="18" charset="0"/>
              </a:rPr>
              <a:t> is the process of deciding whether a user can perform a certain action. </a:t>
            </a:r>
          </a:p>
          <a:p>
            <a:endParaRPr lang="en-IN" sz="3600" dirty="0"/>
          </a:p>
        </p:txBody>
      </p:sp>
      <p:sp>
        <p:nvSpPr>
          <p:cNvPr id="5" name="Slide Number Placeholder 4">
            <a:extLst>
              <a:ext uri="{FF2B5EF4-FFF2-40B4-BE49-F238E27FC236}">
                <a16:creationId xmlns:a16="http://schemas.microsoft.com/office/drawing/2014/main" id="{A13218DE-5617-63D1-36A7-2605893664FA}"/>
              </a:ext>
            </a:extLst>
          </p:cNvPr>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pic>
        <p:nvPicPr>
          <p:cNvPr id="7" name="Picture 6">
            <a:extLst>
              <a:ext uri="{FF2B5EF4-FFF2-40B4-BE49-F238E27FC236}">
                <a16:creationId xmlns:a16="http://schemas.microsoft.com/office/drawing/2014/main" id="{5C18E694-4C22-C9F4-C1D1-D86AE8E17289}"/>
              </a:ext>
            </a:extLst>
          </p:cNvPr>
          <p:cNvPicPr>
            <a:picLocks noChangeAspect="1"/>
          </p:cNvPicPr>
          <p:nvPr/>
        </p:nvPicPr>
        <p:blipFill>
          <a:blip r:embed="rId2"/>
          <a:stretch>
            <a:fillRect/>
          </a:stretch>
        </p:blipFill>
        <p:spPr>
          <a:xfrm>
            <a:off x="1219200" y="2590800"/>
            <a:ext cx="8915400" cy="2971800"/>
          </a:xfrm>
          <a:prstGeom prst="rect">
            <a:avLst/>
          </a:prstGeom>
        </p:spPr>
      </p:pic>
    </p:spTree>
    <p:extLst>
      <p:ext uri="{BB962C8B-B14F-4D97-AF65-F5344CB8AC3E}">
        <p14:creationId xmlns:p14="http://schemas.microsoft.com/office/powerpoint/2010/main" val="12048422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8D6A-B900-6B89-3D03-7FC91A0F1C91}"/>
              </a:ext>
            </a:extLst>
          </p:cNvPr>
          <p:cNvSpPr>
            <a:spLocks noGrp="1"/>
          </p:cNvSpPr>
          <p:nvPr>
            <p:ph type="title"/>
          </p:nvPr>
        </p:nvSpPr>
        <p:spPr>
          <a:xfrm>
            <a:off x="838200" y="365125"/>
            <a:ext cx="10515600" cy="854075"/>
          </a:xfrm>
        </p:spPr>
        <p:txBody>
          <a:bodyPr/>
          <a:lstStyle/>
          <a:p>
            <a:r>
              <a:rPr lang="en-IN" dirty="0"/>
              <a:t>Authorization Goals</a:t>
            </a:r>
          </a:p>
        </p:txBody>
      </p:sp>
      <p:sp>
        <p:nvSpPr>
          <p:cNvPr id="3" name="Content Placeholder 2">
            <a:extLst>
              <a:ext uri="{FF2B5EF4-FFF2-40B4-BE49-F238E27FC236}">
                <a16:creationId xmlns:a16="http://schemas.microsoft.com/office/drawing/2014/main" id="{C5F635A7-DE8C-202A-3B79-E84C3425633A}"/>
              </a:ext>
            </a:extLst>
          </p:cNvPr>
          <p:cNvSpPr>
            <a:spLocks noGrp="1"/>
          </p:cNvSpPr>
          <p:nvPr>
            <p:ph idx="1"/>
          </p:nvPr>
        </p:nvSpPr>
        <p:spPr/>
        <p:txBody>
          <a:bodyPr/>
          <a:lstStyle/>
          <a:p>
            <a:pPr marL="0" indent="0">
              <a:buNone/>
            </a:pPr>
            <a:r>
              <a:rPr lang="en-US" sz="2000" b="0" i="0" u="none" strike="noStrike" baseline="0" dirty="0">
                <a:solidFill>
                  <a:srgbClr val="000000"/>
                </a:solidFill>
                <a:latin typeface="Times" panose="02020603050405020304" pitchFamily="18" charset="0"/>
              </a:rPr>
              <a:t>We authorize for the following reasons:</a:t>
            </a:r>
            <a:endParaRPr lang="en-IN" sz="20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r>
              <a:rPr lang="en-US" sz="2400" b="0" i="0" u="none" strike="noStrike" baseline="0" dirty="0">
                <a:solidFill>
                  <a:srgbClr val="000000"/>
                </a:solidFill>
                <a:latin typeface="September"/>
              </a:rPr>
              <a:t>To ensure that users can only perform actions within their privilege level.</a:t>
            </a:r>
          </a:p>
          <a:p>
            <a:r>
              <a:rPr lang="en-US" sz="2400" b="0" i="0" u="none" strike="noStrike" baseline="0" dirty="0">
                <a:solidFill>
                  <a:srgbClr val="000000"/>
                </a:solidFill>
                <a:latin typeface="September"/>
              </a:rPr>
              <a:t>To control access to protected resources using criteria based on a user’s role or privilege level.</a:t>
            </a:r>
          </a:p>
          <a:p>
            <a:r>
              <a:rPr lang="en-US" sz="2400" b="0" i="0" u="none" strike="noStrike" baseline="0" dirty="0">
                <a:solidFill>
                  <a:srgbClr val="000000"/>
                </a:solidFill>
                <a:latin typeface="September"/>
              </a:rPr>
              <a:t>To mitigate privilege escalation attacks, such as might enable a user to access administrative functions while logged on as a non-administrative user or potentially even an anonymous guest user.</a:t>
            </a:r>
            <a:endParaRPr lang="en-IN" sz="2400" b="0" i="0" u="none" strike="noStrike" baseline="0" dirty="0">
              <a:solidFill>
                <a:srgbClr val="000000"/>
              </a:solidFill>
              <a:latin typeface="September"/>
            </a:endParaRPr>
          </a:p>
          <a:p>
            <a:endParaRPr lang="en-IN" sz="24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September"/>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September"/>
            </a:endParaRPr>
          </a:p>
          <a:p>
            <a:endParaRPr lang="en-IN" sz="1800" b="0" i="0" u="none" strike="noStrike" baseline="0" dirty="0">
              <a:solidFill>
                <a:srgbClr val="000000"/>
              </a:solidFill>
              <a:latin typeface="September"/>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September"/>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September"/>
            </a:endParaRPr>
          </a:p>
          <a:p>
            <a:endParaRPr lang="en-IN" dirty="0"/>
          </a:p>
        </p:txBody>
      </p:sp>
      <p:sp>
        <p:nvSpPr>
          <p:cNvPr id="5" name="Slide Number Placeholder 4">
            <a:extLst>
              <a:ext uri="{FF2B5EF4-FFF2-40B4-BE49-F238E27FC236}">
                <a16:creationId xmlns:a16="http://schemas.microsoft.com/office/drawing/2014/main" id="{D7A90DED-4D5C-D207-FCEC-ED6F85B502DE}"/>
              </a:ext>
            </a:extLst>
          </p:cNvPr>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extLst>
      <p:ext uri="{BB962C8B-B14F-4D97-AF65-F5344CB8AC3E}">
        <p14:creationId xmlns:p14="http://schemas.microsoft.com/office/powerpoint/2010/main" val="92952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178A6-86BB-7614-8465-6319EC4762BC}"/>
              </a:ext>
            </a:extLst>
          </p:cNvPr>
          <p:cNvSpPr>
            <a:spLocks noGrp="1"/>
          </p:cNvSpPr>
          <p:nvPr>
            <p:ph idx="1"/>
          </p:nvPr>
        </p:nvSpPr>
        <p:spPr>
          <a:xfrm>
            <a:off x="838200" y="136525"/>
            <a:ext cx="10515600" cy="6040438"/>
          </a:xfrm>
        </p:spPr>
        <p:txBody>
          <a:bodyPr/>
          <a:lstStyle/>
          <a:p>
            <a:r>
              <a:rPr lang="en-IN" b="1" dirty="0"/>
              <a:t>Subjects</a:t>
            </a:r>
          </a:p>
          <a:p>
            <a:r>
              <a:rPr lang="en-US" dirty="0"/>
              <a:t>a subject is the thing requesting access to protected resources</a:t>
            </a:r>
          </a:p>
          <a:p>
            <a:r>
              <a:rPr lang="en-US" sz="1800" b="0" i="0" u="none" strike="noStrike" baseline="0" dirty="0">
                <a:solidFill>
                  <a:srgbClr val="000000"/>
                </a:solidFill>
                <a:latin typeface="Times" panose="02020603050405020304" pitchFamily="18" charset="0"/>
              </a:rPr>
              <a:t>In the web application world, a subject is commonly any of</a:t>
            </a:r>
          </a:p>
          <a:p>
            <a:pPr lvl="1"/>
            <a:r>
              <a:rPr lang="en-US" sz="1800" b="0" i="0" u="none" strike="noStrike" baseline="0" dirty="0">
                <a:solidFill>
                  <a:srgbClr val="000000"/>
                </a:solidFill>
                <a:latin typeface="Times" panose="02020603050405020304" pitchFamily="18" charset="0"/>
              </a:rPr>
              <a:t>An actual human user accessing the web application</a:t>
            </a:r>
          </a:p>
          <a:p>
            <a:pPr lvl="1"/>
            <a:r>
              <a:rPr lang="en-US" sz="1800" b="0" i="0" u="none" strike="noStrike" baseline="0" dirty="0">
                <a:solidFill>
                  <a:srgbClr val="000000"/>
                </a:solidFill>
                <a:latin typeface="Times" panose="02020603050405020304" pitchFamily="18" charset="0"/>
              </a:rPr>
              <a:t>A web application accessing another web service</a:t>
            </a:r>
          </a:p>
          <a:p>
            <a:pPr lvl="1"/>
            <a:r>
              <a:rPr lang="en-US" sz="1800" b="0" i="0" u="none" strike="noStrike" baseline="0" dirty="0">
                <a:solidFill>
                  <a:srgbClr val="000000"/>
                </a:solidFill>
                <a:latin typeface="Times" panose="02020603050405020304" pitchFamily="18" charset="0"/>
              </a:rPr>
              <a:t>A web application accessing a back-end database</a:t>
            </a:r>
          </a:p>
          <a:p>
            <a:pPr lvl="1"/>
            <a:r>
              <a:rPr lang="en-US" sz="1800" b="0" i="0" u="none" strike="noStrike" baseline="0" dirty="0">
                <a:solidFill>
                  <a:srgbClr val="000000"/>
                </a:solidFill>
                <a:latin typeface="Times" panose="02020603050405020304" pitchFamily="18" charset="0"/>
              </a:rPr>
              <a:t>Any one of the web services or back-end databases accessing their local operating systems</a:t>
            </a:r>
          </a:p>
          <a:p>
            <a:pPr lvl="1"/>
            <a:r>
              <a:rPr lang="en-US" sz="1800" b="0" i="0" u="none" strike="noStrike" baseline="0" dirty="0">
                <a:solidFill>
                  <a:srgbClr val="000000"/>
                </a:solidFill>
                <a:latin typeface="Times" panose="02020603050405020304" pitchFamily="18" charset="0"/>
              </a:rPr>
              <a:t>Another computer system or host</a:t>
            </a:r>
          </a:p>
          <a:p>
            <a:pPr lvl="1"/>
            <a:r>
              <a:rPr lang="en-US" sz="1800" b="0" i="0" u="none" strike="noStrike" baseline="0" dirty="0">
                <a:solidFill>
                  <a:srgbClr val="000000"/>
                </a:solidFill>
                <a:latin typeface="Times" panose="02020603050405020304" pitchFamily="18" charset="0"/>
              </a:rPr>
              <a:t>Essentially, anything that has been assigned an identity</a:t>
            </a:r>
          </a:p>
          <a:p>
            <a:pPr lvl="1"/>
            <a:endParaRPr lang="en-US" sz="1400" dirty="0">
              <a:solidFill>
                <a:srgbClr val="000000"/>
              </a:solidFill>
              <a:latin typeface="Times" panose="02020603050405020304" pitchFamily="18" charset="0"/>
            </a:endParaRPr>
          </a:p>
          <a:p>
            <a:r>
              <a:rPr lang="en-US" sz="2200" b="1" i="0" u="none" strike="noStrike" baseline="0" dirty="0">
                <a:solidFill>
                  <a:srgbClr val="000000"/>
                </a:solidFill>
                <a:latin typeface="Times" panose="02020603050405020304" pitchFamily="18" charset="0"/>
              </a:rPr>
              <a:t>Resources</a:t>
            </a:r>
          </a:p>
          <a:p>
            <a:pPr lvl="1"/>
            <a:r>
              <a:rPr lang="en-US" b="0" i="0" u="none" strike="noStrike" baseline="0" dirty="0">
                <a:solidFill>
                  <a:srgbClr val="000000"/>
                </a:solidFill>
                <a:latin typeface="Times" panose="02020603050405020304" pitchFamily="18" charset="0"/>
              </a:rPr>
              <a:t>Resources are simply the protected objects, either data or functionality, that the subject is attempting to access. Practically anything can be a resource, such as a protected file that a user is trying to open, a table or a record in a database, programs and other units of software, or even connectivity to networks</a:t>
            </a:r>
          </a:p>
          <a:p>
            <a:endParaRPr lang="en-IN" sz="32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Times" panose="02020603050405020304" pitchFamily="18" charset="0"/>
            </a:endParaRPr>
          </a:p>
          <a:p>
            <a:endParaRPr lang="en-IN" sz="1800" b="0" i="0" u="none" strike="noStrike" baseline="0" dirty="0">
              <a:solidFill>
                <a:srgbClr val="000000"/>
              </a:solidFill>
              <a:latin typeface="September"/>
            </a:endParaRPr>
          </a:p>
          <a:p>
            <a:endParaRPr lang="en-IN" dirty="0"/>
          </a:p>
        </p:txBody>
      </p:sp>
      <p:sp>
        <p:nvSpPr>
          <p:cNvPr id="5" name="Slide Number Placeholder 4">
            <a:extLst>
              <a:ext uri="{FF2B5EF4-FFF2-40B4-BE49-F238E27FC236}">
                <a16:creationId xmlns:a16="http://schemas.microsoft.com/office/drawing/2014/main" id="{0E00AE69-D323-3118-9FA1-44529B5E2BD2}"/>
              </a:ext>
            </a:extLst>
          </p:cNvPr>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extLst>
      <p:ext uri="{BB962C8B-B14F-4D97-AF65-F5344CB8AC3E}">
        <p14:creationId xmlns:p14="http://schemas.microsoft.com/office/powerpoint/2010/main" val="39818604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970E-CAAC-CEDD-F204-69A3129ADA3A}"/>
              </a:ext>
            </a:extLst>
          </p:cNvPr>
          <p:cNvSpPr>
            <a:spLocks noGrp="1"/>
          </p:cNvSpPr>
          <p:nvPr>
            <p:ph type="title"/>
          </p:nvPr>
        </p:nvSpPr>
        <p:spPr/>
        <p:txBody>
          <a:bodyPr/>
          <a:lstStyle/>
          <a:p>
            <a:r>
              <a:rPr lang="en-IN" dirty="0"/>
              <a:t>Access Control</a:t>
            </a:r>
          </a:p>
        </p:txBody>
      </p:sp>
      <p:sp>
        <p:nvSpPr>
          <p:cNvPr id="3" name="Content Placeholder 2">
            <a:extLst>
              <a:ext uri="{FF2B5EF4-FFF2-40B4-BE49-F238E27FC236}">
                <a16:creationId xmlns:a16="http://schemas.microsoft.com/office/drawing/2014/main" id="{01BA7647-1470-90DD-17BC-0C9182AAD50D}"/>
              </a:ext>
            </a:extLst>
          </p:cNvPr>
          <p:cNvSpPr>
            <a:spLocks noGrp="1"/>
          </p:cNvSpPr>
          <p:nvPr>
            <p:ph idx="1"/>
          </p:nvPr>
        </p:nvSpPr>
        <p:spPr>
          <a:xfrm>
            <a:off x="228600" y="1825625"/>
            <a:ext cx="11506200" cy="4351338"/>
          </a:xfrm>
        </p:spPr>
        <p:txBody>
          <a:bodyPr/>
          <a:lstStyle/>
          <a:p>
            <a:pPr algn="just"/>
            <a:r>
              <a:rPr lang="en-US" sz="2400" b="1" i="0" u="none" strike="noStrike" baseline="0" dirty="0">
                <a:solidFill>
                  <a:srgbClr val="000000"/>
                </a:solidFill>
                <a:latin typeface="Times" panose="02020603050405020304" pitchFamily="18" charset="0"/>
              </a:rPr>
              <a:t>Discretionary Access Control (DAC) </a:t>
            </a:r>
            <a:r>
              <a:rPr lang="en-US" sz="2400" b="0" i="0" u="none" strike="noStrike" baseline="0" dirty="0">
                <a:solidFill>
                  <a:srgbClr val="000000"/>
                </a:solidFill>
                <a:latin typeface="Times" panose="02020603050405020304" pitchFamily="18" charset="0"/>
              </a:rPr>
              <a:t> In DAC, access control is left to the discretion of the owner of an object or other resource. Although access is primarily controlled by the object owners, there are system-wide or application-wide access control rules such as the ability to debug a process running under a different account or the ability to load kernel code. Such rules can typically be overridden by the owners of objects and resources. </a:t>
            </a:r>
          </a:p>
          <a:p>
            <a:pPr algn="just"/>
            <a:r>
              <a:rPr lang="en-US" sz="2400" b="1" i="0" u="none" strike="noStrike" baseline="0" dirty="0">
                <a:solidFill>
                  <a:srgbClr val="000000"/>
                </a:solidFill>
                <a:latin typeface="Times" panose="02020603050405020304" pitchFamily="18" charset="0"/>
              </a:rPr>
              <a:t>Mandatory Access Control (MAC) </a:t>
            </a:r>
            <a:r>
              <a:rPr lang="en-US" sz="2400" b="0" i="0" u="none" strike="noStrike" baseline="0" dirty="0">
                <a:solidFill>
                  <a:srgbClr val="000000"/>
                </a:solidFill>
                <a:latin typeface="Times" panose="02020603050405020304" pitchFamily="18" charset="0"/>
              </a:rPr>
              <a:t> In MAC, access control is determined by the system, or by system administrators, rather than object owners. Some web applications use this model because of its stronger limits on what can potentially happen within the application, as well as the simplification of design and user interface that comes with not needing to provide users with a means to manage permissions.”</a:t>
            </a:r>
            <a:endParaRPr lang="en-IN" sz="3600" dirty="0"/>
          </a:p>
        </p:txBody>
      </p:sp>
      <p:sp>
        <p:nvSpPr>
          <p:cNvPr id="5" name="Slide Number Placeholder 4">
            <a:extLst>
              <a:ext uri="{FF2B5EF4-FFF2-40B4-BE49-F238E27FC236}">
                <a16:creationId xmlns:a16="http://schemas.microsoft.com/office/drawing/2014/main" id="{13EA30D8-2CE8-C17F-481F-91714351018B}"/>
              </a:ext>
            </a:extLst>
          </p:cNvPr>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extLst>
      <p:ext uri="{BB962C8B-B14F-4D97-AF65-F5344CB8AC3E}">
        <p14:creationId xmlns:p14="http://schemas.microsoft.com/office/powerpoint/2010/main" val="43332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D169E0-CBE9-395D-74B6-D16BD74CF03F}"/>
              </a:ext>
            </a:extLst>
          </p:cNvPr>
          <p:cNvSpPr>
            <a:spLocks noGrp="1"/>
          </p:cNvSpPr>
          <p:nvPr>
            <p:ph idx="1"/>
          </p:nvPr>
        </p:nvSpPr>
        <p:spPr>
          <a:xfrm>
            <a:off x="685800" y="304800"/>
            <a:ext cx="10515600" cy="4351338"/>
          </a:xfrm>
        </p:spPr>
        <p:txBody>
          <a:bodyPr/>
          <a:lstStyle/>
          <a:p>
            <a:r>
              <a:rPr lang="en-US" sz="2400" b="1" i="0" u="none" strike="noStrike" baseline="0" dirty="0">
                <a:solidFill>
                  <a:srgbClr val="000000"/>
                </a:solidFill>
                <a:latin typeface="Times" panose="02020603050405020304" pitchFamily="18" charset="0"/>
              </a:rPr>
              <a:t>Role-Based Access Control (RBAC) </a:t>
            </a:r>
            <a:r>
              <a:rPr lang="en-US" sz="2400" b="0" i="0" u="none" strike="noStrike" baseline="0" dirty="0">
                <a:solidFill>
                  <a:srgbClr val="000000"/>
                </a:solidFill>
                <a:latin typeface="Times" panose="02020603050405020304" pitchFamily="18" charset="0"/>
              </a:rPr>
              <a:t>❑ This is another nondiscretionary model, like MAC, but which implements access control by means of </a:t>
            </a:r>
            <a:r>
              <a:rPr lang="en-US" sz="2400" b="0" i="1" u="none" strike="noStrike" baseline="0" dirty="0">
                <a:solidFill>
                  <a:srgbClr val="000000"/>
                </a:solidFill>
                <a:latin typeface="Times" panose="02020603050405020304" pitchFamily="18" charset="0"/>
              </a:rPr>
              <a:t>roles</a:t>
            </a:r>
            <a:r>
              <a:rPr lang="en-US" sz="2400" b="0" i="0" u="none" strike="noStrike" baseline="0" dirty="0">
                <a:solidFill>
                  <a:srgbClr val="000000"/>
                </a:solidFill>
                <a:latin typeface="Times" panose="02020603050405020304" pitchFamily="18" charset="0"/>
              </a:rPr>
              <a:t>, Access determinations are still made by the system (or by system administrators), but are made in the context of a more general framework. Administrators can, if necessary, define new roles and assign uses to them, which is often not possible in strict MAC-oriented systems. </a:t>
            </a:r>
          </a:p>
          <a:p>
            <a:r>
              <a:rPr lang="en-US" sz="2400" b="1" i="0" u="none" strike="noStrike" baseline="0" dirty="0">
                <a:solidFill>
                  <a:srgbClr val="000000"/>
                </a:solidFill>
                <a:latin typeface="Times" panose="02020603050405020304" pitchFamily="18" charset="0"/>
              </a:rPr>
              <a:t>Hybrid systems </a:t>
            </a:r>
            <a:r>
              <a:rPr lang="en-US" sz="2400" b="0" i="0" u="none" strike="noStrike" baseline="0" dirty="0">
                <a:solidFill>
                  <a:srgbClr val="000000"/>
                </a:solidFill>
                <a:latin typeface="Times" panose="02020603050405020304" pitchFamily="18" charset="0"/>
              </a:rPr>
              <a:t>❑ Nothing says you can’t mix and match these three different access control models, and indeed, many web applications do just this. The social media site Facebook, for example, mixes RBAC and DAC; roles such as user and administrator codify broad permission policies, but the application also incorporates elements of discretionary access by allowing users to control who can see what information on their “wall.”</a:t>
            </a:r>
            <a:endParaRPr lang="en-IN" sz="2400" dirty="0"/>
          </a:p>
        </p:txBody>
      </p:sp>
      <p:sp>
        <p:nvSpPr>
          <p:cNvPr id="5" name="Slide Number Placeholder 4">
            <a:extLst>
              <a:ext uri="{FF2B5EF4-FFF2-40B4-BE49-F238E27FC236}">
                <a16:creationId xmlns:a16="http://schemas.microsoft.com/office/drawing/2014/main" id="{A53FE783-1899-D4A4-CE86-E5D731E3F122}"/>
              </a:ext>
            </a:extLst>
          </p:cNvPr>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extLst>
      <p:ext uri="{BB962C8B-B14F-4D97-AF65-F5344CB8AC3E}">
        <p14:creationId xmlns:p14="http://schemas.microsoft.com/office/powerpoint/2010/main" val="1062728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457EF-3685-C4E0-3DC2-0927EFA34283}"/>
              </a:ext>
            </a:extLst>
          </p:cNvPr>
          <p:cNvSpPr>
            <a:spLocks noGrp="1"/>
          </p:cNvSpPr>
          <p:nvPr>
            <p:ph type="title"/>
          </p:nvPr>
        </p:nvSpPr>
        <p:spPr/>
        <p:txBody>
          <a:bodyPr/>
          <a:lstStyle/>
          <a:p>
            <a:r>
              <a:rPr lang="en-IN" dirty="0"/>
              <a:t>Types of Permissions</a:t>
            </a:r>
          </a:p>
        </p:txBody>
      </p:sp>
      <p:sp>
        <p:nvSpPr>
          <p:cNvPr id="3" name="Content Placeholder 2">
            <a:extLst>
              <a:ext uri="{FF2B5EF4-FFF2-40B4-BE49-F238E27FC236}">
                <a16:creationId xmlns:a16="http://schemas.microsoft.com/office/drawing/2014/main" id="{93F893F6-D00B-0905-A45A-5CC73E493B8B}"/>
              </a:ext>
            </a:extLst>
          </p:cNvPr>
          <p:cNvSpPr>
            <a:spLocks noGrp="1"/>
          </p:cNvSpPr>
          <p:nvPr>
            <p:ph idx="1"/>
          </p:nvPr>
        </p:nvSpPr>
        <p:spPr>
          <a:xfrm>
            <a:off x="838200" y="1825625"/>
            <a:ext cx="10515600" cy="2974975"/>
          </a:xfrm>
        </p:spPr>
        <p:txBody>
          <a:bodyPr/>
          <a:lstStyle/>
          <a:p>
            <a:r>
              <a:rPr lang="en-IN" dirty="0"/>
              <a:t>Read Access</a:t>
            </a:r>
          </a:p>
          <a:p>
            <a:r>
              <a:rPr lang="en-IN" dirty="0"/>
              <a:t>Write Access</a:t>
            </a:r>
          </a:p>
          <a:p>
            <a:r>
              <a:rPr lang="en-IN" dirty="0"/>
              <a:t>Execute Access</a:t>
            </a:r>
          </a:p>
          <a:p>
            <a:endParaRPr lang="en-IN" dirty="0"/>
          </a:p>
        </p:txBody>
      </p:sp>
      <p:sp>
        <p:nvSpPr>
          <p:cNvPr id="5" name="Slide Number Placeholder 4">
            <a:extLst>
              <a:ext uri="{FF2B5EF4-FFF2-40B4-BE49-F238E27FC236}">
                <a16:creationId xmlns:a16="http://schemas.microsoft.com/office/drawing/2014/main" id="{FB16AA83-B77D-616E-9842-41C3F97B1FE7}"/>
              </a:ext>
            </a:extLst>
          </p:cNvPr>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extLst>
      <p:ext uri="{BB962C8B-B14F-4D97-AF65-F5344CB8AC3E}">
        <p14:creationId xmlns:p14="http://schemas.microsoft.com/office/powerpoint/2010/main" val="401050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5A4545-B39B-CBE9-49B9-EB90C7DCF940}"/>
              </a:ext>
            </a:extLst>
          </p:cNvPr>
          <p:cNvSpPr>
            <a:spLocks noGrp="1"/>
          </p:cNvSpPr>
          <p:nvPr>
            <p:ph idx="1"/>
          </p:nvPr>
        </p:nvSpPr>
        <p:spPr>
          <a:xfrm>
            <a:off x="152400" y="304800"/>
            <a:ext cx="11811000" cy="4351338"/>
          </a:xfrm>
        </p:spPr>
        <p:txBody>
          <a:bodyPr/>
          <a:lstStyle/>
          <a:p>
            <a:pPr algn="just"/>
            <a:r>
              <a:rPr lang="en-US" sz="2800" dirty="0"/>
              <a:t>A biometric factor, also known as an inherence factor, is something inherent in the user's physical self. These may be personal attributes mapped from physical characteristics, such as fingerprints authenticated through a fingerprint reader. Other commonly used inherence factors include facial and voice recognition or behavioral biometrics, such as keystroke dynamics, gait or speech patterns.</a:t>
            </a:r>
          </a:p>
          <a:p>
            <a:pPr algn="just"/>
            <a:r>
              <a:rPr lang="en-US" sz="2800" dirty="0"/>
              <a:t>A location factor is usually denoted by the location from which an authentication attempt is being made. This can be enforced by limiting authentication attempts to specific devices in a particular location or by tracking the geographic source of an authentication attempt based on the source Internet Protocol address or some other geolocation information, such as Global Positioning System (GPS) data, derived from the user's mobile phone or other device.</a:t>
            </a:r>
          </a:p>
          <a:p>
            <a:pPr algn="just"/>
            <a:endParaRPr lang="en-IN" dirty="0"/>
          </a:p>
        </p:txBody>
      </p:sp>
      <p:sp>
        <p:nvSpPr>
          <p:cNvPr id="4" name="Footer Placeholder 3">
            <a:extLst>
              <a:ext uri="{FF2B5EF4-FFF2-40B4-BE49-F238E27FC236}">
                <a16:creationId xmlns:a16="http://schemas.microsoft.com/office/drawing/2014/main" id="{038DA7CA-4DD6-4DF1-966D-39208F8CF6AC}"/>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5B16198-C7E2-6717-3743-2BEF0AE70E37}"/>
              </a:ext>
            </a:extLst>
          </p:cNvPr>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extLst>
      <p:ext uri="{BB962C8B-B14F-4D97-AF65-F5344CB8AC3E}">
        <p14:creationId xmlns:p14="http://schemas.microsoft.com/office/powerpoint/2010/main" val="18294474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9D3F-1294-D417-9033-0E5E242BE528}"/>
              </a:ext>
            </a:extLst>
          </p:cNvPr>
          <p:cNvSpPr>
            <a:spLocks noGrp="1"/>
          </p:cNvSpPr>
          <p:nvPr>
            <p:ph type="title"/>
          </p:nvPr>
        </p:nvSpPr>
        <p:spPr/>
        <p:txBody>
          <a:bodyPr/>
          <a:lstStyle/>
          <a:p>
            <a:r>
              <a:rPr lang="en-IN" dirty="0"/>
              <a:t>Authorization Layers</a:t>
            </a:r>
          </a:p>
        </p:txBody>
      </p:sp>
      <p:sp>
        <p:nvSpPr>
          <p:cNvPr id="3" name="Content Placeholder 2">
            <a:extLst>
              <a:ext uri="{FF2B5EF4-FFF2-40B4-BE49-F238E27FC236}">
                <a16:creationId xmlns:a16="http://schemas.microsoft.com/office/drawing/2014/main" id="{18E42B8C-37FD-ED96-1037-61938C682769}"/>
              </a:ext>
            </a:extLst>
          </p:cNvPr>
          <p:cNvSpPr>
            <a:spLocks noGrp="1"/>
          </p:cNvSpPr>
          <p:nvPr>
            <p:ph idx="1"/>
          </p:nvPr>
        </p:nvSpPr>
        <p:spPr/>
        <p:txBody>
          <a:bodyPr/>
          <a:lstStyle/>
          <a:p>
            <a:r>
              <a:rPr lang="en-US" dirty="0"/>
              <a:t>Authorization is not a one-time thing. Authorization should happen at many points and many times within a web application. These points come at certain common boundaries that exist in most web applications, forming “layers” that can be thought about, designed, and implemented in a holistic fashion</a:t>
            </a:r>
            <a:endParaRPr lang="en-IN" dirty="0"/>
          </a:p>
        </p:txBody>
      </p:sp>
      <p:sp>
        <p:nvSpPr>
          <p:cNvPr id="5" name="Slide Number Placeholder 4">
            <a:extLst>
              <a:ext uri="{FF2B5EF4-FFF2-40B4-BE49-F238E27FC236}">
                <a16:creationId xmlns:a16="http://schemas.microsoft.com/office/drawing/2014/main" id="{2C7F14BF-3662-0225-95ED-28C124849A9D}"/>
              </a:ext>
            </a:extLst>
          </p:cNvPr>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extLst>
      <p:ext uri="{BB962C8B-B14F-4D97-AF65-F5344CB8AC3E}">
        <p14:creationId xmlns:p14="http://schemas.microsoft.com/office/powerpoint/2010/main" val="2677343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F3A7F45-B2AB-81A4-FC44-BA796BB74808}"/>
              </a:ext>
            </a:extLst>
          </p:cNvPr>
          <p:cNvPicPr>
            <a:picLocks noGrp="1" noChangeAspect="1"/>
          </p:cNvPicPr>
          <p:nvPr>
            <p:ph idx="1"/>
          </p:nvPr>
        </p:nvPicPr>
        <p:blipFill>
          <a:blip r:embed="rId2"/>
          <a:stretch>
            <a:fillRect/>
          </a:stretch>
        </p:blipFill>
        <p:spPr>
          <a:xfrm>
            <a:off x="609600" y="136526"/>
            <a:ext cx="10363200" cy="5426074"/>
          </a:xfrm>
        </p:spPr>
      </p:pic>
      <p:sp>
        <p:nvSpPr>
          <p:cNvPr id="5" name="Slide Number Placeholder 4">
            <a:extLst>
              <a:ext uri="{FF2B5EF4-FFF2-40B4-BE49-F238E27FC236}">
                <a16:creationId xmlns:a16="http://schemas.microsoft.com/office/drawing/2014/main" id="{084541C0-7F2B-4C1E-469E-A5B80E7B0B2A}"/>
              </a:ext>
            </a:extLst>
          </p:cNvPr>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extLst>
      <p:ext uri="{BB962C8B-B14F-4D97-AF65-F5344CB8AC3E}">
        <p14:creationId xmlns:p14="http://schemas.microsoft.com/office/powerpoint/2010/main" val="920624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A5F86-03DB-CD7A-9ED7-03A2B63D6A90}"/>
              </a:ext>
            </a:extLst>
          </p:cNvPr>
          <p:cNvSpPr>
            <a:spLocks noGrp="1"/>
          </p:cNvSpPr>
          <p:nvPr>
            <p:ph idx="1"/>
          </p:nvPr>
        </p:nvSpPr>
        <p:spPr/>
        <p:txBody>
          <a:bodyPr/>
          <a:lstStyle/>
          <a:p>
            <a:r>
              <a:rPr lang="en-IN" dirty="0"/>
              <a:t>Web client</a:t>
            </a:r>
          </a:p>
          <a:p>
            <a:r>
              <a:rPr lang="en-IN" dirty="0"/>
              <a:t>Front-end web server</a:t>
            </a:r>
          </a:p>
          <a:p>
            <a:r>
              <a:rPr lang="en-IN" dirty="0"/>
              <a:t>Back-end application servers</a:t>
            </a:r>
          </a:p>
          <a:p>
            <a:r>
              <a:rPr lang="en-IN" dirty="0"/>
              <a:t>Back-end database</a:t>
            </a:r>
          </a:p>
        </p:txBody>
      </p:sp>
      <p:sp>
        <p:nvSpPr>
          <p:cNvPr id="5" name="Slide Number Placeholder 4">
            <a:extLst>
              <a:ext uri="{FF2B5EF4-FFF2-40B4-BE49-F238E27FC236}">
                <a16:creationId xmlns:a16="http://schemas.microsoft.com/office/drawing/2014/main" id="{447F8E0B-ED8C-C3CD-9A1A-EEF75AF15019}"/>
              </a:ext>
            </a:extLst>
          </p:cNvPr>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extLst>
      <p:ext uri="{BB962C8B-B14F-4D97-AF65-F5344CB8AC3E}">
        <p14:creationId xmlns:p14="http://schemas.microsoft.com/office/powerpoint/2010/main" val="30745268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74D0-62C1-0A99-A46A-EFD080891E3B}"/>
              </a:ext>
            </a:extLst>
          </p:cNvPr>
          <p:cNvSpPr>
            <a:spLocks noGrp="1"/>
          </p:cNvSpPr>
          <p:nvPr>
            <p:ph idx="1"/>
          </p:nvPr>
        </p:nvSpPr>
        <p:spPr>
          <a:xfrm>
            <a:off x="304800" y="533400"/>
            <a:ext cx="11734800" cy="5643563"/>
          </a:xfrm>
        </p:spPr>
        <p:txBody>
          <a:bodyPr/>
          <a:lstStyle/>
          <a:p>
            <a:r>
              <a:rPr lang="en-US" b="1" dirty="0"/>
              <a:t>User layer </a:t>
            </a:r>
            <a:r>
              <a:rPr lang="en-US" dirty="0"/>
              <a:t>-The topmost layer on a client system. For the web client machine, the user is the actual human being, as proxied by the user interface software, which translates mouse moves and keyboard clicks into commands.</a:t>
            </a:r>
          </a:p>
          <a:p>
            <a:r>
              <a:rPr lang="en-US" b="1" dirty="0"/>
              <a:t>Application layer </a:t>
            </a:r>
            <a:r>
              <a:rPr lang="en-US" dirty="0"/>
              <a:t>-For a front-end web server, an application server, or a back-end database, the topmost layer is likely the web server software, application server software, or database server software, respectively.</a:t>
            </a:r>
          </a:p>
          <a:p>
            <a:r>
              <a:rPr lang="en-US" b="1" dirty="0"/>
              <a:t>Middleware layer </a:t>
            </a:r>
            <a:r>
              <a:rPr lang="en-US" dirty="0"/>
              <a:t>Whatever components fit the definition of “the thing on top of which this part of the web application is running.” For the web-server layer, the middleware is likely to be a web server such as Microsoft’s Internet Information Server (IIS) or the open-source Apache server</a:t>
            </a:r>
            <a:endParaRPr lang="en-IN" dirty="0"/>
          </a:p>
        </p:txBody>
      </p:sp>
      <p:sp>
        <p:nvSpPr>
          <p:cNvPr id="5" name="Slide Number Placeholder 4">
            <a:extLst>
              <a:ext uri="{FF2B5EF4-FFF2-40B4-BE49-F238E27FC236}">
                <a16:creationId xmlns:a16="http://schemas.microsoft.com/office/drawing/2014/main" id="{B5245C58-AF0F-A767-2A82-A8F897167A20}"/>
              </a:ext>
            </a:extLst>
          </p:cNvPr>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extLst>
      <p:ext uri="{BB962C8B-B14F-4D97-AF65-F5344CB8AC3E}">
        <p14:creationId xmlns:p14="http://schemas.microsoft.com/office/powerpoint/2010/main" val="34603520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7EADD-19EA-456E-705D-9AB3C086578B}"/>
              </a:ext>
            </a:extLst>
          </p:cNvPr>
          <p:cNvSpPr>
            <a:spLocks noGrp="1"/>
          </p:cNvSpPr>
          <p:nvPr>
            <p:ph idx="1"/>
          </p:nvPr>
        </p:nvSpPr>
        <p:spPr>
          <a:xfrm>
            <a:off x="838200" y="762000"/>
            <a:ext cx="10515600" cy="5414963"/>
          </a:xfrm>
        </p:spPr>
        <p:txBody>
          <a:bodyPr/>
          <a:lstStyle/>
          <a:p>
            <a:r>
              <a:rPr lang="en-US" b="1" dirty="0"/>
              <a:t>Operating system layer</a:t>
            </a:r>
            <a:r>
              <a:rPr lang="en-US" dirty="0"/>
              <a:t>-The low-level software that manages the physical resources of the computer: memory, disk space, CPU time, network bandwidth, and so on. In most applications, access to the file system is also mediated by the operating system layer.</a:t>
            </a:r>
          </a:p>
          <a:p>
            <a:r>
              <a:rPr lang="en-US" b="1" dirty="0"/>
              <a:t>Hardware layer </a:t>
            </a:r>
            <a:r>
              <a:rPr lang="en-US" dirty="0"/>
              <a:t>-The physical material of the computer. Although this is the layer where the actions of a user are “made real,” the hardware layer doesn’t interact strongly with a typical web application’s authorization system.</a:t>
            </a:r>
            <a:endParaRPr lang="en-IN" dirty="0"/>
          </a:p>
        </p:txBody>
      </p:sp>
      <p:sp>
        <p:nvSpPr>
          <p:cNvPr id="5" name="Slide Number Placeholder 4">
            <a:extLst>
              <a:ext uri="{FF2B5EF4-FFF2-40B4-BE49-F238E27FC236}">
                <a16:creationId xmlns:a16="http://schemas.microsoft.com/office/drawing/2014/main" id="{354C5876-510E-FD87-0EAC-379B1440E7E8}"/>
              </a:ext>
            </a:extLst>
          </p:cNvPr>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extLst>
      <p:ext uri="{BB962C8B-B14F-4D97-AF65-F5344CB8AC3E}">
        <p14:creationId xmlns:p14="http://schemas.microsoft.com/office/powerpoint/2010/main" val="31640343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6AEF0-71DF-2D44-68C6-9CA8D58C162D}"/>
              </a:ext>
            </a:extLst>
          </p:cNvPr>
          <p:cNvSpPr>
            <a:spLocks noGrp="1"/>
          </p:cNvSpPr>
          <p:nvPr>
            <p:ph type="title"/>
          </p:nvPr>
        </p:nvSpPr>
        <p:spPr/>
        <p:txBody>
          <a:bodyPr/>
          <a:lstStyle/>
          <a:p>
            <a:r>
              <a:rPr lang="en-IN" dirty="0"/>
              <a:t>Securing Web Application Authorization</a:t>
            </a:r>
          </a:p>
        </p:txBody>
      </p:sp>
      <p:sp>
        <p:nvSpPr>
          <p:cNvPr id="3" name="Content Placeholder 2">
            <a:extLst>
              <a:ext uri="{FF2B5EF4-FFF2-40B4-BE49-F238E27FC236}">
                <a16:creationId xmlns:a16="http://schemas.microsoft.com/office/drawing/2014/main" id="{B188DD71-2791-A7D7-099D-49F4C3FC52B1}"/>
              </a:ext>
            </a:extLst>
          </p:cNvPr>
          <p:cNvSpPr>
            <a:spLocks noGrp="1"/>
          </p:cNvSpPr>
          <p:nvPr>
            <p:ph idx="1"/>
          </p:nvPr>
        </p:nvSpPr>
        <p:spPr>
          <a:xfrm>
            <a:off x="838200" y="1828800"/>
            <a:ext cx="10515600" cy="4351338"/>
          </a:xfrm>
        </p:spPr>
        <p:txBody>
          <a:bodyPr/>
          <a:lstStyle/>
          <a:p>
            <a:r>
              <a:rPr lang="en-IN" sz="3600" b="1" i="0" u="none" strike="noStrike" baseline="0" dirty="0">
                <a:solidFill>
                  <a:srgbClr val="000000"/>
                </a:solidFill>
                <a:latin typeface="September"/>
              </a:rPr>
              <a:t>Web Server Layer</a:t>
            </a:r>
          </a:p>
          <a:p>
            <a:r>
              <a:rPr lang="en-IN" sz="1800" b="1" i="0" u="none" strike="noStrike" baseline="0" dirty="0">
                <a:solidFill>
                  <a:srgbClr val="000000"/>
                </a:solidFill>
                <a:latin typeface="September"/>
              </a:rPr>
              <a:t>IP Address Blacklisting </a:t>
            </a:r>
          </a:p>
          <a:p>
            <a:pPr lvl="1"/>
            <a:r>
              <a:rPr lang="en-US" sz="1400" b="0" i="0" u="none" strike="noStrike" baseline="0" dirty="0">
                <a:solidFill>
                  <a:srgbClr val="000000"/>
                </a:solidFill>
                <a:latin typeface="Times" panose="02020603050405020304" pitchFamily="18" charset="0"/>
              </a:rPr>
              <a:t>At the front-line boundary of your web application, you can check the source IP address on the incoming request, and reject it if necessary. For example, you might deny requests from IP addresses that have tried to attack your server previously with a distributed denial-of-service attack (DDoS attack). For such requests, the application might return a “403 Forbidden” HTTP response, or might simply ignore the request without sending any response at all (also known as “dropping” the request).</a:t>
            </a:r>
            <a:endParaRPr lang="en-IN" sz="1400" b="1" dirty="0">
              <a:solidFill>
                <a:srgbClr val="000000"/>
              </a:solidFill>
              <a:latin typeface="September"/>
            </a:endParaRPr>
          </a:p>
          <a:p>
            <a:r>
              <a:rPr lang="en-IN" sz="1800" b="1" i="0" u="none" strike="noStrike" baseline="0" dirty="0">
                <a:solidFill>
                  <a:srgbClr val="000000"/>
                </a:solidFill>
                <a:latin typeface="September"/>
              </a:rPr>
              <a:t>IP Address Whitelisting </a:t>
            </a:r>
          </a:p>
          <a:p>
            <a:pPr lvl="1"/>
            <a:r>
              <a:rPr lang="en-US" sz="1400" b="0" i="0" u="none" strike="noStrike" baseline="0" dirty="0">
                <a:solidFill>
                  <a:srgbClr val="000000"/>
                </a:solidFill>
                <a:latin typeface="Times" panose="02020603050405020304" pitchFamily="18" charset="0"/>
              </a:rPr>
              <a:t>Conversely, if your application is such that you know in advance the exact IP addresses or range of addresses that should ever be allowed to access the application, you can simply watch for those source IP numbers and reject everything else.</a:t>
            </a:r>
          </a:p>
          <a:p>
            <a:r>
              <a:rPr lang="en-IN" sz="1800" b="1" dirty="0">
                <a:solidFill>
                  <a:srgbClr val="000000"/>
                </a:solidFill>
                <a:latin typeface="September"/>
              </a:rPr>
              <a:t>URL Authorization </a:t>
            </a:r>
            <a:endParaRPr lang="en-US" sz="1800" b="1" dirty="0">
              <a:solidFill>
                <a:srgbClr val="000000"/>
              </a:solidFill>
              <a:latin typeface="September"/>
            </a:endParaRPr>
          </a:p>
          <a:p>
            <a:pPr lvl="1"/>
            <a:r>
              <a:rPr lang="en-US" sz="1400" b="0" i="0" u="none" strike="noStrike" baseline="0" dirty="0">
                <a:solidFill>
                  <a:srgbClr val="000000"/>
                </a:solidFill>
                <a:latin typeface="Times" panose="02020603050405020304" pitchFamily="18" charset="0"/>
              </a:rPr>
              <a:t>Some web servers (including Microsoft IIS, Apache, and nearly all Java web servers) and some web application frameworks provide facilities for limiting access to specific URLs </a:t>
            </a:r>
          </a:p>
        </p:txBody>
      </p:sp>
      <p:sp>
        <p:nvSpPr>
          <p:cNvPr id="4" name="Footer Placeholder 3">
            <a:extLst>
              <a:ext uri="{FF2B5EF4-FFF2-40B4-BE49-F238E27FC236}">
                <a16:creationId xmlns:a16="http://schemas.microsoft.com/office/drawing/2014/main" id="{1233B580-227B-F6F6-4EE5-06A9380BDD92}"/>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AA4CC1A0-D6F2-6005-3941-A0DF73C48843}"/>
              </a:ext>
            </a:extLst>
          </p:cNvPr>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extLst>
      <p:ext uri="{BB962C8B-B14F-4D97-AF65-F5344CB8AC3E}">
        <p14:creationId xmlns:p14="http://schemas.microsoft.com/office/powerpoint/2010/main" val="36068805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CE0F5-65C9-3A62-3A79-9659D978C006}"/>
              </a:ext>
            </a:extLst>
          </p:cNvPr>
          <p:cNvSpPr>
            <a:spLocks noGrp="1"/>
          </p:cNvSpPr>
          <p:nvPr>
            <p:ph idx="1"/>
          </p:nvPr>
        </p:nvSpPr>
        <p:spPr>
          <a:xfrm>
            <a:off x="838200" y="228600"/>
            <a:ext cx="11125200" cy="5948363"/>
          </a:xfrm>
        </p:spPr>
        <p:txBody>
          <a:bodyPr/>
          <a:lstStyle/>
          <a:p>
            <a:r>
              <a:rPr lang="en-US" sz="2800" b="0" i="0" u="none" strike="noStrike" baseline="0" dirty="0">
                <a:solidFill>
                  <a:srgbClr val="000000"/>
                </a:solidFill>
                <a:latin typeface="Courier"/>
              </a:rPr>
              <a:t>&lt;location path="topsecret.aspx"&gt; &lt;</a:t>
            </a:r>
            <a:r>
              <a:rPr lang="en-US" sz="2800" b="0" i="0" u="none" strike="noStrike" baseline="0" dirty="0" err="1">
                <a:solidFill>
                  <a:srgbClr val="000000"/>
                </a:solidFill>
                <a:latin typeface="Courier"/>
              </a:rPr>
              <a:t>system.webServer</a:t>
            </a:r>
            <a:r>
              <a:rPr lang="en-US" sz="2800" b="0" i="0" u="none" strike="noStrike" baseline="0" dirty="0">
                <a:solidFill>
                  <a:srgbClr val="000000"/>
                </a:solidFill>
                <a:latin typeface="Courier"/>
              </a:rPr>
              <a:t>&gt; </a:t>
            </a:r>
          </a:p>
          <a:p>
            <a:r>
              <a:rPr lang="en-US" sz="2800" b="0" i="0" u="none" strike="noStrike" baseline="0" dirty="0">
                <a:solidFill>
                  <a:srgbClr val="000000"/>
                </a:solidFill>
                <a:latin typeface="Courier"/>
              </a:rPr>
              <a:t>&lt;security&gt;</a:t>
            </a:r>
          </a:p>
          <a:p>
            <a:r>
              <a:rPr lang="en-US" sz="2800" b="0" i="0" u="none" strike="noStrike" baseline="0" dirty="0">
                <a:solidFill>
                  <a:srgbClr val="000000"/>
                </a:solidFill>
                <a:latin typeface="Courier"/>
              </a:rPr>
              <a:t> &lt;authorization&gt; </a:t>
            </a:r>
          </a:p>
          <a:p>
            <a:r>
              <a:rPr lang="en-US" sz="2800" b="0" i="0" u="none" strike="noStrike" baseline="0" dirty="0">
                <a:solidFill>
                  <a:srgbClr val="000000"/>
                </a:solidFill>
                <a:latin typeface="Courier"/>
              </a:rPr>
              <a:t>&lt;add </a:t>
            </a:r>
            <a:r>
              <a:rPr lang="en-US" sz="2800" b="0" i="0" u="none" strike="noStrike" baseline="0" dirty="0" err="1">
                <a:solidFill>
                  <a:srgbClr val="000000"/>
                </a:solidFill>
                <a:latin typeface="Courier"/>
              </a:rPr>
              <a:t>accessType</a:t>
            </a:r>
            <a:r>
              <a:rPr lang="en-US" sz="2800" b="0" i="0" u="none" strike="noStrike" baseline="0" dirty="0">
                <a:solidFill>
                  <a:srgbClr val="000000"/>
                </a:solidFill>
                <a:latin typeface="Courier"/>
              </a:rPr>
              <a:t>="Allow" users="</a:t>
            </a:r>
            <a:r>
              <a:rPr lang="en-US" sz="2800" b="0" i="0" u="none" strike="noStrike" baseline="0" dirty="0" err="1">
                <a:solidFill>
                  <a:srgbClr val="000000"/>
                </a:solidFill>
                <a:latin typeface="Courier"/>
              </a:rPr>
              <a:t>TopSecretUser</a:t>
            </a:r>
            <a:r>
              <a:rPr lang="en-US" sz="2800" b="0" i="0" u="none" strike="noStrike" baseline="0" dirty="0">
                <a:solidFill>
                  <a:srgbClr val="000000"/>
                </a:solidFill>
                <a:latin typeface="Courier"/>
              </a:rPr>
              <a:t>" /&gt; &lt;/authorization&gt; </a:t>
            </a:r>
          </a:p>
          <a:p>
            <a:r>
              <a:rPr lang="en-US" sz="2800" b="0" i="0" u="none" strike="noStrike" baseline="0" dirty="0">
                <a:solidFill>
                  <a:srgbClr val="000000"/>
                </a:solidFill>
                <a:latin typeface="Courier"/>
              </a:rPr>
              <a:t>&lt;/security&gt; </a:t>
            </a:r>
          </a:p>
          <a:p>
            <a:r>
              <a:rPr lang="en-US" sz="2800" b="0" i="0" u="none" strike="noStrike" baseline="0" dirty="0">
                <a:solidFill>
                  <a:srgbClr val="000000"/>
                </a:solidFill>
                <a:latin typeface="Courier"/>
              </a:rPr>
              <a:t>&lt;/</a:t>
            </a:r>
            <a:r>
              <a:rPr lang="en-US" sz="2800" b="0" i="0" u="none" strike="noStrike" baseline="0" dirty="0" err="1">
                <a:solidFill>
                  <a:srgbClr val="000000"/>
                </a:solidFill>
                <a:latin typeface="Courier"/>
              </a:rPr>
              <a:t>system.webServer</a:t>
            </a:r>
            <a:r>
              <a:rPr lang="en-US" sz="2800" b="0" i="0" u="none" strike="noStrike" baseline="0" dirty="0">
                <a:solidFill>
                  <a:srgbClr val="000000"/>
                </a:solidFill>
                <a:latin typeface="Courier"/>
              </a:rPr>
              <a:t>&gt;</a:t>
            </a:r>
          </a:p>
          <a:p>
            <a:r>
              <a:rPr lang="en-US" sz="2800" b="0" i="0" u="none" strike="noStrike" baseline="0" dirty="0">
                <a:solidFill>
                  <a:srgbClr val="000000"/>
                </a:solidFill>
                <a:latin typeface="Courier"/>
              </a:rPr>
              <a:t>&lt;/location&gt;</a:t>
            </a:r>
            <a:endParaRPr lang="en-IN" dirty="0"/>
          </a:p>
        </p:txBody>
      </p:sp>
      <p:sp>
        <p:nvSpPr>
          <p:cNvPr id="4" name="Footer Placeholder 3">
            <a:extLst>
              <a:ext uri="{FF2B5EF4-FFF2-40B4-BE49-F238E27FC236}">
                <a16:creationId xmlns:a16="http://schemas.microsoft.com/office/drawing/2014/main" id="{FAE0F8BF-416F-6CB2-DFB1-DB8066646ECD}"/>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652E2469-93B2-850D-4227-823062ECE612}"/>
              </a:ext>
            </a:extLst>
          </p:cNvPr>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spTree>
    <p:extLst>
      <p:ext uri="{BB962C8B-B14F-4D97-AF65-F5344CB8AC3E}">
        <p14:creationId xmlns:p14="http://schemas.microsoft.com/office/powerpoint/2010/main" val="21725991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AEFDE-046F-7719-3BB8-21C67BC42B77}"/>
              </a:ext>
            </a:extLst>
          </p:cNvPr>
          <p:cNvSpPr>
            <a:spLocks noGrp="1"/>
          </p:cNvSpPr>
          <p:nvPr>
            <p:ph idx="1"/>
          </p:nvPr>
        </p:nvSpPr>
        <p:spPr/>
        <p:txBody>
          <a:bodyPr/>
          <a:lstStyle/>
          <a:p>
            <a:r>
              <a:rPr lang="en-IN" sz="1800" b="1" i="0" u="none" strike="noStrike" baseline="0" dirty="0">
                <a:solidFill>
                  <a:srgbClr val="000000"/>
                </a:solidFill>
                <a:latin typeface="September"/>
              </a:rPr>
              <a:t>Operating System </a:t>
            </a:r>
            <a:r>
              <a:rPr lang="en-IN" sz="1800" b="0" i="0" u="none" strike="noStrike" baseline="0" dirty="0">
                <a:solidFill>
                  <a:srgbClr val="000000"/>
                </a:solidFill>
                <a:latin typeface="September"/>
              </a:rPr>
              <a:t>A</a:t>
            </a:r>
            <a:r>
              <a:rPr lang="en-IN" sz="1800" b="1" i="0" u="none" strike="noStrike" baseline="0" dirty="0">
                <a:solidFill>
                  <a:srgbClr val="000000"/>
                </a:solidFill>
                <a:latin typeface="September"/>
              </a:rPr>
              <a:t>uthorization </a:t>
            </a:r>
          </a:p>
          <a:p>
            <a:pPr lvl="1" algn="just"/>
            <a:r>
              <a:rPr lang="en-US" sz="2800" b="0" i="0" u="none" strike="noStrike" baseline="0" dirty="0">
                <a:solidFill>
                  <a:srgbClr val="000000"/>
                </a:solidFill>
                <a:latin typeface="Times" panose="02020603050405020304" pitchFamily="18" charset="0"/>
              </a:rPr>
              <a:t>The operating system’s job is to manage (and thus, protect) the computer’s physical resources as well as logical resources exposed by the OS itself. Because the web server and/or web application must run in some context within the OS, and because such contexts are typically integrated into the same overall security framework as regular users, usually there is some kind of user account associated with your server and application </a:t>
            </a:r>
            <a:endParaRPr lang="en-IN" sz="2800" b="0" i="0" u="none" strike="noStrike" baseline="0" dirty="0">
              <a:solidFill>
                <a:srgbClr val="000000"/>
              </a:solidFill>
              <a:latin typeface="Times" panose="02020603050405020304" pitchFamily="18" charset="0"/>
            </a:endParaRPr>
          </a:p>
          <a:p>
            <a:pPr lvl="1"/>
            <a:endParaRPr lang="en-US" sz="1400" b="0" i="0" u="none" strike="noStrike" baseline="0" dirty="0">
              <a:solidFill>
                <a:srgbClr val="000000"/>
              </a:solidFill>
              <a:latin typeface="Times" panose="02020603050405020304" pitchFamily="18" charset="0"/>
            </a:endParaRPr>
          </a:p>
        </p:txBody>
      </p:sp>
      <p:sp>
        <p:nvSpPr>
          <p:cNvPr id="4" name="Footer Placeholder 3">
            <a:extLst>
              <a:ext uri="{FF2B5EF4-FFF2-40B4-BE49-F238E27FC236}">
                <a16:creationId xmlns:a16="http://schemas.microsoft.com/office/drawing/2014/main" id="{4BA57E59-5B90-BBDB-89E3-92CDDD328CD9}"/>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DEF8AA11-F7DA-513D-A072-596437519389}"/>
              </a:ext>
            </a:extLst>
          </p:cNvPr>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extLst>
      <p:ext uri="{BB962C8B-B14F-4D97-AF65-F5344CB8AC3E}">
        <p14:creationId xmlns:p14="http://schemas.microsoft.com/office/powerpoint/2010/main" val="17576196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8F0B-2AEE-A4E1-4E11-A89854B16863}"/>
              </a:ext>
            </a:extLst>
          </p:cNvPr>
          <p:cNvSpPr>
            <a:spLocks noGrp="1"/>
          </p:cNvSpPr>
          <p:nvPr>
            <p:ph type="title"/>
          </p:nvPr>
        </p:nvSpPr>
        <p:spPr>
          <a:xfrm>
            <a:off x="838200" y="365125"/>
            <a:ext cx="10515600" cy="701675"/>
          </a:xfrm>
        </p:spPr>
        <p:txBody>
          <a:bodyPr/>
          <a:lstStyle/>
          <a:p>
            <a:r>
              <a:rPr lang="en-IN" b="1" dirty="0"/>
              <a:t>Application Server Layer</a:t>
            </a:r>
          </a:p>
        </p:txBody>
      </p:sp>
      <p:sp>
        <p:nvSpPr>
          <p:cNvPr id="3" name="Content Placeholder 2">
            <a:extLst>
              <a:ext uri="{FF2B5EF4-FFF2-40B4-BE49-F238E27FC236}">
                <a16:creationId xmlns:a16="http://schemas.microsoft.com/office/drawing/2014/main" id="{75B99777-646D-E547-8B1E-F09FD0DB41A4}"/>
              </a:ext>
            </a:extLst>
          </p:cNvPr>
          <p:cNvSpPr>
            <a:spLocks noGrp="1"/>
          </p:cNvSpPr>
          <p:nvPr>
            <p:ph idx="1"/>
          </p:nvPr>
        </p:nvSpPr>
        <p:spPr/>
        <p:txBody>
          <a:bodyPr/>
          <a:lstStyle/>
          <a:p>
            <a:r>
              <a:rPr lang="en-IN" sz="1800" b="1" i="0" u="none" strike="noStrike" baseline="0" dirty="0">
                <a:solidFill>
                  <a:srgbClr val="000000"/>
                </a:solidFill>
                <a:latin typeface="September"/>
              </a:rPr>
              <a:t>Application Compartmentalization </a:t>
            </a:r>
          </a:p>
          <a:p>
            <a:r>
              <a:rPr lang="en-US" sz="1800" b="1" i="0" u="none" strike="noStrike" baseline="0" dirty="0">
                <a:solidFill>
                  <a:srgbClr val="000000"/>
                </a:solidFill>
                <a:latin typeface="September"/>
              </a:rPr>
              <a:t>Servlet and </a:t>
            </a:r>
            <a:r>
              <a:rPr lang="en-US" sz="1800" b="0" i="0" u="none" strike="noStrike" baseline="0" dirty="0">
                <a:solidFill>
                  <a:srgbClr val="000000"/>
                </a:solidFill>
                <a:latin typeface="September"/>
              </a:rPr>
              <a:t>A</a:t>
            </a:r>
            <a:r>
              <a:rPr lang="en-US" sz="1800" b="1" i="0" u="none" strike="noStrike" baseline="0" dirty="0">
                <a:solidFill>
                  <a:srgbClr val="000000"/>
                </a:solidFill>
                <a:latin typeface="September"/>
              </a:rPr>
              <a:t>pp Server </a:t>
            </a:r>
            <a:r>
              <a:rPr lang="en-US" sz="1800" b="0" i="0" u="none" strike="noStrike" baseline="0" dirty="0">
                <a:solidFill>
                  <a:srgbClr val="000000"/>
                </a:solidFill>
                <a:latin typeface="September"/>
              </a:rPr>
              <a:t>R</a:t>
            </a:r>
            <a:r>
              <a:rPr lang="en-US" sz="1800" b="1" i="0" u="none" strike="noStrike" baseline="0" dirty="0">
                <a:solidFill>
                  <a:srgbClr val="000000"/>
                </a:solidFill>
                <a:latin typeface="September"/>
              </a:rPr>
              <a:t>estrictions </a:t>
            </a:r>
            <a:endParaRPr lang="en-IN" sz="1800" b="1" dirty="0">
              <a:solidFill>
                <a:srgbClr val="000000"/>
              </a:solidFill>
              <a:latin typeface="September"/>
            </a:endParaRPr>
          </a:p>
          <a:p>
            <a:pPr lvl="1"/>
            <a:r>
              <a:rPr lang="en-US" sz="1400" b="0" i="0" u="none" strike="noStrike" baseline="0" dirty="0">
                <a:solidFill>
                  <a:srgbClr val="000000"/>
                </a:solidFill>
                <a:latin typeface="Courier"/>
              </a:rPr>
              <a:t>&lt;security-constraint&gt; &lt;web-resource-collection&gt; &lt;web-resource-name&gt;secure&lt;/web-resource-name&gt; &lt;</a:t>
            </a:r>
            <a:r>
              <a:rPr lang="en-US" sz="1400" b="0" i="0" u="none" strike="noStrike" baseline="0" dirty="0" err="1">
                <a:solidFill>
                  <a:srgbClr val="000000"/>
                </a:solidFill>
                <a:latin typeface="Courier"/>
              </a:rPr>
              <a:t>url</a:t>
            </a:r>
            <a:r>
              <a:rPr lang="en-US" sz="1400" b="0" i="0" u="none" strike="noStrike" baseline="0" dirty="0">
                <a:solidFill>
                  <a:srgbClr val="000000"/>
                </a:solidFill>
                <a:latin typeface="Courier"/>
              </a:rPr>
              <a:t>-pattern&gt;/secure/*&lt;/</a:t>
            </a:r>
            <a:r>
              <a:rPr lang="en-US" sz="1400" b="0" i="0" u="none" strike="noStrike" baseline="0" dirty="0" err="1">
                <a:solidFill>
                  <a:srgbClr val="000000"/>
                </a:solidFill>
                <a:latin typeface="Courier"/>
              </a:rPr>
              <a:t>url</a:t>
            </a:r>
            <a:r>
              <a:rPr lang="en-US" sz="1400" b="0" i="0" u="none" strike="noStrike" baseline="0" dirty="0">
                <a:solidFill>
                  <a:srgbClr val="000000"/>
                </a:solidFill>
                <a:latin typeface="Courier"/>
              </a:rPr>
              <a:t>-pattern&gt; &lt;http-method&gt;GET&lt;/http-method&gt; &lt;http-method&gt;POST&lt;/http-method&gt; &lt;/web-resource-collection&gt; &lt;auth-constraint&gt; &lt;role-name&gt;admin&lt;/role-name&gt; &lt;/auth-constraint&gt;&lt;/security-constraint&gt;</a:t>
            </a:r>
          </a:p>
          <a:p>
            <a:pPr marL="0" indent="0">
              <a:buNone/>
            </a:pPr>
            <a:r>
              <a:rPr lang="en-IN" sz="1800" b="1" i="0" u="none" strike="noStrike" baseline="0" dirty="0">
                <a:solidFill>
                  <a:srgbClr val="000000"/>
                </a:solidFill>
                <a:latin typeface="September"/>
              </a:rPr>
              <a:t>Application Server Code </a:t>
            </a:r>
          </a:p>
          <a:p>
            <a:pPr marL="457200" lvl="1" indent="0">
              <a:buNone/>
            </a:pPr>
            <a:r>
              <a:rPr lang="en-IN" sz="1600" b="1" i="0" u="none" strike="noStrike" baseline="0" dirty="0">
                <a:solidFill>
                  <a:srgbClr val="000000"/>
                </a:solidFill>
                <a:latin typeface="Times" panose="02020603050405020304" pitchFamily="18" charset="0"/>
              </a:rPr>
              <a:t>Use a built-in framework </a:t>
            </a:r>
          </a:p>
          <a:p>
            <a:pPr marL="457200" lvl="1" indent="0">
              <a:buNone/>
            </a:pPr>
            <a:r>
              <a:rPr lang="en-US" sz="1800" b="0" i="0" u="none" strike="noStrike" baseline="0" dirty="0">
                <a:solidFill>
                  <a:srgbClr val="000000"/>
                </a:solidFill>
                <a:latin typeface="Times" panose="02020603050405020304" pitchFamily="18" charset="0"/>
              </a:rPr>
              <a:t>Microsoft’s .NET platform has built-in security modules for role-based security. </a:t>
            </a:r>
          </a:p>
          <a:p>
            <a:pPr marL="457200" lvl="1" indent="0">
              <a:buNone/>
            </a:pPr>
            <a:r>
              <a:rPr lang="en-US" sz="1800" b="0" i="0" u="none" strike="noStrike" baseline="0" dirty="0">
                <a:solidFill>
                  <a:srgbClr val="000000"/>
                </a:solidFill>
                <a:latin typeface="Times" panose="02020603050405020304" pitchFamily="18" charset="0"/>
              </a:rPr>
              <a:t>The ASP.NET platform has a Membership framework that is primarily intended for form-based </a:t>
            </a:r>
            <a:r>
              <a:rPr lang="en-US" sz="1800" b="0" i="0" u="none" strike="noStrike" baseline="0" dirty="0" err="1">
                <a:solidFill>
                  <a:srgbClr val="000000"/>
                </a:solidFill>
                <a:latin typeface="Times" panose="02020603050405020304" pitchFamily="18" charset="0"/>
              </a:rPr>
              <a:t>AuthN</a:t>
            </a:r>
            <a:r>
              <a:rPr lang="en-US" sz="1800" b="0" i="0" u="none" strike="noStrike" baseline="0" dirty="0">
                <a:solidFill>
                  <a:srgbClr val="000000"/>
                </a:solidFill>
                <a:latin typeface="Times" panose="02020603050405020304" pitchFamily="18" charset="0"/>
              </a:rPr>
              <a:t>, but does allow you to validate and manage users through prebuilt libraries. </a:t>
            </a:r>
          </a:p>
          <a:p>
            <a:pPr marL="457200" lvl="1" indent="0">
              <a:buNone/>
            </a:pPr>
            <a:r>
              <a:rPr lang="en-US" sz="1800" b="0" i="0" u="none" strike="noStrike" baseline="0" dirty="0">
                <a:solidFill>
                  <a:srgbClr val="000000"/>
                </a:solidFill>
                <a:latin typeface="Times" panose="02020603050405020304" pitchFamily="18" charset="0"/>
              </a:rPr>
              <a:t>ASP.NET also provides role-based management for </a:t>
            </a:r>
            <a:r>
              <a:rPr lang="en-US" sz="1800" b="0" i="0" u="none" strike="noStrike" baseline="0" dirty="0" err="1">
                <a:solidFill>
                  <a:srgbClr val="000000"/>
                </a:solidFill>
                <a:latin typeface="Times" panose="02020603050405020304" pitchFamily="18" charset="0"/>
              </a:rPr>
              <a:t>AuthZ</a:t>
            </a:r>
            <a:r>
              <a:rPr lang="en-US" sz="1800" dirty="0">
                <a:solidFill>
                  <a:srgbClr val="000000"/>
                </a:solidFill>
                <a:latin typeface="Times" panose="02020603050405020304" pitchFamily="18" charset="0"/>
              </a:rPr>
              <a:t>.</a:t>
            </a:r>
            <a:endParaRPr lang="en-IN" sz="1800" b="1" dirty="0">
              <a:solidFill>
                <a:srgbClr val="000000"/>
              </a:solidFill>
              <a:latin typeface="September"/>
            </a:endParaRPr>
          </a:p>
        </p:txBody>
      </p:sp>
      <p:sp>
        <p:nvSpPr>
          <p:cNvPr id="4" name="Footer Placeholder 3">
            <a:extLst>
              <a:ext uri="{FF2B5EF4-FFF2-40B4-BE49-F238E27FC236}">
                <a16:creationId xmlns:a16="http://schemas.microsoft.com/office/drawing/2014/main" id="{C1F9005F-4FD7-1C9B-5AF6-D2A3BD391309}"/>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C886765-EE63-93D8-EEDA-18DCDFC871F0}"/>
              </a:ext>
            </a:extLst>
          </p:cNvPr>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extLst>
      <p:ext uri="{BB962C8B-B14F-4D97-AF65-F5344CB8AC3E}">
        <p14:creationId xmlns:p14="http://schemas.microsoft.com/office/powerpoint/2010/main" val="5304975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49A0DA-386C-1CFD-9C09-4D4A3469502B}"/>
              </a:ext>
            </a:extLst>
          </p:cNvPr>
          <p:cNvSpPr>
            <a:spLocks noGrp="1"/>
          </p:cNvSpPr>
          <p:nvPr>
            <p:ph idx="1"/>
          </p:nvPr>
        </p:nvSpPr>
        <p:spPr>
          <a:xfrm>
            <a:off x="228600" y="533400"/>
            <a:ext cx="11125200" cy="5643563"/>
          </a:xfrm>
        </p:spPr>
        <p:txBody>
          <a:bodyPr/>
          <a:lstStyle/>
          <a:p>
            <a:pPr marL="457200" lvl="1" indent="0">
              <a:buNone/>
            </a:pPr>
            <a:r>
              <a:rPr lang="en-US" sz="1800" b="1" i="0" u="none" strike="noStrike" baseline="0" dirty="0">
                <a:solidFill>
                  <a:srgbClr val="000000"/>
                </a:solidFill>
                <a:latin typeface="Times" panose="02020603050405020304" pitchFamily="18" charset="0"/>
              </a:rPr>
              <a:t>Use an existing, open plug-in </a:t>
            </a:r>
            <a:r>
              <a:rPr lang="en-US" sz="1800" b="1" i="0" u="none" strike="noStrike" baseline="0" dirty="0" err="1">
                <a:solidFill>
                  <a:srgbClr val="000000"/>
                </a:solidFill>
                <a:latin typeface="Times" panose="02020603050405020304" pitchFamily="18" charset="0"/>
              </a:rPr>
              <a:t>AuthZ</a:t>
            </a:r>
            <a:r>
              <a:rPr lang="en-US" sz="1800" b="1" i="0" u="none" strike="noStrike" baseline="0" dirty="0">
                <a:solidFill>
                  <a:srgbClr val="000000"/>
                </a:solidFill>
                <a:latin typeface="Times" panose="02020603050405020304" pitchFamily="18" charset="0"/>
              </a:rPr>
              <a:t> module </a:t>
            </a:r>
          </a:p>
          <a:p>
            <a:pPr marL="914400" lvl="2" indent="0">
              <a:buNone/>
            </a:pPr>
            <a:r>
              <a:rPr lang="en-US" b="0" i="0" u="none" strike="noStrike" baseline="0" dirty="0">
                <a:solidFill>
                  <a:srgbClr val="000000"/>
                </a:solidFill>
                <a:latin typeface="Times" panose="02020603050405020304" pitchFamily="18" charset="0"/>
              </a:rPr>
              <a:t>There are a number of </a:t>
            </a:r>
            <a:r>
              <a:rPr lang="en-US" b="0" i="0" u="none" strike="noStrike" baseline="0" dirty="0" err="1">
                <a:solidFill>
                  <a:srgbClr val="000000"/>
                </a:solidFill>
                <a:latin typeface="Times" panose="02020603050405020304" pitchFamily="18" charset="0"/>
              </a:rPr>
              <a:t>AuthZ</a:t>
            </a:r>
            <a:r>
              <a:rPr lang="en-US" b="0" i="0" u="none" strike="noStrike" baseline="0" dirty="0">
                <a:solidFill>
                  <a:srgbClr val="000000"/>
                </a:solidFill>
                <a:latin typeface="Times" panose="02020603050405020304" pitchFamily="18" charset="0"/>
              </a:rPr>
              <a:t> modules that plug in to various web development frameworks in order to provide authorization features not present (or deemed insufficient) within the frameworks themselves. These include OAuth, </a:t>
            </a:r>
            <a:r>
              <a:rPr lang="en-US" b="0" i="0" u="none" strike="noStrike" baseline="0" dirty="0" err="1">
                <a:solidFill>
                  <a:srgbClr val="000000"/>
                </a:solidFill>
                <a:latin typeface="Times" panose="02020603050405020304" pitchFamily="18" charset="0"/>
              </a:rPr>
              <a:t>BBAuth</a:t>
            </a:r>
            <a:r>
              <a:rPr lang="en-US" b="0" i="0" u="none" strike="noStrike" baseline="0" dirty="0">
                <a:solidFill>
                  <a:srgbClr val="000000"/>
                </a:solidFill>
                <a:latin typeface="Times" panose="02020603050405020304" pitchFamily="18" charset="0"/>
              </a:rPr>
              <a:t>, </a:t>
            </a:r>
            <a:r>
              <a:rPr lang="en-US" b="0" i="0" u="none" strike="noStrike" baseline="0" dirty="0" err="1">
                <a:solidFill>
                  <a:srgbClr val="000000"/>
                </a:solidFill>
                <a:latin typeface="Times" panose="02020603050405020304" pitchFamily="18" charset="0"/>
              </a:rPr>
              <a:t>AuthSub</a:t>
            </a:r>
            <a:r>
              <a:rPr lang="en-US" b="0" i="0" u="none" strike="noStrike" baseline="0" dirty="0">
                <a:solidFill>
                  <a:srgbClr val="000000"/>
                </a:solidFill>
                <a:latin typeface="Times" panose="02020603050405020304" pitchFamily="18" charset="0"/>
              </a:rPr>
              <a:t>, and others. </a:t>
            </a:r>
            <a:endParaRPr lang="en-IN" sz="4400" b="1" i="0" u="none" strike="noStrike" baseline="0" dirty="0">
              <a:solidFill>
                <a:srgbClr val="000000"/>
              </a:solidFill>
              <a:latin typeface="September"/>
            </a:endParaRPr>
          </a:p>
          <a:p>
            <a:pPr marL="457200" lvl="1" indent="0">
              <a:buNone/>
            </a:pPr>
            <a:r>
              <a:rPr lang="en-IN" sz="1800" b="1" i="0" u="none" strike="noStrike" baseline="0" dirty="0">
                <a:solidFill>
                  <a:srgbClr val="000000"/>
                </a:solidFill>
                <a:latin typeface="Times" panose="02020603050405020304" pitchFamily="18" charset="0"/>
              </a:rPr>
              <a:t>Develop a custom framework </a:t>
            </a:r>
          </a:p>
          <a:p>
            <a:pPr marL="914400" lvl="2" indent="0">
              <a:buNone/>
            </a:pPr>
            <a:r>
              <a:rPr lang="en-US" sz="2400" b="0" i="0" u="none" strike="noStrike" baseline="0" dirty="0">
                <a:solidFill>
                  <a:srgbClr val="000000"/>
                </a:solidFill>
                <a:latin typeface="Times" panose="02020603050405020304" pitchFamily="18" charset="0"/>
              </a:rPr>
              <a:t>Designing and developing a proper authorization framework is a significant undertaking. </a:t>
            </a:r>
          </a:p>
          <a:p>
            <a:pPr marL="457200" lvl="1" indent="0">
              <a:buNone/>
            </a:pPr>
            <a:r>
              <a:rPr lang="en-IN" sz="2000" dirty="0"/>
              <a:t>Code Access Security</a:t>
            </a:r>
          </a:p>
          <a:p>
            <a:pPr lvl="1"/>
            <a:r>
              <a:rPr lang="en-US" sz="1400" b="0" i="0" u="none" strike="noStrike" baseline="0" dirty="0">
                <a:solidFill>
                  <a:srgbClr val="000000"/>
                </a:solidFill>
                <a:latin typeface="Times" panose="02020603050405020304" pitchFamily="18" charset="0"/>
              </a:rPr>
              <a:t>CAS is typically used to prevent uploaded or downloaded components from performing dangerous actions</a:t>
            </a:r>
            <a:endParaRPr lang="en-IN" sz="3600" dirty="0"/>
          </a:p>
        </p:txBody>
      </p:sp>
      <p:sp>
        <p:nvSpPr>
          <p:cNvPr id="4" name="Footer Placeholder 3">
            <a:extLst>
              <a:ext uri="{FF2B5EF4-FFF2-40B4-BE49-F238E27FC236}">
                <a16:creationId xmlns:a16="http://schemas.microsoft.com/office/drawing/2014/main" id="{01671A1B-1E59-BBF9-BEB6-DD6053AF991B}"/>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78A4FD92-3D93-6F41-1443-C9F55A169BDF}"/>
              </a:ext>
            </a:extLst>
          </p:cNvPr>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extLst>
      <p:ext uri="{BB962C8B-B14F-4D97-AF65-F5344CB8AC3E}">
        <p14:creationId xmlns:p14="http://schemas.microsoft.com/office/powerpoint/2010/main" val="44043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2C8B9-9BE2-EE0F-BE85-3CA475FC7917}"/>
              </a:ext>
            </a:extLst>
          </p:cNvPr>
          <p:cNvSpPr>
            <a:spLocks noGrp="1"/>
          </p:cNvSpPr>
          <p:nvPr>
            <p:ph idx="1"/>
          </p:nvPr>
        </p:nvSpPr>
        <p:spPr>
          <a:xfrm>
            <a:off x="838200" y="1825625"/>
            <a:ext cx="10515600" cy="1679575"/>
          </a:xfrm>
        </p:spPr>
        <p:txBody>
          <a:bodyPr/>
          <a:lstStyle/>
          <a:p>
            <a:r>
              <a:rPr lang="en-US" sz="2800" dirty="0"/>
              <a:t>A time factor restricts user authentication to a specific time window in which logging on is permitted and restricts access to the system outside of that window.</a:t>
            </a:r>
            <a:endParaRPr lang="en-IN" sz="2800" dirty="0"/>
          </a:p>
          <a:p>
            <a:endParaRPr lang="en-IN" dirty="0"/>
          </a:p>
        </p:txBody>
      </p:sp>
      <p:sp>
        <p:nvSpPr>
          <p:cNvPr id="4" name="Footer Placeholder 3">
            <a:extLst>
              <a:ext uri="{FF2B5EF4-FFF2-40B4-BE49-F238E27FC236}">
                <a16:creationId xmlns:a16="http://schemas.microsoft.com/office/drawing/2014/main" id="{4D596E2E-F4E6-C31F-9AC9-983E3D7D8AE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C435262-632F-421C-5D65-D96465183183}"/>
              </a:ext>
            </a:extLst>
          </p:cNvPr>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extLst>
      <p:ext uri="{BB962C8B-B14F-4D97-AF65-F5344CB8AC3E}">
        <p14:creationId xmlns:p14="http://schemas.microsoft.com/office/powerpoint/2010/main" val="24855033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3449-88E7-3F95-863F-68CCA1CA8BA5}"/>
              </a:ext>
            </a:extLst>
          </p:cNvPr>
          <p:cNvSpPr>
            <a:spLocks noGrp="1"/>
          </p:cNvSpPr>
          <p:nvPr>
            <p:ph type="title"/>
          </p:nvPr>
        </p:nvSpPr>
        <p:spPr>
          <a:xfrm>
            <a:off x="838200" y="346464"/>
            <a:ext cx="10515600" cy="701675"/>
          </a:xfrm>
        </p:spPr>
        <p:txBody>
          <a:bodyPr/>
          <a:lstStyle/>
          <a:p>
            <a:r>
              <a:rPr lang="en-IN" b="1" dirty="0"/>
              <a:t>Database Server Layer</a:t>
            </a:r>
          </a:p>
        </p:txBody>
      </p:sp>
      <p:sp>
        <p:nvSpPr>
          <p:cNvPr id="3" name="Content Placeholder 2">
            <a:extLst>
              <a:ext uri="{FF2B5EF4-FFF2-40B4-BE49-F238E27FC236}">
                <a16:creationId xmlns:a16="http://schemas.microsoft.com/office/drawing/2014/main" id="{2768C7C6-4F63-1280-BA73-B83A087D2491}"/>
              </a:ext>
            </a:extLst>
          </p:cNvPr>
          <p:cNvSpPr>
            <a:spLocks noGrp="1"/>
          </p:cNvSpPr>
          <p:nvPr>
            <p:ph idx="1"/>
          </p:nvPr>
        </p:nvSpPr>
        <p:spPr/>
        <p:txBody>
          <a:bodyPr/>
          <a:lstStyle/>
          <a:p>
            <a:r>
              <a:rPr lang="en-US" sz="1800" b="0" i="0" u="none" strike="noStrike" baseline="0" dirty="0">
                <a:solidFill>
                  <a:srgbClr val="000000"/>
                </a:solidFill>
                <a:latin typeface="Times" panose="02020603050405020304" pitchFamily="18" charset="0"/>
              </a:rPr>
              <a:t>Wrap every request to create, read, update, or delete data within properly parameterized stored procedures. This means that you will not have your web application generating SQL query strings and submitting them to the database directly.</a:t>
            </a:r>
          </a:p>
          <a:p>
            <a:r>
              <a:rPr lang="en-US" sz="1800" b="0" i="0" u="none" strike="noStrike" baseline="0" dirty="0">
                <a:solidFill>
                  <a:srgbClr val="000000"/>
                </a:solidFill>
                <a:latin typeface="Times" panose="02020603050405020304" pitchFamily="18" charset="0"/>
              </a:rPr>
              <a:t>Map all the interactions between the application and the database to a set of database user accounts, and reduce the permissions those accounts have to the bare minimum.</a:t>
            </a:r>
            <a:endParaRPr lang="en-IN" dirty="0"/>
          </a:p>
        </p:txBody>
      </p:sp>
      <p:sp>
        <p:nvSpPr>
          <p:cNvPr id="4" name="Footer Placeholder 3">
            <a:extLst>
              <a:ext uri="{FF2B5EF4-FFF2-40B4-BE49-F238E27FC236}">
                <a16:creationId xmlns:a16="http://schemas.microsoft.com/office/drawing/2014/main" id="{8B836C2D-BBF0-3776-37D5-908DAD382B49}"/>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A387F16E-0C12-1C27-F601-089C5CA0DD50}"/>
              </a:ext>
            </a:extLst>
          </p:cNvPr>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extLst>
      <p:ext uri="{BB962C8B-B14F-4D97-AF65-F5344CB8AC3E}">
        <p14:creationId xmlns:p14="http://schemas.microsoft.com/office/powerpoint/2010/main" val="22625567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7610-B6C9-8CF9-E1C4-0289CA5D2530}"/>
              </a:ext>
            </a:extLst>
          </p:cNvPr>
          <p:cNvSpPr>
            <a:spLocks noGrp="1"/>
          </p:cNvSpPr>
          <p:nvPr>
            <p:ph type="title"/>
          </p:nvPr>
        </p:nvSpPr>
        <p:spPr>
          <a:xfrm>
            <a:off x="838200" y="365125"/>
            <a:ext cx="10515600" cy="701675"/>
          </a:xfrm>
        </p:spPr>
        <p:txBody>
          <a:bodyPr/>
          <a:lstStyle/>
          <a:p>
            <a:r>
              <a:rPr lang="en-IN" dirty="0"/>
              <a:t>Custom Authorization Mechanisms</a:t>
            </a:r>
          </a:p>
        </p:txBody>
      </p:sp>
      <p:pic>
        <p:nvPicPr>
          <p:cNvPr id="7" name="Content Placeholder 6">
            <a:extLst>
              <a:ext uri="{FF2B5EF4-FFF2-40B4-BE49-F238E27FC236}">
                <a16:creationId xmlns:a16="http://schemas.microsoft.com/office/drawing/2014/main" id="{670F9843-80E6-DC1F-CAF2-B1346ADEA072}"/>
              </a:ext>
            </a:extLst>
          </p:cNvPr>
          <p:cNvPicPr>
            <a:picLocks noGrp="1" noChangeAspect="1"/>
          </p:cNvPicPr>
          <p:nvPr>
            <p:ph idx="1"/>
          </p:nvPr>
        </p:nvPicPr>
        <p:blipFill>
          <a:blip r:embed="rId2"/>
          <a:stretch>
            <a:fillRect/>
          </a:stretch>
        </p:blipFill>
        <p:spPr>
          <a:xfrm>
            <a:off x="1447800" y="1404315"/>
            <a:ext cx="10058400" cy="4394886"/>
          </a:xfrm>
        </p:spPr>
      </p:pic>
      <p:sp>
        <p:nvSpPr>
          <p:cNvPr id="4" name="Footer Placeholder 3">
            <a:extLst>
              <a:ext uri="{FF2B5EF4-FFF2-40B4-BE49-F238E27FC236}">
                <a16:creationId xmlns:a16="http://schemas.microsoft.com/office/drawing/2014/main" id="{1502D909-B23D-2F20-5B4B-80C240484402}"/>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D8ED1BA-4078-3119-A2BE-80C3CDDBC492}"/>
              </a:ext>
            </a:extLst>
          </p:cNvPr>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extLst>
      <p:ext uri="{BB962C8B-B14F-4D97-AF65-F5344CB8AC3E}">
        <p14:creationId xmlns:p14="http://schemas.microsoft.com/office/powerpoint/2010/main" val="4201919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359CB-EB1E-E1E4-A282-30D92833D42A}"/>
              </a:ext>
            </a:extLst>
          </p:cNvPr>
          <p:cNvSpPr>
            <a:spLocks noGrp="1"/>
          </p:cNvSpPr>
          <p:nvPr>
            <p:ph idx="1"/>
          </p:nvPr>
        </p:nvSpPr>
        <p:spPr>
          <a:xfrm>
            <a:off x="838200" y="838200"/>
            <a:ext cx="10515600" cy="5338763"/>
          </a:xfrm>
        </p:spPr>
        <p:txBody>
          <a:bodyPr/>
          <a:lstStyle/>
          <a:p>
            <a:r>
              <a:rPr lang="en-US" sz="1800" b="1" i="0" u="none" strike="noStrike" baseline="0" dirty="0">
                <a:solidFill>
                  <a:srgbClr val="000000"/>
                </a:solidFill>
                <a:latin typeface="Times" panose="02020603050405020304" pitchFamily="18" charset="0"/>
              </a:rPr>
              <a:t>Users/subjects </a:t>
            </a:r>
            <a:r>
              <a:rPr lang="en-US" sz="1800" b="0" i="0" u="none" strike="noStrike" baseline="0" dirty="0">
                <a:solidFill>
                  <a:srgbClr val="000000"/>
                </a:solidFill>
                <a:latin typeface="Times" panose="02020603050405020304" pitchFamily="18" charset="0"/>
              </a:rPr>
              <a:t>Any entity that’s making a request against a resource.</a:t>
            </a:r>
          </a:p>
          <a:p>
            <a:r>
              <a:rPr lang="en-US" sz="1800" b="1" i="0" u="none" strike="noStrike" baseline="0" dirty="0">
                <a:solidFill>
                  <a:srgbClr val="000000"/>
                </a:solidFill>
                <a:latin typeface="Times" panose="02020603050405020304" pitchFamily="18" charset="0"/>
              </a:rPr>
              <a:t>Operations </a:t>
            </a:r>
            <a:r>
              <a:rPr lang="en-US" sz="1800" b="0" i="0" u="none" strike="noStrike" baseline="0" dirty="0">
                <a:solidFill>
                  <a:srgbClr val="000000"/>
                </a:solidFill>
                <a:latin typeface="Times" panose="02020603050405020304" pitchFamily="18" charset="0"/>
              </a:rPr>
              <a:t>The functionality resources in your web application; the specific actions that subjects can take.</a:t>
            </a:r>
          </a:p>
          <a:p>
            <a:r>
              <a:rPr lang="en-US" sz="1800" b="1" i="0" u="none" strike="noStrike" baseline="0" dirty="0">
                <a:solidFill>
                  <a:srgbClr val="000000"/>
                </a:solidFill>
                <a:latin typeface="Times" panose="02020603050405020304" pitchFamily="18" charset="0"/>
              </a:rPr>
              <a:t>Objects </a:t>
            </a:r>
            <a:r>
              <a:rPr lang="en-US" sz="1800" b="0" i="0" u="none" strike="noStrike" baseline="0" dirty="0">
                <a:solidFill>
                  <a:srgbClr val="000000"/>
                </a:solidFill>
                <a:latin typeface="Times" panose="02020603050405020304" pitchFamily="18" charset="0"/>
              </a:rPr>
              <a:t>These are the resources managed by your web application, the underlying things, such as data, that your web application cares about.</a:t>
            </a:r>
            <a:endParaRPr lang="en-IN" dirty="0"/>
          </a:p>
        </p:txBody>
      </p:sp>
      <p:sp>
        <p:nvSpPr>
          <p:cNvPr id="4" name="Footer Placeholder 3">
            <a:extLst>
              <a:ext uri="{FF2B5EF4-FFF2-40B4-BE49-F238E27FC236}">
                <a16:creationId xmlns:a16="http://schemas.microsoft.com/office/drawing/2014/main" id="{5C4A98CF-66E6-1F47-2B4C-2D43E4A9FDEF}"/>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F0F6CF1F-AD3F-D04A-FEF7-E796187D865C}"/>
              </a:ext>
            </a:extLst>
          </p:cNvPr>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extLst>
      <p:ext uri="{BB962C8B-B14F-4D97-AF65-F5344CB8AC3E}">
        <p14:creationId xmlns:p14="http://schemas.microsoft.com/office/powerpoint/2010/main" val="1272185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2180A-9D0B-BDFC-2818-71CFD45FC1FC}"/>
              </a:ext>
            </a:extLst>
          </p:cNvPr>
          <p:cNvSpPr>
            <a:spLocks noGrp="1"/>
          </p:cNvSpPr>
          <p:nvPr>
            <p:ph type="title"/>
          </p:nvPr>
        </p:nvSpPr>
        <p:spPr>
          <a:xfrm>
            <a:off x="838200" y="365125"/>
            <a:ext cx="10515600" cy="701675"/>
          </a:xfrm>
        </p:spPr>
        <p:txBody>
          <a:bodyPr/>
          <a:lstStyle/>
          <a:p>
            <a:r>
              <a:rPr lang="en-IN" dirty="0"/>
              <a:t>Web Authorization Best Practices</a:t>
            </a:r>
          </a:p>
        </p:txBody>
      </p:sp>
      <p:sp>
        <p:nvSpPr>
          <p:cNvPr id="3" name="Content Placeholder 2">
            <a:extLst>
              <a:ext uri="{FF2B5EF4-FFF2-40B4-BE49-F238E27FC236}">
                <a16:creationId xmlns:a16="http://schemas.microsoft.com/office/drawing/2014/main" id="{443FB06A-4EA9-830B-6F60-390D25334B86}"/>
              </a:ext>
            </a:extLst>
          </p:cNvPr>
          <p:cNvSpPr>
            <a:spLocks noGrp="1"/>
          </p:cNvSpPr>
          <p:nvPr>
            <p:ph idx="1"/>
          </p:nvPr>
        </p:nvSpPr>
        <p:spPr/>
        <p:txBody>
          <a:bodyPr/>
          <a:lstStyle/>
          <a:p>
            <a:r>
              <a:rPr lang="en-IN" sz="1800" b="1" i="0" u="none" strike="noStrike" baseline="0" dirty="0">
                <a:solidFill>
                  <a:srgbClr val="000000"/>
                </a:solidFill>
                <a:latin typeface="September"/>
              </a:rPr>
              <a:t>Failing Closed</a:t>
            </a:r>
          </a:p>
          <a:p>
            <a:pPr lvl="1"/>
            <a:r>
              <a:rPr lang="en-US" sz="1400" b="0" i="0" u="none" strike="noStrike" baseline="0" dirty="0">
                <a:solidFill>
                  <a:srgbClr val="000000"/>
                </a:solidFill>
                <a:latin typeface="Times" panose="02020603050405020304" pitchFamily="18" charset="0"/>
              </a:rPr>
              <a:t>Design your application such that if anything fails, it will fail into a secure state. The result of bad input, a bug raising an unexpected exception within your application code, and so on, </a:t>
            </a:r>
            <a:endParaRPr lang="en-IN" sz="1400" b="1" i="0" u="none" strike="noStrike" baseline="0" dirty="0">
              <a:solidFill>
                <a:srgbClr val="000000"/>
              </a:solidFill>
              <a:latin typeface="September"/>
            </a:endParaRPr>
          </a:p>
          <a:p>
            <a:r>
              <a:rPr lang="en-IN" sz="1800" b="1" i="0" u="none" strike="noStrike" baseline="0" dirty="0">
                <a:solidFill>
                  <a:srgbClr val="000000"/>
                </a:solidFill>
                <a:latin typeface="September"/>
              </a:rPr>
              <a:t>Operating with Least Privilege</a:t>
            </a:r>
          </a:p>
          <a:p>
            <a:pPr lvl="1"/>
            <a:r>
              <a:rPr lang="en-US" sz="1400" b="0" i="0" u="none" strike="noStrike" baseline="0" dirty="0">
                <a:solidFill>
                  <a:srgbClr val="000000"/>
                </a:solidFill>
                <a:latin typeface="Times" panose="02020603050405020304" pitchFamily="18" charset="0"/>
              </a:rPr>
              <a:t>Operating with least privilege means designing your web application to work with the fewest possible rights and permissions while still allowing the application to accomplish what it needs to do. </a:t>
            </a:r>
            <a:endParaRPr lang="en-IN" sz="1400" b="1" dirty="0">
              <a:solidFill>
                <a:srgbClr val="000000"/>
              </a:solidFill>
              <a:latin typeface="September"/>
            </a:endParaRPr>
          </a:p>
          <a:p>
            <a:r>
              <a:rPr lang="en-IN" sz="1800" b="1" i="0" u="none" strike="noStrike" baseline="0" dirty="0">
                <a:solidFill>
                  <a:srgbClr val="000000"/>
                </a:solidFill>
                <a:latin typeface="September"/>
              </a:rPr>
              <a:t>Separating Duties</a:t>
            </a:r>
          </a:p>
          <a:p>
            <a:pPr lvl="1"/>
            <a:r>
              <a:rPr lang="en-US" sz="1400" b="0" i="0" u="none" strike="noStrike" baseline="0" dirty="0">
                <a:solidFill>
                  <a:srgbClr val="000000"/>
                </a:solidFill>
                <a:latin typeface="Times" panose="02020603050405020304" pitchFamily="18" charset="0"/>
              </a:rPr>
              <a:t>Business user accounts should not be administrators, and vice versa. Regular users and administrators have very different jobs, and perform very different kinds of actions within the application. </a:t>
            </a:r>
            <a:endParaRPr lang="en-IN" sz="1400" b="1" i="0" u="none" strike="noStrike" baseline="0" dirty="0">
              <a:solidFill>
                <a:srgbClr val="000000"/>
              </a:solidFill>
              <a:latin typeface="September"/>
            </a:endParaRPr>
          </a:p>
          <a:p>
            <a:r>
              <a:rPr lang="en-IN" sz="1800" b="1" i="0" u="none" strike="noStrike" baseline="0" dirty="0">
                <a:solidFill>
                  <a:srgbClr val="000000"/>
                </a:solidFill>
                <a:latin typeface="September"/>
              </a:rPr>
              <a:t>Defining Strong Policies</a:t>
            </a:r>
          </a:p>
          <a:p>
            <a:pPr lvl="1"/>
            <a:r>
              <a:rPr lang="en-US" sz="1400" b="0" i="0" u="none" strike="noStrike" baseline="0" dirty="0">
                <a:solidFill>
                  <a:srgbClr val="000000"/>
                </a:solidFill>
                <a:latin typeface="Times" panose="02020603050405020304" pitchFamily="18" charset="0"/>
              </a:rPr>
              <a:t>Even the best-designed authorization system will fail if it is not used correctly. Define strong permission policies up front.</a:t>
            </a:r>
            <a:endParaRPr lang="en-IN" sz="1400" b="1" dirty="0">
              <a:solidFill>
                <a:srgbClr val="000000"/>
              </a:solidFill>
              <a:latin typeface="September"/>
            </a:endParaRPr>
          </a:p>
        </p:txBody>
      </p:sp>
      <p:sp>
        <p:nvSpPr>
          <p:cNvPr id="4" name="Footer Placeholder 3">
            <a:extLst>
              <a:ext uri="{FF2B5EF4-FFF2-40B4-BE49-F238E27FC236}">
                <a16:creationId xmlns:a16="http://schemas.microsoft.com/office/drawing/2014/main" id="{ECF9E017-B505-5076-0423-00E58B21DF0B}"/>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49404F0E-8212-C008-6021-8DE5F7AB8412}"/>
              </a:ext>
            </a:extLst>
          </p:cNvPr>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extLst>
      <p:ext uri="{BB962C8B-B14F-4D97-AF65-F5344CB8AC3E}">
        <p14:creationId xmlns:p14="http://schemas.microsoft.com/office/powerpoint/2010/main" val="2200172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3CA26-408B-C1AA-0D73-BB62E97DBBA9}"/>
              </a:ext>
            </a:extLst>
          </p:cNvPr>
          <p:cNvSpPr>
            <a:spLocks noGrp="1"/>
          </p:cNvSpPr>
          <p:nvPr>
            <p:ph idx="1"/>
          </p:nvPr>
        </p:nvSpPr>
        <p:spPr>
          <a:xfrm>
            <a:off x="859971" y="609600"/>
            <a:ext cx="10515600" cy="4953000"/>
          </a:xfrm>
        </p:spPr>
        <p:txBody>
          <a:bodyPr/>
          <a:lstStyle/>
          <a:p>
            <a:r>
              <a:rPr lang="en-IN" sz="1800" b="1" i="0" u="none" strike="noStrike" baseline="0" dirty="0">
                <a:solidFill>
                  <a:srgbClr val="000000"/>
                </a:solidFill>
                <a:latin typeface="September"/>
              </a:rPr>
              <a:t>Keeping Accounts Unique</a:t>
            </a:r>
          </a:p>
          <a:p>
            <a:pPr lvl="1"/>
            <a:r>
              <a:rPr lang="en-US" sz="1400" b="0" i="0" u="none" strike="noStrike" baseline="0" dirty="0">
                <a:solidFill>
                  <a:srgbClr val="000000"/>
                </a:solidFill>
                <a:latin typeface="Times" panose="02020603050405020304" pitchFamily="18" charset="0"/>
              </a:rPr>
              <a:t>Don’t let users share accounts. Ever. Make sure every user has a unique account—or more than one, as in the case of administrators who sometimes also need to be users. If you let users share accounts, then the process of authorization becomes virtually impossible to do rigorously. </a:t>
            </a:r>
            <a:endParaRPr lang="en-IN" sz="1400" b="1" i="0" u="none" strike="noStrike" baseline="0" dirty="0">
              <a:solidFill>
                <a:srgbClr val="000000"/>
              </a:solidFill>
              <a:latin typeface="September"/>
            </a:endParaRPr>
          </a:p>
          <a:p>
            <a:r>
              <a:rPr lang="en-IN" sz="1800" b="1" i="0" u="none" strike="noStrike" baseline="0" dirty="0">
                <a:solidFill>
                  <a:srgbClr val="000000"/>
                </a:solidFill>
                <a:latin typeface="September"/>
              </a:rPr>
              <a:t>Authorizing on Every Request</a:t>
            </a:r>
          </a:p>
          <a:p>
            <a:pPr lvl="1"/>
            <a:r>
              <a:rPr lang="en-US" sz="1400" b="0" i="0" u="none" strike="noStrike" baseline="0" dirty="0">
                <a:solidFill>
                  <a:srgbClr val="000000"/>
                </a:solidFill>
                <a:latin typeface="Times" panose="02020603050405020304" pitchFamily="18" charset="0"/>
              </a:rPr>
              <a:t>A good practice is for the web application to perform a final authorization check immediately before performing any action on the user’s behalf. This necessitates that the application performs at least one authorization check on every request that comes into the system </a:t>
            </a:r>
            <a:endParaRPr lang="en-IN" sz="1400" b="1" dirty="0">
              <a:solidFill>
                <a:srgbClr val="000000"/>
              </a:solidFill>
              <a:latin typeface="September"/>
            </a:endParaRPr>
          </a:p>
          <a:p>
            <a:r>
              <a:rPr lang="en-IN" sz="1800" b="1" i="0" u="none" strike="noStrike" baseline="0" dirty="0">
                <a:solidFill>
                  <a:srgbClr val="000000"/>
                </a:solidFill>
                <a:latin typeface="September"/>
              </a:rPr>
              <a:t>Centralizing the Authorization Mechanism</a:t>
            </a:r>
          </a:p>
          <a:p>
            <a:pPr lvl="1"/>
            <a:r>
              <a:rPr lang="en-US" sz="1400" b="0" i="0" u="none" strike="noStrike" baseline="0" dirty="0">
                <a:solidFill>
                  <a:srgbClr val="000000"/>
                </a:solidFill>
                <a:latin typeface="Times" panose="02020603050405020304" pitchFamily="18" charset="0"/>
              </a:rPr>
              <a:t>Design a clean authorization architecture that can be easily shared across the entire application. A common mistake is to craft some authentication code for use in one spot in an application, then copy that same code to everywhere else in the application that needs it. </a:t>
            </a:r>
            <a:endParaRPr lang="en-IN" sz="1400" b="1" i="0" u="none" strike="noStrike" baseline="0" dirty="0">
              <a:solidFill>
                <a:srgbClr val="000000"/>
              </a:solidFill>
              <a:latin typeface="September"/>
            </a:endParaRPr>
          </a:p>
          <a:p>
            <a:r>
              <a:rPr lang="en-IN" sz="1800" b="1" i="0" u="none" strike="noStrike" baseline="0" dirty="0">
                <a:solidFill>
                  <a:srgbClr val="000000"/>
                </a:solidFill>
                <a:latin typeface="September"/>
              </a:rPr>
              <a:t>Minimizing Custom Authorization Code</a:t>
            </a:r>
          </a:p>
          <a:p>
            <a:pPr lvl="1"/>
            <a:r>
              <a:rPr lang="en-US" sz="1400" b="0" i="0" u="none" strike="noStrike" baseline="0" dirty="0">
                <a:solidFill>
                  <a:srgbClr val="000000"/>
                </a:solidFill>
                <a:latin typeface="Times" panose="02020603050405020304" pitchFamily="18" charset="0"/>
              </a:rPr>
              <a:t>writing custom authorization code is difficult, expensive, and prone to give you worse results than if you used a reliable, well-tested, off-the-shelf authorization module. Use it if you need to, but minimize the amount of custom </a:t>
            </a:r>
            <a:r>
              <a:rPr lang="en-US" sz="1400" b="0" i="0" u="none" strike="noStrike" baseline="0" dirty="0" err="1">
                <a:solidFill>
                  <a:srgbClr val="000000"/>
                </a:solidFill>
                <a:latin typeface="Times" panose="02020603050405020304" pitchFamily="18" charset="0"/>
              </a:rPr>
              <a:t>AuthZ</a:t>
            </a:r>
            <a:r>
              <a:rPr lang="en-US" sz="1400" b="0" i="0" u="none" strike="noStrike" baseline="0" dirty="0">
                <a:solidFill>
                  <a:srgbClr val="000000"/>
                </a:solidFill>
                <a:latin typeface="Times" panose="02020603050405020304" pitchFamily="18" charset="0"/>
              </a:rPr>
              <a:t> code you write</a:t>
            </a:r>
            <a:endParaRPr lang="en-IN" sz="1400" b="1" dirty="0">
              <a:solidFill>
                <a:srgbClr val="000000"/>
              </a:solidFill>
              <a:latin typeface="September"/>
            </a:endParaRPr>
          </a:p>
          <a:p>
            <a:endParaRPr lang="en-IN" dirty="0"/>
          </a:p>
        </p:txBody>
      </p:sp>
      <p:sp>
        <p:nvSpPr>
          <p:cNvPr id="4" name="Footer Placeholder 3">
            <a:extLst>
              <a:ext uri="{FF2B5EF4-FFF2-40B4-BE49-F238E27FC236}">
                <a16:creationId xmlns:a16="http://schemas.microsoft.com/office/drawing/2014/main" id="{C6446B52-5004-8304-B81E-6F0A48779B3D}"/>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DF26961-3E78-2685-74F9-8697E3CCFDC9}"/>
              </a:ext>
            </a:extLst>
          </p:cNvPr>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extLst>
      <p:ext uri="{BB962C8B-B14F-4D97-AF65-F5344CB8AC3E}">
        <p14:creationId xmlns:p14="http://schemas.microsoft.com/office/powerpoint/2010/main" val="23611994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D3627C-A749-5035-E83B-BF22EC40E797}"/>
              </a:ext>
            </a:extLst>
          </p:cNvPr>
          <p:cNvSpPr>
            <a:spLocks noGrp="1"/>
          </p:cNvSpPr>
          <p:nvPr>
            <p:ph idx="1"/>
          </p:nvPr>
        </p:nvSpPr>
        <p:spPr>
          <a:xfrm>
            <a:off x="762000" y="990600"/>
            <a:ext cx="10515600" cy="4351338"/>
          </a:xfrm>
        </p:spPr>
        <p:txBody>
          <a:bodyPr/>
          <a:lstStyle/>
          <a:p>
            <a:r>
              <a:rPr lang="en-IN" sz="1800" b="1" i="0" u="none" strike="noStrike" baseline="0" dirty="0">
                <a:solidFill>
                  <a:srgbClr val="000000"/>
                </a:solidFill>
                <a:latin typeface="September"/>
              </a:rPr>
              <a:t>Protecting Static Resources</a:t>
            </a:r>
          </a:p>
          <a:p>
            <a:pPr lvl="1"/>
            <a:r>
              <a:rPr lang="en-US" sz="1400" b="0" i="0" u="none" strike="noStrike" baseline="0" dirty="0">
                <a:solidFill>
                  <a:srgbClr val="000000"/>
                </a:solidFill>
                <a:latin typeface="Times" panose="02020603050405020304" pitchFamily="18" charset="0"/>
              </a:rPr>
              <a:t>Be very cautious about trusting the host operating system’s file system with anything. Ideally, your application should generate any highly sensitive content dynamically, at the moment of request. </a:t>
            </a:r>
            <a:endParaRPr lang="en-IN" sz="1400" b="1" i="0" u="none" strike="noStrike" baseline="0" dirty="0">
              <a:solidFill>
                <a:srgbClr val="000000"/>
              </a:solidFill>
              <a:latin typeface="September"/>
            </a:endParaRPr>
          </a:p>
          <a:p>
            <a:r>
              <a:rPr lang="en-US" sz="1800" b="1" dirty="0">
                <a:solidFill>
                  <a:srgbClr val="000000"/>
                </a:solidFill>
                <a:latin typeface="September"/>
              </a:rPr>
              <a:t>Avoiding Insecure Client-Side Authorization Tokens</a:t>
            </a:r>
          </a:p>
          <a:p>
            <a:pPr lvl="1"/>
            <a:r>
              <a:rPr lang="en-US" sz="1400" b="0" i="0" u="none" strike="noStrike" baseline="0" dirty="0">
                <a:solidFill>
                  <a:srgbClr val="000000"/>
                </a:solidFill>
                <a:latin typeface="Times" panose="02020603050405020304" pitchFamily="18" charset="0"/>
              </a:rPr>
              <a:t>Don’t use insecure client-side tokens—that is, data that is stored at the web client and submitted with each request—to hold authorization data of any kind. It is often tempting for web developers to take this route, because the mechanisms for client-side token storage (cookies and the like) are incredibly simple to use and thus avoid the complexity of implementing server-side sessions and session management.</a:t>
            </a:r>
            <a:endParaRPr lang="en-US" b="1" i="0" u="none" strike="noStrike" baseline="0" dirty="0">
              <a:solidFill>
                <a:srgbClr val="000000"/>
              </a:solidFill>
              <a:latin typeface="September"/>
            </a:endParaRPr>
          </a:p>
          <a:p>
            <a:r>
              <a:rPr lang="en-IN" sz="1800" b="1" dirty="0">
                <a:solidFill>
                  <a:srgbClr val="000000"/>
                </a:solidFill>
                <a:latin typeface="September"/>
              </a:rPr>
              <a:t>Using Server-Side Authorization</a:t>
            </a:r>
          </a:p>
          <a:p>
            <a:pPr lvl="1"/>
            <a:r>
              <a:rPr lang="en-US" sz="1400" b="0" i="0" u="none" strike="noStrike" baseline="0" dirty="0">
                <a:solidFill>
                  <a:srgbClr val="000000"/>
                </a:solidFill>
                <a:latin typeface="Times" panose="02020603050405020304" pitchFamily="18" charset="0"/>
              </a:rPr>
              <a:t>Authorization checks should happen on the server and never solely on the client </a:t>
            </a:r>
            <a:endParaRPr lang="en-IN" sz="1400" b="1" dirty="0">
              <a:solidFill>
                <a:srgbClr val="000000"/>
              </a:solidFill>
              <a:latin typeface="September"/>
            </a:endParaRPr>
          </a:p>
          <a:p>
            <a:r>
              <a:rPr lang="en-IN" sz="1800" b="1" dirty="0">
                <a:solidFill>
                  <a:srgbClr val="000000"/>
                </a:solidFill>
                <a:latin typeface="September"/>
              </a:rPr>
              <a:t>Mistrusting Everybody</a:t>
            </a:r>
          </a:p>
          <a:p>
            <a:pPr lvl="1"/>
            <a:r>
              <a:rPr lang="en-US" sz="1400" b="0" i="0" u="none" strike="noStrike" baseline="0" dirty="0">
                <a:solidFill>
                  <a:srgbClr val="000000"/>
                </a:solidFill>
                <a:latin typeface="Times" panose="02020603050405020304" pitchFamily="18" charset="0"/>
              </a:rPr>
              <a:t>Never trust a user to provide an accurate accounting of that user’s roles or permissions. A secure server is a paranoid server. Servers should rely on only trusted data sources </a:t>
            </a:r>
            <a:endParaRPr lang="en-IN" sz="1400" b="1" dirty="0">
              <a:solidFill>
                <a:srgbClr val="000000"/>
              </a:solidFill>
              <a:latin typeface="September"/>
            </a:endParaRPr>
          </a:p>
          <a:p>
            <a:endParaRPr lang="en-IN" dirty="0"/>
          </a:p>
        </p:txBody>
      </p:sp>
      <p:sp>
        <p:nvSpPr>
          <p:cNvPr id="4" name="Footer Placeholder 3">
            <a:extLst>
              <a:ext uri="{FF2B5EF4-FFF2-40B4-BE49-F238E27FC236}">
                <a16:creationId xmlns:a16="http://schemas.microsoft.com/office/drawing/2014/main" id="{0FF75F9B-28B3-409F-D036-74BB609082C2}"/>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631FE736-A252-569F-8920-EBAD2827B6AD}"/>
              </a:ext>
            </a:extLst>
          </p:cNvPr>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extLst>
      <p:ext uri="{BB962C8B-B14F-4D97-AF65-F5344CB8AC3E}">
        <p14:creationId xmlns:p14="http://schemas.microsoft.com/office/powerpoint/2010/main" val="36189604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3A51-990E-7B15-6A1B-D34900697AA1}"/>
              </a:ext>
            </a:extLst>
          </p:cNvPr>
          <p:cNvSpPr>
            <a:spLocks noGrp="1"/>
          </p:cNvSpPr>
          <p:nvPr>
            <p:ph type="title"/>
          </p:nvPr>
        </p:nvSpPr>
        <p:spPr>
          <a:xfrm>
            <a:off x="838200" y="365125"/>
            <a:ext cx="10515600" cy="549275"/>
          </a:xfrm>
        </p:spPr>
        <p:txBody>
          <a:bodyPr/>
          <a:lstStyle/>
          <a:p>
            <a:r>
              <a:rPr lang="en-IN" dirty="0"/>
              <a:t>Attacks Against Authorization</a:t>
            </a:r>
          </a:p>
        </p:txBody>
      </p:sp>
      <p:sp>
        <p:nvSpPr>
          <p:cNvPr id="3" name="Content Placeholder 2">
            <a:extLst>
              <a:ext uri="{FF2B5EF4-FFF2-40B4-BE49-F238E27FC236}">
                <a16:creationId xmlns:a16="http://schemas.microsoft.com/office/drawing/2014/main" id="{D2AF64D2-3C59-2240-69C3-10A1D528A783}"/>
              </a:ext>
            </a:extLst>
          </p:cNvPr>
          <p:cNvSpPr>
            <a:spLocks noGrp="1"/>
          </p:cNvSpPr>
          <p:nvPr>
            <p:ph idx="1"/>
          </p:nvPr>
        </p:nvSpPr>
        <p:spPr/>
        <p:txBody>
          <a:bodyPr/>
          <a:lstStyle/>
          <a:p>
            <a:r>
              <a:rPr lang="en-IN" sz="1800" b="1" i="0" u="none" strike="noStrike" baseline="0" dirty="0">
                <a:solidFill>
                  <a:srgbClr val="000000"/>
                </a:solidFill>
                <a:latin typeface="September"/>
              </a:rPr>
              <a:t>Forceful Browsing</a:t>
            </a:r>
          </a:p>
          <a:p>
            <a:r>
              <a:rPr lang="en-IN" sz="1800" b="1" i="0" u="none" strike="noStrike" baseline="0" dirty="0">
                <a:solidFill>
                  <a:srgbClr val="000000"/>
                </a:solidFill>
                <a:latin typeface="September"/>
              </a:rPr>
              <a:t>Input Authorization/Parameter Tampering</a:t>
            </a:r>
            <a:endParaRPr lang="en-IN" sz="1800" b="1" dirty="0">
              <a:solidFill>
                <a:srgbClr val="000000"/>
              </a:solidFill>
              <a:latin typeface="September"/>
            </a:endParaRPr>
          </a:p>
          <a:p>
            <a:r>
              <a:rPr lang="en-IN" sz="1800" b="1" i="0" u="none" strike="noStrike" baseline="0" dirty="0">
                <a:solidFill>
                  <a:srgbClr val="000000"/>
                </a:solidFill>
                <a:latin typeface="September"/>
              </a:rPr>
              <a:t>HTTP Header Manipulation</a:t>
            </a:r>
          </a:p>
          <a:p>
            <a:r>
              <a:rPr lang="en-IN" sz="1800" b="1" i="0" u="none" strike="noStrike" baseline="0" dirty="0">
                <a:solidFill>
                  <a:srgbClr val="000000"/>
                </a:solidFill>
                <a:latin typeface="September"/>
              </a:rPr>
              <a:t>Cross-Site Request Forgery (CSRF)</a:t>
            </a:r>
            <a:endParaRPr lang="en-IN" dirty="0"/>
          </a:p>
        </p:txBody>
      </p:sp>
      <p:sp>
        <p:nvSpPr>
          <p:cNvPr id="4" name="Footer Placeholder 3">
            <a:extLst>
              <a:ext uri="{FF2B5EF4-FFF2-40B4-BE49-F238E27FC236}">
                <a16:creationId xmlns:a16="http://schemas.microsoft.com/office/drawing/2014/main" id="{7E2A59BE-C8DD-5D10-487D-00378EBE6DDA}"/>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385B0CA6-6282-8A2A-E09D-D222B2D61720}"/>
              </a:ext>
            </a:extLst>
          </p:cNvPr>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extLst>
      <p:ext uri="{BB962C8B-B14F-4D97-AF65-F5344CB8AC3E}">
        <p14:creationId xmlns:p14="http://schemas.microsoft.com/office/powerpoint/2010/main" val="221181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D0B4D-6855-EC55-1910-845ABB8D4C32}"/>
              </a:ext>
            </a:extLst>
          </p:cNvPr>
          <p:cNvSpPr>
            <a:spLocks noGrp="1"/>
          </p:cNvSpPr>
          <p:nvPr>
            <p:ph type="title"/>
          </p:nvPr>
        </p:nvSpPr>
        <p:spPr>
          <a:xfrm>
            <a:off x="228600" y="365125"/>
            <a:ext cx="11811000" cy="1325563"/>
          </a:xfrm>
        </p:spPr>
        <p:txBody>
          <a:bodyPr/>
          <a:lstStyle/>
          <a:p>
            <a:r>
              <a:rPr lang="en-US" b="1" i="0" dirty="0">
                <a:solidFill>
                  <a:srgbClr val="323232"/>
                </a:solidFill>
                <a:effectLst/>
                <a:latin typeface="Arial" panose="020B0604020202020204" pitchFamily="34" charset="0"/>
              </a:rPr>
              <a:t>How does two-factor authentication work?</a:t>
            </a:r>
            <a:br>
              <a:rPr lang="en-US" b="1" i="0" dirty="0">
                <a:solidFill>
                  <a:srgbClr val="323232"/>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06584AFC-C7CD-09AC-CC01-E8EF942016DB}"/>
              </a:ext>
            </a:extLst>
          </p:cNvPr>
          <p:cNvSpPr>
            <a:spLocks noGrp="1"/>
          </p:cNvSpPr>
          <p:nvPr>
            <p:ph idx="1"/>
          </p:nvPr>
        </p:nvSpPr>
        <p:spPr>
          <a:xfrm>
            <a:off x="908180" y="1253331"/>
            <a:ext cx="11049000" cy="4351338"/>
          </a:xfrm>
        </p:spPr>
        <p:txBody>
          <a:bodyPr/>
          <a:lstStyle/>
          <a:p>
            <a:pPr algn="just">
              <a:buFont typeface="+mj-lt"/>
              <a:buAutoNum type="arabicPeriod"/>
            </a:pPr>
            <a:r>
              <a:rPr lang="en-US" sz="2000" b="0" i="0" dirty="0">
                <a:effectLst/>
                <a:latin typeface="Arial" panose="020B0604020202020204" pitchFamily="34" charset="0"/>
              </a:rPr>
              <a:t>The user is prompted to log in by the application or the website.</a:t>
            </a:r>
          </a:p>
          <a:p>
            <a:pPr algn="just">
              <a:buFont typeface="+mj-lt"/>
              <a:buAutoNum type="arabicPeriod"/>
            </a:pPr>
            <a:r>
              <a:rPr lang="en-US" sz="2000" b="0" i="0" dirty="0">
                <a:effectLst/>
                <a:latin typeface="Arial" panose="020B0604020202020204" pitchFamily="34" charset="0"/>
              </a:rPr>
              <a:t>The user enters what they know -- usually, username and password. Then, the site's server finds a match and recognizes the user.</a:t>
            </a:r>
          </a:p>
          <a:p>
            <a:pPr algn="just">
              <a:buFont typeface="+mj-lt"/>
              <a:buAutoNum type="arabicPeriod"/>
            </a:pPr>
            <a:r>
              <a:rPr lang="en-US" sz="2000" b="0" i="0" dirty="0">
                <a:effectLst/>
                <a:latin typeface="Arial" panose="020B0604020202020204" pitchFamily="34" charset="0"/>
              </a:rPr>
              <a:t>For processes that don't require passwords, the website generates a unique security key for the user. The authentication tool processes the key, and the site's server validates it.</a:t>
            </a:r>
          </a:p>
          <a:p>
            <a:pPr algn="just">
              <a:buFont typeface="+mj-lt"/>
              <a:buAutoNum type="arabicPeriod"/>
            </a:pPr>
            <a:r>
              <a:rPr lang="en-US" sz="2000" b="0" i="0" dirty="0">
                <a:effectLst/>
                <a:latin typeface="Arial" panose="020B0604020202020204" pitchFamily="34" charset="0"/>
              </a:rPr>
              <a:t>The site then prompts the user to initiate the second login step. Although this step can take a number of forms, the user has to prove that they have something only they would have, such as biometrics, a security token, an ID card, a smartphone or other mobile device. This is the inherence or possession factor.</a:t>
            </a:r>
          </a:p>
          <a:p>
            <a:pPr algn="just">
              <a:buFont typeface="+mj-lt"/>
              <a:buAutoNum type="arabicPeriod"/>
            </a:pPr>
            <a:r>
              <a:rPr lang="en-US" sz="2000" b="0" i="0" dirty="0">
                <a:effectLst/>
                <a:latin typeface="Arial" panose="020B0604020202020204" pitchFamily="34" charset="0"/>
              </a:rPr>
              <a:t>Then, the user may have to enter a one-time code that was generated during step four.</a:t>
            </a:r>
          </a:p>
          <a:p>
            <a:pPr algn="just">
              <a:buFont typeface="+mj-lt"/>
              <a:buAutoNum type="arabicPeriod"/>
            </a:pPr>
            <a:r>
              <a:rPr lang="en-US" sz="2000" b="0" i="0" dirty="0">
                <a:effectLst/>
                <a:latin typeface="Arial" panose="020B0604020202020204" pitchFamily="34" charset="0"/>
              </a:rPr>
              <a:t>After providing both factors, the user is authenticated and granted access to the application or website.</a:t>
            </a:r>
          </a:p>
          <a:p>
            <a:pPr algn="just"/>
            <a:endParaRPr lang="en-IN" sz="2000" dirty="0"/>
          </a:p>
        </p:txBody>
      </p:sp>
      <p:sp>
        <p:nvSpPr>
          <p:cNvPr id="4" name="Footer Placeholder 3">
            <a:extLst>
              <a:ext uri="{FF2B5EF4-FFF2-40B4-BE49-F238E27FC236}">
                <a16:creationId xmlns:a16="http://schemas.microsoft.com/office/drawing/2014/main" id="{C179AA83-0DFC-5DDD-D385-564051DF7155}"/>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D59812BC-8781-8C19-581F-D43DC33170B4}"/>
              </a:ext>
            </a:extLst>
          </p:cNvPr>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Tree>
    <p:extLst>
      <p:ext uri="{BB962C8B-B14F-4D97-AF65-F5344CB8AC3E}">
        <p14:creationId xmlns:p14="http://schemas.microsoft.com/office/powerpoint/2010/main" val="429097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9EC6F-4023-4820-50D7-F4A96EAD51EF}"/>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813B4ADA-FEFE-E595-3D69-2BFCA7E6E2AF}"/>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69EB0D44-A0EC-CE87-8A0E-F33B4633815C}"/>
              </a:ext>
            </a:extLst>
          </p:cNvPr>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pic>
        <p:nvPicPr>
          <p:cNvPr id="6" name="Picture 5">
            <a:extLst>
              <a:ext uri="{FF2B5EF4-FFF2-40B4-BE49-F238E27FC236}">
                <a16:creationId xmlns:a16="http://schemas.microsoft.com/office/drawing/2014/main" id="{43041B8B-1D1C-5175-EE41-D2177B6D09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05831" y="2639818"/>
            <a:ext cx="1958953" cy="1399252"/>
          </a:xfrm>
          <a:prstGeom prst="rect">
            <a:avLst/>
          </a:prstGeom>
        </p:spPr>
      </p:pic>
      <p:pic>
        <p:nvPicPr>
          <p:cNvPr id="7" name="Picture 6">
            <a:extLst>
              <a:ext uri="{FF2B5EF4-FFF2-40B4-BE49-F238E27FC236}">
                <a16:creationId xmlns:a16="http://schemas.microsoft.com/office/drawing/2014/main" id="{4E3F72ED-952F-0BD8-CF89-0B4F36D9F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895" y="1410634"/>
            <a:ext cx="2143125" cy="762000"/>
          </a:xfrm>
          <a:prstGeom prst="rect">
            <a:avLst/>
          </a:prstGeom>
        </p:spPr>
      </p:pic>
      <p:pic>
        <p:nvPicPr>
          <p:cNvPr id="8" name="Picture 7">
            <a:extLst>
              <a:ext uri="{FF2B5EF4-FFF2-40B4-BE49-F238E27FC236}">
                <a16:creationId xmlns:a16="http://schemas.microsoft.com/office/drawing/2014/main" id="{35CEC242-8A59-12E8-8AA1-4458D15E78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006" y="2985051"/>
            <a:ext cx="1877677" cy="1518571"/>
          </a:xfrm>
          <a:prstGeom prst="rect">
            <a:avLst/>
          </a:prstGeom>
        </p:spPr>
      </p:pic>
      <p:pic>
        <p:nvPicPr>
          <p:cNvPr id="9" name="Picture 8">
            <a:extLst>
              <a:ext uri="{FF2B5EF4-FFF2-40B4-BE49-F238E27FC236}">
                <a16:creationId xmlns:a16="http://schemas.microsoft.com/office/drawing/2014/main" id="{7CD4D8D9-22DF-B128-9597-050D4EC0E8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72729" y="2762882"/>
            <a:ext cx="1397000" cy="1047750"/>
          </a:xfrm>
          <a:prstGeom prst="rect">
            <a:avLst/>
          </a:prstGeom>
        </p:spPr>
      </p:pic>
      <p:pic>
        <p:nvPicPr>
          <p:cNvPr id="10" name="Picture 9">
            <a:extLst>
              <a:ext uri="{FF2B5EF4-FFF2-40B4-BE49-F238E27FC236}">
                <a16:creationId xmlns:a16="http://schemas.microsoft.com/office/drawing/2014/main" id="{2FD7336C-1F01-2FAE-53BF-25D7D019B5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18456" y="3583891"/>
            <a:ext cx="2507862" cy="626966"/>
          </a:xfrm>
          <a:prstGeom prst="rect">
            <a:avLst/>
          </a:prstGeom>
        </p:spPr>
      </p:pic>
      <p:pic>
        <p:nvPicPr>
          <p:cNvPr id="11" name="Picture 10">
            <a:extLst>
              <a:ext uri="{FF2B5EF4-FFF2-40B4-BE49-F238E27FC236}">
                <a16:creationId xmlns:a16="http://schemas.microsoft.com/office/drawing/2014/main" id="{7D7BCE0E-9395-B2C7-124F-D8DC9E50CF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9203" y="1939281"/>
            <a:ext cx="2237054" cy="973776"/>
          </a:xfrm>
          <a:prstGeom prst="rect">
            <a:avLst/>
          </a:prstGeom>
        </p:spPr>
      </p:pic>
      <p:pic>
        <p:nvPicPr>
          <p:cNvPr id="12" name="Picture 11">
            <a:extLst>
              <a:ext uri="{FF2B5EF4-FFF2-40B4-BE49-F238E27FC236}">
                <a16:creationId xmlns:a16="http://schemas.microsoft.com/office/drawing/2014/main" id="{FDFC28AA-40F3-9AD7-560D-837B87D2B1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25901" y="2747396"/>
            <a:ext cx="1476375" cy="933450"/>
          </a:xfrm>
          <a:prstGeom prst="rect">
            <a:avLst/>
          </a:prstGeom>
        </p:spPr>
      </p:pic>
      <p:pic>
        <p:nvPicPr>
          <p:cNvPr id="13" name="Picture 12">
            <a:extLst>
              <a:ext uri="{FF2B5EF4-FFF2-40B4-BE49-F238E27FC236}">
                <a16:creationId xmlns:a16="http://schemas.microsoft.com/office/drawing/2014/main" id="{FB4128CA-F5B2-26FE-C558-340928D5D2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67406" y="1998036"/>
            <a:ext cx="733425" cy="685800"/>
          </a:xfrm>
          <a:prstGeom prst="rect">
            <a:avLst/>
          </a:prstGeom>
        </p:spPr>
      </p:pic>
      <p:pic>
        <p:nvPicPr>
          <p:cNvPr id="14" name="Picture 13">
            <a:extLst>
              <a:ext uri="{FF2B5EF4-FFF2-40B4-BE49-F238E27FC236}">
                <a16:creationId xmlns:a16="http://schemas.microsoft.com/office/drawing/2014/main" id="{BCBC8C22-C7DB-4ED8-60BB-2C6EC2ECF9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32432" y="146746"/>
            <a:ext cx="2543175" cy="800100"/>
          </a:xfrm>
          <a:prstGeom prst="rect">
            <a:avLst/>
          </a:prstGeom>
        </p:spPr>
      </p:pic>
      <p:pic>
        <p:nvPicPr>
          <p:cNvPr id="15" name="Picture 14">
            <a:extLst>
              <a:ext uri="{FF2B5EF4-FFF2-40B4-BE49-F238E27FC236}">
                <a16:creationId xmlns:a16="http://schemas.microsoft.com/office/drawing/2014/main" id="{A64F0829-3F8A-A086-F582-136E138C53C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15200" y="5201230"/>
            <a:ext cx="1649413" cy="1024372"/>
          </a:xfrm>
          <a:prstGeom prst="rect">
            <a:avLst/>
          </a:prstGeom>
        </p:spPr>
      </p:pic>
      <p:pic>
        <p:nvPicPr>
          <p:cNvPr id="16" name="Picture 15">
            <a:extLst>
              <a:ext uri="{FF2B5EF4-FFF2-40B4-BE49-F238E27FC236}">
                <a16:creationId xmlns:a16="http://schemas.microsoft.com/office/drawing/2014/main" id="{92CEE2F9-A586-04A9-F5A5-EC4B7644CF3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26213" y="2158791"/>
            <a:ext cx="2276462" cy="2276462"/>
          </a:xfrm>
          <a:prstGeom prst="rect">
            <a:avLst/>
          </a:prstGeom>
        </p:spPr>
      </p:pic>
      <p:sp>
        <p:nvSpPr>
          <p:cNvPr id="17" name="Title 1">
            <a:extLst>
              <a:ext uri="{FF2B5EF4-FFF2-40B4-BE49-F238E27FC236}">
                <a16:creationId xmlns:a16="http://schemas.microsoft.com/office/drawing/2014/main" id="{98A78027-2D14-FEE5-C428-302961877379}"/>
              </a:ext>
            </a:extLst>
          </p:cNvPr>
          <p:cNvSpPr txBox="1">
            <a:spLocks/>
          </p:cNvSpPr>
          <p:nvPr/>
        </p:nvSpPr>
        <p:spPr bwMode="auto">
          <a:xfrm>
            <a:off x="11160" y="33963"/>
            <a:ext cx="8965572" cy="61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US" sz="2400" dirty="0"/>
              <a:t>Who Uses Two-</a:t>
            </a:r>
            <a:r>
              <a:rPr lang="en-US" dirty="0"/>
              <a:t>Fa</a:t>
            </a:r>
            <a:r>
              <a:rPr lang="en-US" sz="2400" dirty="0"/>
              <a:t>ctor?</a:t>
            </a:r>
          </a:p>
        </p:txBody>
      </p:sp>
      <p:sp>
        <p:nvSpPr>
          <p:cNvPr id="18" name="Slide Number Placeholder 3">
            <a:extLst>
              <a:ext uri="{FF2B5EF4-FFF2-40B4-BE49-F238E27FC236}">
                <a16:creationId xmlns:a16="http://schemas.microsoft.com/office/drawing/2014/main" id="{188F999F-E0E9-7ED7-0056-684176EFBF50}"/>
              </a:ext>
            </a:extLst>
          </p:cNvPr>
          <p:cNvSpPr txBox="1">
            <a:spLocks/>
          </p:cNvSpPr>
          <p:nvPr/>
        </p:nvSpPr>
        <p:spPr>
          <a:xfrm>
            <a:off x="6553200" y="6356350"/>
            <a:ext cx="21336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E5572D8C-A7B3-4084-82D8-5650279D3F5E}" type="slidenum">
              <a:rPr lang="en-US" smtClean="0"/>
              <a:pPr/>
              <a:t>9</a:t>
            </a:fld>
            <a:endParaRPr lang="en-US" dirty="0"/>
          </a:p>
        </p:txBody>
      </p:sp>
      <p:pic>
        <p:nvPicPr>
          <p:cNvPr id="19" name="Picture 18">
            <a:extLst>
              <a:ext uri="{FF2B5EF4-FFF2-40B4-BE49-F238E27FC236}">
                <a16:creationId xmlns:a16="http://schemas.microsoft.com/office/drawing/2014/main" id="{7E621EE0-CA3C-C87B-8338-07FBA6F656A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2527" y="1218890"/>
            <a:ext cx="2362200" cy="733875"/>
          </a:xfrm>
          <a:prstGeom prst="rect">
            <a:avLst/>
          </a:prstGeom>
        </p:spPr>
      </p:pic>
      <p:pic>
        <p:nvPicPr>
          <p:cNvPr id="20" name="Picture 19">
            <a:extLst>
              <a:ext uri="{FF2B5EF4-FFF2-40B4-BE49-F238E27FC236}">
                <a16:creationId xmlns:a16="http://schemas.microsoft.com/office/drawing/2014/main" id="{445A6E71-2338-2B69-88BB-2D61E498E2FF}"/>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921000" y="647700"/>
            <a:ext cx="2311400" cy="869527"/>
          </a:xfrm>
          <a:prstGeom prst="rect">
            <a:avLst/>
          </a:prstGeom>
        </p:spPr>
      </p:pic>
      <p:pic>
        <p:nvPicPr>
          <p:cNvPr id="21" name="Picture 20">
            <a:extLst>
              <a:ext uri="{FF2B5EF4-FFF2-40B4-BE49-F238E27FC236}">
                <a16:creationId xmlns:a16="http://schemas.microsoft.com/office/drawing/2014/main" id="{D961B53D-56C6-822F-BB23-683CE7E0756E}"/>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43600" y="751595"/>
            <a:ext cx="2743200" cy="661737"/>
          </a:xfrm>
          <a:prstGeom prst="rect">
            <a:avLst/>
          </a:prstGeom>
        </p:spPr>
      </p:pic>
      <p:pic>
        <p:nvPicPr>
          <p:cNvPr id="22" name="Picture 21">
            <a:extLst>
              <a:ext uri="{FF2B5EF4-FFF2-40B4-BE49-F238E27FC236}">
                <a16:creationId xmlns:a16="http://schemas.microsoft.com/office/drawing/2014/main" id="{F6A81EE1-E2FD-D10E-0EA4-76AE80B9851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161169" y="2191182"/>
            <a:ext cx="1665338" cy="626167"/>
          </a:xfrm>
          <a:prstGeom prst="rect">
            <a:avLst/>
          </a:prstGeom>
        </p:spPr>
      </p:pic>
      <p:pic>
        <p:nvPicPr>
          <p:cNvPr id="23" name="Picture 22">
            <a:extLst>
              <a:ext uri="{FF2B5EF4-FFF2-40B4-BE49-F238E27FC236}">
                <a16:creationId xmlns:a16="http://schemas.microsoft.com/office/drawing/2014/main" id="{27610E19-8B82-C5D5-FC61-247DD718F944}"/>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31292" y="2071367"/>
            <a:ext cx="1778508" cy="913684"/>
          </a:xfrm>
          <a:prstGeom prst="rect">
            <a:avLst/>
          </a:prstGeom>
        </p:spPr>
      </p:pic>
      <p:pic>
        <p:nvPicPr>
          <p:cNvPr id="24" name="Picture 23">
            <a:extLst>
              <a:ext uri="{FF2B5EF4-FFF2-40B4-BE49-F238E27FC236}">
                <a16:creationId xmlns:a16="http://schemas.microsoft.com/office/drawing/2014/main" id="{9A15C0A7-D0C9-6218-BE61-0D99BCE7570D}"/>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08615" y="4584355"/>
            <a:ext cx="2836135" cy="982432"/>
          </a:xfrm>
          <a:prstGeom prst="rect">
            <a:avLst/>
          </a:prstGeom>
        </p:spPr>
      </p:pic>
      <p:pic>
        <p:nvPicPr>
          <p:cNvPr id="25" name="Picture 24">
            <a:extLst>
              <a:ext uri="{FF2B5EF4-FFF2-40B4-BE49-F238E27FC236}">
                <a16:creationId xmlns:a16="http://schemas.microsoft.com/office/drawing/2014/main" id="{DBEC1F52-EC74-8623-8495-D8448D29B1AB}"/>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315200" y="3693748"/>
            <a:ext cx="1635138" cy="953831"/>
          </a:xfrm>
          <a:prstGeom prst="rect">
            <a:avLst/>
          </a:prstGeom>
        </p:spPr>
      </p:pic>
      <p:pic>
        <p:nvPicPr>
          <p:cNvPr id="26" name="Picture 25">
            <a:extLst>
              <a:ext uri="{FF2B5EF4-FFF2-40B4-BE49-F238E27FC236}">
                <a16:creationId xmlns:a16="http://schemas.microsoft.com/office/drawing/2014/main" id="{3FE9A3EB-182C-BAD5-28B5-CC2864BE3FD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937401" y="4013781"/>
            <a:ext cx="3198286" cy="790921"/>
          </a:xfrm>
          <a:prstGeom prst="rect">
            <a:avLst/>
          </a:prstGeom>
        </p:spPr>
      </p:pic>
      <p:pic>
        <p:nvPicPr>
          <p:cNvPr id="27" name="Picture 26">
            <a:extLst>
              <a:ext uri="{FF2B5EF4-FFF2-40B4-BE49-F238E27FC236}">
                <a16:creationId xmlns:a16="http://schemas.microsoft.com/office/drawing/2014/main" id="{DC827B8F-9D50-06C4-D0A6-7E2C31E33CF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943600" y="4791631"/>
            <a:ext cx="2916238" cy="579769"/>
          </a:xfrm>
          <a:prstGeom prst="rect">
            <a:avLst/>
          </a:prstGeom>
        </p:spPr>
      </p:pic>
      <p:pic>
        <p:nvPicPr>
          <p:cNvPr id="28" name="Picture 27">
            <a:extLst>
              <a:ext uri="{FF2B5EF4-FFF2-40B4-BE49-F238E27FC236}">
                <a16:creationId xmlns:a16="http://schemas.microsoft.com/office/drawing/2014/main" id="{0358F7E3-BA16-FB42-E3A6-DCCDD579258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204617" y="5299761"/>
            <a:ext cx="1018909" cy="1018909"/>
          </a:xfrm>
          <a:prstGeom prst="rect">
            <a:avLst/>
          </a:prstGeom>
        </p:spPr>
      </p:pic>
      <p:pic>
        <p:nvPicPr>
          <p:cNvPr id="29" name="Picture 28">
            <a:extLst>
              <a:ext uri="{FF2B5EF4-FFF2-40B4-BE49-F238E27FC236}">
                <a16:creationId xmlns:a16="http://schemas.microsoft.com/office/drawing/2014/main" id="{CE6DBBC6-E28B-2988-B33E-33C1D3C1400A}"/>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276600" y="5157269"/>
            <a:ext cx="2392108" cy="1058079"/>
          </a:xfrm>
          <a:prstGeom prst="rect">
            <a:avLst/>
          </a:prstGeom>
        </p:spPr>
      </p:pic>
      <p:pic>
        <p:nvPicPr>
          <p:cNvPr id="30" name="Picture 29">
            <a:extLst>
              <a:ext uri="{FF2B5EF4-FFF2-40B4-BE49-F238E27FC236}">
                <a16:creationId xmlns:a16="http://schemas.microsoft.com/office/drawing/2014/main" id="{C6DEC8B8-8D85-F21D-3E5C-C61E4146BB5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543619" y="4170663"/>
            <a:ext cx="1114425" cy="552450"/>
          </a:xfrm>
          <a:prstGeom prst="rect">
            <a:avLst/>
          </a:prstGeom>
        </p:spPr>
      </p:pic>
      <p:pic>
        <p:nvPicPr>
          <p:cNvPr id="31" name="Picture 30">
            <a:extLst>
              <a:ext uri="{FF2B5EF4-FFF2-40B4-BE49-F238E27FC236}">
                <a16:creationId xmlns:a16="http://schemas.microsoft.com/office/drawing/2014/main" id="{4E18953D-3AE8-B94B-7F9E-11F62FFC9ED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4000" y="5622366"/>
            <a:ext cx="1009650" cy="695325"/>
          </a:xfrm>
          <a:prstGeom prst="rect">
            <a:avLst/>
          </a:prstGeom>
        </p:spPr>
      </p:pic>
      <p:pic>
        <p:nvPicPr>
          <p:cNvPr id="32" name="Picture 31">
            <a:extLst>
              <a:ext uri="{FF2B5EF4-FFF2-40B4-BE49-F238E27FC236}">
                <a16:creationId xmlns:a16="http://schemas.microsoft.com/office/drawing/2014/main" id="{23E09228-A771-EB93-A93F-1972B98F58A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05381" y="6030339"/>
            <a:ext cx="1695450" cy="390525"/>
          </a:xfrm>
          <a:prstGeom prst="rect">
            <a:avLst/>
          </a:prstGeom>
        </p:spPr>
      </p:pic>
      <p:pic>
        <p:nvPicPr>
          <p:cNvPr id="33" name="Picture 32">
            <a:extLst>
              <a:ext uri="{FF2B5EF4-FFF2-40B4-BE49-F238E27FC236}">
                <a16:creationId xmlns:a16="http://schemas.microsoft.com/office/drawing/2014/main" id="{77C0E85D-B753-9BE1-2615-926EE630C67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826924" y="6178665"/>
            <a:ext cx="1695450" cy="438150"/>
          </a:xfrm>
          <a:prstGeom prst="rect">
            <a:avLst/>
          </a:prstGeom>
        </p:spPr>
      </p:pic>
      <p:pic>
        <p:nvPicPr>
          <p:cNvPr id="34" name="Picture 33">
            <a:extLst>
              <a:ext uri="{FF2B5EF4-FFF2-40B4-BE49-F238E27FC236}">
                <a16:creationId xmlns:a16="http://schemas.microsoft.com/office/drawing/2014/main" id="{9C6C09AB-2FE7-B72D-8B71-3DDD03A95A51}"/>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381125" y="5435677"/>
            <a:ext cx="1657350" cy="419100"/>
          </a:xfrm>
          <a:prstGeom prst="rect">
            <a:avLst/>
          </a:prstGeom>
        </p:spPr>
      </p:pic>
      <p:pic>
        <p:nvPicPr>
          <p:cNvPr id="35" name="Picture 34">
            <a:extLst>
              <a:ext uri="{FF2B5EF4-FFF2-40B4-BE49-F238E27FC236}">
                <a16:creationId xmlns:a16="http://schemas.microsoft.com/office/drawing/2014/main" id="{9F1641DF-DA3F-0237-1CD1-4C2DA4166B80}"/>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27716" y="4395379"/>
            <a:ext cx="1762125" cy="416626"/>
          </a:xfrm>
          <a:prstGeom prst="rect">
            <a:avLst/>
          </a:prstGeom>
        </p:spPr>
      </p:pic>
      <p:pic>
        <p:nvPicPr>
          <p:cNvPr id="36" name="Picture 35">
            <a:extLst>
              <a:ext uri="{FF2B5EF4-FFF2-40B4-BE49-F238E27FC236}">
                <a16:creationId xmlns:a16="http://schemas.microsoft.com/office/drawing/2014/main" id="{38DA935A-B4DE-172D-4588-09CF959263C9}"/>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27716" y="612207"/>
            <a:ext cx="2581275" cy="533400"/>
          </a:xfrm>
          <a:prstGeom prst="rect">
            <a:avLst/>
          </a:prstGeom>
        </p:spPr>
      </p:pic>
      <p:pic>
        <p:nvPicPr>
          <p:cNvPr id="37" name="Picture 36">
            <a:extLst>
              <a:ext uri="{FF2B5EF4-FFF2-40B4-BE49-F238E27FC236}">
                <a16:creationId xmlns:a16="http://schemas.microsoft.com/office/drawing/2014/main" id="{F4FABA0D-92E2-B74E-CF42-EDA0729C7E09}"/>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608413" y="2115541"/>
            <a:ext cx="1381125" cy="571500"/>
          </a:xfrm>
          <a:prstGeom prst="rect">
            <a:avLst/>
          </a:prstGeom>
        </p:spPr>
      </p:pic>
      <p:pic>
        <p:nvPicPr>
          <p:cNvPr id="38" name="Picture 37">
            <a:extLst>
              <a:ext uri="{FF2B5EF4-FFF2-40B4-BE49-F238E27FC236}">
                <a16:creationId xmlns:a16="http://schemas.microsoft.com/office/drawing/2014/main" id="{4E7DF1D0-2334-19E8-DC44-40931530DA1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820033" y="1457139"/>
            <a:ext cx="2333625" cy="514350"/>
          </a:xfrm>
          <a:prstGeom prst="rect">
            <a:avLst/>
          </a:prstGeom>
        </p:spPr>
      </p:pic>
    </p:spTree>
    <p:extLst>
      <p:ext uri="{BB962C8B-B14F-4D97-AF65-F5344CB8AC3E}">
        <p14:creationId xmlns:p14="http://schemas.microsoft.com/office/powerpoint/2010/main" val="31682348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AA13DF258BE34BBA33F1169B3701A1" ma:contentTypeVersion="3" ma:contentTypeDescription="Create a new document." ma:contentTypeScope="" ma:versionID="01fd4ca0a6603ed3acafb6d18c7e4b83">
  <xsd:schema xmlns:xsd="http://www.w3.org/2001/XMLSchema" xmlns:xs="http://www.w3.org/2001/XMLSchema" xmlns:p="http://schemas.microsoft.com/office/2006/metadata/properties" xmlns:ns2="b31ff3fc-5b03-4f42-87cf-222c83fb5789" targetNamespace="http://schemas.microsoft.com/office/2006/metadata/properties" ma:root="true" ma:fieldsID="933d698e24423a06646f5c25d4a28ec9" ns2:_="">
    <xsd:import namespace="b31ff3fc-5b03-4f42-87cf-222c83fb578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1ff3fc-5b03-4f42-87cf-222c83fb57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08511F-4F78-4DA6-9DE7-02801F542A9F}"/>
</file>

<file path=customXml/itemProps2.xml><?xml version="1.0" encoding="utf-8"?>
<ds:datastoreItem xmlns:ds="http://schemas.openxmlformats.org/officeDocument/2006/customXml" ds:itemID="{32F299AB-BC24-4A93-AEF5-3C2C1264CD4F}"/>
</file>

<file path=customXml/itemProps3.xml><?xml version="1.0" encoding="utf-8"?>
<ds:datastoreItem xmlns:ds="http://schemas.openxmlformats.org/officeDocument/2006/customXml" ds:itemID="{07D659DD-6AE7-452F-99ED-E3DEDE06FA1B}"/>
</file>

<file path=docProps/app.xml><?xml version="1.0" encoding="utf-8"?>
<Properties xmlns="http://schemas.openxmlformats.org/officeDocument/2006/extended-properties" xmlns:vt="http://schemas.openxmlformats.org/officeDocument/2006/docPropsVTypes">
  <Template/>
  <TotalTime>5582</TotalTime>
  <Words>5655</Words>
  <Application>Microsoft Office PowerPoint</Application>
  <PresentationFormat>Widescreen</PresentationFormat>
  <Paragraphs>438</Paragraphs>
  <Slides>76</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76</vt:i4>
      </vt:variant>
    </vt:vector>
  </HeadingPairs>
  <TitlesOfParts>
    <vt:vector size="88" baseType="lpstr">
      <vt:lpstr>Arial</vt:lpstr>
      <vt:lpstr>Calibri</vt:lpstr>
      <vt:lpstr>Calibri Light</vt:lpstr>
      <vt:lpstr>Courier</vt:lpstr>
      <vt:lpstr>Franklin Gothic Book</vt:lpstr>
      <vt:lpstr>Futura Medium</vt:lpstr>
      <vt:lpstr>Inter var</vt:lpstr>
      <vt:lpstr>September</vt:lpstr>
      <vt:lpstr>Times</vt:lpstr>
      <vt:lpstr>Times New Roman</vt:lpstr>
      <vt:lpstr>Wingdings 2</vt:lpstr>
      <vt:lpstr>Office Theme</vt:lpstr>
      <vt:lpstr>15Cs565</vt:lpstr>
      <vt:lpstr>PowerPoint Presentation</vt:lpstr>
      <vt:lpstr>Two Factor Authentication</vt:lpstr>
      <vt:lpstr>PowerPoint Presentation</vt:lpstr>
      <vt:lpstr>What are authentication factors? </vt:lpstr>
      <vt:lpstr>PowerPoint Presentation</vt:lpstr>
      <vt:lpstr>PowerPoint Presentation</vt:lpstr>
      <vt:lpstr>How does two-factor authentication work? </vt:lpstr>
      <vt:lpstr>PowerPoint Presentation</vt:lpstr>
      <vt:lpstr>How Two-Factor Authentication Helps</vt:lpstr>
      <vt:lpstr>What is 3-Factor Authentication (3FA)? </vt:lpstr>
      <vt:lpstr>What is the benefit of 3-Factor Authentication? </vt:lpstr>
      <vt:lpstr>PowerPoint Presentation</vt:lpstr>
      <vt:lpstr>PowerPoint Presentation</vt:lpstr>
      <vt:lpstr>What is 4-Factor Authentication (4FA)? </vt:lpstr>
      <vt:lpstr>PowerPoint Presentation</vt:lpstr>
      <vt:lpstr>Multi-factor Authentication (MFA)</vt:lpstr>
      <vt:lpstr>Multi-factor Authentication (MFA)</vt:lpstr>
      <vt:lpstr>Multi-factor Authentication (MFA)</vt:lpstr>
      <vt:lpstr>Multi-factor Authentication (MFA)</vt:lpstr>
      <vt:lpstr>Multi-factor Authentication (MFA)</vt:lpstr>
      <vt:lpstr>Multi-factor Authentication (MFA)</vt:lpstr>
      <vt:lpstr>Ways of MFA Authentication</vt:lpstr>
      <vt:lpstr>Multi-factor Authentication Options </vt:lpstr>
      <vt:lpstr>The Basic Authentication Scheme of HTTP</vt:lpstr>
      <vt:lpstr>Access Restriction</vt:lpstr>
      <vt:lpstr>Basic Authentication Scheme</vt:lpstr>
      <vt:lpstr>Basic Authentication Scheme (cont)</vt:lpstr>
      <vt:lpstr>Browser Cooperation</vt:lpstr>
      <vt:lpstr>Single Sign on (SSO) Authentication</vt:lpstr>
      <vt:lpstr>PowerPoint Presentation</vt:lpstr>
      <vt:lpstr>Drawback of Traditional Login systems</vt:lpstr>
      <vt:lpstr>SSO work Flow</vt:lpstr>
      <vt:lpstr>PowerPoint Presentation</vt:lpstr>
      <vt:lpstr>PowerPoint Presentation</vt:lpstr>
      <vt:lpstr>Advantages of SSO</vt:lpstr>
      <vt:lpstr>Demerits</vt:lpstr>
      <vt:lpstr>PowerPoint Presentation</vt:lpstr>
      <vt:lpstr>Validating Credentials </vt:lpstr>
      <vt:lpstr>PowerPoint Presentation</vt:lpstr>
      <vt:lpstr>PowerPoint Presentation</vt:lpstr>
      <vt:lpstr>PowerPoint Presentation</vt:lpstr>
      <vt:lpstr>Custom Authentication Systems</vt:lpstr>
      <vt:lpstr>PowerPoint Presentation</vt:lpstr>
      <vt:lpstr>PowerPoint Presentation</vt:lpstr>
      <vt:lpstr>PowerPoint Presentation</vt:lpstr>
      <vt:lpstr>Securing Password-Based Authentication</vt:lpstr>
      <vt:lpstr>PowerPoint Presentation</vt:lpstr>
      <vt:lpstr>PowerPoint Presentation</vt:lpstr>
      <vt:lpstr>PowerPoint Presentation</vt:lpstr>
      <vt:lpstr>PowerPoint Presentation</vt:lpstr>
      <vt:lpstr>PowerPoint Presentation</vt:lpstr>
      <vt:lpstr>Securing Web Authentication Mechanisms</vt:lpstr>
      <vt:lpstr>Authorization</vt:lpstr>
      <vt:lpstr>Authorization Goals</vt:lpstr>
      <vt:lpstr>PowerPoint Presentation</vt:lpstr>
      <vt:lpstr>Access Control</vt:lpstr>
      <vt:lpstr>PowerPoint Presentation</vt:lpstr>
      <vt:lpstr>Types of Permissions</vt:lpstr>
      <vt:lpstr>Authorization Layers</vt:lpstr>
      <vt:lpstr>PowerPoint Presentation</vt:lpstr>
      <vt:lpstr>PowerPoint Presentation</vt:lpstr>
      <vt:lpstr>PowerPoint Presentation</vt:lpstr>
      <vt:lpstr>PowerPoint Presentation</vt:lpstr>
      <vt:lpstr>Securing Web Application Authorization</vt:lpstr>
      <vt:lpstr>PowerPoint Presentation</vt:lpstr>
      <vt:lpstr>PowerPoint Presentation</vt:lpstr>
      <vt:lpstr>Application Server Layer</vt:lpstr>
      <vt:lpstr>PowerPoint Presentation</vt:lpstr>
      <vt:lpstr>Database Server Layer</vt:lpstr>
      <vt:lpstr>Custom Authorization Mechanisms</vt:lpstr>
      <vt:lpstr>PowerPoint Presentation</vt:lpstr>
      <vt:lpstr>Web Authorization Best Practices</vt:lpstr>
      <vt:lpstr>PowerPoint Presentation</vt:lpstr>
      <vt:lpstr>PowerPoint Presentation</vt:lpstr>
      <vt:lpstr>Attacks Against Authorization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Mathiyalagan R</cp:lastModifiedBy>
  <cp:revision>592</cp:revision>
  <dcterms:created xsi:type="dcterms:W3CDTF">2007-08-28T09:12:38Z</dcterms:created>
  <dcterms:modified xsi:type="dcterms:W3CDTF">2023-03-27T07:45:17Z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0x010100B4AA13DF258BE34BBA33F1169B3701A1</vt:lpwstr>
  </property>
</Properties>
</file>