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1" d="100"/>
          <a:sy n="61" d="100"/>
        </p:scale>
        <p:origin x="-17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16/03/18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16/03/18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16/03/18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16/03/18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16/03/18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16/03/18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16/03/18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16/03/18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16/03/18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16/03/18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16/03/18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16/03/18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602071"/>
            <a:ext cx="7543800" cy="1334145"/>
          </a:xfrm>
        </p:spPr>
        <p:txBody>
          <a:bodyPr/>
          <a:lstStyle/>
          <a:p>
            <a:r>
              <a:rPr lang="en-US" dirty="0" smtClean="0"/>
              <a:t>Red Wine Predictor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071704"/>
            <a:ext cx="6461760" cy="1066800"/>
          </a:xfrm>
        </p:spPr>
        <p:txBody>
          <a:bodyPr/>
          <a:lstStyle/>
          <a:p>
            <a:r>
              <a:rPr lang="en-US" dirty="0" smtClean="0"/>
              <a:t>March 16</a:t>
            </a:r>
            <a:r>
              <a:rPr lang="en-US" baseline="30000" dirty="0" smtClean="0"/>
              <a:t>th</a:t>
            </a:r>
            <a:r>
              <a:rPr lang="en-US" dirty="0" smtClean="0"/>
              <a:t> 2018</a:t>
            </a:r>
          </a:p>
          <a:p>
            <a:r>
              <a:rPr lang="en-US" dirty="0" smtClean="0"/>
              <a:t>Ananth </a:t>
            </a:r>
            <a:r>
              <a:rPr lang="en-US" dirty="0" err="1" smtClean="0"/>
              <a:t>Muniyappa</a:t>
            </a:r>
            <a:endParaRPr lang="en-US" dirty="0"/>
          </a:p>
        </p:txBody>
      </p:sp>
      <p:pic>
        <p:nvPicPr>
          <p:cNvPr id="4" name="Picture 3" descr="wine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78565"/>
            <a:ext cx="4685064" cy="307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053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Pain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Consumers (non-sommeliers) are not well informed about the characteristics of a high quality red wine, i.e., they don’t know the how to select good red wine!</a:t>
            </a:r>
          </a:p>
          <a:p>
            <a:endParaRPr lang="en-US" dirty="0"/>
          </a:p>
          <a:p>
            <a:r>
              <a:rPr lang="en-US" dirty="0" smtClean="0"/>
              <a:t>This barrier to selection occurs at restaurants, wines stores and bars; essentially vendors supplying red wine</a:t>
            </a:r>
          </a:p>
          <a:p>
            <a:endParaRPr lang="en-US" dirty="0"/>
          </a:p>
          <a:p>
            <a:r>
              <a:rPr lang="en-US" dirty="0" smtClean="0"/>
              <a:t>The multiple characteristics of high quality wine (e.g., </a:t>
            </a:r>
            <a:r>
              <a:rPr lang="en-US" dirty="0" err="1" smtClean="0"/>
              <a:t>sulphur</a:t>
            </a:r>
            <a:r>
              <a:rPr lang="en-US" dirty="0"/>
              <a:t> </a:t>
            </a:r>
            <a:r>
              <a:rPr lang="en-US" dirty="0" smtClean="0"/>
              <a:t>content, citric acid content, </a:t>
            </a:r>
            <a:r>
              <a:rPr lang="en-US" dirty="0" err="1" smtClean="0"/>
              <a:t>ph</a:t>
            </a:r>
            <a:r>
              <a:rPr lang="en-US" dirty="0" smtClean="0"/>
              <a:t> level etc.) are often times over whelming considerations for a regular consumer during the selection process</a:t>
            </a:r>
          </a:p>
          <a:p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202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Key Contributing Factors to Personalized  </a:t>
            </a:r>
            <a:br>
              <a:rPr lang="en-US" sz="3200" dirty="0" smtClean="0"/>
            </a:br>
            <a:r>
              <a:rPr lang="en-US" sz="3200" dirty="0" smtClean="0"/>
              <a:t>Red Wine Selection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fixed acidity	</a:t>
            </a:r>
          </a:p>
          <a:p>
            <a:r>
              <a:rPr lang="en-US" sz="2400" dirty="0"/>
              <a:t>volatile acidity	</a:t>
            </a:r>
          </a:p>
          <a:p>
            <a:r>
              <a:rPr lang="en-US" sz="2400" dirty="0"/>
              <a:t>citric acid	</a:t>
            </a:r>
          </a:p>
          <a:p>
            <a:r>
              <a:rPr lang="en-US" sz="2400" dirty="0"/>
              <a:t>residual sugar	</a:t>
            </a:r>
          </a:p>
          <a:p>
            <a:r>
              <a:rPr lang="en-US" sz="2400" dirty="0"/>
              <a:t>chlorides	</a:t>
            </a:r>
          </a:p>
          <a:p>
            <a:r>
              <a:rPr lang="en-US" sz="2400" dirty="0"/>
              <a:t>free sulfur dioxide	</a:t>
            </a:r>
          </a:p>
          <a:p>
            <a:r>
              <a:rPr lang="en-US" sz="2400" dirty="0"/>
              <a:t>total sulfur dioxide	</a:t>
            </a:r>
          </a:p>
          <a:p>
            <a:r>
              <a:rPr lang="en-US" sz="2400" dirty="0"/>
              <a:t>density	</a:t>
            </a:r>
          </a:p>
          <a:p>
            <a:r>
              <a:rPr lang="en-US" sz="2400" dirty="0"/>
              <a:t>pH	</a:t>
            </a:r>
          </a:p>
          <a:p>
            <a:r>
              <a:rPr lang="en-US" sz="2400" dirty="0" err="1"/>
              <a:t>sulphates</a:t>
            </a:r>
            <a:r>
              <a:rPr lang="en-US" sz="2400" dirty="0"/>
              <a:t>	</a:t>
            </a:r>
          </a:p>
          <a:p>
            <a:r>
              <a:rPr lang="en-US" sz="2400" dirty="0"/>
              <a:t>alcohol quality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560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Upon analyzing data within the Python Notebook one can determine statistically significant predictors vs. insignificant predictors. </a:t>
            </a:r>
          </a:p>
          <a:p>
            <a:endParaRPr lang="en-US" dirty="0"/>
          </a:p>
          <a:p>
            <a:r>
              <a:rPr lang="en-US" dirty="0" smtClean="0"/>
              <a:t>Based on this analysis one can determine the optimum prediction model for the desired output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data 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564" y="4147164"/>
            <a:ext cx="2253636" cy="225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199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Optimum Prediction 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318" y="1497141"/>
            <a:ext cx="71836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</a:t>
            </a:r>
            <a:r>
              <a:rPr lang="en-US" sz="2400" dirty="0"/>
              <a:t>Logistic</a:t>
            </a:r>
            <a:r>
              <a:rPr lang="en-US" dirty="0"/>
              <a:t> </a:t>
            </a:r>
            <a:r>
              <a:rPr lang="en-US" sz="2400" dirty="0"/>
              <a:t>Regression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318" y="2161629"/>
            <a:ext cx="2029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#Decision Tree</a:t>
            </a:r>
          </a:p>
        </p:txBody>
      </p:sp>
      <p:sp>
        <p:nvSpPr>
          <p:cNvPr id="6" name="Rectangle 5"/>
          <p:cNvSpPr/>
          <p:nvPr/>
        </p:nvSpPr>
        <p:spPr>
          <a:xfrm>
            <a:off x="824291" y="2875002"/>
            <a:ext cx="1844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2400" dirty="0" smtClean="0"/>
              <a:t>#Naive Bayes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824291" y="3613665"/>
            <a:ext cx="22412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2400" dirty="0"/>
              <a:t>#</a:t>
            </a:r>
            <a:r>
              <a:rPr lang="es-ES_tradnl" sz="2400" dirty="0" err="1"/>
              <a:t>Random</a:t>
            </a:r>
            <a:r>
              <a:rPr lang="es-ES_tradnl" sz="2400" dirty="0"/>
              <a:t> </a:t>
            </a:r>
            <a:r>
              <a:rPr lang="es-ES_tradnl" sz="2400" dirty="0" err="1"/>
              <a:t>Forest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856355" y="4262776"/>
            <a:ext cx="8181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#SVC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73308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3600" dirty="0"/>
              <a:t>G</a:t>
            </a:r>
            <a:r>
              <a:rPr lang="en-US" sz="3600" dirty="0" smtClean="0"/>
              <a:t>et a BROADER data set and….</a:t>
            </a:r>
          </a:p>
          <a:p>
            <a:pPr marL="114300" indent="0">
              <a:buNone/>
            </a:pPr>
            <a:endParaRPr lang="en-US" sz="3600" dirty="0"/>
          </a:p>
          <a:p>
            <a:pPr marL="114300" indent="0">
              <a:buNone/>
            </a:pPr>
            <a:r>
              <a:rPr lang="en-US" sz="3600" dirty="0" smtClean="0"/>
              <a:t>…..Go drink GOOD Red Wine!!</a:t>
            </a:r>
            <a:endParaRPr lang="en-US" sz="3600" dirty="0"/>
          </a:p>
        </p:txBody>
      </p:sp>
      <p:pic>
        <p:nvPicPr>
          <p:cNvPr id="4" name="Picture 3" descr="red wine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741" y="4301541"/>
            <a:ext cx="2099259" cy="209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051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37</TotalTime>
  <Words>179</Words>
  <Application>Microsoft Macintosh PowerPoint</Application>
  <PresentationFormat>On-screen Show (4:3)</PresentationFormat>
  <Paragraphs>44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Adjacency</vt:lpstr>
      <vt:lpstr>Red Wine Predictor</vt:lpstr>
      <vt:lpstr>Pain Point</vt:lpstr>
      <vt:lpstr>Key Contributing Factors to Personalized   Red Wine Selection</vt:lpstr>
      <vt:lpstr>Data Set Analysis</vt:lpstr>
      <vt:lpstr>Optimum Prediction Model</vt:lpstr>
      <vt:lpstr>Next Steps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 Wine Predictor</dc:title>
  <dc:creator>Ananth</dc:creator>
  <cp:lastModifiedBy>Ananth</cp:lastModifiedBy>
  <cp:revision>6</cp:revision>
  <dcterms:created xsi:type="dcterms:W3CDTF">2018-03-17T03:15:44Z</dcterms:created>
  <dcterms:modified xsi:type="dcterms:W3CDTF">2018-03-17T03:53:26Z</dcterms:modified>
</cp:coreProperties>
</file>