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DD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8C7E532-7FDB-499E-BBE6-3DE87B512B68}" v="50" dt="2024-01-10T13:49:15.4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DBB7E-04ED-5303-88AD-49DCF55940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5A150B-0C98-8A82-4581-AF0761FD5D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C54648-4BF2-D4CF-6EA4-DC51330AB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FF680-B1D7-4ADC-8897-F6A75C589756}" type="datetimeFigureOut">
              <a:rPr lang="en-GB" smtClean="0"/>
              <a:t>10/01/2024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D89CB8-66BA-2D46-DABA-806D219FE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FE7A4D-4BFE-C21A-9A12-3A04CBB6B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1C8C5-8D8A-408B-B212-B6142A18F7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7337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648CA-DFA5-A064-6342-3542C330B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5BF438-5982-CE80-6056-79E38BAFC0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2CCA95-7A98-18C6-0AE0-522370960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FF680-B1D7-4ADC-8897-F6A75C589756}" type="datetimeFigureOut">
              <a:rPr lang="en-GB" smtClean="0"/>
              <a:t>10/01/2024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C0AED5-3F3A-F481-AD5E-CBB2D1CFE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C4A6D5-341D-9AA3-B586-FC543A6C9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1C8C5-8D8A-408B-B212-B6142A18F7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7632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D991B0-2D46-396F-ECB3-FD219A50E8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E2A2C0-1ABD-81C3-8B20-251A557ACD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DEFE31-8273-F2A1-51E8-8B0736B66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FF680-B1D7-4ADC-8897-F6A75C589756}" type="datetimeFigureOut">
              <a:rPr lang="en-GB" smtClean="0"/>
              <a:t>10/01/2024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5AC200-C059-54DB-AEC8-1F5A5C9B5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999241-DE0F-F2DC-18E5-3AA6B8466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1C8C5-8D8A-408B-B212-B6142A18F7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3104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8E0C2-A5F8-E80D-FA62-589140A22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236260-01A7-56C2-70EB-B72140081D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A19255-8A7C-903E-FD66-A7D84A448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FF680-B1D7-4ADC-8897-F6A75C589756}" type="datetimeFigureOut">
              <a:rPr lang="en-GB" smtClean="0"/>
              <a:t>10/01/2024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F2457F-E51E-1757-BDEB-1D32DA4BA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FD7CE6-59A8-3C9D-E9A7-394F85BC0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1C8C5-8D8A-408B-B212-B6142A18F7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9846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92DA6-3F08-CBE6-7316-2D585031C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BE41B2-437A-A8C3-408E-7222AA6D53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DC0579-40D1-4F4F-240A-EB5E3AEE2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FF680-B1D7-4ADC-8897-F6A75C589756}" type="datetimeFigureOut">
              <a:rPr lang="en-GB" smtClean="0"/>
              <a:t>10/01/2024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BD6A2A-BFBB-13ED-4C83-C4CF01958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763665-72BB-E2D1-05D5-7778AE962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1C8C5-8D8A-408B-B212-B6142A18F7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310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FA675-3154-F71D-60D9-780743BED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E15DE-F037-867D-08DA-97EF879AFC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B02B5E-D44B-C3DC-D88C-E27E75CDEC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9997E7-88F1-1D0D-8516-03F13355B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FF680-B1D7-4ADC-8897-F6A75C589756}" type="datetimeFigureOut">
              <a:rPr lang="en-GB" smtClean="0"/>
              <a:t>10/01/2024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C50485-A20F-2442-B6F7-3A7AE5C82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28DE8-56D0-A457-887A-F7F0BBB73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1C8C5-8D8A-408B-B212-B6142A18F7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3161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ECBDF-0BD4-493C-F848-A732380F4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2D9D-B4CA-7B65-04B2-F04C99075F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43B021-B0B8-13D5-4753-D6ED737190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162A9C-2B9B-D549-B2FA-BF8C135F04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8D0D5C-E1A1-DFFE-0F58-989FA32D5E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A27E3C-ECDD-36EC-FDCA-E41E32472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FF680-B1D7-4ADC-8897-F6A75C589756}" type="datetimeFigureOut">
              <a:rPr lang="en-GB" smtClean="0"/>
              <a:t>10/01/2024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5E660A-30AD-2929-122C-1FB1DDDFA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2B0B2E-DB33-7C23-8998-A38207D5D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1C8C5-8D8A-408B-B212-B6142A18F7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4481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E1B17-6C6B-3F18-ABD6-AF0567431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4E7260-C915-F67F-A39E-DD52CC849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FF680-B1D7-4ADC-8897-F6A75C589756}" type="datetimeFigureOut">
              <a:rPr lang="en-GB" smtClean="0"/>
              <a:t>10/01/2024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7BA095-CDC0-57A4-03C4-13DDDC5FF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76ACAB-7065-A562-5245-6B128CA77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1C8C5-8D8A-408B-B212-B6142A18F7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8498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5013A0-E8AD-2329-BB25-0255F5FBC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FF680-B1D7-4ADC-8897-F6A75C589756}" type="datetimeFigureOut">
              <a:rPr lang="en-GB" smtClean="0"/>
              <a:t>10/01/2024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BCD0BE-BC02-5034-6C0B-DD97C68E6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6627FE-F824-0200-761A-FAD37229B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1C8C5-8D8A-408B-B212-B6142A18F7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8838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4A260-58B3-E587-47AB-1C0988D69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356950-676F-C54D-B15A-C3818CD0A5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44ACA1-90B6-953B-2B11-B00BF0B509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210A79-1692-D496-4BE5-DD3F091FB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FF680-B1D7-4ADC-8897-F6A75C589756}" type="datetimeFigureOut">
              <a:rPr lang="en-GB" smtClean="0"/>
              <a:t>10/01/2024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97F5DC-B595-3E61-B8BC-00254A548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E05351-0B27-FB84-240B-4A5055CC6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1C8C5-8D8A-408B-B212-B6142A18F7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0982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7DC69-49B7-0A4A-A34A-6148A04A9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9A9E86-065E-4470-8597-E9612606A3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EE6B65-7DFE-34AB-9878-64EF642180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6D977D-EDAC-D7F5-B689-8D1A3933D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FF680-B1D7-4ADC-8897-F6A75C589756}" type="datetimeFigureOut">
              <a:rPr lang="en-GB" smtClean="0"/>
              <a:t>10/01/2024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A3D85E-76E4-6EF6-14DF-370A1041C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164843-19FF-D684-5A75-1D7E46D5F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1C8C5-8D8A-408B-B212-B6142A18F7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6748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5C0DB0-D26B-E36A-3945-EE22F3463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DAA0A4-A406-2155-5D99-4615F212B5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00944A-2B15-6B28-D24C-A83F487784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2FF680-B1D7-4ADC-8897-F6A75C589756}" type="datetimeFigureOut">
              <a:rPr lang="en-GB" smtClean="0"/>
              <a:t>10/01/2024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FBCC1A-06F7-C91D-F032-C7C6EB0C88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336FB1-7E1D-F583-A6EA-B8EC361BE6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A1C8C5-8D8A-408B-B212-B6142A18F7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9669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5E338-6520-2545-348D-1D8769015F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Data Governance</a:t>
            </a:r>
          </a:p>
        </p:txBody>
      </p:sp>
    </p:spTree>
    <p:extLst>
      <p:ext uri="{BB962C8B-B14F-4D97-AF65-F5344CB8AC3E}">
        <p14:creationId xmlns:p14="http://schemas.microsoft.com/office/powerpoint/2010/main" val="430222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 57">
            <a:extLst>
              <a:ext uri="{FF2B5EF4-FFF2-40B4-BE49-F238E27FC236}">
                <a16:creationId xmlns:a16="http://schemas.microsoft.com/office/drawing/2014/main" id="{855CFBC3-84D6-07BB-B4BC-DFEAC53657BD}"/>
              </a:ext>
            </a:extLst>
          </p:cNvPr>
          <p:cNvGrpSpPr/>
          <p:nvPr/>
        </p:nvGrpSpPr>
        <p:grpSpPr>
          <a:xfrm>
            <a:off x="818073" y="885824"/>
            <a:ext cx="10555854" cy="5636657"/>
            <a:chOff x="559821" y="663387"/>
            <a:chExt cx="10555854" cy="577337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147F76FC-7126-157B-9C27-A9E759BF3843}"/>
                </a:ext>
              </a:extLst>
            </p:cNvPr>
            <p:cNvSpPr/>
            <p:nvPr/>
          </p:nvSpPr>
          <p:spPr>
            <a:xfrm>
              <a:off x="559821" y="1601030"/>
              <a:ext cx="2097741" cy="361397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/>
                <a:t>DATA GOVERNANCE POLICY</a:t>
              </a:r>
            </a:p>
            <a:p>
              <a:pPr algn="ctr"/>
              <a:endParaRPr lang="en-GB" dirty="0"/>
            </a:p>
            <a:p>
              <a:pPr algn="ctr"/>
              <a:r>
                <a:rPr lang="en-GB" sz="1300" dirty="0"/>
                <a:t>AS PAST OF THE INFORMATION GOVERNANCE MANDATE</a:t>
              </a:r>
            </a:p>
            <a:p>
              <a:pPr algn="ctr"/>
              <a:endParaRPr lang="en-GB" sz="1300" dirty="0"/>
            </a:p>
            <a:p>
              <a:pPr algn="ctr"/>
              <a:r>
                <a:rPr lang="en-GB" sz="1300" dirty="0"/>
                <a:t>APPROVED BY SENIOR MANAGEMENT</a:t>
              </a:r>
            </a:p>
          </p:txBody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98D7EE57-A917-FCE0-62FB-879599B773AD}"/>
                </a:ext>
              </a:extLst>
            </p:cNvPr>
            <p:cNvGrpSpPr/>
            <p:nvPr/>
          </p:nvGrpSpPr>
          <p:grpSpPr>
            <a:xfrm>
              <a:off x="2073644" y="663387"/>
              <a:ext cx="6794132" cy="5249791"/>
              <a:chOff x="1273544" y="663387"/>
              <a:chExt cx="6794132" cy="5249791"/>
            </a:xfrm>
          </p:grpSpPr>
          <p:sp>
            <p:nvSpPr>
              <p:cNvPr id="17" name="Arrow: Down 16">
                <a:extLst>
                  <a:ext uri="{FF2B5EF4-FFF2-40B4-BE49-F238E27FC236}">
                    <a16:creationId xmlns:a16="http://schemas.microsoft.com/office/drawing/2014/main" id="{1FEDE73A-978C-32C1-2B82-0D86D8725765}"/>
                  </a:ext>
                </a:extLst>
              </p:cNvPr>
              <p:cNvSpPr/>
              <p:nvPr/>
            </p:nvSpPr>
            <p:spPr>
              <a:xfrm>
                <a:off x="5625548" y="1099690"/>
                <a:ext cx="470452" cy="1365214"/>
              </a:xfrm>
              <a:prstGeom prst="downArrow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305462B-EB46-C7E3-E49B-B30BB54C58EB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618063" y="1535993"/>
                <a:ext cx="3728948" cy="561906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600" dirty="0">
                    <a:solidFill>
                      <a:schemeClr val="accent5">
                        <a:lumMod val="75000"/>
                      </a:schemeClr>
                    </a:solidFill>
                  </a:rPr>
                  <a:t>DATA MUST BE RECOGNISED AS A VALUED AND STRATEGIC ENTERPRISE ASSET</a:t>
                </a:r>
              </a:p>
            </p:txBody>
          </p:sp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640AA655-1D91-1932-E0C8-3D2337EEF8E7}"/>
                  </a:ext>
                </a:extLst>
              </p:cNvPr>
              <p:cNvSpPr/>
              <p:nvPr/>
            </p:nvSpPr>
            <p:spPr>
              <a:xfrm>
                <a:off x="1515034" y="663387"/>
                <a:ext cx="2402542" cy="436303"/>
              </a:xfrm>
              <a:prstGeom prst="round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600" dirty="0">
                    <a:solidFill>
                      <a:schemeClr val="accent5">
                        <a:lumMod val="75000"/>
                      </a:schemeClr>
                    </a:solidFill>
                  </a:rPr>
                  <a:t>FROM “MY DATA” TO OUR DATA</a:t>
                </a:r>
              </a:p>
            </p:txBody>
          </p:sp>
          <p:sp>
            <p:nvSpPr>
              <p:cNvPr id="11" name="Arrow: Down 10">
                <a:extLst>
                  <a:ext uri="{FF2B5EF4-FFF2-40B4-BE49-F238E27FC236}">
                    <a16:creationId xmlns:a16="http://schemas.microsoft.com/office/drawing/2014/main" id="{40A56D56-DF7A-0671-275F-EE9C98E239E0}"/>
                  </a:ext>
                </a:extLst>
              </p:cNvPr>
              <p:cNvSpPr/>
              <p:nvPr/>
            </p:nvSpPr>
            <p:spPr>
              <a:xfrm>
                <a:off x="3102417" y="1099691"/>
                <a:ext cx="355371" cy="406555"/>
              </a:xfrm>
              <a:prstGeom prst="downArrow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BCB460E3-B66C-9887-952B-58592FBE8C54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618063" y="2474567"/>
                <a:ext cx="3728948" cy="561906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600" dirty="0">
                    <a:solidFill>
                      <a:srgbClr val="00B050"/>
                    </a:solidFill>
                  </a:rPr>
                  <a:t>DATA MUST HAVE CLEARLY DEFINED ACCOUNTABILITY</a:t>
                </a:r>
              </a:p>
            </p:txBody>
          </p:sp>
          <p:sp>
            <p:nvSpPr>
              <p:cNvPr id="20" name="Rectangle: Rounded Corners 19">
                <a:extLst>
                  <a:ext uri="{FF2B5EF4-FFF2-40B4-BE49-F238E27FC236}">
                    <a16:creationId xmlns:a16="http://schemas.microsoft.com/office/drawing/2014/main" id="{B2EDFA4D-1F3E-A19F-2BF1-D6B2EBA049EE}"/>
                  </a:ext>
                </a:extLst>
              </p:cNvPr>
              <p:cNvSpPr/>
              <p:nvPr/>
            </p:nvSpPr>
            <p:spPr>
              <a:xfrm>
                <a:off x="4894728" y="663387"/>
                <a:ext cx="3172947" cy="436303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600" dirty="0">
                    <a:solidFill>
                      <a:srgbClr val="00B050"/>
                    </a:solidFill>
                  </a:rPr>
                  <a:t>DATA GOVERNANCE IS EVERYONE’S REPONSIBILITY	</a:t>
                </a:r>
              </a:p>
            </p:txBody>
          </p: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5238E1B2-803A-852D-C000-2855C99A2A92}"/>
                  </a:ext>
                </a:extLst>
              </p:cNvPr>
              <p:cNvCxnSpPr/>
              <p:nvPr/>
            </p:nvCxnSpPr>
            <p:spPr>
              <a:xfrm>
                <a:off x="4410075" y="2097899"/>
                <a:ext cx="0" cy="367005"/>
              </a:xfrm>
              <a:prstGeom prst="straightConnector1">
                <a:avLst/>
              </a:prstGeom>
              <a:ln w="3492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6FA88FCA-2AF9-7485-3C08-437EB6920141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618063" y="3413141"/>
                <a:ext cx="3728948" cy="69213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600" dirty="0">
                    <a:solidFill>
                      <a:schemeClr val="accent4">
                        <a:lumMod val="50000"/>
                      </a:schemeClr>
                    </a:solidFill>
                  </a:rPr>
                  <a:t>DATA MUST BE MANAGED TO FOLLOW INTERNAL &amp; EXTERNAL RULES/REGULATIONS</a:t>
                </a:r>
              </a:p>
            </p:txBody>
          </p: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8DABA5C9-F0A2-5E60-92BA-B081DCD63358}"/>
                  </a:ext>
                </a:extLst>
              </p:cNvPr>
              <p:cNvCxnSpPr/>
              <p:nvPr/>
            </p:nvCxnSpPr>
            <p:spPr>
              <a:xfrm>
                <a:off x="4410075" y="3041012"/>
                <a:ext cx="0" cy="367005"/>
              </a:xfrm>
              <a:prstGeom prst="straightConnector1">
                <a:avLst/>
              </a:prstGeom>
              <a:ln w="3492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Arrow: Up 26">
                <a:extLst>
                  <a:ext uri="{FF2B5EF4-FFF2-40B4-BE49-F238E27FC236}">
                    <a16:creationId xmlns:a16="http://schemas.microsoft.com/office/drawing/2014/main" id="{9C037D26-5519-8A5A-8800-0F635357B7FB}"/>
                  </a:ext>
                </a:extLst>
              </p:cNvPr>
              <p:cNvSpPr/>
              <p:nvPr/>
            </p:nvSpPr>
            <p:spPr>
              <a:xfrm>
                <a:off x="5791200" y="4105275"/>
                <a:ext cx="484632" cy="1371600"/>
              </a:xfrm>
              <a:prstGeom prst="upArrow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9" name="Rectangle: Rounded Corners 28">
                <a:extLst>
                  <a:ext uri="{FF2B5EF4-FFF2-40B4-BE49-F238E27FC236}">
                    <a16:creationId xmlns:a16="http://schemas.microsoft.com/office/drawing/2014/main" id="{BA019A1B-BAE3-B842-00CA-95CD26C1E29A}"/>
                  </a:ext>
                </a:extLst>
              </p:cNvPr>
              <p:cNvSpPr/>
              <p:nvPr/>
            </p:nvSpPr>
            <p:spPr>
              <a:xfrm>
                <a:off x="4894728" y="5476875"/>
                <a:ext cx="3172948" cy="436303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600" dirty="0">
                    <a:solidFill>
                      <a:schemeClr val="accent4">
                        <a:lumMod val="50000"/>
                      </a:schemeClr>
                    </a:solidFill>
                  </a:rPr>
                  <a:t>AVOID RISK AND COMPLIANCE ISSUES	</a:t>
                </a: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75C37037-2508-E4C2-8358-6299908EDF1F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618063" y="4457831"/>
                <a:ext cx="3728948" cy="692134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600" dirty="0">
                    <a:solidFill>
                      <a:schemeClr val="accent3">
                        <a:lumMod val="50000"/>
                      </a:schemeClr>
                    </a:solidFill>
                  </a:rPr>
                  <a:t>DATA QUALITY MUST BE DEFINED AND MANAGED CONSISTENTLY ACROSS THE DATA LIFECYCLE</a:t>
                </a:r>
              </a:p>
            </p:txBody>
          </p:sp>
          <p:sp>
            <p:nvSpPr>
              <p:cNvPr id="32" name="Rectangle: Rounded Corners 31">
                <a:extLst>
                  <a:ext uri="{FF2B5EF4-FFF2-40B4-BE49-F238E27FC236}">
                    <a16:creationId xmlns:a16="http://schemas.microsoft.com/office/drawing/2014/main" id="{EE6E96F5-128F-7AAE-7081-27DDB1DAB7F7}"/>
                  </a:ext>
                </a:extLst>
              </p:cNvPr>
              <p:cNvSpPr/>
              <p:nvPr/>
            </p:nvSpPr>
            <p:spPr>
              <a:xfrm>
                <a:off x="1273544" y="5476874"/>
                <a:ext cx="2725812" cy="436303"/>
              </a:xfrm>
              <a:prstGeom prst="round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600" dirty="0">
                    <a:solidFill>
                      <a:schemeClr val="accent3">
                        <a:lumMod val="50000"/>
                      </a:schemeClr>
                    </a:solidFill>
                  </a:rPr>
                  <a:t>FIRST TIME RIGHT EVERYTIME</a:t>
                </a:r>
                <a:endParaRPr lang="en-GB" sz="1600" dirty="0">
                  <a:solidFill>
                    <a:schemeClr val="accent4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3" name="Arrow: Up 32">
                <a:extLst>
                  <a:ext uri="{FF2B5EF4-FFF2-40B4-BE49-F238E27FC236}">
                    <a16:creationId xmlns:a16="http://schemas.microsoft.com/office/drawing/2014/main" id="{D384F4B5-B4CB-4DC6-B5B5-36514BB7EEE4}"/>
                  </a:ext>
                </a:extLst>
              </p:cNvPr>
              <p:cNvSpPr/>
              <p:nvPr/>
            </p:nvSpPr>
            <p:spPr>
              <a:xfrm>
                <a:off x="3037786" y="5149965"/>
                <a:ext cx="484632" cy="326909"/>
              </a:xfrm>
              <a:prstGeom prst="upArrow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8E6D8207-1952-7B5D-89C5-44963B80C5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10075" y="4105275"/>
                <a:ext cx="0" cy="352556"/>
              </a:xfrm>
              <a:prstGeom prst="straightConnector1">
                <a:avLst/>
              </a:prstGeom>
              <a:ln w="3492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15B5CF03-04A6-2A8E-1785-408D9E57789C}"/>
                </a:ext>
              </a:extLst>
            </p:cNvPr>
            <p:cNvSpPr txBox="1"/>
            <p:nvPr/>
          </p:nvSpPr>
          <p:spPr>
            <a:xfrm>
              <a:off x="1074171" y="6067425"/>
              <a:ext cx="8689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POLICY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68A3A290-8556-404D-B892-E51F46F9970F}"/>
                </a:ext>
              </a:extLst>
            </p:cNvPr>
            <p:cNvSpPr txBox="1"/>
            <p:nvPr/>
          </p:nvSpPr>
          <p:spPr>
            <a:xfrm>
              <a:off x="2803632" y="2226179"/>
              <a:ext cx="461665" cy="2124206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GB" dirty="0"/>
                <a:t>BREAKS DOWN INTO</a:t>
              </a:r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5D1EA974-56D2-62BE-4A18-983A7C99DE3D}"/>
                </a:ext>
              </a:extLst>
            </p:cNvPr>
            <p:cNvCxnSpPr/>
            <p:nvPr/>
          </p:nvCxnSpPr>
          <p:spPr>
            <a:xfrm>
              <a:off x="2073644" y="6252091"/>
              <a:ext cx="1828873" cy="0"/>
            </a:xfrm>
            <a:prstGeom prst="line">
              <a:avLst/>
            </a:prstGeom>
            <a:ln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C0D8967A-5B39-53A0-1823-42B4CC95DFAD}"/>
                </a:ext>
              </a:extLst>
            </p:cNvPr>
            <p:cNvSpPr txBox="1"/>
            <p:nvPr/>
          </p:nvSpPr>
          <p:spPr>
            <a:xfrm>
              <a:off x="4772238" y="6046116"/>
              <a:ext cx="13237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PRINCIPLES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0A13ECF7-B806-9E7D-9FF6-81559D7CD8A3}"/>
                </a:ext>
              </a:extLst>
            </p:cNvPr>
            <p:cNvSpPr>
              <a:spLocks/>
            </p:cNvSpPr>
            <p:nvPr/>
          </p:nvSpPr>
          <p:spPr>
            <a:xfrm>
              <a:off x="8111572" y="1554993"/>
              <a:ext cx="3004103" cy="321382"/>
            </a:xfrm>
            <a:prstGeom prst="rect">
              <a:avLst/>
            </a:prstGeom>
            <a:solidFill>
              <a:srgbClr val="70DDEC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bg2">
                      <a:lumMod val="10000"/>
                    </a:schemeClr>
                  </a:solidFill>
                </a:rPr>
                <a:t>ACCESSIBILITY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367EEB94-74E5-1010-2512-0E3300C6B88A}"/>
                </a:ext>
              </a:extLst>
            </p:cNvPr>
            <p:cNvSpPr>
              <a:spLocks/>
            </p:cNvSpPr>
            <p:nvPr/>
          </p:nvSpPr>
          <p:spPr>
            <a:xfrm>
              <a:off x="8111568" y="2112333"/>
              <a:ext cx="3004103" cy="321382"/>
            </a:xfrm>
            <a:prstGeom prst="rect">
              <a:avLst/>
            </a:prstGeom>
            <a:solidFill>
              <a:srgbClr val="70DDEC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bg2">
                      <a:lumMod val="10000"/>
                    </a:schemeClr>
                  </a:solidFill>
                </a:rPr>
                <a:t>ACCURACY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BCCD9106-F6B4-60A0-19B9-FE661AE93C79}"/>
                </a:ext>
              </a:extLst>
            </p:cNvPr>
            <p:cNvSpPr>
              <a:spLocks/>
            </p:cNvSpPr>
            <p:nvPr/>
          </p:nvSpPr>
          <p:spPr>
            <a:xfrm>
              <a:off x="8111570" y="2667112"/>
              <a:ext cx="3004103" cy="321382"/>
            </a:xfrm>
            <a:prstGeom prst="rect">
              <a:avLst/>
            </a:prstGeom>
            <a:solidFill>
              <a:srgbClr val="70DDEC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bg2">
                      <a:lumMod val="10000"/>
                    </a:schemeClr>
                  </a:solidFill>
                </a:rPr>
                <a:t>COMPLETENESS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62062B99-D582-527D-8574-2796939E6249}"/>
                </a:ext>
              </a:extLst>
            </p:cNvPr>
            <p:cNvSpPr>
              <a:spLocks/>
            </p:cNvSpPr>
            <p:nvPr/>
          </p:nvSpPr>
          <p:spPr>
            <a:xfrm>
              <a:off x="8111570" y="3229252"/>
              <a:ext cx="3004103" cy="321382"/>
            </a:xfrm>
            <a:prstGeom prst="rect">
              <a:avLst/>
            </a:prstGeom>
            <a:solidFill>
              <a:srgbClr val="70DDEC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bg2">
                      <a:lumMod val="10000"/>
                    </a:schemeClr>
                  </a:solidFill>
                </a:rPr>
                <a:t>CONSISTENCY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0987C18C-3774-EF97-43E2-748A638BDEB2}"/>
                </a:ext>
              </a:extLst>
            </p:cNvPr>
            <p:cNvSpPr>
              <a:spLocks/>
            </p:cNvSpPr>
            <p:nvPr/>
          </p:nvSpPr>
          <p:spPr>
            <a:xfrm>
              <a:off x="8111569" y="3790923"/>
              <a:ext cx="3004103" cy="321382"/>
            </a:xfrm>
            <a:prstGeom prst="rect">
              <a:avLst/>
            </a:prstGeom>
            <a:solidFill>
              <a:srgbClr val="70DDEC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bg2">
                      <a:lumMod val="10000"/>
                    </a:schemeClr>
                  </a:solidFill>
                </a:rPr>
                <a:t>RELEVANCE(NON-OBSOLETE)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45650D78-CB8A-770E-480A-1E1ED804CEC8}"/>
                </a:ext>
              </a:extLst>
            </p:cNvPr>
            <p:cNvSpPr>
              <a:spLocks/>
            </p:cNvSpPr>
            <p:nvPr/>
          </p:nvSpPr>
          <p:spPr>
            <a:xfrm>
              <a:off x="8111568" y="4345702"/>
              <a:ext cx="3004103" cy="321382"/>
            </a:xfrm>
            <a:prstGeom prst="rect">
              <a:avLst/>
            </a:prstGeom>
            <a:solidFill>
              <a:srgbClr val="70DDEC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bg2">
                      <a:lumMod val="10000"/>
                    </a:schemeClr>
                  </a:solidFill>
                </a:rPr>
                <a:t>TIMELINESS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25B43D4B-C965-246A-F445-C4E826E4DCF5}"/>
                </a:ext>
              </a:extLst>
            </p:cNvPr>
            <p:cNvSpPr>
              <a:spLocks/>
            </p:cNvSpPr>
            <p:nvPr/>
          </p:nvSpPr>
          <p:spPr>
            <a:xfrm>
              <a:off x="8111568" y="4857209"/>
              <a:ext cx="3004103" cy="321382"/>
            </a:xfrm>
            <a:prstGeom prst="rect">
              <a:avLst/>
            </a:prstGeom>
            <a:solidFill>
              <a:srgbClr val="70DDEC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bg2">
                      <a:lumMod val="10000"/>
                    </a:schemeClr>
                  </a:solidFill>
                </a:rPr>
                <a:t>UNIQUENESS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9D5EF513-C3CE-BCB7-F86C-9E8FC9E63781}"/>
                </a:ext>
              </a:extLst>
            </p:cNvPr>
            <p:cNvSpPr txBox="1"/>
            <p:nvPr/>
          </p:nvSpPr>
          <p:spPr>
            <a:xfrm>
              <a:off x="8925138" y="6024292"/>
              <a:ext cx="14743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DIMENSIONS</a:t>
              </a:r>
            </a:p>
          </p:txBody>
        </p: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5E2F608-9957-DBCB-BCED-0EBB3A7D84C6}"/>
                </a:ext>
              </a:extLst>
            </p:cNvPr>
            <p:cNvCxnSpPr/>
            <p:nvPr/>
          </p:nvCxnSpPr>
          <p:spPr>
            <a:xfrm>
              <a:off x="6591300" y="6252091"/>
              <a:ext cx="1828873" cy="0"/>
            </a:xfrm>
            <a:prstGeom prst="line">
              <a:avLst/>
            </a:prstGeom>
            <a:ln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09BE4D4C-2DEC-01BF-8880-B35D1AEAD60E}"/>
                </a:ext>
              </a:extLst>
            </p:cNvPr>
            <p:cNvSpPr txBox="1"/>
            <p:nvPr/>
          </p:nvSpPr>
          <p:spPr>
            <a:xfrm>
              <a:off x="7423081" y="2600239"/>
              <a:ext cx="461665" cy="1512066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GB" dirty="0"/>
                <a:t>MESAURED BY</a:t>
              </a:r>
            </a:p>
          </p:txBody>
        </p: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7E38DF4F-E88D-FFA3-BBF3-2838DE1EFE78}"/>
              </a:ext>
            </a:extLst>
          </p:cNvPr>
          <p:cNvSpPr txBox="1"/>
          <p:nvPr/>
        </p:nvSpPr>
        <p:spPr>
          <a:xfrm>
            <a:off x="3906583" y="321204"/>
            <a:ext cx="4092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DATA GOVERNANCE POLICY DESCRIPTION</a:t>
            </a:r>
          </a:p>
        </p:txBody>
      </p:sp>
    </p:spTree>
    <p:extLst>
      <p:ext uri="{BB962C8B-B14F-4D97-AF65-F5344CB8AC3E}">
        <p14:creationId xmlns:p14="http://schemas.microsoft.com/office/powerpoint/2010/main" val="8047783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</TotalTime>
  <Words>103</Words>
  <Application>Microsoft Office PowerPoint</Application>
  <PresentationFormat>Widescreen</PresentationFormat>
  <Paragraphs>27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Data Governance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Governance</dc:title>
  <dc:creator>Ananth Shenoy</dc:creator>
  <cp:lastModifiedBy>Ananth Shenoy</cp:lastModifiedBy>
  <cp:revision>2</cp:revision>
  <dcterms:created xsi:type="dcterms:W3CDTF">2024-01-10T11:26:22Z</dcterms:created>
  <dcterms:modified xsi:type="dcterms:W3CDTF">2024-01-10T15:49:47Z</dcterms:modified>
</cp:coreProperties>
</file>