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Raleway" panose="020B0604020202020204" charset="0"/>
      <p:regular r:id="rId22"/>
      <p:bold r:id="rId23"/>
      <p:italic r:id="rId24"/>
      <p:boldItalic r:id="rId25"/>
    </p:embeddedFont>
    <p:embeddedFont>
      <p:font typeface="Calibri" panose="020F0502020204030204" pitchFamily="34" charset="0"/>
      <p:regular r:id="rId26"/>
      <p:bold r:id="rId27"/>
      <p:italic r:id="rId28"/>
      <p:boldItalic r:id="rId29"/>
    </p:embeddedFont>
    <p:embeddedFont>
      <p:font typeface="Raleway Medium" panose="020B0604020202020204" charset="0"/>
      <p:regular r:id="rId30"/>
      <p:bold r:id="rId31"/>
      <p:italic r:id="rId32"/>
      <p:boldItalic r:id="rId33"/>
    </p:embeddedFont>
    <p:embeddedFont>
      <p:font typeface="Lato" panose="020B0604020202020204" charset="0"/>
      <p:regular r:id="rId34"/>
      <p:bold r:id="rId35"/>
      <p:italic r:id="rId36"/>
      <p:boldItalic r:id="rId37"/>
    </p:embeddedFont>
    <p:embeddedFont>
      <p:font typeface="Roboto" panose="020B060402020202020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font" Target="fonts/font18.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41" Type="http://schemas.openxmlformats.org/officeDocument/2006/relationships/font" Target="fonts/font2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font" Target="fonts/font19.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67966501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10249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057bee54dd_0_5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057bee54dd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30087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057bee54dd_0_5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057bee54dd_0_5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24751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057bee54dd_0_6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057bee54dd_0_6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8500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057bee54dd_0_6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057bee54dd_0_6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71816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057bee54dd_0_5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057bee54dd_0_5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30773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057bee54dd_0_5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057bee54dd_0_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7745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057bee54dd_0_5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057bee54dd_0_5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3404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057bee54dd_0_6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057bee54dd_0_6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7951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057bee54dd_0_6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057bee54dd_0_6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13576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057bee54dd_0_6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057bee54dd_0_6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5772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057bee54dd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057bee54dd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3518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057bee54dd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057bee54dd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38198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057bee54dd_0_5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057bee54dd_0_5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2826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057bee54dd_0_5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057bee54dd_0_5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8409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057bee54dd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057bee54dd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54045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057bee54dd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057bee54dd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7846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057bee54dd_0_5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057bee54dd_0_5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29937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057bee54dd_0_5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057bee54dd_0_5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4571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4940" b="0">
                <a:solidFill>
                  <a:srgbClr val="262626"/>
                </a:solidFill>
                <a:latin typeface="Arial"/>
                <a:ea typeface="Arial"/>
                <a:cs typeface="Arial"/>
                <a:sym typeface="Arial"/>
              </a:rPr>
              <a:t>Decision Tree Classification (ID3)</a:t>
            </a:r>
            <a:endParaRPr sz="2780"/>
          </a:p>
        </p:txBody>
      </p:sp>
      <p:sp>
        <p:nvSpPr>
          <p:cNvPr id="87" name="Google Shape;87;p13"/>
          <p:cNvSpPr txBox="1">
            <a:spLocks noGrp="1"/>
          </p:cNvSpPr>
          <p:nvPr>
            <p:ph type="subTitle" idx="1"/>
          </p:nvPr>
        </p:nvSpPr>
        <p:spPr>
          <a:xfrm>
            <a:off x="729625" y="3172900"/>
            <a:ext cx="7688100" cy="9072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SzPts val="935"/>
              <a:buNone/>
            </a:pPr>
            <a:r>
              <a:rPr lang="en-GB" sz="1660"/>
              <a:t>Presented By:</a:t>
            </a:r>
            <a:endParaRPr sz="1660"/>
          </a:p>
          <a:p>
            <a:pPr marL="0" lvl="0" indent="0" algn="l" rtl="0">
              <a:lnSpc>
                <a:spcPct val="80000"/>
              </a:lnSpc>
              <a:spcBef>
                <a:spcPts val="0"/>
              </a:spcBef>
              <a:spcAft>
                <a:spcPts val="0"/>
              </a:spcAft>
              <a:buSzPts val="935"/>
              <a:buNone/>
            </a:pPr>
            <a:r>
              <a:rPr lang="en-GB" sz="1660"/>
              <a:t>ANANTHU RAJ</a:t>
            </a:r>
            <a:endParaRPr sz="166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2"/>
          <p:cNvSpPr txBox="1">
            <a:spLocks noGrp="1"/>
          </p:cNvSpPr>
          <p:nvPr>
            <p:ph type="title"/>
          </p:nvPr>
        </p:nvSpPr>
        <p:spPr>
          <a:xfrm>
            <a:off x="729450" y="13823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42" name="Google Shape;142;p2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43" name="Google Shape;143;p22"/>
          <p:cNvPicPr preferRelativeResize="0"/>
          <p:nvPr/>
        </p:nvPicPr>
        <p:blipFill rotWithShape="1">
          <a:blip r:embed="rId3">
            <a:alphaModFix/>
          </a:blip>
          <a:srcRect l="2412" r="14682" b="58749"/>
          <a:stretch/>
        </p:blipFill>
        <p:spPr>
          <a:xfrm>
            <a:off x="338525" y="1279900"/>
            <a:ext cx="8805475" cy="2908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49" name="Google Shape;149;p2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50" name="Google Shape;150;p23"/>
          <p:cNvPicPr preferRelativeResize="0"/>
          <p:nvPr/>
        </p:nvPicPr>
        <p:blipFill rotWithShape="1">
          <a:blip r:embed="rId3">
            <a:alphaModFix/>
          </a:blip>
          <a:srcRect t="40401"/>
          <a:stretch/>
        </p:blipFill>
        <p:spPr>
          <a:xfrm>
            <a:off x="1258300" y="521926"/>
            <a:ext cx="6627401" cy="45180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Information Gain</a:t>
            </a:r>
            <a:endParaRPr/>
          </a:p>
        </p:txBody>
      </p:sp>
      <p:sp>
        <p:nvSpPr>
          <p:cNvPr id="156" name="Google Shape;156;p2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2"/>
              </a:buClr>
              <a:buSzPts val="1400"/>
              <a:buChar char="●"/>
            </a:pPr>
            <a:r>
              <a:rPr lang="en-GB" sz="1400">
                <a:solidFill>
                  <a:schemeClr val="dk2"/>
                </a:solidFill>
                <a:highlight>
                  <a:schemeClr val="lt1"/>
                </a:highlight>
              </a:rPr>
              <a:t>Information gain is a measure of the reduction in entropy that results from a split in the data.</a:t>
            </a:r>
            <a:endParaRPr sz="1400">
              <a:solidFill>
                <a:schemeClr val="dk2"/>
              </a:solidFill>
              <a:highlight>
                <a:schemeClr val="lt1"/>
              </a:highlight>
            </a:endParaRPr>
          </a:p>
          <a:p>
            <a:pPr marL="457200" lvl="0" indent="-317500" algn="l" rtl="0">
              <a:spcBef>
                <a:spcPts val="0"/>
              </a:spcBef>
              <a:spcAft>
                <a:spcPts val="0"/>
              </a:spcAft>
              <a:buClr>
                <a:schemeClr val="dk2"/>
              </a:buClr>
              <a:buSzPts val="1400"/>
              <a:buChar char="●"/>
            </a:pPr>
            <a:r>
              <a:rPr lang="en-GB" sz="1400">
                <a:solidFill>
                  <a:schemeClr val="dk2"/>
                </a:solidFill>
                <a:highlight>
                  <a:schemeClr val="lt1"/>
                </a:highlight>
              </a:rPr>
              <a:t>Used to determine the best feature to split the data on at each node. </a:t>
            </a:r>
            <a:endParaRPr sz="1400">
              <a:solidFill>
                <a:schemeClr val="dk2"/>
              </a:solidFill>
              <a:highlight>
                <a:schemeClr val="lt1"/>
              </a:highlight>
            </a:endParaRPr>
          </a:p>
          <a:p>
            <a:pPr marL="457200" lvl="0" indent="-317500" algn="l" rtl="0">
              <a:spcBef>
                <a:spcPts val="0"/>
              </a:spcBef>
              <a:spcAft>
                <a:spcPts val="0"/>
              </a:spcAft>
              <a:buClr>
                <a:schemeClr val="dk2"/>
              </a:buClr>
              <a:buSzPts val="1400"/>
              <a:buChar char="●"/>
            </a:pPr>
            <a:r>
              <a:rPr lang="en-GB" sz="1400">
                <a:solidFill>
                  <a:schemeClr val="dk2"/>
                </a:solidFill>
                <a:highlight>
                  <a:schemeClr val="lt1"/>
                </a:highlight>
              </a:rPr>
              <a:t>The feature that provides the most information gain, or reduction in entropy, is selected as the splitting feature.</a:t>
            </a:r>
            <a:endParaRPr sz="1400">
              <a:solidFill>
                <a:schemeClr val="dk2"/>
              </a:solidFill>
              <a:highlight>
                <a:schemeClr val="lt1"/>
              </a:highlight>
            </a:endParaRPr>
          </a:p>
          <a:p>
            <a:pPr marL="457200" lvl="0" indent="-317500" algn="l" rtl="0">
              <a:spcBef>
                <a:spcPts val="0"/>
              </a:spcBef>
              <a:spcAft>
                <a:spcPts val="0"/>
              </a:spcAft>
              <a:buClr>
                <a:schemeClr val="dk2"/>
              </a:buClr>
              <a:buSzPts val="1400"/>
              <a:buChar char="●"/>
            </a:pPr>
            <a:r>
              <a:rPr lang="en-GB" sz="1400">
                <a:solidFill>
                  <a:schemeClr val="dk2"/>
                </a:solidFill>
                <a:highlight>
                  <a:schemeClr val="lt1"/>
                </a:highlight>
              </a:rPr>
              <a:t>Information gain is calculated as the difference between the entropy of the original set and the weighted average of the entropy of the subsets created by a split.</a:t>
            </a:r>
            <a:endParaRPr sz="1400">
              <a:solidFill>
                <a:schemeClr val="dk2"/>
              </a:solidFill>
              <a:highlight>
                <a:schemeClr val="lt1"/>
              </a:highlight>
            </a:endParaRPr>
          </a:p>
          <a:p>
            <a:pPr marL="457200" lvl="0" indent="0" algn="l" rtl="0">
              <a:spcBef>
                <a:spcPts val="1500"/>
              </a:spcBef>
              <a:spcAft>
                <a:spcPts val="1200"/>
              </a:spcAft>
              <a:buNone/>
            </a:pPr>
            <a:r>
              <a:rPr lang="en-GB">
                <a:solidFill>
                  <a:schemeClr val="dk2"/>
                </a:solidFill>
                <a:highlight>
                  <a:schemeClr val="lt1"/>
                </a:highlight>
                <a:latin typeface="Roboto"/>
                <a:ea typeface="Roboto"/>
                <a:cs typeface="Roboto"/>
                <a:sym typeface="Roboto"/>
              </a:rPr>
              <a:t>Information Gain = Entropy(original set) - Weighted average of entropy of subsets</a:t>
            </a:r>
            <a:endParaRPr sz="1500">
              <a:solidFill>
                <a:schemeClr val="dk2"/>
              </a:solidFill>
              <a:highlight>
                <a:schemeClr val="lt1"/>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62" name="Google Shape;162;p2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63" name="Google Shape;163;p25"/>
          <p:cNvPicPr preferRelativeResize="0"/>
          <p:nvPr/>
        </p:nvPicPr>
        <p:blipFill>
          <a:blip r:embed="rId3">
            <a:alphaModFix/>
          </a:blip>
          <a:stretch>
            <a:fillRect/>
          </a:stretch>
        </p:blipFill>
        <p:spPr>
          <a:xfrm>
            <a:off x="1769000" y="1311480"/>
            <a:ext cx="6316874" cy="379589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just" rtl="0">
              <a:lnSpc>
                <a:spcPct val="130000"/>
              </a:lnSpc>
              <a:spcBef>
                <a:spcPts val="1000"/>
              </a:spcBef>
              <a:spcAft>
                <a:spcPts val="0"/>
              </a:spcAft>
              <a:buNone/>
            </a:pPr>
            <a:r>
              <a:rPr lang="en-GB" sz="2100">
                <a:solidFill>
                  <a:srgbClr val="000000"/>
                </a:solidFill>
                <a:highlight>
                  <a:srgbClr val="FFFFFF"/>
                </a:highlight>
                <a:latin typeface="Roboto"/>
                <a:ea typeface="Roboto"/>
                <a:cs typeface="Roboto"/>
                <a:sym typeface="Roboto"/>
              </a:rPr>
              <a:t>OVERFITTING</a:t>
            </a:r>
            <a:endParaRPr sz="2100">
              <a:solidFill>
                <a:srgbClr val="000000"/>
              </a:solidFill>
              <a:highlight>
                <a:srgbClr val="FFFFFF"/>
              </a:highlight>
              <a:latin typeface="Roboto"/>
              <a:ea typeface="Roboto"/>
              <a:cs typeface="Roboto"/>
              <a:sym typeface="Roboto"/>
            </a:endParaRPr>
          </a:p>
          <a:p>
            <a:pPr marL="0" lvl="0" indent="0" algn="l" rtl="0">
              <a:spcBef>
                <a:spcPts val="1000"/>
              </a:spcBef>
              <a:spcAft>
                <a:spcPts val="0"/>
              </a:spcAft>
              <a:buNone/>
            </a:pPr>
            <a:endParaRPr/>
          </a:p>
        </p:txBody>
      </p:sp>
      <p:sp>
        <p:nvSpPr>
          <p:cNvPr id="169" name="Google Shape;169;p2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rgbClr val="000000"/>
              </a:buClr>
              <a:buSzPts val="1400"/>
              <a:buFont typeface="Roboto"/>
              <a:buChar char="●"/>
            </a:pPr>
            <a:r>
              <a:rPr lang="en-GB" sz="1400">
                <a:solidFill>
                  <a:srgbClr val="000000"/>
                </a:solidFill>
                <a:highlight>
                  <a:srgbClr val="FFFFFF"/>
                </a:highlight>
                <a:latin typeface="Roboto"/>
                <a:ea typeface="Roboto"/>
                <a:cs typeface="Roboto"/>
                <a:sym typeface="Roboto"/>
              </a:rPr>
              <a:t>Overfitting is considered when the algorithm continues to go deeper and deeper in the to reduce the training set error but results with an increased test set error i.e, Accuracy of prediction for our model goes down. </a:t>
            </a:r>
            <a:endParaRPr sz="1400">
              <a:solidFill>
                <a:srgbClr val="000000"/>
              </a:solidFill>
              <a:highlight>
                <a:srgbClr val="FFFFFF"/>
              </a:highlight>
              <a:latin typeface="Roboto"/>
              <a:ea typeface="Roboto"/>
              <a:cs typeface="Roboto"/>
              <a:sym typeface="Roboto"/>
            </a:endParaRPr>
          </a:p>
          <a:p>
            <a:pPr marL="457200" lvl="0" indent="-317500" algn="l" rtl="0">
              <a:lnSpc>
                <a:spcPct val="150000"/>
              </a:lnSpc>
              <a:spcBef>
                <a:spcPts val="0"/>
              </a:spcBef>
              <a:spcAft>
                <a:spcPts val="0"/>
              </a:spcAft>
              <a:buClr>
                <a:srgbClr val="000000"/>
              </a:buClr>
              <a:buSzPts val="1400"/>
              <a:buFont typeface="Roboto"/>
              <a:buChar char="●"/>
            </a:pPr>
            <a:r>
              <a:rPr lang="en-GB" sz="1400">
                <a:solidFill>
                  <a:srgbClr val="000000"/>
                </a:solidFill>
                <a:highlight>
                  <a:srgbClr val="FFFFFF"/>
                </a:highlight>
                <a:latin typeface="Roboto"/>
                <a:ea typeface="Roboto"/>
                <a:cs typeface="Roboto"/>
                <a:sym typeface="Roboto"/>
              </a:rPr>
              <a:t>Due to outliers and irregularities in data.</a:t>
            </a:r>
            <a:endParaRPr sz="1400">
              <a:solidFill>
                <a:srgbClr val="000000"/>
              </a:solidFill>
              <a:highlight>
                <a:srgbClr val="FFFFFF"/>
              </a:highlight>
              <a:latin typeface="Roboto"/>
              <a:ea typeface="Roboto"/>
              <a:cs typeface="Roboto"/>
              <a:sym typeface="Roboto"/>
            </a:endParaRPr>
          </a:p>
          <a:p>
            <a:pPr marL="457200" lvl="0" indent="-317500" algn="just" rtl="0">
              <a:lnSpc>
                <a:spcPct val="150000"/>
              </a:lnSpc>
              <a:spcBef>
                <a:spcPts val="0"/>
              </a:spcBef>
              <a:spcAft>
                <a:spcPts val="0"/>
              </a:spcAft>
              <a:buClr>
                <a:srgbClr val="000000"/>
              </a:buClr>
              <a:buSzPts val="1400"/>
              <a:buFont typeface="Roboto"/>
              <a:buChar char="●"/>
            </a:pPr>
            <a:r>
              <a:rPr lang="en-GB" sz="1400">
                <a:solidFill>
                  <a:srgbClr val="000000"/>
                </a:solidFill>
                <a:highlight>
                  <a:srgbClr val="FFFFFF"/>
                </a:highlight>
                <a:latin typeface="Roboto"/>
                <a:ea typeface="Roboto"/>
                <a:cs typeface="Roboto"/>
                <a:sym typeface="Roboto"/>
              </a:rPr>
              <a:t>Two approaches which we can use to avoid overfitting are: </a:t>
            </a:r>
            <a:endParaRPr sz="1400">
              <a:solidFill>
                <a:srgbClr val="000000"/>
              </a:solidFill>
              <a:highlight>
                <a:srgbClr val="FFFFFF"/>
              </a:highlight>
              <a:latin typeface="Roboto"/>
              <a:ea typeface="Roboto"/>
              <a:cs typeface="Roboto"/>
              <a:sym typeface="Roboto"/>
            </a:endParaRPr>
          </a:p>
          <a:p>
            <a:pPr marL="914400" lvl="1" indent="-317500" algn="just" rtl="0">
              <a:lnSpc>
                <a:spcPct val="150000"/>
              </a:lnSpc>
              <a:spcBef>
                <a:spcPts val="0"/>
              </a:spcBef>
              <a:spcAft>
                <a:spcPts val="0"/>
              </a:spcAft>
              <a:buClr>
                <a:srgbClr val="000000"/>
              </a:buClr>
              <a:buSzPts val="1400"/>
              <a:buFont typeface="Roboto"/>
              <a:buChar char="○"/>
            </a:pPr>
            <a:r>
              <a:rPr lang="en-GB" sz="1400">
                <a:solidFill>
                  <a:srgbClr val="000000"/>
                </a:solidFill>
                <a:highlight>
                  <a:srgbClr val="FFFFFF"/>
                </a:highlight>
                <a:latin typeface="Roboto"/>
                <a:ea typeface="Roboto"/>
                <a:cs typeface="Roboto"/>
                <a:sym typeface="Roboto"/>
              </a:rPr>
              <a:t>Pre-Pruning</a:t>
            </a:r>
            <a:endParaRPr sz="1400">
              <a:solidFill>
                <a:srgbClr val="000000"/>
              </a:solidFill>
              <a:highlight>
                <a:srgbClr val="FFFFFF"/>
              </a:highlight>
              <a:latin typeface="Roboto"/>
              <a:ea typeface="Roboto"/>
              <a:cs typeface="Roboto"/>
              <a:sym typeface="Roboto"/>
            </a:endParaRPr>
          </a:p>
          <a:p>
            <a:pPr marL="914400" lvl="1" indent="-317500" algn="l" rtl="0">
              <a:lnSpc>
                <a:spcPct val="150000"/>
              </a:lnSpc>
              <a:spcBef>
                <a:spcPts val="0"/>
              </a:spcBef>
              <a:spcAft>
                <a:spcPts val="0"/>
              </a:spcAft>
              <a:buClr>
                <a:srgbClr val="000000"/>
              </a:buClr>
              <a:buSzPts val="1400"/>
              <a:buFont typeface="Arial"/>
              <a:buChar char="○"/>
            </a:pPr>
            <a:r>
              <a:rPr lang="en-GB" sz="1400">
                <a:solidFill>
                  <a:srgbClr val="000000"/>
                </a:solidFill>
                <a:highlight>
                  <a:srgbClr val="FFFFFF"/>
                </a:highlight>
                <a:latin typeface="Roboto"/>
                <a:ea typeface="Roboto"/>
                <a:cs typeface="Roboto"/>
                <a:sym typeface="Roboto"/>
              </a:rPr>
              <a:t>Post-Pruning</a:t>
            </a:r>
            <a:endParaRPr sz="1400">
              <a:solidFill>
                <a:srgbClr val="000000"/>
              </a:solidFill>
              <a:highlight>
                <a:srgbClr val="FFFFFF"/>
              </a:highlight>
              <a:latin typeface="Roboto"/>
              <a:ea typeface="Roboto"/>
              <a:cs typeface="Roboto"/>
              <a:sym typeface="Roboto"/>
            </a:endParaRPr>
          </a:p>
          <a:p>
            <a:pPr marL="0" lvl="0" indent="0" algn="l" rtl="0">
              <a:spcBef>
                <a:spcPts val="3500"/>
              </a:spcBef>
              <a:spcAft>
                <a:spcPts val="1200"/>
              </a:spcAft>
              <a:buNone/>
            </a:pPr>
            <a:endParaRPr sz="1400">
              <a:solidFill>
                <a:srgbClr val="000000"/>
              </a:solidFill>
              <a:highlight>
                <a:srgbClr val="FFFFFF"/>
              </a:highlight>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7"/>
          <p:cNvSpPr txBox="1">
            <a:spLocks noGrp="1"/>
          </p:cNvSpPr>
          <p:nvPr>
            <p:ph type="body" idx="1"/>
          </p:nvPr>
        </p:nvSpPr>
        <p:spPr>
          <a:xfrm>
            <a:off x="729450" y="1355650"/>
            <a:ext cx="7688700" cy="32430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2"/>
              </a:buClr>
              <a:buSzPts val="1400"/>
              <a:buChar char="●"/>
            </a:pPr>
            <a:r>
              <a:rPr lang="en-GB" sz="1400">
                <a:solidFill>
                  <a:schemeClr val="dk2"/>
                </a:solidFill>
                <a:highlight>
                  <a:schemeClr val="lt1"/>
                </a:highlight>
              </a:rPr>
              <a:t>Pruning is a technique used in decision tree algorithms to reduce the size of the tree by removing branches that are not significant. The goal of pruning is to reduce the complexity of the tree and avoid overfitting, which occurs when the tree becomes too complex and captures too much noise in the data.</a:t>
            </a:r>
            <a:endParaRPr sz="1400">
              <a:solidFill>
                <a:schemeClr val="dk2"/>
              </a:solidFill>
              <a:highlight>
                <a:schemeClr val="lt1"/>
              </a:highlight>
            </a:endParaRPr>
          </a:p>
          <a:p>
            <a:pPr marL="457200" lvl="0" indent="-317500" algn="l" rtl="0">
              <a:spcBef>
                <a:spcPts val="0"/>
              </a:spcBef>
              <a:spcAft>
                <a:spcPts val="0"/>
              </a:spcAft>
              <a:buClr>
                <a:schemeClr val="dk2"/>
              </a:buClr>
              <a:buSzPts val="1400"/>
              <a:buChar char="●"/>
            </a:pPr>
            <a:r>
              <a:rPr lang="en-GB" sz="1400">
                <a:solidFill>
                  <a:schemeClr val="dk2"/>
                </a:solidFill>
                <a:highlight>
                  <a:schemeClr val="lt1"/>
                </a:highlight>
              </a:rPr>
              <a:t>Pre-pruning is a type of pruning that takes place before the tree is fully grown. It involves setting a maximum depth for the tree, limiting the number of features to consider for each split, or using a minimum number of samples required to split a node. </a:t>
            </a:r>
            <a:endParaRPr sz="1400">
              <a:solidFill>
                <a:schemeClr val="dk2"/>
              </a:solidFill>
              <a:highlight>
                <a:schemeClr val="lt1"/>
              </a:highlight>
            </a:endParaRPr>
          </a:p>
          <a:p>
            <a:pPr marL="457200" lvl="0" indent="-317500" algn="l" rtl="0">
              <a:spcBef>
                <a:spcPts val="0"/>
              </a:spcBef>
              <a:spcAft>
                <a:spcPts val="0"/>
              </a:spcAft>
              <a:buClr>
                <a:schemeClr val="dk2"/>
              </a:buClr>
              <a:buSzPts val="1400"/>
              <a:buChar char="●"/>
            </a:pPr>
            <a:r>
              <a:rPr lang="en-GB" sz="1400">
                <a:solidFill>
                  <a:schemeClr val="dk2"/>
                </a:solidFill>
                <a:highlight>
                  <a:schemeClr val="lt1"/>
                </a:highlight>
              </a:rPr>
              <a:t>Post-pruning is a type of pruning that takes place after the tree is fully grown. It involves removing sub-trees that do not significantly impact the accuracy of the predictions. The process of post-pruning usually involves evaluating the accuracy of the tree on a validation set and removing sub-trees that do not improve the accuracy.</a:t>
            </a:r>
            <a:endParaRPr sz="1400">
              <a:solidFill>
                <a:schemeClr val="dk2"/>
              </a:solidFill>
              <a:highlight>
                <a:schemeClr val="lt1"/>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650">
                <a:solidFill>
                  <a:srgbClr val="000000"/>
                </a:solidFill>
                <a:highlight>
                  <a:srgbClr val="FFFFFF"/>
                </a:highlight>
                <a:latin typeface="Arial"/>
                <a:ea typeface="Arial"/>
                <a:cs typeface="Arial"/>
                <a:sym typeface="Arial"/>
              </a:rPr>
              <a:t>ADVANTAGES: </a:t>
            </a:r>
            <a:endParaRPr sz="2361"/>
          </a:p>
        </p:txBody>
      </p:sp>
      <p:sp>
        <p:nvSpPr>
          <p:cNvPr id="180" name="Google Shape;180;p2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673100" lvl="0" indent="-317500" algn="l" rtl="0">
              <a:spcBef>
                <a:spcPts val="0"/>
              </a:spcBef>
              <a:spcAft>
                <a:spcPts val="0"/>
              </a:spcAft>
              <a:buClr>
                <a:schemeClr val="dk2"/>
              </a:buClr>
              <a:buSzPts val="1400"/>
              <a:buFont typeface="Lato"/>
              <a:buChar char="●"/>
            </a:pPr>
            <a:r>
              <a:rPr lang="en-GB" sz="1400">
                <a:solidFill>
                  <a:schemeClr val="dk2"/>
                </a:solidFill>
                <a:highlight>
                  <a:schemeClr val="lt1"/>
                </a:highlight>
              </a:rPr>
              <a:t>Easy to interpret and explain.</a:t>
            </a:r>
            <a:endParaRPr sz="1400">
              <a:solidFill>
                <a:schemeClr val="dk2"/>
              </a:solidFill>
              <a:highlight>
                <a:schemeClr val="lt1"/>
              </a:highlight>
            </a:endParaRPr>
          </a:p>
          <a:p>
            <a:pPr marL="673100" lvl="0" indent="-317500" algn="l" rtl="0">
              <a:spcBef>
                <a:spcPts val="0"/>
              </a:spcBef>
              <a:spcAft>
                <a:spcPts val="0"/>
              </a:spcAft>
              <a:buClr>
                <a:schemeClr val="dk2"/>
              </a:buClr>
              <a:buSzPts val="1400"/>
              <a:buFont typeface="Lato"/>
              <a:buChar char="●"/>
            </a:pPr>
            <a:r>
              <a:rPr lang="en-GB" sz="1400">
                <a:solidFill>
                  <a:schemeClr val="dk2"/>
                </a:solidFill>
                <a:highlight>
                  <a:schemeClr val="lt1"/>
                </a:highlight>
              </a:rPr>
              <a:t>Can handle both categorical and numerical data</a:t>
            </a:r>
            <a:endParaRPr sz="1400">
              <a:solidFill>
                <a:schemeClr val="dk2"/>
              </a:solidFill>
              <a:highlight>
                <a:schemeClr val="lt1"/>
              </a:highlight>
            </a:endParaRPr>
          </a:p>
          <a:p>
            <a:pPr marL="673100" lvl="0" indent="-317500" algn="l" rtl="0">
              <a:spcBef>
                <a:spcPts val="0"/>
              </a:spcBef>
              <a:spcAft>
                <a:spcPts val="0"/>
              </a:spcAft>
              <a:buClr>
                <a:schemeClr val="dk2"/>
              </a:buClr>
              <a:buSzPts val="1400"/>
              <a:buFont typeface="Lato"/>
              <a:buChar char="●"/>
            </a:pPr>
            <a:r>
              <a:rPr lang="en-GB" sz="1400">
                <a:solidFill>
                  <a:schemeClr val="dk2"/>
                </a:solidFill>
                <a:highlight>
                  <a:schemeClr val="lt1"/>
                </a:highlight>
              </a:rPr>
              <a:t>The algorithm uses entropy and information gain as the measures of impurity, which help in finding the most significant attribute for the tree formation.</a:t>
            </a:r>
            <a:endParaRPr sz="1400">
              <a:solidFill>
                <a:schemeClr val="dk2"/>
              </a:solidFill>
              <a:highlight>
                <a:schemeClr val="lt1"/>
              </a:highlight>
            </a:endParaRPr>
          </a:p>
          <a:p>
            <a:pPr marL="673100" lvl="0" indent="-317500" algn="l" rtl="0">
              <a:spcBef>
                <a:spcPts val="0"/>
              </a:spcBef>
              <a:spcAft>
                <a:spcPts val="0"/>
              </a:spcAft>
              <a:buClr>
                <a:schemeClr val="dk2"/>
              </a:buClr>
              <a:buSzPts val="1400"/>
              <a:buFont typeface="Lato"/>
              <a:buChar char="●"/>
            </a:pPr>
            <a:r>
              <a:rPr lang="en-GB" sz="1400">
                <a:solidFill>
                  <a:schemeClr val="dk2"/>
                </a:solidFill>
                <a:highlight>
                  <a:schemeClr val="lt1"/>
                </a:highlight>
              </a:rPr>
              <a:t>Ability to handle missing values and outliers</a:t>
            </a:r>
            <a:endParaRPr sz="1400">
              <a:solidFill>
                <a:schemeClr val="dk2"/>
              </a:solidFill>
              <a:highlight>
                <a:schemeClr val="lt1"/>
              </a:highlight>
            </a:endParaRPr>
          </a:p>
          <a:p>
            <a:pPr marL="673100" lvl="0" indent="-330200" algn="l" rtl="0">
              <a:spcBef>
                <a:spcPts val="0"/>
              </a:spcBef>
              <a:spcAft>
                <a:spcPts val="0"/>
              </a:spcAft>
              <a:buClr>
                <a:schemeClr val="dk2"/>
              </a:buClr>
              <a:buSzPts val="1600"/>
              <a:buFont typeface="Lato"/>
              <a:buChar char="●"/>
            </a:pPr>
            <a:r>
              <a:rPr lang="en-GB" sz="1400">
                <a:solidFill>
                  <a:schemeClr val="dk2"/>
                </a:solidFill>
                <a:highlight>
                  <a:schemeClr val="lt1"/>
                </a:highlight>
              </a:rPr>
              <a:t>The algorithm is computationally efficient and can handle large datasets</a:t>
            </a:r>
            <a:endParaRPr sz="1600">
              <a:solidFill>
                <a:schemeClr val="dk2"/>
              </a:solidFill>
              <a:highlight>
                <a:schemeClr val="lt1"/>
              </a:highlight>
            </a:endParaRPr>
          </a:p>
          <a:p>
            <a:pPr marL="0" lvl="0" indent="0" algn="l" rtl="0">
              <a:spcBef>
                <a:spcPts val="3500"/>
              </a:spcBef>
              <a:spcAft>
                <a:spcPts val="1200"/>
              </a:spcAft>
              <a:buNone/>
            </a:pPr>
            <a:endParaRPr sz="1400">
              <a:solidFill>
                <a:schemeClr val="dk2"/>
              </a:solidFill>
              <a:highlight>
                <a:schemeClr val="lt1"/>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DISADVANTAGES</a:t>
            </a:r>
            <a:endParaRPr/>
          </a:p>
        </p:txBody>
      </p:sp>
      <p:sp>
        <p:nvSpPr>
          <p:cNvPr id="186" name="Google Shape;186;p2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2"/>
              </a:buClr>
              <a:buSzPts val="1400"/>
              <a:buChar char="●"/>
            </a:pPr>
            <a:r>
              <a:rPr lang="en-GB" sz="1400">
                <a:solidFill>
                  <a:schemeClr val="dk2"/>
                </a:solidFill>
                <a:highlight>
                  <a:schemeClr val="lt1"/>
                </a:highlight>
              </a:rPr>
              <a:t>Overfitting</a:t>
            </a:r>
            <a:endParaRPr sz="1400">
              <a:solidFill>
                <a:schemeClr val="dk2"/>
              </a:solidFill>
              <a:highlight>
                <a:schemeClr val="lt1"/>
              </a:highlight>
            </a:endParaRPr>
          </a:p>
          <a:p>
            <a:pPr marL="457200" lvl="0" indent="-317500" algn="l" rtl="0">
              <a:spcBef>
                <a:spcPts val="0"/>
              </a:spcBef>
              <a:spcAft>
                <a:spcPts val="0"/>
              </a:spcAft>
              <a:buClr>
                <a:schemeClr val="dk2"/>
              </a:buClr>
              <a:buSzPts val="1400"/>
              <a:buChar char="●"/>
            </a:pPr>
            <a:r>
              <a:rPr lang="en-GB" sz="1400">
                <a:solidFill>
                  <a:schemeClr val="dk2"/>
                </a:solidFill>
                <a:highlight>
                  <a:schemeClr val="lt1"/>
                </a:highlight>
              </a:rPr>
              <a:t>Instability</a:t>
            </a:r>
            <a:endParaRPr sz="1400">
              <a:solidFill>
                <a:schemeClr val="dk2"/>
              </a:solidFill>
              <a:highlight>
                <a:schemeClr val="lt1"/>
              </a:highlight>
            </a:endParaRPr>
          </a:p>
          <a:p>
            <a:pPr marL="457200" lvl="0" indent="-317500" algn="l" rtl="0">
              <a:spcBef>
                <a:spcPts val="0"/>
              </a:spcBef>
              <a:spcAft>
                <a:spcPts val="0"/>
              </a:spcAft>
              <a:buClr>
                <a:schemeClr val="dk2"/>
              </a:buClr>
              <a:buSzPts val="1400"/>
              <a:buChar char="●"/>
            </a:pPr>
            <a:r>
              <a:rPr lang="en-GB" sz="1400">
                <a:solidFill>
                  <a:schemeClr val="dk2"/>
                </a:solidFill>
                <a:highlight>
                  <a:schemeClr val="lt1"/>
                </a:highlight>
              </a:rPr>
              <a:t>Bias towards features with many levels</a:t>
            </a:r>
            <a:endParaRPr sz="1400">
              <a:solidFill>
                <a:schemeClr val="dk2"/>
              </a:solidFill>
              <a:highlight>
                <a:schemeClr val="lt1"/>
              </a:highlight>
            </a:endParaRPr>
          </a:p>
          <a:p>
            <a:pPr marL="457200" lvl="0" indent="-317500" algn="l" rtl="0">
              <a:spcBef>
                <a:spcPts val="0"/>
              </a:spcBef>
              <a:spcAft>
                <a:spcPts val="0"/>
              </a:spcAft>
              <a:buClr>
                <a:schemeClr val="dk2"/>
              </a:buClr>
              <a:buSzPts val="1400"/>
              <a:buChar char="●"/>
            </a:pPr>
            <a:r>
              <a:rPr lang="en-GB" sz="1400">
                <a:solidFill>
                  <a:schemeClr val="dk2"/>
                </a:solidFill>
                <a:highlight>
                  <a:schemeClr val="lt1"/>
                </a:highlight>
              </a:rPr>
              <a:t>Unnecessarily complex trees</a:t>
            </a:r>
            <a:endParaRPr sz="1400">
              <a:solidFill>
                <a:schemeClr val="dk2"/>
              </a:solidFill>
              <a:highlight>
                <a:schemeClr val="lt1"/>
              </a:highlight>
            </a:endParaRPr>
          </a:p>
          <a:p>
            <a:pPr marL="457200" lvl="0" indent="-317500" algn="l" rtl="0">
              <a:spcBef>
                <a:spcPts val="0"/>
              </a:spcBef>
              <a:spcAft>
                <a:spcPts val="0"/>
              </a:spcAft>
              <a:buClr>
                <a:schemeClr val="dk2"/>
              </a:buClr>
              <a:buSzPts val="1400"/>
              <a:buChar char="●"/>
            </a:pPr>
            <a:r>
              <a:rPr lang="en-GB" sz="1400">
                <a:solidFill>
                  <a:schemeClr val="dk2"/>
                </a:solidFill>
                <a:highlight>
                  <a:schemeClr val="lt1"/>
                </a:highlight>
              </a:rPr>
              <a:t>Inefficient with large datasets</a:t>
            </a:r>
            <a:endParaRPr sz="1400">
              <a:solidFill>
                <a:schemeClr val="dk2"/>
              </a:solidFill>
              <a:highlight>
                <a:schemeClr val="lt1"/>
              </a:highlight>
            </a:endParaRPr>
          </a:p>
          <a:p>
            <a:pPr marL="457200" lvl="0" indent="-330200" algn="l" rtl="0">
              <a:spcBef>
                <a:spcPts val="0"/>
              </a:spcBef>
              <a:spcAft>
                <a:spcPts val="0"/>
              </a:spcAft>
              <a:buClr>
                <a:schemeClr val="dk2"/>
              </a:buClr>
              <a:buSzPts val="1600"/>
              <a:buChar char="●"/>
            </a:pPr>
            <a:r>
              <a:rPr lang="en-GB" sz="1400">
                <a:solidFill>
                  <a:schemeClr val="dk2"/>
                </a:solidFill>
                <a:highlight>
                  <a:schemeClr val="lt1"/>
                </a:highlight>
              </a:rPr>
              <a:t>ID3 doesn't consider the order of values</a:t>
            </a:r>
            <a:endParaRPr sz="1600">
              <a:solidFill>
                <a:schemeClr val="dk2"/>
              </a:solidFill>
              <a:highlight>
                <a:schemeClr val="lt1"/>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Conclusion</a:t>
            </a:r>
            <a:endParaRPr/>
          </a:p>
        </p:txBody>
      </p:sp>
      <p:sp>
        <p:nvSpPr>
          <p:cNvPr id="192" name="Google Shape;192;p3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7500" algn="just" rtl="0">
              <a:lnSpc>
                <a:spcPct val="115000"/>
              </a:lnSpc>
              <a:spcBef>
                <a:spcPts val="0"/>
              </a:spcBef>
              <a:spcAft>
                <a:spcPts val="0"/>
              </a:spcAft>
              <a:buClr>
                <a:srgbClr val="222222"/>
              </a:buClr>
              <a:buSzPts val="1400"/>
              <a:buChar char="●"/>
            </a:pPr>
            <a:r>
              <a:rPr lang="en-GB" sz="1400">
                <a:solidFill>
                  <a:srgbClr val="222222"/>
                </a:solidFill>
                <a:highlight>
                  <a:srgbClr val="FFFFFF"/>
                </a:highlight>
              </a:rPr>
              <a:t>Information Entropy or Shannon’s entropy quantifies the amount of uncertainty (or surprise) involved in the value of a random variable or the outcome of a random process. Its significance in the decision tree is that it allows us to estimate the impurity or heterogeneity of the target variable.</a:t>
            </a:r>
            <a:endParaRPr sz="1400">
              <a:solidFill>
                <a:srgbClr val="222222"/>
              </a:solidFill>
              <a:highlight>
                <a:srgbClr val="FFFFFF"/>
              </a:highlight>
            </a:endParaRPr>
          </a:p>
          <a:p>
            <a:pPr marL="457200" lvl="0" indent="-317500" algn="just" rtl="0">
              <a:lnSpc>
                <a:spcPct val="115000"/>
              </a:lnSpc>
              <a:spcBef>
                <a:spcPts val="0"/>
              </a:spcBef>
              <a:spcAft>
                <a:spcPts val="0"/>
              </a:spcAft>
              <a:buClr>
                <a:srgbClr val="222222"/>
              </a:buClr>
              <a:buSzPts val="1400"/>
              <a:buChar char="●"/>
            </a:pPr>
            <a:r>
              <a:rPr lang="en-GB" sz="1400">
                <a:solidFill>
                  <a:srgbClr val="222222"/>
                </a:solidFill>
                <a:highlight>
                  <a:srgbClr val="FFFFFF"/>
                </a:highlight>
              </a:rPr>
              <a:t>Subsequently, to achieve the maximum level of homogeneity in the response variable, the child nodes are created in such a way that the total entropy of these child nodes must be less than the entropy of the parent node.</a:t>
            </a:r>
            <a:endParaRPr sz="1400">
              <a:solidFill>
                <a:srgbClr val="222222"/>
              </a:solidFill>
              <a:highlight>
                <a:srgbClr val="FFFFFF"/>
              </a:highlight>
            </a:endParaRPr>
          </a:p>
          <a:p>
            <a:pPr marL="457200" lvl="0" indent="0" algn="l" rtl="0">
              <a:lnSpc>
                <a:spcPct val="115000"/>
              </a:lnSpc>
              <a:spcBef>
                <a:spcPts val="1200"/>
              </a:spcBef>
              <a:spcAft>
                <a:spcPts val="1200"/>
              </a:spcAft>
              <a:buNone/>
            </a:pP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THANK YOU</a:t>
            </a:r>
            <a:endParaRPr/>
          </a:p>
        </p:txBody>
      </p:sp>
      <p:sp>
        <p:nvSpPr>
          <p:cNvPr id="198" name="Google Shape;198;p3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CONTENTS</a:t>
            </a:r>
            <a:endParaRPr/>
          </a:p>
        </p:txBody>
      </p:sp>
      <p:sp>
        <p:nvSpPr>
          <p:cNvPr id="93" name="Google Shape;93;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Clr>
                <a:srgbClr val="637052"/>
              </a:buClr>
              <a:buSzPts val="1400"/>
              <a:buFont typeface="Raleway"/>
              <a:buAutoNum type="arabicPeriod"/>
            </a:pPr>
            <a:r>
              <a:rPr lang="en-GB" sz="1400">
                <a:solidFill>
                  <a:srgbClr val="637052"/>
                </a:solidFill>
                <a:latin typeface="Raleway"/>
                <a:ea typeface="Raleway"/>
                <a:cs typeface="Raleway"/>
                <a:sym typeface="Raleway"/>
              </a:rPr>
              <a:t>Introduction to Decision Tree </a:t>
            </a:r>
            <a:endParaRPr sz="1400">
              <a:solidFill>
                <a:srgbClr val="637052"/>
              </a:solidFill>
              <a:latin typeface="Raleway"/>
              <a:ea typeface="Raleway"/>
              <a:cs typeface="Raleway"/>
              <a:sym typeface="Raleway"/>
            </a:endParaRPr>
          </a:p>
          <a:p>
            <a:pPr marL="457200" lvl="0" indent="-317500" algn="just" rtl="0">
              <a:lnSpc>
                <a:spcPct val="130000"/>
              </a:lnSpc>
              <a:spcBef>
                <a:spcPts val="0"/>
              </a:spcBef>
              <a:spcAft>
                <a:spcPts val="0"/>
              </a:spcAft>
              <a:buClr>
                <a:srgbClr val="637052"/>
              </a:buClr>
              <a:buSzPts val="1400"/>
              <a:buFont typeface="Raleway"/>
              <a:buAutoNum type="arabicPeriod"/>
            </a:pPr>
            <a:r>
              <a:rPr lang="en-GB" sz="1400">
                <a:solidFill>
                  <a:srgbClr val="637052"/>
                </a:solidFill>
                <a:highlight>
                  <a:srgbClr val="FFFFFF"/>
                </a:highlight>
                <a:latin typeface="Raleway"/>
                <a:ea typeface="Raleway"/>
                <a:cs typeface="Raleway"/>
                <a:sym typeface="Raleway"/>
              </a:rPr>
              <a:t>How Decision Tree Works ?</a:t>
            </a:r>
            <a:endParaRPr sz="1400">
              <a:solidFill>
                <a:srgbClr val="637052"/>
              </a:solidFill>
              <a:highlight>
                <a:srgbClr val="FFFFFF"/>
              </a:highlight>
              <a:latin typeface="Raleway"/>
              <a:ea typeface="Raleway"/>
              <a:cs typeface="Raleway"/>
              <a:sym typeface="Raleway"/>
            </a:endParaRPr>
          </a:p>
          <a:p>
            <a:pPr marL="457200" lvl="0" indent="-317500" algn="l" rtl="0">
              <a:lnSpc>
                <a:spcPct val="120000"/>
              </a:lnSpc>
              <a:spcBef>
                <a:spcPts val="0"/>
              </a:spcBef>
              <a:spcAft>
                <a:spcPts val="0"/>
              </a:spcAft>
              <a:buClr>
                <a:srgbClr val="637052"/>
              </a:buClr>
              <a:buSzPts val="1400"/>
              <a:buFont typeface="Raleway"/>
              <a:buAutoNum type="arabicPeriod"/>
            </a:pPr>
            <a:r>
              <a:rPr lang="en-GB" sz="1400">
                <a:solidFill>
                  <a:srgbClr val="637052"/>
                </a:solidFill>
                <a:highlight>
                  <a:srgbClr val="FFFFFF"/>
                </a:highlight>
                <a:latin typeface="Raleway"/>
                <a:ea typeface="Raleway"/>
                <a:cs typeface="Raleway"/>
                <a:sym typeface="Raleway"/>
              </a:rPr>
              <a:t>Cost Function in a Decision Tree</a:t>
            </a:r>
            <a:endParaRPr sz="1400">
              <a:solidFill>
                <a:srgbClr val="637052"/>
              </a:solidFill>
              <a:highlight>
                <a:srgbClr val="FFFFFF"/>
              </a:highlight>
              <a:latin typeface="Raleway"/>
              <a:ea typeface="Raleway"/>
              <a:cs typeface="Raleway"/>
              <a:sym typeface="Raleway"/>
            </a:endParaRPr>
          </a:p>
          <a:p>
            <a:pPr marL="457200" lvl="0" indent="-317500" algn="l" rtl="0">
              <a:lnSpc>
                <a:spcPct val="100000"/>
              </a:lnSpc>
              <a:spcBef>
                <a:spcPts val="0"/>
              </a:spcBef>
              <a:spcAft>
                <a:spcPts val="0"/>
              </a:spcAft>
              <a:buClr>
                <a:srgbClr val="637052"/>
              </a:buClr>
              <a:buSzPts val="1400"/>
              <a:buFont typeface="Raleway"/>
              <a:buAutoNum type="arabicPeriod"/>
            </a:pPr>
            <a:r>
              <a:rPr lang="en-GB" sz="1400">
                <a:solidFill>
                  <a:srgbClr val="637052"/>
                </a:solidFill>
                <a:latin typeface="Raleway"/>
                <a:ea typeface="Raleway"/>
                <a:cs typeface="Raleway"/>
                <a:sym typeface="Raleway"/>
              </a:rPr>
              <a:t>Iterative Dichotomiser(ID3)</a:t>
            </a:r>
            <a:endParaRPr sz="1400">
              <a:solidFill>
                <a:srgbClr val="637052"/>
              </a:solidFill>
              <a:latin typeface="Raleway"/>
              <a:ea typeface="Raleway"/>
              <a:cs typeface="Raleway"/>
              <a:sym typeface="Raleway"/>
            </a:endParaRPr>
          </a:p>
          <a:p>
            <a:pPr marL="457200" lvl="0" indent="-317500" algn="l" rtl="0">
              <a:lnSpc>
                <a:spcPct val="100000"/>
              </a:lnSpc>
              <a:spcBef>
                <a:spcPts val="0"/>
              </a:spcBef>
              <a:spcAft>
                <a:spcPts val="0"/>
              </a:spcAft>
              <a:buClr>
                <a:srgbClr val="637052"/>
              </a:buClr>
              <a:buSzPts val="1400"/>
              <a:buFont typeface="Raleway"/>
              <a:buAutoNum type="arabicPeriod"/>
            </a:pPr>
            <a:r>
              <a:rPr lang="en-GB" sz="1400">
                <a:solidFill>
                  <a:srgbClr val="637052"/>
                </a:solidFill>
                <a:latin typeface="Raleway"/>
                <a:ea typeface="Raleway"/>
                <a:cs typeface="Raleway"/>
                <a:sym typeface="Raleway"/>
              </a:rPr>
              <a:t>Entropy</a:t>
            </a:r>
            <a:endParaRPr sz="1400">
              <a:solidFill>
                <a:srgbClr val="637052"/>
              </a:solidFill>
              <a:latin typeface="Raleway"/>
              <a:ea typeface="Raleway"/>
              <a:cs typeface="Raleway"/>
              <a:sym typeface="Raleway"/>
            </a:endParaRPr>
          </a:p>
          <a:p>
            <a:pPr marL="457200" lvl="0" indent="-317500" algn="l" rtl="0">
              <a:lnSpc>
                <a:spcPct val="100000"/>
              </a:lnSpc>
              <a:spcBef>
                <a:spcPts val="0"/>
              </a:spcBef>
              <a:spcAft>
                <a:spcPts val="0"/>
              </a:spcAft>
              <a:buClr>
                <a:srgbClr val="637052"/>
              </a:buClr>
              <a:buSzPts val="1400"/>
              <a:buFont typeface="Raleway"/>
              <a:buAutoNum type="arabicPeriod"/>
            </a:pPr>
            <a:r>
              <a:rPr lang="en-GB" sz="1400">
                <a:solidFill>
                  <a:srgbClr val="637052"/>
                </a:solidFill>
                <a:latin typeface="Raleway"/>
                <a:ea typeface="Raleway"/>
                <a:cs typeface="Raleway"/>
                <a:sym typeface="Raleway"/>
              </a:rPr>
              <a:t>Information Gain</a:t>
            </a:r>
            <a:endParaRPr sz="1400">
              <a:solidFill>
                <a:srgbClr val="637052"/>
              </a:solidFill>
              <a:latin typeface="Raleway"/>
              <a:ea typeface="Raleway"/>
              <a:cs typeface="Raleway"/>
              <a:sym typeface="Raleway"/>
            </a:endParaRPr>
          </a:p>
          <a:p>
            <a:pPr marL="457200" lvl="0" indent="-317500" algn="l" rtl="0">
              <a:lnSpc>
                <a:spcPct val="100000"/>
              </a:lnSpc>
              <a:spcBef>
                <a:spcPts val="0"/>
              </a:spcBef>
              <a:spcAft>
                <a:spcPts val="0"/>
              </a:spcAft>
              <a:buClr>
                <a:srgbClr val="637052"/>
              </a:buClr>
              <a:buSzPts val="1400"/>
              <a:buFont typeface="Raleway"/>
              <a:buAutoNum type="arabicPeriod"/>
            </a:pPr>
            <a:r>
              <a:rPr lang="en-GB" sz="1400">
                <a:solidFill>
                  <a:srgbClr val="637052"/>
                </a:solidFill>
                <a:latin typeface="Raleway"/>
                <a:ea typeface="Raleway"/>
                <a:cs typeface="Raleway"/>
                <a:sym typeface="Raleway"/>
              </a:rPr>
              <a:t>Overfitting Problem and how to avoid it</a:t>
            </a:r>
            <a:endParaRPr sz="1400">
              <a:solidFill>
                <a:srgbClr val="637052"/>
              </a:solidFill>
              <a:latin typeface="Raleway"/>
              <a:ea typeface="Raleway"/>
              <a:cs typeface="Raleway"/>
              <a:sym typeface="Raleway"/>
            </a:endParaRPr>
          </a:p>
          <a:p>
            <a:pPr marL="457200" lvl="0" indent="-317500" algn="l" rtl="0">
              <a:lnSpc>
                <a:spcPct val="100000"/>
              </a:lnSpc>
              <a:spcBef>
                <a:spcPts val="0"/>
              </a:spcBef>
              <a:spcAft>
                <a:spcPts val="0"/>
              </a:spcAft>
              <a:buClr>
                <a:srgbClr val="637052"/>
              </a:buClr>
              <a:buSzPts val="1400"/>
              <a:buFont typeface="Raleway"/>
              <a:buAutoNum type="arabicPeriod"/>
            </a:pPr>
            <a:r>
              <a:rPr lang="en-GB" sz="1400">
                <a:solidFill>
                  <a:srgbClr val="637052"/>
                </a:solidFill>
                <a:latin typeface="Raleway"/>
                <a:ea typeface="Raleway"/>
                <a:cs typeface="Raleway"/>
                <a:sym typeface="Raleway"/>
              </a:rPr>
              <a:t>Avantages</a:t>
            </a:r>
            <a:endParaRPr sz="1400">
              <a:solidFill>
                <a:srgbClr val="637052"/>
              </a:solidFill>
              <a:latin typeface="Raleway"/>
              <a:ea typeface="Raleway"/>
              <a:cs typeface="Raleway"/>
              <a:sym typeface="Raleway"/>
            </a:endParaRPr>
          </a:p>
          <a:p>
            <a:pPr marL="457200" lvl="0" indent="-317500" algn="l" rtl="0">
              <a:lnSpc>
                <a:spcPct val="100000"/>
              </a:lnSpc>
              <a:spcBef>
                <a:spcPts val="0"/>
              </a:spcBef>
              <a:spcAft>
                <a:spcPts val="0"/>
              </a:spcAft>
              <a:buClr>
                <a:srgbClr val="637052"/>
              </a:buClr>
              <a:buSzPts val="1400"/>
              <a:buFont typeface="Raleway"/>
              <a:buAutoNum type="arabicPeriod"/>
            </a:pPr>
            <a:r>
              <a:rPr lang="en-GB" sz="1400">
                <a:solidFill>
                  <a:srgbClr val="637052"/>
                </a:solidFill>
                <a:latin typeface="Raleway"/>
                <a:ea typeface="Raleway"/>
                <a:cs typeface="Raleway"/>
                <a:sym typeface="Raleway"/>
              </a:rPr>
              <a:t>Disadvantages</a:t>
            </a:r>
            <a:endParaRPr sz="1400">
              <a:solidFill>
                <a:srgbClr val="637052"/>
              </a:solidFill>
              <a:latin typeface="Raleway"/>
              <a:ea typeface="Raleway"/>
              <a:cs typeface="Raleway"/>
              <a:sym typeface="Raleway"/>
            </a:endParaRPr>
          </a:p>
          <a:p>
            <a:pPr marL="457200" lvl="0" indent="0" algn="l" rtl="0">
              <a:lnSpc>
                <a:spcPct val="100000"/>
              </a:lnSpc>
              <a:spcBef>
                <a:spcPts val="0"/>
              </a:spcBef>
              <a:spcAft>
                <a:spcPts val="0"/>
              </a:spcAft>
              <a:buNone/>
            </a:pPr>
            <a:endParaRPr sz="1400">
              <a:solidFill>
                <a:srgbClr val="637052"/>
              </a:solidFill>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320">
                <a:solidFill>
                  <a:srgbClr val="404040"/>
                </a:solidFill>
                <a:latin typeface="Arial"/>
                <a:ea typeface="Arial"/>
                <a:cs typeface="Arial"/>
                <a:sym typeface="Arial"/>
              </a:rPr>
              <a:t>Introduction</a:t>
            </a:r>
            <a:endParaRPr sz="2920"/>
          </a:p>
        </p:txBody>
      </p:sp>
      <p:sp>
        <p:nvSpPr>
          <p:cNvPr id="99" name="Google Shape;99;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GB" sz="1400"/>
              <a:t>Supervised learning algorithm</a:t>
            </a:r>
            <a:endParaRPr sz="1400"/>
          </a:p>
          <a:p>
            <a:pPr marL="457200" lvl="0" indent="-317500" algn="l" rtl="0">
              <a:spcBef>
                <a:spcPts val="0"/>
              </a:spcBef>
              <a:spcAft>
                <a:spcPts val="0"/>
              </a:spcAft>
              <a:buSzPts val="1400"/>
              <a:buChar char="●"/>
            </a:pPr>
            <a:r>
              <a:rPr lang="en-GB" sz="1400"/>
              <a:t>Used for both classification and regression problems</a:t>
            </a:r>
            <a:endParaRPr sz="1400"/>
          </a:p>
          <a:p>
            <a:pPr marL="457200" lvl="0" indent="-317500" algn="l" rtl="0">
              <a:spcBef>
                <a:spcPts val="0"/>
              </a:spcBef>
              <a:spcAft>
                <a:spcPts val="0"/>
              </a:spcAft>
              <a:buSzPts val="1400"/>
              <a:buChar char="●"/>
            </a:pPr>
            <a:r>
              <a:rPr lang="en-GB" sz="1400"/>
              <a:t>Does not require feature scaling</a:t>
            </a:r>
            <a:endParaRPr sz="1400"/>
          </a:p>
          <a:p>
            <a:pPr marL="457200" lvl="0" indent="-317500" algn="l" rtl="0">
              <a:spcBef>
                <a:spcPts val="0"/>
              </a:spcBef>
              <a:spcAft>
                <a:spcPts val="0"/>
              </a:spcAft>
              <a:buSzPts val="1400"/>
              <a:buChar char="●"/>
            </a:pPr>
            <a:r>
              <a:rPr lang="en-GB" sz="1400"/>
              <a:t>Easy to interpret</a:t>
            </a:r>
            <a:endParaRPr sz="1400"/>
          </a:p>
          <a:p>
            <a:pPr marL="457200" lvl="0" indent="-317500" algn="l" rtl="0">
              <a:spcBef>
                <a:spcPts val="0"/>
              </a:spcBef>
              <a:spcAft>
                <a:spcPts val="0"/>
              </a:spcAft>
              <a:buSzPts val="1400"/>
              <a:buChar char="●"/>
            </a:pPr>
            <a:r>
              <a:rPr lang="en-GB" sz="1400"/>
              <a:t>Prone to Overfitting</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body" idx="1"/>
          </p:nvPr>
        </p:nvSpPr>
        <p:spPr>
          <a:xfrm>
            <a:off x="729450" y="1382225"/>
            <a:ext cx="7688700" cy="29577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222222"/>
              </a:buClr>
              <a:buSzPts val="1400"/>
              <a:buChar char="●"/>
            </a:pPr>
            <a:r>
              <a:rPr lang="en-GB" sz="1400">
                <a:solidFill>
                  <a:srgbClr val="222222"/>
                </a:solidFill>
                <a:highlight>
                  <a:srgbClr val="FFFFFF"/>
                </a:highlight>
              </a:rPr>
              <a:t>An example of a binary classification categorizing a car type as a sedan or sports truck follows as below. </a:t>
            </a:r>
            <a:endParaRPr sz="1400">
              <a:solidFill>
                <a:srgbClr val="222222"/>
              </a:solidFill>
              <a:highlight>
                <a:srgbClr val="FFFFFF"/>
              </a:highlight>
            </a:endParaRPr>
          </a:p>
          <a:p>
            <a:pPr marL="457200" lvl="0" indent="-317500" algn="l" rtl="0">
              <a:spcBef>
                <a:spcPts val="0"/>
              </a:spcBef>
              <a:spcAft>
                <a:spcPts val="0"/>
              </a:spcAft>
              <a:buClr>
                <a:srgbClr val="222222"/>
              </a:buClr>
              <a:buSzPts val="1400"/>
              <a:buChar char="●"/>
            </a:pPr>
            <a:r>
              <a:rPr lang="en-GB" sz="1400">
                <a:solidFill>
                  <a:srgbClr val="222222"/>
                </a:solidFill>
                <a:highlight>
                  <a:srgbClr val="FFFFFF"/>
                </a:highlight>
              </a:rPr>
              <a:t>The algorithm finds the relationship between the response variable and the predictors and expresses this relation in the form of a tree-structure.</a:t>
            </a:r>
            <a:endParaRPr sz="1400">
              <a:solidFill>
                <a:srgbClr val="222222"/>
              </a:solidFill>
              <a:highlight>
                <a:srgbClr val="FFFFFF"/>
              </a:highlight>
            </a:endParaRPr>
          </a:p>
          <a:p>
            <a:pPr marL="457200" lvl="0" indent="-317500" algn="l" rtl="0">
              <a:spcBef>
                <a:spcPts val="0"/>
              </a:spcBef>
              <a:spcAft>
                <a:spcPts val="0"/>
              </a:spcAft>
              <a:buClr>
                <a:srgbClr val="222222"/>
              </a:buClr>
              <a:buSzPts val="1400"/>
              <a:buChar char="●"/>
            </a:pPr>
            <a:r>
              <a:rPr lang="en-GB" sz="1400">
                <a:solidFill>
                  <a:srgbClr val="222222"/>
                </a:solidFill>
                <a:highlight>
                  <a:srgbClr val="FFFFFF"/>
                </a:highlight>
              </a:rPr>
              <a:t>This flow-chart consists of the Root node, the Branch nodes, and the Leaf nodes. </a:t>
            </a:r>
            <a:endParaRPr sz="1400">
              <a:solidFill>
                <a:srgbClr val="222222"/>
              </a:solidFill>
              <a:highlight>
                <a:srgbClr val="FFFFFF"/>
              </a:highlight>
            </a:endParaRPr>
          </a:p>
          <a:p>
            <a:pPr marL="457200" lvl="0" indent="-317500" algn="l" rtl="0">
              <a:spcBef>
                <a:spcPts val="0"/>
              </a:spcBef>
              <a:spcAft>
                <a:spcPts val="0"/>
              </a:spcAft>
              <a:buClr>
                <a:srgbClr val="222222"/>
              </a:buClr>
              <a:buSzPts val="1400"/>
              <a:buChar char="●"/>
            </a:pPr>
            <a:r>
              <a:rPr lang="en-GB" sz="1400">
                <a:solidFill>
                  <a:srgbClr val="222222"/>
                </a:solidFill>
                <a:highlight>
                  <a:srgbClr val="FFFFFF"/>
                </a:highlight>
              </a:rPr>
              <a:t>The model is trained by creating a top-down tree and then this trained decision tree is used to test the new or the unseen data to classify these cases into a category.</a:t>
            </a:r>
            <a:endParaRPr sz="1400">
              <a:solidFill>
                <a:srgbClr val="222222"/>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10" name="Google Shape;110;p1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11" name="Google Shape;111;p17"/>
          <p:cNvPicPr preferRelativeResize="0"/>
          <p:nvPr/>
        </p:nvPicPr>
        <p:blipFill rotWithShape="1">
          <a:blip r:embed="rId3">
            <a:alphaModFix/>
          </a:blip>
          <a:srcRect r="1078"/>
          <a:stretch/>
        </p:blipFill>
        <p:spPr>
          <a:xfrm>
            <a:off x="1562250" y="604750"/>
            <a:ext cx="5663926" cy="44457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just" rtl="0">
              <a:lnSpc>
                <a:spcPct val="130000"/>
              </a:lnSpc>
              <a:spcBef>
                <a:spcPts val="1000"/>
              </a:spcBef>
              <a:spcAft>
                <a:spcPts val="0"/>
              </a:spcAft>
              <a:buSzPts val="990"/>
              <a:buNone/>
            </a:pPr>
            <a:r>
              <a:rPr lang="en-GB" sz="1890">
                <a:solidFill>
                  <a:srgbClr val="000000"/>
                </a:solidFill>
                <a:highlight>
                  <a:srgbClr val="FFFFFF"/>
                </a:highlight>
                <a:latin typeface="Roboto"/>
                <a:ea typeface="Roboto"/>
                <a:cs typeface="Roboto"/>
                <a:sym typeface="Roboto"/>
              </a:rPr>
              <a:t>HOW DECISION TREE WORKS ?</a:t>
            </a:r>
            <a:endParaRPr sz="1890">
              <a:solidFill>
                <a:srgbClr val="000000"/>
              </a:solidFill>
              <a:highlight>
                <a:srgbClr val="FFFFFF"/>
              </a:highlight>
              <a:latin typeface="Roboto"/>
              <a:ea typeface="Roboto"/>
              <a:cs typeface="Roboto"/>
              <a:sym typeface="Roboto"/>
            </a:endParaRPr>
          </a:p>
          <a:p>
            <a:pPr marL="0" lvl="0" indent="0" algn="l" rtl="0">
              <a:spcBef>
                <a:spcPts val="1000"/>
              </a:spcBef>
              <a:spcAft>
                <a:spcPts val="0"/>
              </a:spcAft>
              <a:buSzPts val="990"/>
              <a:buNone/>
            </a:pPr>
            <a:endParaRPr sz="3240"/>
          </a:p>
        </p:txBody>
      </p:sp>
      <p:sp>
        <p:nvSpPr>
          <p:cNvPr id="117" name="Google Shape;117;p1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000000"/>
              </a:buClr>
              <a:buSzPts val="1400"/>
              <a:buFont typeface="Roboto"/>
              <a:buChar char="●"/>
            </a:pPr>
            <a:r>
              <a:rPr lang="en-GB" sz="1400">
                <a:solidFill>
                  <a:srgbClr val="000000"/>
                </a:solidFill>
                <a:highlight>
                  <a:srgbClr val="FFFFFF"/>
                </a:highlight>
                <a:latin typeface="Roboto"/>
                <a:ea typeface="Roboto"/>
                <a:cs typeface="Roboto"/>
                <a:sym typeface="Roboto"/>
              </a:rPr>
              <a:t>The decision tree algorithm tries to solve the problem, by using tree representation. </a:t>
            </a:r>
            <a:endParaRPr sz="1400">
              <a:solidFill>
                <a:srgbClr val="000000"/>
              </a:solidFill>
              <a:highlight>
                <a:srgbClr val="FFFFFF"/>
              </a:highlight>
              <a:latin typeface="Roboto"/>
              <a:ea typeface="Roboto"/>
              <a:cs typeface="Roboto"/>
              <a:sym typeface="Roboto"/>
            </a:endParaRPr>
          </a:p>
          <a:p>
            <a:pPr marL="457200" lvl="0" indent="-317500" algn="l" rtl="0">
              <a:spcBef>
                <a:spcPts val="0"/>
              </a:spcBef>
              <a:spcAft>
                <a:spcPts val="0"/>
              </a:spcAft>
              <a:buClr>
                <a:srgbClr val="000000"/>
              </a:buClr>
              <a:buSzPts val="1400"/>
              <a:buFont typeface="Roboto"/>
              <a:buChar char="●"/>
            </a:pPr>
            <a:r>
              <a:rPr lang="en-GB" sz="1400">
                <a:solidFill>
                  <a:srgbClr val="000000"/>
                </a:solidFill>
                <a:highlight>
                  <a:srgbClr val="FFFFFF"/>
                </a:highlight>
                <a:latin typeface="Roboto"/>
                <a:ea typeface="Roboto"/>
                <a:cs typeface="Roboto"/>
                <a:sym typeface="Roboto"/>
              </a:rPr>
              <a:t>Each internal node of the tree corresponds to an attribute, and each leaf node corresponds to a class label.</a:t>
            </a:r>
            <a:endParaRPr sz="1400">
              <a:solidFill>
                <a:srgbClr val="000000"/>
              </a:solidFill>
              <a:highlight>
                <a:srgbClr val="FFFFFF"/>
              </a:highlight>
              <a:latin typeface="Roboto"/>
              <a:ea typeface="Roboto"/>
              <a:cs typeface="Roboto"/>
              <a:sym typeface="Roboto"/>
            </a:endParaRPr>
          </a:p>
          <a:p>
            <a:pPr marL="457200" lvl="0" indent="-317500" algn="just" rtl="0">
              <a:spcBef>
                <a:spcPts val="0"/>
              </a:spcBef>
              <a:spcAft>
                <a:spcPts val="0"/>
              </a:spcAft>
              <a:buClr>
                <a:srgbClr val="000000"/>
              </a:buClr>
              <a:buSzPts val="1400"/>
              <a:buFont typeface="Roboto"/>
              <a:buChar char="●"/>
            </a:pPr>
            <a:r>
              <a:rPr lang="en-GB" sz="1400">
                <a:solidFill>
                  <a:srgbClr val="000000"/>
                </a:solidFill>
                <a:highlight>
                  <a:srgbClr val="FFFFFF"/>
                </a:highlight>
                <a:latin typeface="Roboto"/>
                <a:ea typeface="Roboto"/>
                <a:cs typeface="Roboto"/>
                <a:sym typeface="Roboto"/>
              </a:rPr>
              <a:t>In decision trees, for predicting a class label for a record we start from the root of the tree. </a:t>
            </a:r>
            <a:endParaRPr sz="1400">
              <a:solidFill>
                <a:srgbClr val="000000"/>
              </a:solidFill>
              <a:highlight>
                <a:srgbClr val="FFFFFF"/>
              </a:highlight>
              <a:latin typeface="Roboto"/>
              <a:ea typeface="Roboto"/>
              <a:cs typeface="Roboto"/>
              <a:sym typeface="Roboto"/>
            </a:endParaRPr>
          </a:p>
          <a:p>
            <a:pPr marL="457200" lvl="0" indent="-317500" algn="just" rtl="0">
              <a:spcBef>
                <a:spcPts val="0"/>
              </a:spcBef>
              <a:spcAft>
                <a:spcPts val="0"/>
              </a:spcAft>
              <a:buClr>
                <a:srgbClr val="000000"/>
              </a:buClr>
              <a:buSzPts val="1400"/>
              <a:buFont typeface="Roboto"/>
              <a:buChar char="●"/>
            </a:pPr>
            <a:r>
              <a:rPr lang="en-GB" sz="1400">
                <a:solidFill>
                  <a:srgbClr val="000000"/>
                </a:solidFill>
                <a:highlight>
                  <a:srgbClr val="FFFFFF"/>
                </a:highlight>
                <a:latin typeface="Roboto"/>
                <a:ea typeface="Roboto"/>
                <a:cs typeface="Roboto"/>
                <a:sym typeface="Roboto"/>
              </a:rPr>
              <a:t>We compare the values of the root attribute with the record’s attribute. On the basis of comparison, we follow the branch corresponding to that value and jump to the next node.</a:t>
            </a:r>
            <a:endParaRPr sz="1400">
              <a:solidFill>
                <a:srgbClr val="000000"/>
              </a:solidFill>
              <a:highlight>
                <a:srgbClr val="FFFFFF"/>
              </a:highlight>
              <a:latin typeface="Roboto"/>
              <a:ea typeface="Roboto"/>
              <a:cs typeface="Roboto"/>
              <a:sym typeface="Roboto"/>
            </a:endParaRPr>
          </a:p>
          <a:p>
            <a:pPr marL="457200" lvl="0" indent="-317500" algn="just" rtl="0">
              <a:spcBef>
                <a:spcPts val="0"/>
              </a:spcBef>
              <a:spcAft>
                <a:spcPts val="0"/>
              </a:spcAft>
              <a:buClr>
                <a:srgbClr val="000000"/>
              </a:buClr>
              <a:buSzPts val="1400"/>
              <a:buFont typeface="Roboto"/>
              <a:buChar char="●"/>
            </a:pPr>
            <a:r>
              <a:rPr lang="en-GB" sz="1400">
                <a:solidFill>
                  <a:srgbClr val="000000"/>
                </a:solidFill>
                <a:highlight>
                  <a:srgbClr val="FFFFFF"/>
                </a:highlight>
                <a:latin typeface="Roboto"/>
                <a:ea typeface="Roboto"/>
                <a:cs typeface="Roboto"/>
                <a:sym typeface="Roboto"/>
              </a:rPr>
              <a:t>We continue comparing our record’s attribute values with other internal nodes of the tree until we reach a leaf node with predicted class value.</a:t>
            </a:r>
            <a:endParaRPr sz="1400">
              <a:solidFill>
                <a:srgbClr val="000000"/>
              </a:solidFill>
              <a:highlight>
                <a:srgbClr val="FFFFFF"/>
              </a:highlight>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lnSpc>
                <a:spcPct val="120000"/>
              </a:lnSpc>
              <a:spcBef>
                <a:spcPts val="2300"/>
              </a:spcBef>
              <a:spcAft>
                <a:spcPts val="0"/>
              </a:spcAft>
              <a:buSzPts val="990"/>
              <a:buNone/>
            </a:pPr>
            <a:r>
              <a:rPr lang="en-GB" sz="2200">
                <a:solidFill>
                  <a:srgbClr val="222222"/>
                </a:solidFill>
                <a:highlight>
                  <a:srgbClr val="FFFFFF"/>
                </a:highlight>
                <a:latin typeface="Lato"/>
                <a:ea typeface="Lato"/>
                <a:cs typeface="Lato"/>
                <a:sym typeface="Lato"/>
              </a:rPr>
              <a:t>Cost Function in a Decision Tree</a:t>
            </a:r>
            <a:endParaRPr sz="2200">
              <a:solidFill>
                <a:srgbClr val="222222"/>
              </a:solidFill>
              <a:highlight>
                <a:srgbClr val="FFFFFF"/>
              </a:highlight>
              <a:latin typeface="Lato"/>
              <a:ea typeface="Lato"/>
              <a:cs typeface="Lato"/>
              <a:sym typeface="Lato"/>
            </a:endParaRPr>
          </a:p>
          <a:p>
            <a:pPr marL="0" lvl="0" indent="0" algn="l" rtl="0">
              <a:spcBef>
                <a:spcPts val="400"/>
              </a:spcBef>
              <a:spcAft>
                <a:spcPts val="0"/>
              </a:spcAft>
              <a:buSzPts val="990"/>
              <a:buNone/>
            </a:pPr>
            <a:endParaRPr sz="2200"/>
          </a:p>
        </p:txBody>
      </p:sp>
      <p:sp>
        <p:nvSpPr>
          <p:cNvPr id="123" name="Google Shape;123;p1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222222"/>
              </a:buClr>
              <a:buSzPts val="1400"/>
              <a:buChar char="●"/>
            </a:pPr>
            <a:r>
              <a:rPr lang="en-GB" sz="1400">
                <a:solidFill>
                  <a:srgbClr val="222222"/>
                </a:solidFill>
                <a:highlight>
                  <a:srgbClr val="FFFFFF"/>
                </a:highlight>
              </a:rPr>
              <a:t>The decision tree algorithm learns that it creates the tree from the dataset via the optimization of the cost function.</a:t>
            </a:r>
            <a:endParaRPr sz="1400">
              <a:solidFill>
                <a:srgbClr val="222222"/>
              </a:solidFill>
              <a:highlight>
                <a:srgbClr val="FFFFFF"/>
              </a:highlight>
            </a:endParaRPr>
          </a:p>
          <a:p>
            <a:pPr marL="457200" lvl="0" indent="-317500" algn="l" rtl="0">
              <a:spcBef>
                <a:spcPts val="0"/>
              </a:spcBef>
              <a:spcAft>
                <a:spcPts val="0"/>
              </a:spcAft>
              <a:buClr>
                <a:srgbClr val="222222"/>
              </a:buClr>
              <a:buSzPts val="1400"/>
              <a:buChar char="●"/>
            </a:pPr>
            <a:r>
              <a:rPr lang="en-GB" sz="1400">
                <a:solidFill>
                  <a:srgbClr val="222222"/>
                </a:solidFill>
                <a:highlight>
                  <a:srgbClr val="FFFFFF"/>
                </a:highlight>
              </a:rPr>
              <a:t>There are various splitting methods including </a:t>
            </a:r>
            <a:endParaRPr sz="1400">
              <a:solidFill>
                <a:srgbClr val="222222"/>
              </a:solidFill>
              <a:highlight>
                <a:srgbClr val="FFFFFF"/>
              </a:highlight>
            </a:endParaRPr>
          </a:p>
          <a:p>
            <a:pPr marL="914400" lvl="1" indent="-317500" algn="l" rtl="0">
              <a:spcBef>
                <a:spcPts val="0"/>
              </a:spcBef>
              <a:spcAft>
                <a:spcPts val="0"/>
              </a:spcAft>
              <a:buClr>
                <a:srgbClr val="222222"/>
              </a:buClr>
              <a:buSzPts val="1400"/>
              <a:buChar char="○"/>
            </a:pPr>
            <a:r>
              <a:rPr lang="en-GB" sz="1400">
                <a:solidFill>
                  <a:srgbClr val="222222"/>
                </a:solidFill>
                <a:highlight>
                  <a:srgbClr val="FFFFFF"/>
                </a:highlight>
              </a:rPr>
              <a:t>Chi-square, </a:t>
            </a:r>
            <a:endParaRPr sz="1400">
              <a:solidFill>
                <a:srgbClr val="222222"/>
              </a:solidFill>
              <a:highlight>
                <a:srgbClr val="FFFFFF"/>
              </a:highlight>
            </a:endParaRPr>
          </a:p>
          <a:p>
            <a:pPr marL="914400" lvl="1" indent="-317500" algn="l" rtl="0">
              <a:spcBef>
                <a:spcPts val="0"/>
              </a:spcBef>
              <a:spcAft>
                <a:spcPts val="0"/>
              </a:spcAft>
              <a:buClr>
                <a:srgbClr val="222222"/>
              </a:buClr>
              <a:buSzPts val="1400"/>
              <a:buChar char="○"/>
            </a:pPr>
            <a:r>
              <a:rPr lang="en-GB" sz="1400">
                <a:solidFill>
                  <a:srgbClr val="222222"/>
                </a:solidFill>
                <a:highlight>
                  <a:srgbClr val="FFFFFF"/>
                </a:highlight>
              </a:rPr>
              <a:t>Gini-index, </a:t>
            </a:r>
            <a:endParaRPr sz="1400">
              <a:solidFill>
                <a:srgbClr val="222222"/>
              </a:solidFill>
              <a:highlight>
                <a:srgbClr val="FFFFFF"/>
              </a:highlight>
            </a:endParaRPr>
          </a:p>
          <a:p>
            <a:pPr marL="914400" lvl="1" indent="-317500" algn="l" rtl="0">
              <a:spcBef>
                <a:spcPts val="0"/>
              </a:spcBef>
              <a:spcAft>
                <a:spcPts val="0"/>
              </a:spcAft>
              <a:buClr>
                <a:srgbClr val="222222"/>
              </a:buClr>
              <a:buSzPts val="1400"/>
              <a:buChar char="○"/>
            </a:pPr>
            <a:r>
              <a:rPr lang="en-GB" sz="1400">
                <a:solidFill>
                  <a:srgbClr val="222222"/>
                </a:solidFill>
                <a:highlight>
                  <a:srgbClr val="FFFFFF"/>
                </a:highlight>
              </a:rPr>
              <a:t>and Entropy</a:t>
            </a:r>
            <a:endParaRPr sz="1400">
              <a:solidFill>
                <a:srgbClr val="222222"/>
              </a:solidFill>
              <a:highlight>
                <a:srgbClr val="FFFFFF"/>
              </a:highlight>
            </a:endParaRPr>
          </a:p>
          <a:p>
            <a:pPr marL="457200" lvl="0" indent="-317500" algn="l" rtl="0">
              <a:spcBef>
                <a:spcPts val="0"/>
              </a:spcBef>
              <a:spcAft>
                <a:spcPts val="0"/>
              </a:spcAft>
              <a:buClr>
                <a:srgbClr val="000000"/>
              </a:buClr>
              <a:buSzPts val="1400"/>
              <a:buChar char="●"/>
            </a:pPr>
            <a:r>
              <a:rPr lang="en-GB" sz="1400">
                <a:solidFill>
                  <a:srgbClr val="000000"/>
                </a:solidFill>
                <a:highlight>
                  <a:srgbClr val="FFFFFF"/>
                </a:highlight>
                <a:latin typeface="Roboto"/>
                <a:ea typeface="Roboto"/>
                <a:cs typeface="Roboto"/>
                <a:sym typeface="Roboto"/>
              </a:rPr>
              <a:t>The Gini index is a measure of impurity in a dataset used to evaluate the quality of splits in decision tree algorithms. The Gini index is calculated as the sum of the squared probability of each class in the node, with a perfect split resulting in a Gini index of 0, and a random split resulting in a Gini index of 0.5.</a:t>
            </a:r>
            <a:endParaRPr sz="1400">
              <a:solidFill>
                <a:srgbClr val="000000"/>
              </a:solidFill>
              <a:highlight>
                <a:srgbClr val="FFFFFF"/>
              </a:highlight>
            </a:endParaRPr>
          </a:p>
          <a:p>
            <a:pPr marL="457200" lvl="0" indent="0" algn="l" rtl="0">
              <a:spcBef>
                <a:spcPts val="1200"/>
              </a:spcBef>
              <a:spcAft>
                <a:spcPts val="1200"/>
              </a:spcAft>
              <a:buNone/>
            </a:pPr>
            <a:endParaRPr sz="1400">
              <a:solidFill>
                <a:srgbClr val="222222"/>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Iterative Dichotomiser(ID3)</a:t>
            </a:r>
            <a:endParaRPr/>
          </a:p>
        </p:txBody>
      </p:sp>
      <p:sp>
        <p:nvSpPr>
          <p:cNvPr id="129" name="Google Shape;129;p2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7500" algn="l" rtl="0">
              <a:lnSpc>
                <a:spcPct val="90000"/>
              </a:lnSpc>
              <a:spcBef>
                <a:spcPts val="1200"/>
              </a:spcBef>
              <a:spcAft>
                <a:spcPts val="0"/>
              </a:spcAft>
              <a:buClr>
                <a:srgbClr val="404040"/>
              </a:buClr>
              <a:buSzPts val="1400"/>
              <a:buChar char="●"/>
            </a:pPr>
            <a:r>
              <a:rPr lang="en-GB" sz="1400">
                <a:solidFill>
                  <a:srgbClr val="404040"/>
                </a:solidFill>
                <a:latin typeface="Calibri"/>
                <a:ea typeface="Calibri"/>
                <a:cs typeface="Calibri"/>
                <a:sym typeface="Calibri"/>
              </a:rPr>
              <a:t>I</a:t>
            </a:r>
            <a:r>
              <a:rPr lang="en-GB" sz="1400">
                <a:solidFill>
                  <a:srgbClr val="404040"/>
                </a:solidFill>
                <a:latin typeface="Raleway Medium"/>
                <a:ea typeface="Raleway Medium"/>
                <a:cs typeface="Raleway Medium"/>
                <a:sym typeface="Raleway Medium"/>
              </a:rPr>
              <a:t>nvented by J. Ross Quinlan in 1979. </a:t>
            </a:r>
            <a:endParaRPr sz="1400">
              <a:solidFill>
                <a:srgbClr val="000000"/>
              </a:solidFill>
              <a:highlight>
                <a:srgbClr val="FFFFFF"/>
              </a:highlight>
              <a:latin typeface="Raleway Medium"/>
              <a:ea typeface="Raleway Medium"/>
              <a:cs typeface="Raleway Medium"/>
              <a:sym typeface="Raleway Medium"/>
            </a:endParaRPr>
          </a:p>
          <a:p>
            <a:pPr marL="457200" lvl="0" indent="-317500" algn="l" rtl="0">
              <a:spcBef>
                <a:spcPts val="0"/>
              </a:spcBef>
              <a:spcAft>
                <a:spcPts val="0"/>
              </a:spcAft>
              <a:buClr>
                <a:srgbClr val="000000"/>
              </a:buClr>
              <a:buSzPts val="1400"/>
              <a:buFont typeface="Raleway Medium"/>
              <a:buChar char="●"/>
            </a:pPr>
            <a:r>
              <a:rPr lang="en-GB" sz="1400">
                <a:solidFill>
                  <a:srgbClr val="000000"/>
                </a:solidFill>
                <a:highlight>
                  <a:srgbClr val="FFFFFF"/>
                </a:highlight>
                <a:latin typeface="Raleway Medium"/>
                <a:ea typeface="Raleway Medium"/>
                <a:cs typeface="Raleway Medium"/>
                <a:sym typeface="Raleway Medium"/>
              </a:rPr>
              <a:t>It uses entropy, and a related concept, information gain, to choose features and partitions at each classification step in the tree.</a:t>
            </a:r>
            <a:endParaRPr sz="1400">
              <a:solidFill>
                <a:srgbClr val="000000"/>
              </a:solidFill>
              <a:highlight>
                <a:srgbClr val="FFFFFF"/>
              </a:highlight>
              <a:latin typeface="Raleway Medium"/>
              <a:ea typeface="Raleway Medium"/>
              <a:cs typeface="Raleway Medium"/>
              <a:sym typeface="Raleway Medium"/>
            </a:endParaRPr>
          </a:p>
          <a:p>
            <a:pPr marL="457200" lvl="0" indent="-317500" algn="l" rtl="0">
              <a:spcBef>
                <a:spcPts val="0"/>
              </a:spcBef>
              <a:spcAft>
                <a:spcPts val="0"/>
              </a:spcAft>
              <a:buClr>
                <a:srgbClr val="000000"/>
              </a:buClr>
              <a:buSzPts val="1400"/>
              <a:buFont typeface="Raleway Medium"/>
              <a:buChar char="●"/>
            </a:pPr>
            <a:r>
              <a:rPr lang="en-GB" sz="1400">
                <a:solidFill>
                  <a:srgbClr val="000000"/>
                </a:solidFill>
                <a:highlight>
                  <a:srgbClr val="FFFFFF"/>
                </a:highlight>
                <a:latin typeface="Raleway Medium"/>
                <a:ea typeface="Raleway Medium"/>
                <a:cs typeface="Raleway Medium"/>
                <a:sym typeface="Raleway Medium"/>
              </a:rPr>
              <a:t>Information gain is the difference between the current entropy of a system and the entropy measured after a feature is chosen.</a:t>
            </a:r>
            <a:endParaRPr sz="1400">
              <a:solidFill>
                <a:srgbClr val="000000"/>
              </a:solidFill>
              <a:highlight>
                <a:srgbClr val="FFFFFF"/>
              </a:highlight>
              <a:latin typeface="Raleway Medium"/>
              <a:ea typeface="Raleway Medium"/>
              <a:cs typeface="Raleway Medium"/>
              <a:sym typeface="Raleway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Entropy</a:t>
            </a:r>
            <a:endParaRPr/>
          </a:p>
        </p:txBody>
      </p:sp>
      <p:sp>
        <p:nvSpPr>
          <p:cNvPr id="135" name="Google Shape;135;p2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Clr>
                <a:schemeClr val="dk2"/>
              </a:buClr>
              <a:buSzPts val="1400"/>
              <a:buChar char="●"/>
            </a:pPr>
            <a:r>
              <a:rPr lang="en-GB" sz="1400">
                <a:solidFill>
                  <a:schemeClr val="dk2"/>
                </a:solidFill>
                <a:highlight>
                  <a:schemeClr val="lt1"/>
                </a:highlight>
              </a:rPr>
              <a:t>Entropy is a measure of impurity in a dataset</a:t>
            </a:r>
            <a:endParaRPr sz="1400">
              <a:solidFill>
                <a:schemeClr val="dk2"/>
              </a:solidFill>
              <a:highlight>
                <a:schemeClr val="lt1"/>
              </a:highlight>
            </a:endParaRPr>
          </a:p>
          <a:p>
            <a:pPr marL="457200" lvl="0" indent="-317500" algn="l" rtl="0">
              <a:spcBef>
                <a:spcPts val="0"/>
              </a:spcBef>
              <a:spcAft>
                <a:spcPts val="0"/>
              </a:spcAft>
              <a:buClr>
                <a:schemeClr val="dk2"/>
              </a:buClr>
              <a:buSzPts val="1400"/>
              <a:buChar char="●"/>
            </a:pPr>
            <a:r>
              <a:rPr lang="en-GB" sz="1400">
                <a:solidFill>
                  <a:schemeClr val="dk2"/>
                </a:solidFill>
                <a:highlight>
                  <a:schemeClr val="lt1"/>
                </a:highlight>
              </a:rPr>
              <a:t>It is calculated as the sum of the negative probabilities of each class in the node</a:t>
            </a:r>
            <a:endParaRPr sz="1400">
              <a:solidFill>
                <a:schemeClr val="dk2"/>
              </a:solidFill>
              <a:highlight>
                <a:schemeClr val="lt1"/>
              </a:highlight>
            </a:endParaRPr>
          </a:p>
          <a:p>
            <a:pPr marL="457200" lvl="0" indent="-317500" algn="l" rtl="0">
              <a:spcBef>
                <a:spcPts val="0"/>
              </a:spcBef>
              <a:spcAft>
                <a:spcPts val="0"/>
              </a:spcAft>
              <a:buClr>
                <a:srgbClr val="222222"/>
              </a:buClr>
              <a:buSzPts val="1400"/>
              <a:buChar char="●"/>
            </a:pPr>
            <a:r>
              <a:rPr lang="en-GB" sz="1400">
                <a:solidFill>
                  <a:srgbClr val="222222"/>
                </a:solidFill>
                <a:highlight>
                  <a:srgbClr val="FFFFFF"/>
                </a:highlight>
              </a:rPr>
              <a:t>Claude E. Shannon had expressed this relationship between the probability and the heterogeneity or impurity in the mathematical form with the help of the following equation:</a:t>
            </a:r>
            <a:endParaRPr sz="1400">
              <a:solidFill>
                <a:srgbClr val="222222"/>
              </a:solidFill>
              <a:highlight>
                <a:srgbClr val="FFFFFF"/>
              </a:highlight>
            </a:endParaRPr>
          </a:p>
          <a:p>
            <a:pPr marL="0" lvl="0" indent="0" algn="l" rtl="0">
              <a:spcBef>
                <a:spcPts val="1200"/>
              </a:spcBef>
              <a:spcAft>
                <a:spcPts val="1200"/>
              </a:spcAft>
              <a:buNone/>
            </a:pPr>
            <a:endParaRPr sz="1350">
              <a:solidFill>
                <a:srgbClr val="222222"/>
              </a:solidFill>
              <a:highlight>
                <a:srgbClr val="FFFFFF"/>
              </a:highlight>
            </a:endParaRPr>
          </a:p>
        </p:txBody>
      </p:sp>
      <p:pic>
        <p:nvPicPr>
          <p:cNvPr id="136" name="Google Shape;136;p21"/>
          <p:cNvPicPr preferRelativeResize="0"/>
          <p:nvPr/>
        </p:nvPicPr>
        <p:blipFill>
          <a:blip r:embed="rId3">
            <a:alphaModFix/>
          </a:blip>
          <a:stretch>
            <a:fillRect/>
          </a:stretch>
        </p:blipFill>
        <p:spPr>
          <a:xfrm>
            <a:off x="753095" y="3561424"/>
            <a:ext cx="7665055" cy="1013850"/>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998</Words>
  <Application>Microsoft Office PowerPoint</Application>
  <PresentationFormat>On-screen Show (16:9)</PresentationFormat>
  <Paragraphs>76</Paragraphs>
  <Slides>19</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Raleway</vt:lpstr>
      <vt:lpstr>Calibri</vt:lpstr>
      <vt:lpstr>Raleway Medium</vt:lpstr>
      <vt:lpstr>Arial</vt:lpstr>
      <vt:lpstr>Lato</vt:lpstr>
      <vt:lpstr>Roboto</vt:lpstr>
      <vt:lpstr>Streamline</vt:lpstr>
      <vt:lpstr>Decision Tree Classification (ID3)</vt:lpstr>
      <vt:lpstr>CONTENTS</vt:lpstr>
      <vt:lpstr>Introduction</vt:lpstr>
      <vt:lpstr>PowerPoint Presentation</vt:lpstr>
      <vt:lpstr>PowerPoint Presentation</vt:lpstr>
      <vt:lpstr>HOW DECISION TREE WORKS ? </vt:lpstr>
      <vt:lpstr>Cost Function in a Decision Tree </vt:lpstr>
      <vt:lpstr>Iterative Dichotomiser(ID3)</vt:lpstr>
      <vt:lpstr>Entropy</vt:lpstr>
      <vt:lpstr>PowerPoint Presentation</vt:lpstr>
      <vt:lpstr>PowerPoint Presentation</vt:lpstr>
      <vt:lpstr>Information Gain</vt:lpstr>
      <vt:lpstr>PowerPoint Presentation</vt:lpstr>
      <vt:lpstr>OVERFITTING </vt:lpstr>
      <vt:lpstr>PowerPoint Presentation</vt:lpstr>
      <vt:lpstr>ADVANTAGES: </vt:lpstr>
      <vt:lpstr>DISADVANTAGES</vt:lpstr>
      <vt:lpstr>Conclusion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 Classification (ID3)</dc:title>
  <cp:lastModifiedBy>ANANTHU</cp:lastModifiedBy>
  <cp:revision>2</cp:revision>
  <dcterms:modified xsi:type="dcterms:W3CDTF">2023-02-07T09:56:26Z</dcterms:modified>
</cp:coreProperties>
</file>