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5" r:id="rId64"/>
    <p:sldId id="324" r:id="rId65"/>
    <p:sldId id="326" r:id="rId66"/>
    <p:sldId id="32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presProps" Target="presProps.xml" /><Relationship Id="rId7" Type="http://schemas.openxmlformats.org/officeDocument/2006/relationships/slide" Target="slides/slide6.xml" /><Relationship Id="rId71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viewProps" Target="view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D6BFEE-E782-4AF0-B649-E5F7D2EA701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D920E8-9549-440F-8D5E-01D864D206E3}" type="datetimeFigureOut">
              <a:rPr lang="en-IN" smtClean="0"/>
              <a:t>31-01-2022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7543800" cy="25939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Module 3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Compute and Storage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1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Magnum project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54006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Magnum project provides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Container-as-a-Service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capability.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Unlike virtual machines, containers running a single process require: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be spawned in groups, 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network connectivity for communication between collaborating processes.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Storage requirements too. </a:t>
            </a:r>
          </a:p>
          <a:p>
            <a:pPr marL="411480" lvl="1" indent="0">
              <a:lnSpc>
                <a:spcPct val="16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main idea behind Magnum project.</a:t>
            </a:r>
          </a:p>
          <a:p>
            <a:pPr marL="411480" lvl="1" indent="0">
              <a:lnSpc>
                <a:spcPct val="16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lnSpc>
                <a:spcPct val="16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lnSpc>
                <a:spcPct val="16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lnSpc>
                <a:spcPct val="16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lnSpc>
                <a:spcPct val="16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lnSpc>
                <a:spcPct val="16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0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7620000" cy="5472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Magnum is built to support orchestration of groups of connected containers using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Container Orchestration Engine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such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Kubernetes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Apache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Mesos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Swamp, and so 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Magnum works by first deploying the COE nodes.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then launching groups of containers for deploying applications on these nodes.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COE system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acts as an orchestrator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launch applications across multiple containers.</a:t>
            </a:r>
          </a:p>
        </p:txBody>
      </p:sp>
    </p:spTree>
    <p:extLst>
      <p:ext uri="{BB962C8B-B14F-4D97-AF65-F5344CB8AC3E}">
        <p14:creationId xmlns:p14="http://schemas.microsoft.com/office/powerpoint/2010/main" val="411406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89856"/>
            <a:ext cx="7620000" cy="6068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COE Nodes are deployed as Nova instances.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uses the Neutrons networking service to provide network connectivity between the COE nodes.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connectivity between the application containers is handled by the COE itself.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of the COE nodes is connected to a Cinder volume that is used to host the application containers.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Heat is used to orchestrate the virtual infrastructure for COE.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3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Typical Magnum installation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7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7344815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4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Components of Magnum Project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620000" cy="4896544"/>
          </a:xfrm>
        </p:spPr>
        <p:txBody>
          <a:bodyPr>
            <a:normAutofit/>
          </a:bodyPr>
          <a:lstStyle/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Bay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Group of nodes that run COE software.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nodes can run an API server or minions. 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Pod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Group of containers running on the same node.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Service that consists of one or more Bays that provide to a consumable service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7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7620000" cy="5780112"/>
          </a:xfrm>
        </p:spPr>
        <p:txBody>
          <a:bodyPr>
            <a:normAutofit/>
          </a:bodyPr>
          <a:lstStyle/>
          <a:p>
            <a:pPr marL="5715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BayModel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a template that can be used to create a Bay.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Similar to the concept of Nova flavor that is used to create a virtual machine instance.</a:t>
            </a:r>
            <a:br>
              <a:rPr lang="en-IN" dirty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3" y="3212976"/>
            <a:ext cx="727280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29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1143000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Segregating the compute cloud</a:t>
            </a:r>
            <a:br>
              <a:rPr lang="en-IN" sz="2800" b="1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your cloud infrastructure grows in size, need to maintain low latency in the API services and redundancy of your service.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Nova provides several concepts that help you segregate the cloud resources.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Tools are available with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cloud operator to manage the need for scale and availability of compute servers.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2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Availability Zone (AZ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620000" cy="49160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AZ used to group together compute nodes based 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fault domains.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Availability Zones maps to the concept of hardware failure domains.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example, all compute nodes hosted on a rack in the lab. There may be a  fault domain as they depend on a single infrastructure resource.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availability zones configured, the end users can still continue to launch instances just by choosing a different availability zone.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configure an availability zone for a compute node, edit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nova.Conf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file on that node and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default_availability_zon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value.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620000" cy="1143000"/>
          </a:xfrm>
        </p:spPr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Host Aggregates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6200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Strategy of grouping together compute nodes that provides compute resources with specialized features.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Attaching a set of metadata to the group of hosts can create the Host Aggregates.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use a Host Aggregate, the end user needs to use a flavor that has the same metadata attached. 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0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1143000"/>
          </a:xfrm>
        </p:spPr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Nova cells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54461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Nova cells are a way of scaling your compute workload by distributing the load on infrastructure resources, such as databases and message queues, to multiple instances.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Nova cell architecture creates groups of compute nodes that are arranged as trees, called cells. 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Root of tree is the API cell – it runs the Nova API service but not Nova Compute service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Other nodes are called Compute nodes which run all Nova services.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Nova API service receives the user input from all other components of Nova compute. 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interaction between the Nova API and other Nova components is replaced by message-queue-based RPC calls. </a:t>
            </a:r>
          </a:p>
        </p:txBody>
      </p:sp>
    </p:spTree>
    <p:extLst>
      <p:ext uri="{BB962C8B-B14F-4D97-AF65-F5344CB8AC3E}">
        <p14:creationId xmlns:p14="http://schemas.microsoft.com/office/powerpoint/2010/main" val="265741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7620000" cy="1143000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compute servers are the heart of the cloud computing service.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provide the resources that are directly used by the end users.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compute node will be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space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the virtual machine will run.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compute service is composed of multiple components that take care of receiving the request, and launching and managing the virtual machines. 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3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r>
              <a:rPr lang="en-US" dirty="0"/>
              <a:t>The compute cell launches the instance by scheduling it on a compute node: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image6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576" y="1700808"/>
            <a:ext cx="677077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10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00378"/>
            <a:ext cx="7620000" cy="5852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Scheduling of an instance requires two levels of scheduling.:</a:t>
            </a:r>
          </a:p>
          <a:p>
            <a:pPr marL="86868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first level of scheduling is done to select the cell that should host the new virtual machine.</a:t>
            </a:r>
          </a:p>
          <a:p>
            <a:pPr marL="86868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second level of scheduling selects the compute node to host the virtual machine.</a:t>
            </a:r>
          </a:p>
          <a:p>
            <a:pPr marL="868680" lvl="1" indent="-4572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93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620000" cy="11430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Regions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Nova regions take an orthogonal approach and allow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multiple Nova API endpoints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be used to launch virtual machines.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Different Nova regions of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cloud share the same Keystone service for authentication and advertising the Nova API endpoints.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end user will have to select the region where he wants the virtual machines to be launched.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contrast between cells and regions is that Nova - cells implementation uses RPC calls, while regions use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REST APIs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provide segregation.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3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11430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Workload segregation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726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Usability feature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cloud.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Workload segregation with affinity policy is used to place your instances relative to each other.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use workload segregation, the Nova filter scheduler must be configured with Affinity filters.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the Nova client to create server groups.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server group can be created with an affinity or anti-affinity-based policy 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affinity policy places the virtual machines on the same compute node while the anti- affinity policy forces the virtual machines onto different compute nodes.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620000" cy="11430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Changing the color of the hypervisor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72" y="1196752"/>
            <a:ext cx="7620000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provide a choice of more than one hypervisor. This will help the end user resolve the challenge of native platform compatibility for their application.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integration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the hypervisor level refers to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driver that will be provided to manage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nova-compute.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vCenter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managed by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compute nodes only if a management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cluster is created outside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cluster.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VMs are spun up on their specific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cluster, which exposes more hardware requirements.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individual compute node always runs a single hypervisor.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Overcommitment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considerations</a:t>
            </a:r>
            <a:br>
              <a:rPr lang="en-IN" sz="2800" b="1" dirty="0"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61662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many cases, the physical compute nodes you purchase might be more powerful than is needed.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avoid such waste, you should keep in mind that sizing your compute nodes is important.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art of memory or CPU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overcommitment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 hypervisor feature, allowing the usage of more resource power by the virtual machine than the compute host has.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Just calculate the portion of physical memory not used per virtual machine and assign it to one that may need more RAM at certain moments.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based on the dynamic relocation of </a:t>
            </a:r>
            <a:r>
              <a:rPr lang="en-US" sz="2000" dirty="0"/>
              <a:t>unused idle resources.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4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620000" cy="8501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/>
              <a:t>The CPU allocation ratio</a:t>
            </a:r>
            <a:br>
              <a:rPr lang="en-IN" sz="2400" b="1" dirty="0"/>
            </a:b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61662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The default CPU allocation ratio is 16:1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Means that you can run a maximum of 16 virtual CPU cores for every physical CPU core within all running virtual machines.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The calculation formula to determine how many virtual instances can run on a compute node is as follows:</a:t>
            </a:r>
            <a:endParaRPr lang="en-IN" sz="2000" dirty="0"/>
          </a:p>
          <a:p>
            <a:pPr marL="114300" indent="0">
              <a:buNone/>
            </a:pPr>
            <a:r>
              <a:rPr lang="en-US" sz="2000" b="1" dirty="0"/>
              <a:t>	</a:t>
            </a:r>
          </a:p>
          <a:p>
            <a:pPr marL="114300" indent="0">
              <a:buNone/>
            </a:pPr>
            <a:r>
              <a:rPr lang="en-US" sz="2000" b="1" dirty="0"/>
              <a:t>	(</a:t>
            </a:r>
            <a:r>
              <a:rPr lang="en-US" sz="2000" b="1" i="1" dirty="0"/>
              <a:t>CPU </a:t>
            </a:r>
            <a:r>
              <a:rPr lang="en-US" sz="2000" b="1" i="1" dirty="0" err="1"/>
              <a:t>overcommitment</a:t>
            </a:r>
            <a:r>
              <a:rPr lang="en-US" sz="2000" b="1" i="1" dirty="0"/>
              <a:t> ratio * Number of physical cores)</a:t>
            </a:r>
          </a:p>
          <a:p>
            <a:pPr marL="114300" indent="0">
              <a:buNone/>
            </a:pPr>
            <a:r>
              <a:rPr lang="en-US" sz="2000" b="1" i="1" dirty="0"/>
              <a:t>		Number of virtual cores per instance</a:t>
            </a:r>
            <a:endParaRPr lang="en-IN" sz="2000" b="1" dirty="0"/>
          </a:p>
          <a:p>
            <a:pPr marL="11430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06918" y="4509120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40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20000" cy="1143000"/>
          </a:xfrm>
        </p:spPr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RAM Allocation ratio</a:t>
            </a:r>
            <a:br>
              <a:rPr lang="en-IN" sz="2200" b="1" dirty="0">
                <a:latin typeface="Times New Roman" pitchFamily="18" charset="0"/>
                <a:cs typeface="Times New Roman" pitchFamily="18" charset="0"/>
              </a:rPr>
            </a:b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default memory allocation ratio is 1.5:1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Means that allocating instances to compute nodes is still possible if the total instance memory usage is less than 1.5 times the amount of physical memory available.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Flavors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a set of hardware templates that define the amount of RAM, disk space, and the number of cores per CPU.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Bear in mind that collecting resource utilization statistics is essential and will eventually conduct a better ratio update when needed.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66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Storing instances‘ alternatives</a:t>
            </a:r>
            <a:br>
              <a:rPr lang="en-IN" sz="2800" b="1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50405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Approaches to sizing disk capacity of compute nodes.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External shared file storage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disks of running instances are hosted externally and do not reside in compute nodes.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 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Ease of instance recovery in the case of compute - node failure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Shared external storage for other installation purposes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Drawbacks 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Heavy I/O disk usage affecting the neighboring VM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Performance degradation due to network latency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17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760640"/>
          </a:xfrm>
        </p:spPr>
        <p:txBody>
          <a:bodyPr>
            <a:normAutofit/>
          </a:bodyPr>
          <a:lstStyle/>
          <a:p>
            <a:pPr marL="5715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non-shared file storage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Advantages: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Unlike the first approach, heavy I/O won’t affect other instances running in different compute nodes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Performance increase due to direct access to the disk I/O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Disadvantages 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Inability to scale when additional storage is needed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Difficulties in migrating instances from one compute node to another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Failure of compute nodes automatically leading to instance loss</a:t>
            </a:r>
          </a:p>
          <a:p>
            <a:pPr marL="411480" lvl="1" indent="0">
              <a:lnSpc>
                <a:spcPct val="150000"/>
              </a:lnSpc>
              <a:buNone/>
            </a:pPr>
            <a:endParaRPr lang="en-US" sz="1800" b="1" i="1" dirty="0"/>
          </a:p>
          <a:p>
            <a:pPr marL="411480" lvl="1" indent="0">
              <a:lnSpc>
                <a:spcPct val="150000"/>
              </a:lnSpc>
              <a:buNone/>
            </a:pPr>
            <a:r>
              <a:rPr lang="en-US" sz="1800" b="1" i="1" dirty="0"/>
              <a:t>Adopting the external shared file storage would be more convenient for our </a:t>
            </a:r>
            <a:r>
              <a:rPr lang="en-US" sz="1800" b="1" i="1" dirty="0" err="1"/>
              <a:t>OpenStack</a:t>
            </a:r>
            <a:r>
              <a:rPr lang="en-US" sz="1800" b="1" i="1" dirty="0"/>
              <a:t> deployment.</a:t>
            </a:r>
            <a:endParaRPr lang="en-IN" sz="1800" b="1" i="1" dirty="0"/>
          </a:p>
          <a:p>
            <a:pPr marL="411480" lvl="1" indent="0">
              <a:lnSpc>
                <a:spcPct val="150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8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compute service components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506916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Clr>
                <a:schemeClr val="tx2"/>
              </a:buCl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Various building blocks of the compute services are as follows: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nova-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Interacts with the user API calls that manage the compute instances. 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communicates with the other components of the compute service over the message bus.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2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nova-scheduler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listens to the new instance request on the message bus. 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Select the best compute node for the new instance.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6088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Understanding instance booting</a:t>
            </a:r>
            <a:br>
              <a:rPr lang="en-IN" sz="2800" b="1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7332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Launching an instance on your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cloud requires interaction with multiple services.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a user requests a new virtual machine, behind the scenes: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user request must be authenticated.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compute node with adequate resources to host the virtual machine must be selected.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Requests must be made to the image store to get the correct image for the virtual machine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the resources required to launch the virtual machine must be allocated.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resources include network connectivity and storage volume allocation.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66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11430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Understanding the Nova scheduling process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Nova scheduling is one of the critical steps in the process of launching the virtual machine.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involves the process of selecting the best candidate compute node to host a virtual machine.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default scheduler used for placing the virtual machine is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filter scheduler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uses a scheme of filtering and weighting to find the right compute node.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70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7620000" cy="5708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scheduling process consists of going through the following steps: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virtual machine flavor itself describes the kind of resources that must be provided by the hosting compute node.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the candidates must pass through a filtering process to make sure they provide adequate physical resources to host the new virtual machine. Any compute node not meeting the resource requirements is filtered out.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the compute nodes pass the filtering process, they go through a process of weighting that ranks the compute nodes according to the resource availability.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0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400" b="1" dirty="0"/>
              <a:t>Booting from image</a:t>
            </a:r>
            <a:br>
              <a:rPr lang="en-IN" sz="2400" b="1" dirty="0"/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61662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hardware requirements can be selected by choosing the correct machine flavor.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Flavors provide the hardware definition of a virtual machine.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boot the VM, the compute node must download the image that needs to be loaded on the instance.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Same image could be used to launch multiple virtual machines.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image is always copied to the hypervisor.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VM image forms the first hard drive of the instance. Additional hard drives can be added by using the block storage service.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29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11430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Getting the instance metadata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Virtual Machines must be provided with initialization data that will be used to configure the instance.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Early initialization data configures the instance with information such as hostname, local language, user SSH keys, and so 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be used for repository configuration or set up automation tools.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Initialization data can be metadata associated with the instance or user-provided configuration options.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cloud images are packaged with an instance initialization daemon called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cloud-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77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80728"/>
            <a:ext cx="7620000" cy="5616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EC2 source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most widely used data source.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user-data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customized user information that can be injected to an instance during boot time.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be in form of the script shell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userdata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file named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custom_userdata_var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created and injected when creating the instance.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00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1143000"/>
          </a:xfrm>
        </p:spPr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Add a compute node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54461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Ansible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adding a compute node is much simpler.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compute node will run nova-compute together with the networking plugin agent.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Deploying compute nodes using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Ansible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achieved by revisiting the same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Ansible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configuration files as follows:</a:t>
            </a:r>
          </a:p>
          <a:p>
            <a:pPr marL="5715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Adjust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openstack_deploy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openstack_user_config.yml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file </a:t>
            </a:r>
          </a:p>
          <a:p>
            <a:pPr marL="5715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Additional settings can be added to our compute node, including the type of hypervisor, CPU, RAM allocation ratio etc.</a:t>
            </a:r>
          </a:p>
          <a:p>
            <a:pPr marL="114300" indent="0">
              <a:lnSpc>
                <a:spcPct val="16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7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7859216" cy="5564088"/>
          </a:xfrm>
        </p:spPr>
        <p:txBody>
          <a:bodyPr>
            <a:normAutofit/>
          </a:bodyPr>
          <a:lstStyle/>
          <a:p>
            <a:pPr marL="5715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Install the containers in the target compute node by running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setup-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hosts.yml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Playbook under 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openstack_deploy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/. 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Optionally, it is possible to monitor the new compute node using the telemetry service.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more refined update of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infrastructure, we can instruct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Ansible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deploy the new service only in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compute_hosts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group added previously in the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openstack_user_config.yml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22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1143000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Planning for service recovery</a:t>
            </a:r>
            <a:br>
              <a:rPr lang="en-IN" sz="2800" b="1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Building an infrastructure and starting in production without a disaster recovery background is considered highly risky and you will need to start taking immediate action.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Example: VMware backup solution.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Backing up the cloud controller will be centered on configuration files and databases.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33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Backup with backup-manager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backup-manager tool is a simple command-line backup that is available for most Linux distributions.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install it on your nodes and configure it easily from one central file.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configuration file for backup-manager is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/backup-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manager.conf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edit the file by defining each section by the backup methods and their associated variables.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Then, we specify the backup methods, such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0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620688"/>
            <a:ext cx="7620000" cy="606814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3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nova-compute</a:t>
            </a:r>
          </a:p>
          <a:p>
            <a:pPr marL="937260" lvl="2" indent="-45720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Responsible for starting and terminating the virtual machines. </a:t>
            </a:r>
          </a:p>
          <a:p>
            <a:pPr marL="937260" lvl="2" indent="-45720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Runs on the compute nodes and listens for new requests over the message bus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compute nodes are not provided direct access to the database.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database access are handled by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nova- conductor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service.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Metadata service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initialize and configure the instance.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nova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consoleauth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daemon provides authentication for VNC.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382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Simple recovery steps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544616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Stop all the services that you intend to recover.</a:t>
            </a:r>
          </a:p>
          <a:p>
            <a:pPr marL="114300" indent="0">
              <a:lnSpc>
                <a:spcPct val="16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$ stop glance-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api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marL="777240" lvl="2" indent="0">
              <a:lnSpc>
                <a:spcPct val="160000"/>
              </a:lnSpc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$ stop glance-registry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457200">
              <a:lnSpc>
                <a:spcPct val="160000"/>
              </a:lnSpc>
              <a:buFont typeface="+mj-lt"/>
              <a:buAutoNum type="arabicPeriod" startAt="2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the Glance backed-up database: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6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glance &lt;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glance.sql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457200">
              <a:lnSpc>
                <a:spcPct val="160000"/>
              </a:lnSpc>
              <a:buFont typeface="+mj-lt"/>
              <a:buAutoNum type="arabicPeriod" startAt="3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Restore the Glance directories: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6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-a /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/backups/glance /glance/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457200">
              <a:lnSpc>
                <a:spcPct val="160000"/>
              </a:lnSpc>
              <a:buFont typeface="+mj-lt"/>
              <a:buAutoNum type="arabicPeriod" startAt="4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Start all Glance services: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6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$ service start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mysql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60000"/>
              </a:lnSpc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$ glance-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start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60000"/>
              </a:lnSpc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$ glance-registry start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6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17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400" b="1" dirty="0"/>
              <a:t>Data protection as a service</a:t>
            </a:r>
            <a:br>
              <a:rPr lang="en-IN" sz="2400" b="1" dirty="0"/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support tenants to easily back up entire clusters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means of external storage such as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NetApp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SolidFire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Other implementations consider using object storage as a backup location for files and archives.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will require regular snapshots of the instances.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68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11430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community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Proposed project named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Raksha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Aims to provide a non-disruptive, flexible, and application-aware backup solution destined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Includes possibilities to perform full and incremental backup of instances to an object storage endpoint.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Another new project for backup and disaster recovery services is the Freezer.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23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Storage </a:t>
            </a: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large cloud deployment requires a reliable, scalable, and robust storage solution.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Storage types: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Ephemeral storage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Persistent storage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57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7620000" cy="576064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Ephemeral storage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Non- Persistent Storage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user will lose the associated disks once the VM is terminated.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a tenant boots a virtual machine on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cluster, a copy of the glance image is downloaded on the compute node.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image provides the ephemeral storage.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Anything stored on this disk will be lost once the Nova instance is terminated.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16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Persistent storage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storage resource is always available.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Powering off the virtual machine does not affect the data 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divide persistent storage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into three options: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 object storage(Swift)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 file share storage(Manila)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 block storage(Cinder)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53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7620000" cy="5780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Object storage is not NAS/SAN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storage can scale infinitely and can better handle node failure without data loss unlike traditional NAS or SAN.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data are stored 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binary large objects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blobs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with multiple replicas 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objects are stored in a flat namespace.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Accessing the object storage is done using an API such as REST or SOAP.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storages are not suitable for high-performance requirements or structured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that is frequently changed, such as databases.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51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 spotlight on Swift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Swift was one of the first two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projects.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was a joint effort of NASA and Rackspace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development of object based storage systems are fueled by 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emergence of web and mobile applications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software- defined storage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which decoupled storage solutions from underlying hardware and enables a large distributed storage system to be built using commodity storage.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Swift is analogous to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service storage service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provided by Amazon web services.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58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420072"/>
          </a:xfrm>
        </p:spPr>
        <p:txBody>
          <a:bodyPr>
            <a:normAutofit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>
              <a:lnSpc>
                <a:spcPct val="160000"/>
              </a:lnSpc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Scalability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Swift is designed as a distributed architecture that provides performance and scalability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On-demand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Swift offers provisioning storage on demand with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entralized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management endpoint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Elasticity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The dynamic ways to increase or decrease storage resources as needed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br>
              <a:rPr lang="en-US" sz="2000" dirty="0"/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03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Swift architecture</a:t>
            </a:r>
            <a:br>
              <a:rPr lang="en-IN" sz="2800" b="1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Distributed Environment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Scales out and tolerates failures without compromising the data availability.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Prevents any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single point of failure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SPOF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Designed to scale horizontally.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5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620000" cy="1008112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Deciding on the hypervisor</a:t>
            </a:r>
            <a:br>
              <a:rPr lang="en-IN" sz="2800" b="1" dirty="0"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84439"/>
            <a:ext cx="7620000" cy="47968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hypervisor is the heart of your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compute node.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called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virtual machine monitor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provides a set of manageability functions for virtual machines to access the hardware layer.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Wide range of VMMs that it can offer, including KVM, VMware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ESXi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QEMU, UML,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Hyper-V, LXC, bare metal, and lately,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7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of Swift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Swift proxy server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This accepts the incoming requests via object API or raw HTTP.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proxy server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Rely on caching, which is usually deployed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memcached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improve performance.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account server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This manages the account. A Swift account is equivalent to a tenant 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container server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 container refers to the user-defined storage area within a Swift account. It maintains a list of objects stored in the container.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object server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It manages an actual object within a container.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3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6048672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Indexing the data</a:t>
            </a:r>
            <a:endParaRPr lang="en-IN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Done via the extensive usage of metadata.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metadata 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 storage device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(OSD) are stored with the object itself in key- value pairs.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rich API access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Swift proxy is used to communicate and access OSDs.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libraries provided by swift use HTTP calls to speak to the Swift proxy.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Swift gateways</a:t>
            </a:r>
            <a:endParaRPr lang="en-IN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additional layer to interact with the storage interfaces.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Traditional access to data such as CIFS or NFS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gateway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114300" indent="0">
              <a:lnSpc>
                <a:spcPct val="150000"/>
              </a:lnSpc>
              <a:buNone/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57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6381328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</a:rPr>
              <a:t>Physical design considerations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Replica of three (Redundant storage).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Increase availability</a:t>
            </a:r>
          </a:p>
          <a:p>
            <a:pPr>
              <a:lnSpc>
                <a:spcPct val="150000"/>
              </a:lnSpc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Hierarchy of storing data in swift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Region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Geographically distributed environment, </a:t>
            </a:r>
            <a:r>
              <a:rPr lang="en-US" sz="1800" dirty="0"/>
              <a:t>data can be held in multiple nodes that are placed in different regions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 dirty="0"/>
              <a:t>Zone</a:t>
            </a:r>
            <a:r>
              <a:rPr lang="en-US" sz="2000" dirty="0"/>
              <a:t>: Regions encapsulate zones define the availability level .A grouping or a set of hardware items.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 dirty="0"/>
              <a:t>Storage nodes</a:t>
            </a:r>
            <a:r>
              <a:rPr lang="en-US" sz="2000" dirty="0"/>
              <a:t> : A set of storage nodes forms a cluster. Runs the Swift processes and stores an account, a container, the object data, and its associated metadata.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 dirty="0"/>
              <a:t>Storage device</a:t>
            </a:r>
            <a:r>
              <a:rPr lang="en-US" sz="2000" dirty="0"/>
              <a:t>: The storage device can be the internal storage nodes device or connected via an external stack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15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748883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131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Swift ring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Define the way Swift handles data in the cluster.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swift, logical layout of object data is mapped to a path based on the account, container and object hierarchy.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Ring maps these to a physical location on the cluster.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Swift maintains one ring per storage.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rings are built by using an external tool called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swift-ring-builder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storage drive be divided into 100 partitions.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generic format of the ring builder command: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lnSpc>
                <a:spcPct val="150000"/>
              </a:lnSpc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#swift-ring-builder &lt;builder file&gt; create &lt;part power&gt; &lt;replicas&gt;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&lt;min part hours&gt;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285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" name="docshapegroup532"/>
          <p:cNvGrpSpPr>
            <a:grpSpLocks/>
          </p:cNvGrpSpPr>
          <p:nvPr/>
        </p:nvGrpSpPr>
        <p:grpSpPr bwMode="auto">
          <a:xfrm>
            <a:off x="755576" y="908720"/>
            <a:ext cx="6552728" cy="5112568"/>
            <a:chOff x="0" y="0"/>
            <a:chExt cx="7600" cy="5545"/>
          </a:xfrm>
        </p:grpSpPr>
        <p:pic>
          <p:nvPicPr>
            <p:cNvPr id="2051" name="docshape5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" y="20"/>
              <a:ext cx="7265" cy="5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docshape534"/>
            <p:cNvSpPr>
              <a:spLocks/>
            </p:cNvSpPr>
            <p:nvPr/>
          </p:nvSpPr>
          <p:spPr bwMode="auto">
            <a:xfrm>
              <a:off x="10" y="10"/>
              <a:ext cx="7580" cy="5525"/>
            </a:xfrm>
            <a:custGeom>
              <a:avLst/>
              <a:gdLst>
                <a:gd name="T0" fmla="+- 0 10 10"/>
                <a:gd name="T1" fmla="*/ T0 w 7580"/>
                <a:gd name="T2" fmla="+- 0 10 10"/>
                <a:gd name="T3" fmla="*/ 10 h 5525"/>
                <a:gd name="T4" fmla="+- 0 7590 10"/>
                <a:gd name="T5" fmla="*/ T4 w 7580"/>
                <a:gd name="T6" fmla="+- 0 10 10"/>
                <a:gd name="T7" fmla="*/ 10 h 5525"/>
                <a:gd name="T8" fmla="+- 0 10 10"/>
                <a:gd name="T9" fmla="*/ T8 w 7580"/>
                <a:gd name="T10" fmla="+- 0 10 10"/>
                <a:gd name="T11" fmla="*/ 10 h 5525"/>
                <a:gd name="T12" fmla="+- 0 10 10"/>
                <a:gd name="T13" fmla="*/ T12 w 7580"/>
                <a:gd name="T14" fmla="+- 0 5535 10"/>
                <a:gd name="T15" fmla="*/ 5535 h 5525"/>
                <a:gd name="T16" fmla="+- 0 7590 10"/>
                <a:gd name="T17" fmla="*/ T16 w 7580"/>
                <a:gd name="T18" fmla="+- 0 10 10"/>
                <a:gd name="T19" fmla="*/ 10 h 5525"/>
                <a:gd name="T20" fmla="+- 0 7590 10"/>
                <a:gd name="T21" fmla="*/ T20 w 7580"/>
                <a:gd name="T22" fmla="+- 0 5535 10"/>
                <a:gd name="T23" fmla="*/ 5535 h 5525"/>
                <a:gd name="T24" fmla="+- 0 10 10"/>
                <a:gd name="T25" fmla="*/ T24 w 7580"/>
                <a:gd name="T26" fmla="+- 0 5535 10"/>
                <a:gd name="T27" fmla="*/ 5535 h 5525"/>
                <a:gd name="T28" fmla="+- 0 7590 10"/>
                <a:gd name="T29" fmla="*/ T28 w 7580"/>
                <a:gd name="T30" fmla="+- 0 5535 10"/>
                <a:gd name="T31" fmla="*/ 5535 h 552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7580" h="5525">
                  <a:moveTo>
                    <a:pt x="0" y="0"/>
                  </a:moveTo>
                  <a:lnTo>
                    <a:pt x="7580" y="0"/>
                  </a:lnTo>
                  <a:moveTo>
                    <a:pt x="0" y="0"/>
                  </a:moveTo>
                  <a:lnTo>
                    <a:pt x="0" y="5525"/>
                  </a:lnTo>
                  <a:moveTo>
                    <a:pt x="7580" y="0"/>
                  </a:moveTo>
                  <a:lnTo>
                    <a:pt x="7580" y="5525"/>
                  </a:lnTo>
                  <a:moveTo>
                    <a:pt x="0" y="5525"/>
                  </a:moveTo>
                  <a:lnTo>
                    <a:pt x="7580" y="55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37903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6200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Storage policy and erasure coding</a:t>
            </a:r>
            <a:b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Uses parity to recreate lost data.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the user uploads a document to the object storage configured with erasure coding, the Swift proxy breaks the uploaded data into segments.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then calls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PyECLib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encode the data into erasure-coded fragments.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fragments are then streamed to the storage nodes.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approach can be compared to the RAID levels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89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Swift hardware</a:t>
            </a:r>
            <a:b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example of the deployment that we intend to have: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50 TB of object storage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Cluster replica of 3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Swift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XFS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hard drive of 2.5 TB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30 hard drive slots per chassis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total storage capacity: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5O * 3 replicas = 15O TB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cores can be calculated by: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Total_Number_Drives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*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core:drive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ration))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		i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GHz_Cores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03648" y="5758439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82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6200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Swift network</a:t>
            </a:r>
            <a:b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front-cluster network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Proxy servers communicate with the external clients over this network.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storage cluster network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It allows communication between the storage nodes and proxies as well as inter-node communication across several racks in the same region.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replication network: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replication-related communication between the storage nodes.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953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ocshapegroup552"/>
          <p:cNvGrpSpPr>
            <a:grpSpLocks/>
          </p:cNvGrpSpPr>
          <p:nvPr/>
        </p:nvGrpSpPr>
        <p:grpSpPr bwMode="auto">
          <a:xfrm>
            <a:off x="467544" y="620688"/>
            <a:ext cx="7632848" cy="5976664"/>
            <a:chOff x="1299" y="243"/>
            <a:chExt cx="8230" cy="6415"/>
          </a:xfrm>
        </p:grpSpPr>
        <p:pic>
          <p:nvPicPr>
            <p:cNvPr id="1027" name="docshape5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" y="262"/>
              <a:ext cx="7035" cy="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docshape554"/>
            <p:cNvSpPr>
              <a:spLocks/>
            </p:cNvSpPr>
            <p:nvPr/>
          </p:nvSpPr>
          <p:spPr bwMode="auto">
            <a:xfrm>
              <a:off x="1309" y="252"/>
              <a:ext cx="8210" cy="6395"/>
            </a:xfrm>
            <a:custGeom>
              <a:avLst/>
              <a:gdLst>
                <a:gd name="T0" fmla="+- 0 1309 1309"/>
                <a:gd name="T1" fmla="*/ T0 w 8210"/>
                <a:gd name="T2" fmla="+- 0 253 253"/>
                <a:gd name="T3" fmla="*/ 253 h 6395"/>
                <a:gd name="T4" fmla="+- 0 9519 1309"/>
                <a:gd name="T5" fmla="*/ T4 w 8210"/>
                <a:gd name="T6" fmla="+- 0 253 253"/>
                <a:gd name="T7" fmla="*/ 253 h 6395"/>
                <a:gd name="T8" fmla="+- 0 1309 1309"/>
                <a:gd name="T9" fmla="*/ T8 w 8210"/>
                <a:gd name="T10" fmla="+- 0 253 253"/>
                <a:gd name="T11" fmla="*/ 253 h 6395"/>
                <a:gd name="T12" fmla="+- 0 1309 1309"/>
                <a:gd name="T13" fmla="*/ T12 w 8210"/>
                <a:gd name="T14" fmla="+- 0 6648 253"/>
                <a:gd name="T15" fmla="*/ 6648 h 6395"/>
                <a:gd name="T16" fmla="+- 0 9519 1309"/>
                <a:gd name="T17" fmla="*/ T16 w 8210"/>
                <a:gd name="T18" fmla="+- 0 253 253"/>
                <a:gd name="T19" fmla="*/ 253 h 6395"/>
                <a:gd name="T20" fmla="+- 0 9519 1309"/>
                <a:gd name="T21" fmla="*/ T20 w 8210"/>
                <a:gd name="T22" fmla="+- 0 6648 253"/>
                <a:gd name="T23" fmla="*/ 6648 h 6395"/>
                <a:gd name="T24" fmla="+- 0 1309 1309"/>
                <a:gd name="T25" fmla="*/ T24 w 8210"/>
                <a:gd name="T26" fmla="+- 0 6648 253"/>
                <a:gd name="T27" fmla="*/ 6648 h 6395"/>
                <a:gd name="T28" fmla="+- 0 9519 1309"/>
                <a:gd name="T29" fmla="*/ T28 w 8210"/>
                <a:gd name="T30" fmla="+- 0 6648 253"/>
                <a:gd name="T31" fmla="*/ 6648 h 639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8210" h="6395">
                  <a:moveTo>
                    <a:pt x="0" y="0"/>
                  </a:moveTo>
                  <a:lnTo>
                    <a:pt x="8210" y="0"/>
                  </a:lnTo>
                  <a:moveTo>
                    <a:pt x="0" y="0"/>
                  </a:moveTo>
                  <a:lnTo>
                    <a:pt x="0" y="6395"/>
                  </a:lnTo>
                  <a:moveTo>
                    <a:pt x="8210" y="0"/>
                  </a:moveTo>
                  <a:lnTo>
                    <a:pt x="8210" y="6395"/>
                  </a:lnTo>
                  <a:moveTo>
                    <a:pt x="0" y="6395"/>
                  </a:moveTo>
                  <a:lnTo>
                    <a:pt x="8210" y="63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6351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7620000" cy="578011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Para-virtualization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is an improvement of virtualization technology in which the guest operating system needs to be modified to run on the hypervisor.</a:t>
            </a:r>
            <a:r>
              <a:rPr lang="en-I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/>
              <a:t>Xen and IBM adopted this technology.</a:t>
            </a:r>
            <a:endParaRPr lang="en-IN" sz="2000"/>
          </a:p>
          <a:p>
            <a:pPr>
              <a:lnSpc>
                <a:spcPct val="150000"/>
              </a:lnSpc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virtualization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in which the hypervisor simulates a hardware platform and is able to run an operating system unmodified.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KVM is the default hypervisor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compute.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KVM is best suited for workloads that are natively stateless using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libvirt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36E0E-99BA-9247-9A8F-E56507556CA4}"/>
              </a:ext>
            </a:extLst>
          </p:cNvPr>
          <p:cNvSpPr txBox="1"/>
          <p:nvPr/>
        </p:nvSpPr>
        <p:spPr>
          <a:xfrm>
            <a:off x="2286000" y="3196565"/>
            <a:ext cx="4572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228600" algn="l" rtl="0" eaLnBrk="1" latinLnBrk="0" hangingPunct="1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</a:pP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40219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Deploying Swift service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66124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Ansible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used to deploy Swift service.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least three storage nodes with five disk drives. The first step is to add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the drives.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xfs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as our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Replace X with the appropriate drive letter.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must be created for all five attached drives.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Next make an entry in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fstab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mount the drives on boot.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Don’t forget to create the directory for the mount point.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Finally mount the drives with mount 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srv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/node/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sdX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command.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Copy the reference configuration file and make the appropriate changes.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the update is done, the Swift playbook can be run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651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Using block storage service: Cinder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Persistent storage management 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Virtual machines are backed by Cinder volumes can be easily live- migrated and evacuated.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Volumes expose a raw block of storage that can be attached to instances and can store data permanently.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use the attached volume , it must be first partitioned and laid with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mounted on to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hierarchy 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Helps you manage the quotas by limiting the tenant s usage.</a:t>
            </a:r>
          </a:p>
        </p:txBody>
      </p:sp>
    </p:spTree>
    <p:extLst>
      <p:ext uri="{BB962C8B-B14F-4D97-AF65-F5344CB8AC3E}">
        <p14:creationId xmlns:p14="http://schemas.microsoft.com/office/powerpoint/2010/main" val="5634954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7620000" cy="612068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Components of Cinder service:</a:t>
            </a:r>
          </a:p>
          <a:p>
            <a:pPr marL="5715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Cinder API server: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Interacts with the outside world using the REST interface.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It receives requests for managing volumes.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Cinder scheduler: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Responsible for choosing the volume server for hosting new volume requested by the end-users.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Cinder volume server: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Nodes that host the volumes.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953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908720"/>
            <a:ext cx="6840758" cy="538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607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Attaching Cinder Volume to Nova Instances: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 Cinder volume by specifying the volume name and its size.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Next, use the volume-attach command to attach the Cinder volume to a Nova instance.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mark the volume as available to the Nova instance itself by using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libvirt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library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19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620000" cy="11430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Cinder backend drivers and scheduling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Cinder provides a pluggable architecture 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LVM-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iSCSI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backend driver is the default backend driver provided by Cinder.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Cinder can be configured with NFS,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GlusterFS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various compatible storage vendors including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NetApp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EMC 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Multiple backend drivers can be enabled and used at the same time.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Cinder scheduler refers the filter and goodness function for each backend to determine the correct backend for a volume request.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 user can request volumes with a specific backend driver.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189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20000" cy="11430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Deploying Cinder service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589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Ansible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provides playbooks to deploy Cinder services.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Adjust the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openstack_deploy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openstack_user_config.yml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 to point to where the Cinder API service will be deployed.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Cinder API service can be deployed in the controller nodes by adding the storage-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infra_host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run the Cinder playbook use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openstack-ansible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command as follows: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777240" lvl="2" indent="0">
              <a:lnSpc>
                <a:spcPct val="150000"/>
              </a:lnSpc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# cd /opt/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openstack-ansible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/playbooks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marL="777240" lvl="2" indent="0">
              <a:lnSpc>
                <a:spcPct val="150000"/>
              </a:lnSpc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openstack-ansible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-cinder-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install.yml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3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620000" cy="1143000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containers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620000" cy="480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container provides an isolated user space to host an application.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Containers are providing an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IN" sz="2000">
                <a:latin typeface="Times New Roman" pitchFamily="18" charset="0"/>
                <a:cs typeface="Times New Roman" pitchFamily="18" charset="0"/>
              </a:rPr>
              <a:t>mechanism.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encapsulated application runtime environment can be packaged into portable images.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advantage of this approach is that an application can be delivered along with its dependency and configuration as a self- contained image: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7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620688"/>
            <a:ext cx="784887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helps enterprises deploy their applications in highly portable and self-sufficient containers, independent of the hardware and hosting provider.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brings the software deployment into a secure, automated, and repeatable environment.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based on containers that are not a replacement for virtual machines, but which are very specific to certain deployments.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Containers are very lightweight and fast.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Good option for the development of new applications and even to port older applications faster.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save the state of a container as an image that can be shared through a central image registry.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27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684</TotalTime>
  <Words>4098</Words>
  <Application>Microsoft Office PowerPoint</Application>
  <PresentationFormat>On-screen Show (4:3)</PresentationFormat>
  <Paragraphs>384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Adjacency</vt:lpstr>
      <vt:lpstr>Module 3  OpenStack Compute and Storage</vt:lpstr>
      <vt:lpstr>Introduction</vt:lpstr>
      <vt:lpstr>The compute service components</vt:lpstr>
      <vt:lpstr>PowerPoint Presentation</vt:lpstr>
      <vt:lpstr>Deciding on the hypervisor </vt:lpstr>
      <vt:lpstr>PowerPoint Presentation</vt:lpstr>
      <vt:lpstr>The Docker containers </vt:lpstr>
      <vt:lpstr>PowerPoint Presentation</vt:lpstr>
      <vt:lpstr>PowerPoint Presentation</vt:lpstr>
      <vt:lpstr>OpenStack Magnum project</vt:lpstr>
      <vt:lpstr>PowerPoint Presentation</vt:lpstr>
      <vt:lpstr>PowerPoint Presentation</vt:lpstr>
      <vt:lpstr>Typical Magnum installation</vt:lpstr>
      <vt:lpstr>Components of Magnum Project</vt:lpstr>
      <vt:lpstr>PowerPoint Presentation</vt:lpstr>
      <vt:lpstr>Segregating the compute cloud </vt:lpstr>
      <vt:lpstr>Availability Zone (AZ)</vt:lpstr>
      <vt:lpstr>Host Aggregates </vt:lpstr>
      <vt:lpstr>Nova cells </vt:lpstr>
      <vt:lpstr>PowerPoint Presentation</vt:lpstr>
      <vt:lpstr>PowerPoint Presentation</vt:lpstr>
      <vt:lpstr>Regions </vt:lpstr>
      <vt:lpstr> Workload segregation </vt:lpstr>
      <vt:lpstr>Changing the color of the hypervisor </vt:lpstr>
      <vt:lpstr>Overcommitment considerations </vt:lpstr>
      <vt:lpstr>The CPU allocation ratio  </vt:lpstr>
      <vt:lpstr>The RAM Allocation ratio </vt:lpstr>
      <vt:lpstr>Storing instances‘ alternatives </vt:lpstr>
      <vt:lpstr>PowerPoint Presentation</vt:lpstr>
      <vt:lpstr>Understanding instance booting </vt:lpstr>
      <vt:lpstr>Understanding the Nova scheduling process </vt:lpstr>
      <vt:lpstr>PowerPoint Presentation</vt:lpstr>
      <vt:lpstr>Booting from image </vt:lpstr>
      <vt:lpstr>Getting the instance metadata </vt:lpstr>
      <vt:lpstr>PowerPoint Presentation</vt:lpstr>
      <vt:lpstr>Add a compute node</vt:lpstr>
      <vt:lpstr>PowerPoint Presentation</vt:lpstr>
      <vt:lpstr>Planning for service recovery </vt:lpstr>
      <vt:lpstr>Backup with backup-manager </vt:lpstr>
      <vt:lpstr>Simple recovery steps </vt:lpstr>
      <vt:lpstr>Data protection as a service </vt:lpstr>
      <vt:lpstr>The OpenStack community </vt:lpstr>
      <vt:lpstr>OpenStack Storage </vt:lpstr>
      <vt:lpstr>PowerPoint Presentation</vt:lpstr>
      <vt:lpstr>PowerPoint Presentation</vt:lpstr>
      <vt:lpstr>PowerPoint Presentation</vt:lpstr>
      <vt:lpstr>  A spotlight on Swift </vt:lpstr>
      <vt:lpstr>PowerPoint Presentation</vt:lpstr>
      <vt:lpstr>The Swift architecture </vt:lpstr>
      <vt:lpstr>PowerPoint Presentation</vt:lpstr>
      <vt:lpstr>PowerPoint Presentation</vt:lpstr>
      <vt:lpstr>PowerPoint Presentation</vt:lpstr>
      <vt:lpstr>PowerPoint Presentation</vt:lpstr>
      <vt:lpstr>The Swift ring </vt:lpstr>
      <vt:lpstr>PowerPoint Presentation</vt:lpstr>
      <vt:lpstr>Storage policy and erasure coding </vt:lpstr>
      <vt:lpstr>Swift hardware </vt:lpstr>
      <vt:lpstr>The Swift network </vt:lpstr>
      <vt:lpstr>PowerPoint Presentation</vt:lpstr>
      <vt:lpstr>Deploying Swift service </vt:lpstr>
      <vt:lpstr>Using block storage service: Cinder</vt:lpstr>
      <vt:lpstr>PowerPoint Presentation</vt:lpstr>
      <vt:lpstr>PowerPoint Presentation</vt:lpstr>
      <vt:lpstr>PowerPoint Presentation</vt:lpstr>
      <vt:lpstr>Cinder backend drivers and scheduling </vt:lpstr>
      <vt:lpstr>Deploying Cinder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OpenStack Compute and Storage</dc:title>
  <dc:creator>Arsha</dc:creator>
  <cp:lastModifiedBy>arshaharidas1999@gmail.com</cp:lastModifiedBy>
  <cp:revision>69</cp:revision>
  <dcterms:created xsi:type="dcterms:W3CDTF">2022-01-25T13:33:01Z</dcterms:created>
  <dcterms:modified xsi:type="dcterms:W3CDTF">2022-01-31T04:52:38Z</dcterms:modified>
</cp:coreProperties>
</file>