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00E0C-4652-4FF9-86AA-A0158A482350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E20AE-701C-4811-B139-C66FFB590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9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E20AE-701C-4811-B139-C66FFB59020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7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20BDFA-EE55-4A68-A850-9B97F26A9464}" type="datetime1">
              <a:rPr lang="en-US" smtClean="0"/>
              <a:t>1/3/2022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12700">
              <a:lnSpc>
                <a:spcPts val="1650"/>
              </a:lnSpc>
            </a:pPr>
            <a:endParaRPr lang="en-IN" spc="-1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A1FEE-E2E2-4EE4-9234-84C0A9E09BC8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50"/>
              </a:lnSpc>
            </a:pP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D8D94-B73B-4A4F-B9E7-6483C83E4CBD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50"/>
              </a:lnSpc>
            </a:pP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D4EA2E-DB4B-4089-8B01-FAED3249E55F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50"/>
              </a:lnSpc>
            </a:pP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D4010F-0805-4641-854C-EB92E22BB09C}" type="datetime1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50"/>
              </a:lnSpc>
            </a:pP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0C699-F1D0-4D25-BB10-557725CE8B43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50"/>
              </a:lnSpc>
            </a:pP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E259FA-3A34-4636-80C3-F1B524888E73}" type="datetime1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50"/>
              </a:lnSpc>
            </a:pP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51C8D-7322-4996-A561-4FAA954B5D11}" type="datetime1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50"/>
              </a:lnSpc>
            </a:pP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647CEB-11EA-4B2B-BC3F-57336FFE6717}" type="datetime1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50"/>
              </a:lnSpc>
            </a:pPr>
            <a:endParaRPr lang="en-IN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EEE16FC-5A4E-41E7-8DC2-CC37BB097DA1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12700">
              <a:lnSpc>
                <a:spcPts val="1650"/>
              </a:lnSpc>
            </a:pP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3505FE-1F8C-4573-BA2F-6F6182804A40}" type="datetime1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12700">
              <a:lnSpc>
                <a:spcPts val="1650"/>
              </a:lnSpc>
            </a:pP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4E94C1-F045-4122-B0C7-922ADDF73EE0}" type="datetime1">
              <a:rPr lang="en-US" smtClean="0"/>
              <a:t>1/3/2022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12700">
              <a:lnSpc>
                <a:spcPts val="1650"/>
              </a:lnSpc>
            </a:pPr>
            <a:endParaRPr lang="en-IN" spc="-1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3016" y="4605654"/>
            <a:ext cx="7516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B301F"/>
                </a:solidFill>
                <a:latin typeface="Arial"/>
                <a:cs typeface="Arial"/>
              </a:rPr>
              <a:t>20MCA281- INTERNET OF</a:t>
            </a:r>
            <a:r>
              <a:rPr sz="3600" b="1" spc="-135" dirty="0">
                <a:solidFill>
                  <a:srgbClr val="1B301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1B301F"/>
                </a:solidFill>
                <a:latin typeface="Arial"/>
                <a:cs typeface="Arial"/>
              </a:rPr>
              <a:t>THINGS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16" y="5158866"/>
            <a:ext cx="5112385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B301F"/>
                </a:solidFill>
                <a:latin typeface="Arial"/>
                <a:cs typeface="Arial"/>
              </a:rPr>
              <a:t>MODULE </a:t>
            </a:r>
            <a:r>
              <a:rPr sz="2400" b="1" spc="-10" dirty="0">
                <a:solidFill>
                  <a:srgbClr val="1B301F"/>
                </a:solidFill>
                <a:latin typeface="Arial"/>
                <a:cs typeface="Arial"/>
              </a:rPr>
              <a:t>2: </a:t>
            </a:r>
            <a:r>
              <a:rPr sz="1800" b="1" spc="-5" dirty="0">
                <a:latin typeface="Arial"/>
                <a:cs typeface="Arial"/>
              </a:rPr>
              <a:t>Programming </a:t>
            </a:r>
            <a:r>
              <a:rPr sz="1800" b="1" dirty="0">
                <a:latin typeface="Arial"/>
                <a:cs typeface="Arial"/>
              </a:rPr>
              <a:t>Frameworks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267843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Internet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Things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026" y="577418"/>
            <a:ext cx="1109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Keil</a:t>
            </a:r>
            <a:r>
              <a:rPr sz="3200" spc="-75" dirty="0"/>
              <a:t> </a:t>
            </a:r>
            <a:r>
              <a:rPr sz="3200" dirty="0"/>
              <a:t>C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52843"/>
            <a:ext cx="8063865" cy="35871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Keil C supports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types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pointers: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generic pointers</a:t>
            </a:r>
            <a:r>
              <a:rPr sz="2000" dirty="0">
                <a:latin typeface="Arial"/>
                <a:cs typeface="Arial"/>
              </a:rPr>
              <a:t>: can access any variable regardless of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its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location</a:t>
            </a:r>
            <a:endParaRPr sz="2000">
              <a:latin typeface="Arial"/>
              <a:cs typeface="Arial"/>
            </a:endParaRPr>
          </a:p>
          <a:p>
            <a:pPr marL="756285" marR="30480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824865" algn="l"/>
                <a:tab pos="825500" algn="l"/>
              </a:tabLst>
            </a:pPr>
            <a:r>
              <a:rPr dirty="0"/>
              <a:t>	</a:t>
            </a:r>
            <a:r>
              <a:rPr sz="2000" i="1" dirty="0">
                <a:latin typeface="Arial"/>
                <a:cs typeface="Arial"/>
              </a:rPr>
              <a:t>memory-specific pointers</a:t>
            </a:r>
            <a:r>
              <a:rPr sz="2000" dirty="0">
                <a:latin typeface="Arial"/>
                <a:cs typeface="Arial"/>
              </a:rPr>
              <a:t>: can access variables stored in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  memory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memory-specific-pointers-based code execute </a:t>
            </a:r>
            <a:r>
              <a:rPr sz="2400" dirty="0">
                <a:latin typeface="Arial"/>
                <a:cs typeface="Arial"/>
              </a:rPr>
              <a:t>faster  </a:t>
            </a:r>
            <a:r>
              <a:rPr sz="2400" spc="-5" dirty="0">
                <a:latin typeface="Arial"/>
                <a:cs typeface="Arial"/>
              </a:rPr>
              <a:t>than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equivalent code using generic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pointers.</a:t>
            </a:r>
            <a:endParaRPr sz="2400">
              <a:latin typeface="Arial"/>
              <a:cs typeface="Arial"/>
            </a:endParaRPr>
          </a:p>
          <a:p>
            <a:pPr marL="756285" marR="100330" lvl="1" indent="-287020">
              <a:lnSpc>
                <a:spcPct val="100000"/>
              </a:lnSpc>
              <a:spcBef>
                <a:spcPts val="48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This is due to the fact that the compilers can optimize the  memory access, since the memory area accessed by pointers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known at compile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921" y="577418"/>
            <a:ext cx="2009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Dynamic</a:t>
            </a:r>
            <a:r>
              <a:rPr sz="3200" spc="-125" dirty="0"/>
              <a:t> </a:t>
            </a:r>
            <a:r>
              <a:rPr sz="3200" dirty="0"/>
              <a:t>C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785734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4962525" algn="l"/>
              </a:tabLst>
            </a:pPr>
            <a:r>
              <a:rPr sz="2400" spc="-5" dirty="0">
                <a:latin typeface="Arial"/>
                <a:cs typeface="Arial"/>
              </a:rPr>
              <a:t>Some </a:t>
            </a:r>
            <a:r>
              <a:rPr sz="2400" dirty="0">
                <a:latin typeface="Arial"/>
                <a:cs typeface="Arial"/>
              </a:rPr>
              <a:t>key features </a:t>
            </a:r>
            <a:r>
              <a:rPr sz="2400" spc="-10" dirty="0">
                <a:latin typeface="Arial"/>
                <a:cs typeface="Arial"/>
              </a:rPr>
              <a:t>in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Dynamic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	are function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chaining  and cooperative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multitasking.</a:t>
            </a:r>
            <a:endParaRPr sz="2400">
              <a:latin typeface="Arial"/>
              <a:cs typeface="Arial"/>
            </a:endParaRPr>
          </a:p>
          <a:p>
            <a:pPr marL="355600" marR="423545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Segments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code can be distributed in one or more  functions through function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chaining.</a:t>
            </a:r>
            <a:endParaRPr sz="2400">
              <a:latin typeface="Arial"/>
              <a:cs typeface="Arial"/>
            </a:endParaRPr>
          </a:p>
          <a:p>
            <a:pPr marL="355600" marR="36195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Whenever a function chain executes, all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segments  belonging </a:t>
            </a:r>
            <a:r>
              <a:rPr sz="2400" dirty="0">
                <a:latin typeface="Arial"/>
                <a:cs typeface="Arial"/>
              </a:rPr>
              <a:t>to that </a:t>
            </a:r>
            <a:r>
              <a:rPr sz="2400" spc="-5" dirty="0">
                <a:latin typeface="Arial"/>
                <a:cs typeface="Arial"/>
              </a:rPr>
              <a:t>particular chain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execute.</a:t>
            </a:r>
            <a:endParaRPr sz="2400">
              <a:latin typeface="Arial"/>
              <a:cs typeface="Arial"/>
            </a:endParaRPr>
          </a:p>
          <a:p>
            <a:pPr marL="355600" marR="20447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Function chains can be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perform data  initialization, data </a:t>
            </a:r>
            <a:r>
              <a:rPr sz="2400" dirty="0">
                <a:latin typeface="Arial"/>
                <a:cs typeface="Arial"/>
              </a:rPr>
              <a:t>recovery, </a:t>
            </a:r>
            <a:r>
              <a:rPr sz="2400" spc="-5" dirty="0">
                <a:latin typeface="Arial"/>
                <a:cs typeface="Arial"/>
              </a:rPr>
              <a:t>and other kinds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special  </a:t>
            </a:r>
            <a:r>
              <a:rPr sz="2400" dirty="0">
                <a:latin typeface="Arial"/>
                <a:cs typeface="Arial"/>
              </a:rPr>
              <a:t>tasks </a:t>
            </a:r>
            <a:r>
              <a:rPr sz="2400" spc="-5" dirty="0">
                <a:latin typeface="Arial"/>
                <a:cs typeface="Arial"/>
              </a:rPr>
              <a:t>as desired by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programmer.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853"/>
            <a:ext cx="7893684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00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order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execution </a:t>
            </a:r>
            <a:r>
              <a:rPr sz="2400" dirty="0">
                <a:latin typeface="Arial"/>
                <a:cs typeface="Arial"/>
              </a:rPr>
              <a:t>of statements </a:t>
            </a:r>
            <a:r>
              <a:rPr sz="2400" spc="-5" dirty="0">
                <a:latin typeface="Arial"/>
                <a:cs typeface="Arial"/>
              </a:rPr>
              <a:t>inside a function  chain </a:t>
            </a:r>
            <a:r>
              <a:rPr sz="2400" dirty="0">
                <a:latin typeface="Arial"/>
                <a:cs typeface="Arial"/>
              </a:rPr>
              <a:t>is not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guaranteed.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Dynamic C’s </a:t>
            </a:r>
            <a:r>
              <a:rPr sz="2400" i="1" spc="-5" dirty="0">
                <a:latin typeface="Arial"/>
                <a:cs typeface="Arial"/>
              </a:rPr>
              <a:t>costate </a:t>
            </a:r>
            <a:r>
              <a:rPr sz="2400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Arial"/>
                <a:cs typeface="Arial"/>
              </a:rPr>
              <a:t>provides support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cooperative multitasking.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provides multiple threads </a:t>
            </a:r>
            <a:r>
              <a:rPr sz="2400" dirty="0">
                <a:latin typeface="Arial"/>
                <a:cs typeface="Arial"/>
              </a:rPr>
              <a:t>of  control, </a:t>
            </a:r>
            <a:r>
              <a:rPr sz="2400" spc="-5" dirty="0">
                <a:latin typeface="Arial"/>
                <a:cs typeface="Arial"/>
              </a:rPr>
              <a:t>through independent program counters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can 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switched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between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explicitly.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0220" y="333578"/>
            <a:ext cx="5461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latin typeface="Arial"/>
                <a:cs typeface="Arial"/>
              </a:rPr>
              <a:t>B#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22628"/>
            <a:ext cx="785812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896619" algn="l"/>
              </a:tabLst>
            </a:pPr>
            <a:r>
              <a:rPr sz="2400" spc="-5" dirty="0">
                <a:latin typeface="Arial"/>
                <a:cs typeface="Arial"/>
              </a:rPr>
              <a:t>B#	is a multithreaded programming language designed 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constrained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Although </a:t>
            </a:r>
            <a:r>
              <a:rPr sz="2400" dirty="0">
                <a:latin typeface="Arial"/>
                <a:cs typeface="Arial"/>
              </a:rPr>
              <a:t>C </a:t>
            </a:r>
            <a:r>
              <a:rPr sz="2400" spc="-5" dirty="0">
                <a:latin typeface="Arial"/>
                <a:cs typeface="Arial"/>
              </a:rPr>
              <a:t>inspires </a:t>
            </a:r>
            <a:r>
              <a:rPr sz="2400" dirty="0">
                <a:latin typeface="Arial"/>
                <a:cs typeface="Arial"/>
              </a:rPr>
              <a:t>it, its features are </a:t>
            </a:r>
            <a:r>
              <a:rPr sz="2400" spc="-5" dirty="0">
                <a:latin typeface="Arial"/>
                <a:cs typeface="Arial"/>
              </a:rPr>
              <a:t>derived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host of languages such as </a:t>
            </a:r>
            <a:r>
              <a:rPr sz="2400" dirty="0">
                <a:latin typeface="Arial"/>
                <a:cs typeface="Arial"/>
              </a:rPr>
              <a:t>Java, C++,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C#.</a:t>
            </a:r>
            <a:endParaRPr sz="2400">
              <a:latin typeface="Arial"/>
              <a:cs typeface="Arial"/>
            </a:endParaRPr>
          </a:p>
          <a:p>
            <a:pPr marL="438150" indent="-426084">
              <a:lnSpc>
                <a:spcPct val="100000"/>
              </a:lnSpc>
              <a:spcBef>
                <a:spcPts val="575"/>
              </a:spcBef>
              <a:buChar char="•"/>
              <a:tabLst>
                <a:tab pos="437515" algn="l"/>
                <a:tab pos="438784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supports object oriented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programming.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157" y="546938"/>
            <a:ext cx="5872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Message Passing in</a:t>
            </a:r>
            <a:r>
              <a:rPr spc="-100" dirty="0"/>
              <a:t> </a:t>
            </a:r>
            <a:r>
              <a:rPr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042909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Some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communication paradigms and technologies  </a:t>
            </a:r>
            <a:r>
              <a:rPr sz="2400" dirty="0">
                <a:latin typeface="Arial"/>
                <a:cs typeface="Arial"/>
              </a:rPr>
              <a:t>that can be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resource-constrained environments  are,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latin typeface="Arial"/>
                <a:cs typeface="Arial"/>
              </a:rPr>
              <a:t>RPC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latin typeface="Arial"/>
                <a:cs typeface="Arial"/>
              </a:rPr>
              <a:t>REST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CoAP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148" y="431419"/>
            <a:ext cx="52362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RPC-Remote Procedure</a:t>
            </a:r>
            <a:r>
              <a:rPr sz="3200" spc="-160" dirty="0"/>
              <a:t> </a:t>
            </a:r>
            <a:r>
              <a:rPr sz="3200" dirty="0"/>
              <a:t>Call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151382"/>
            <a:ext cx="7887334" cy="485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1374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RPC is an abstraction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procedural calls across  languages, platforms, and protection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mechanisms.</a:t>
            </a:r>
            <a:endParaRPr sz="2400">
              <a:latin typeface="Arial"/>
              <a:cs typeface="Arial"/>
            </a:endParaRPr>
          </a:p>
          <a:p>
            <a:pPr marL="355600" marR="682625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For IoT, </a:t>
            </a:r>
            <a:r>
              <a:rPr sz="2400" spc="-5" dirty="0">
                <a:latin typeface="Arial"/>
                <a:cs typeface="Arial"/>
              </a:rPr>
              <a:t>RPC can support communication between  devices </a:t>
            </a:r>
            <a:r>
              <a:rPr sz="2400" dirty="0">
                <a:latin typeface="Arial"/>
                <a:cs typeface="Arial"/>
              </a:rPr>
              <a:t>as it </a:t>
            </a:r>
            <a:r>
              <a:rPr sz="2400" spc="-5" dirty="0">
                <a:latin typeface="Arial"/>
                <a:cs typeface="Arial"/>
              </a:rPr>
              <a:t>implements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request/response  communication</a:t>
            </a:r>
            <a:r>
              <a:rPr sz="2400" dirty="0">
                <a:latin typeface="Arial"/>
                <a:cs typeface="Arial"/>
              </a:rPr>
              <a:t> pattern.</a:t>
            </a:r>
            <a:endParaRPr sz="2400">
              <a:latin typeface="Arial"/>
              <a:cs typeface="Arial"/>
            </a:endParaRPr>
          </a:p>
          <a:p>
            <a:pPr marL="438150" indent="-426084">
              <a:lnSpc>
                <a:spcPct val="100000"/>
              </a:lnSpc>
              <a:spcBef>
                <a:spcPts val="580"/>
              </a:spcBef>
              <a:buChar char="•"/>
              <a:tabLst>
                <a:tab pos="437515" algn="l"/>
                <a:tab pos="438784" algn="l"/>
              </a:tabLst>
            </a:pPr>
            <a:r>
              <a:rPr sz="2400" spc="-5" dirty="0">
                <a:latin typeface="Arial"/>
                <a:cs typeface="Arial"/>
              </a:rPr>
              <a:t>Typical RPC calls exhibit synchronistic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behaviour.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824865" algn="l"/>
                <a:tab pos="825500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When RPC messages are transported over the network, all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parameters are serialized into a sequence of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bytes.</a:t>
            </a:r>
            <a:endParaRPr sz="2000">
              <a:latin typeface="Arial"/>
              <a:cs typeface="Arial"/>
            </a:endParaRPr>
          </a:p>
          <a:p>
            <a:pPr marL="756285" marR="101600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824865" algn="l"/>
                <a:tab pos="825500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Since serialization of </a:t>
            </a:r>
            <a:r>
              <a:rPr sz="2000" spc="-5" dirty="0">
                <a:latin typeface="Arial"/>
                <a:cs typeface="Arial"/>
              </a:rPr>
              <a:t>primitive </a:t>
            </a:r>
            <a:r>
              <a:rPr sz="200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types </a:t>
            </a:r>
            <a:r>
              <a:rPr sz="2000" dirty="0">
                <a:latin typeface="Arial"/>
                <a:cs typeface="Arial"/>
              </a:rPr>
              <a:t>is a simple  concatenation of individual bytes, the serialization of complex  data structures and objects is </a:t>
            </a:r>
            <a:r>
              <a:rPr sz="2000" spc="-5" dirty="0">
                <a:latin typeface="Arial"/>
                <a:cs typeface="Arial"/>
              </a:rPr>
              <a:t>often </a:t>
            </a:r>
            <a:r>
              <a:rPr sz="2000" dirty="0">
                <a:latin typeface="Arial"/>
                <a:cs typeface="Arial"/>
              </a:rPr>
              <a:t>tightly coupled to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platforms  and programming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languages.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This strongly hinders the applicability of RPCs in IoT due to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interoperability</a:t>
            </a:r>
            <a:endParaRPr sz="16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concerns.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866" y="577418"/>
            <a:ext cx="78778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Lightweight Remote </a:t>
            </a:r>
            <a:r>
              <a:rPr sz="3200" dirty="0"/>
              <a:t>Procedure Call</a:t>
            </a:r>
            <a:r>
              <a:rPr sz="3200" spc="-100" dirty="0"/>
              <a:t> </a:t>
            </a:r>
            <a:r>
              <a:rPr sz="3200" dirty="0"/>
              <a:t>(LRPC)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25434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6786245" algn="l"/>
              </a:tabLst>
            </a:pPr>
            <a:r>
              <a:rPr sz="2400" b="1" dirty="0">
                <a:latin typeface="Arial"/>
                <a:cs typeface="Arial"/>
              </a:rPr>
              <a:t>Lightweight </a:t>
            </a:r>
            <a:r>
              <a:rPr sz="2400" b="1" spc="-5" dirty="0">
                <a:latin typeface="Arial"/>
                <a:cs typeface="Arial"/>
              </a:rPr>
              <a:t>Remote Procedure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Call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(LRPC)	</a:t>
            </a:r>
            <a:r>
              <a:rPr sz="2400" spc="-5" dirty="0">
                <a:latin typeface="Arial"/>
                <a:cs typeface="Arial"/>
              </a:rPr>
              <a:t>was  designed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optimized communication between  protection domains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same machine, </a:t>
            </a:r>
            <a:r>
              <a:rPr sz="2400" dirty="0">
                <a:latin typeface="Arial"/>
                <a:cs typeface="Arial"/>
              </a:rPr>
              <a:t>but not </a:t>
            </a:r>
            <a:r>
              <a:rPr sz="2400" spc="-5" dirty="0">
                <a:latin typeface="Arial"/>
                <a:cs typeface="Arial"/>
              </a:rPr>
              <a:t>across  machines.</a:t>
            </a:r>
            <a:endParaRPr sz="2400">
              <a:latin typeface="Arial"/>
              <a:cs typeface="Arial"/>
            </a:endParaRPr>
          </a:p>
          <a:p>
            <a:pPr marL="355600" marR="16891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S-RPC </a:t>
            </a:r>
            <a:r>
              <a:rPr sz="2400" spc="-5" dirty="0">
                <a:latin typeface="Arial"/>
                <a:cs typeface="Arial"/>
              </a:rPr>
              <a:t>is another lightweight </a:t>
            </a:r>
            <a:r>
              <a:rPr sz="2400" dirty="0">
                <a:latin typeface="Arial"/>
                <a:cs typeface="Arial"/>
              </a:rPr>
              <a:t>remote </a:t>
            </a:r>
            <a:r>
              <a:rPr sz="2400" spc="-5" dirty="0">
                <a:latin typeface="Arial"/>
                <a:cs typeface="Arial"/>
              </a:rPr>
              <a:t>procedure-call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heterogeneous </a:t>
            </a:r>
            <a:r>
              <a:rPr sz="2400" dirty="0">
                <a:latin typeface="Arial"/>
                <a:cs typeface="Arial"/>
              </a:rPr>
              <a:t>WSN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networks.</a:t>
            </a:r>
            <a:endParaRPr sz="2400">
              <a:latin typeface="Arial"/>
              <a:cs typeface="Arial"/>
            </a:endParaRPr>
          </a:p>
          <a:p>
            <a:pPr marL="756285" marR="1071245" indent="-28702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S-RPC tries to minimize the resource requirements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 encoding/decoding and data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buffering.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546938"/>
            <a:ext cx="8054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REST- </a:t>
            </a:r>
            <a:r>
              <a:rPr dirty="0"/>
              <a:t>REpresentational State</a:t>
            </a:r>
            <a:r>
              <a:rPr spc="-55" dirty="0"/>
              <a:t> </a:t>
            </a:r>
            <a:r>
              <a:rPr spc="-5" dirty="0"/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3952"/>
            <a:ext cx="736155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Roy Fielding </a:t>
            </a:r>
            <a:r>
              <a:rPr sz="2400" dirty="0">
                <a:latin typeface="Arial"/>
                <a:cs typeface="Arial"/>
              </a:rPr>
              <a:t>in his </a:t>
            </a:r>
            <a:r>
              <a:rPr sz="2400" spc="-5" dirty="0">
                <a:latin typeface="Arial"/>
                <a:cs typeface="Arial"/>
              </a:rPr>
              <a:t>PhD thesis proposed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idea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RESTful interaction </a:t>
            </a:r>
            <a:r>
              <a:rPr sz="2400" dirty="0">
                <a:latin typeface="Arial"/>
                <a:cs typeface="Arial"/>
              </a:rPr>
              <a:t>for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Web.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The main </a:t>
            </a:r>
            <a:r>
              <a:rPr sz="2400" spc="-5" dirty="0">
                <a:latin typeface="Arial"/>
                <a:cs typeface="Arial"/>
              </a:rPr>
              <a:t>aim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REST was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simplify </a:t>
            </a:r>
            <a:r>
              <a:rPr sz="2400" dirty="0">
                <a:latin typeface="Arial"/>
                <a:cs typeface="Arial"/>
              </a:rPr>
              <a:t>the web-  </a:t>
            </a:r>
            <a:r>
              <a:rPr sz="2400" spc="-5" dirty="0">
                <a:latin typeface="Arial"/>
                <a:cs typeface="Arial"/>
              </a:rPr>
              <a:t>application development and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interaction.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394" y="482930"/>
            <a:ext cx="207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…REST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887334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623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leverages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tools available on </a:t>
            </a:r>
            <a:r>
              <a:rPr sz="2400" dirty="0">
                <a:latin typeface="Arial"/>
                <a:cs typeface="Arial"/>
              </a:rPr>
              <a:t>the Internet </a:t>
            </a:r>
            <a:r>
              <a:rPr sz="2400" spc="-5" dirty="0">
                <a:latin typeface="Arial"/>
                <a:cs typeface="Arial"/>
              </a:rPr>
              <a:t>and  stipulates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 </a:t>
            </a:r>
            <a:r>
              <a:rPr sz="2400" dirty="0">
                <a:latin typeface="Arial"/>
                <a:cs typeface="Arial"/>
              </a:rPr>
              <a:t>constraints on </a:t>
            </a:r>
            <a:r>
              <a:rPr sz="2400" spc="-5" dirty="0">
                <a:latin typeface="Arial"/>
                <a:cs typeface="Arial"/>
              </a:rPr>
              <a:t>application  development:</a:t>
            </a:r>
            <a:endParaRPr sz="2400">
              <a:latin typeface="Arial"/>
              <a:cs typeface="Arial"/>
            </a:endParaRPr>
          </a:p>
          <a:p>
            <a:pPr marL="355600" marR="597535" indent="-343535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Should be based on client-server architecture and the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servers  should be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stateless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Support should be provided for caching at the client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side</a:t>
            </a:r>
            <a:endParaRPr sz="2000">
              <a:latin typeface="Arial"/>
              <a:cs typeface="Arial"/>
            </a:endParaRPr>
          </a:p>
          <a:p>
            <a:pPr marL="424180" indent="-41211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24180" algn="l"/>
                <a:tab pos="424815" algn="l"/>
              </a:tabLst>
            </a:pPr>
            <a:r>
              <a:rPr sz="2000" dirty="0">
                <a:latin typeface="Arial"/>
                <a:cs typeface="Arial"/>
              </a:rPr>
              <a:t>The interface to servers should be generic and standardized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(URI)</a:t>
            </a:r>
            <a:endParaRPr sz="2000">
              <a:latin typeface="Arial"/>
              <a:cs typeface="Arial"/>
            </a:endParaRPr>
          </a:p>
          <a:p>
            <a:pPr marL="355600" marR="245745" indent="-34353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24180" algn="l"/>
                <a:tab pos="424815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Layering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application architecture should be supported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each of the layers shall be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independent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Optional code-on demand should be extended to clients having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capability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…REST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1382"/>
            <a:ext cx="7931784" cy="520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75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constraints, </a:t>
            </a:r>
            <a:r>
              <a:rPr sz="2400" spc="-5" dirty="0">
                <a:latin typeface="Arial"/>
                <a:cs typeface="Arial"/>
              </a:rPr>
              <a:t>combined with the following  principles, define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RESTful approach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application  development.</a:t>
            </a:r>
            <a:endParaRPr sz="2400">
              <a:latin typeface="Arial"/>
              <a:cs typeface="Arial"/>
            </a:endParaRPr>
          </a:p>
          <a:p>
            <a:pPr marL="424180" indent="-41211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24180" algn="l"/>
                <a:tab pos="424815" algn="l"/>
              </a:tabLst>
            </a:pPr>
            <a:r>
              <a:rPr sz="2000" spc="-5" dirty="0">
                <a:latin typeface="Arial"/>
                <a:cs typeface="Arial"/>
              </a:rPr>
              <a:t>Everything </a:t>
            </a:r>
            <a:r>
              <a:rPr sz="2000" dirty="0">
                <a:latin typeface="Arial"/>
                <a:cs typeface="Arial"/>
              </a:rPr>
              <a:t>on the Internet is 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Unique identifiers are available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identify 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5600" marR="531495" indent="-34353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24180" algn="l"/>
                <a:tab pos="424815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Generic and simple interfaces are available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work with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those  resources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Communication between client and servers can be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through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representation 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5600" marR="67945" indent="-34353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24180" algn="l"/>
                <a:tab pos="424815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Resource representation through sequence of </a:t>
            </a:r>
            <a:r>
              <a:rPr sz="2000" spc="-5" dirty="0">
                <a:latin typeface="Arial"/>
                <a:cs typeface="Arial"/>
              </a:rPr>
              <a:t>bytes </a:t>
            </a:r>
            <a:r>
              <a:rPr sz="2000" dirty="0">
                <a:latin typeface="Arial"/>
                <a:cs typeface="Arial"/>
              </a:rPr>
              <a:t>is followed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  some metadata explaining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organization of the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24180" algn="l"/>
                <a:tab pos="424815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Since transactions are stateless, all interactions should be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context-  free</a:t>
            </a:r>
            <a:endParaRPr sz="2000">
              <a:latin typeface="Arial"/>
              <a:cs typeface="Arial"/>
            </a:endParaRPr>
          </a:p>
          <a:p>
            <a:pPr marL="355600" marR="980440" indent="-343535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Layering is supported, and hence intermediaries should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 transparent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485" y="2132838"/>
            <a:ext cx="601853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PROGRAMMING  FRAMEWORKS FOR  INTERNET OF</a:t>
            </a:r>
            <a:r>
              <a:rPr sz="4400" spc="-95" dirty="0"/>
              <a:t> </a:t>
            </a:r>
            <a:r>
              <a:rPr sz="4400" dirty="0"/>
              <a:t>THINGS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…REST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3952"/>
            <a:ext cx="7771130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048385" algn="l"/>
              </a:tabLst>
            </a:pPr>
            <a:r>
              <a:rPr sz="2400" spc="-5" dirty="0">
                <a:latin typeface="Arial"/>
                <a:cs typeface="Arial"/>
              </a:rPr>
              <a:t>The	</a:t>
            </a:r>
            <a:r>
              <a:rPr sz="2400" dirty="0">
                <a:latin typeface="Arial"/>
                <a:cs typeface="Arial"/>
              </a:rPr>
              <a:t>constraints </a:t>
            </a:r>
            <a:r>
              <a:rPr sz="2400" spc="-5" dirty="0">
                <a:latin typeface="Arial"/>
                <a:cs typeface="Arial"/>
              </a:rPr>
              <a:t>and principles bring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many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advantages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distributed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scalability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loose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coupling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better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  <a:p>
            <a:pPr marL="824865" lvl="1" indent="-355600">
              <a:lnSpc>
                <a:spcPct val="100000"/>
              </a:lnSpc>
              <a:spcBef>
                <a:spcPts val="480"/>
              </a:spcBef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Arial"/>
                <a:cs typeface="Arial"/>
              </a:rPr>
              <a:t>simple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addressability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connectedness</a:t>
            </a:r>
            <a:endParaRPr sz="2000">
              <a:latin typeface="Arial"/>
              <a:cs typeface="Arial"/>
            </a:endParaRPr>
          </a:p>
          <a:p>
            <a:pPr marL="824865" lvl="1" indent="-355600">
              <a:lnSpc>
                <a:spcPct val="100000"/>
              </a:lnSpc>
              <a:spcBef>
                <a:spcPts val="480"/>
              </a:spcBef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Arial"/>
                <a:cs typeface="Arial"/>
              </a:rPr>
              <a:t>performance.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But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also narrows </a:t>
            </a:r>
            <a:r>
              <a:rPr sz="2400" dirty="0">
                <a:latin typeface="Arial"/>
                <a:cs typeface="Arial"/>
              </a:rPr>
              <a:t>the focus of </a:t>
            </a:r>
            <a:r>
              <a:rPr sz="2400" spc="-5" dirty="0">
                <a:latin typeface="Arial"/>
                <a:cs typeface="Arial"/>
              </a:rPr>
              <a:t>RESTful approaches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data and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-5" dirty="0">
                <a:latin typeface="Arial"/>
                <a:cs typeface="Arial"/>
              </a:rPr>
              <a:t> representation</a:t>
            </a:r>
            <a:endParaRPr sz="2400">
              <a:latin typeface="Arial"/>
              <a:cs typeface="Arial"/>
            </a:endParaRPr>
          </a:p>
          <a:p>
            <a:pPr marL="355600" marR="409575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RESTful approach poses a challenge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those  applications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require </a:t>
            </a:r>
            <a:r>
              <a:rPr sz="2400" dirty="0">
                <a:latin typeface="Arial"/>
                <a:cs typeface="Arial"/>
              </a:rPr>
              <a:t>stateful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interactions.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272" y="478993"/>
            <a:ext cx="6302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CREST (Computational</a:t>
            </a:r>
            <a:r>
              <a:rPr spc="-100" dirty="0"/>
              <a:t> </a:t>
            </a:r>
            <a:r>
              <a:rPr dirty="0"/>
              <a:t>REST)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814578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CREST </a:t>
            </a:r>
            <a:r>
              <a:rPr sz="2400" dirty="0">
                <a:latin typeface="Arial"/>
                <a:cs typeface="Arial"/>
              </a:rPr>
              <a:t>focus </a:t>
            </a:r>
            <a:r>
              <a:rPr sz="2400" spc="-5" dirty="0">
                <a:latin typeface="Arial"/>
                <a:cs typeface="Arial"/>
              </a:rPr>
              <a:t>is on exchanges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computation </a:t>
            </a:r>
            <a:r>
              <a:rPr sz="2400" dirty="0">
                <a:latin typeface="Arial"/>
                <a:cs typeface="Arial"/>
              </a:rPr>
              <a:t>rather than  on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exchange.</a:t>
            </a:r>
            <a:endParaRPr sz="2400">
              <a:latin typeface="Arial"/>
              <a:cs typeface="Arial"/>
            </a:endParaRPr>
          </a:p>
          <a:p>
            <a:pPr marL="355600" marR="9017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Instead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client-server nomenclature, everyone is  addressed as peers; some may be </a:t>
            </a:r>
            <a:r>
              <a:rPr sz="2400" dirty="0">
                <a:latin typeface="Arial"/>
                <a:cs typeface="Arial"/>
              </a:rPr>
              <a:t>strong </a:t>
            </a:r>
            <a:r>
              <a:rPr sz="2400" spc="-5" dirty="0">
                <a:latin typeface="Arial"/>
                <a:cs typeface="Arial"/>
              </a:rPr>
              <a:t>and some </a:t>
            </a:r>
            <a:r>
              <a:rPr sz="2400" dirty="0">
                <a:latin typeface="Arial"/>
                <a:cs typeface="Arial"/>
              </a:rPr>
              <a:t>may  </a:t>
            </a:r>
            <a:r>
              <a:rPr sz="2400" spc="-5" dirty="0">
                <a:latin typeface="Arial"/>
                <a:cs typeface="Arial"/>
              </a:rPr>
              <a:t>be weak, based upon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available computing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power.</a:t>
            </a:r>
            <a:endParaRPr sz="2400">
              <a:latin typeface="Arial"/>
              <a:cs typeface="Arial"/>
            </a:endParaRPr>
          </a:p>
          <a:p>
            <a:pPr marL="355600" marR="310515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Functional languages </a:t>
            </a:r>
            <a:r>
              <a:rPr sz="2400" dirty="0">
                <a:latin typeface="Arial"/>
                <a:cs typeface="Arial"/>
              </a:rPr>
              <a:t>such as </a:t>
            </a:r>
            <a:r>
              <a:rPr sz="2400" spc="-5" dirty="0">
                <a:latin typeface="Arial"/>
                <a:cs typeface="Arial"/>
              </a:rPr>
              <a:t>Scheme allow  computations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suspended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a point and  encapsulated as a single </a:t>
            </a:r>
            <a:r>
              <a:rPr sz="2400" dirty="0">
                <a:latin typeface="Arial"/>
                <a:cs typeface="Arial"/>
              </a:rPr>
              <a:t>entity to </a:t>
            </a:r>
            <a:r>
              <a:rPr sz="2400" spc="-5" dirty="0">
                <a:latin typeface="Arial"/>
                <a:cs typeface="Arial"/>
              </a:rPr>
              <a:t>be resumed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a later  point in time, </a:t>
            </a:r>
            <a:r>
              <a:rPr sz="2400" dirty="0">
                <a:latin typeface="Arial"/>
                <a:cs typeface="Arial"/>
              </a:rPr>
              <a:t>through</a:t>
            </a:r>
            <a:r>
              <a:rPr sz="2400" spc="-5" dirty="0">
                <a:latin typeface="Arial"/>
                <a:cs typeface="Arial"/>
              </a:rPr>
              <a:t> “continuation.”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438" y="482930"/>
            <a:ext cx="2136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…</a:t>
            </a:r>
            <a:r>
              <a:rPr dirty="0"/>
              <a:t>C</a:t>
            </a:r>
            <a:r>
              <a:rPr spc="5" dirty="0"/>
              <a:t>R</a:t>
            </a:r>
            <a:r>
              <a:rPr dirty="0"/>
              <a:t>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2843"/>
            <a:ext cx="8335009" cy="3879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CREST has some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principles:</a:t>
            </a:r>
            <a:endParaRPr sz="2400">
              <a:latin typeface="Arial"/>
              <a:cs typeface="Arial"/>
            </a:endParaRPr>
          </a:p>
          <a:p>
            <a:pPr marL="906780" lvl="1" indent="-159385">
              <a:lnSpc>
                <a:spcPct val="100000"/>
              </a:lnSpc>
              <a:spcBef>
                <a:spcPts val="484"/>
              </a:spcBef>
              <a:buChar char="•"/>
              <a:tabLst>
                <a:tab pos="906780" algn="l"/>
              </a:tabLst>
            </a:pPr>
            <a:r>
              <a:rPr sz="2000" spc="-5" dirty="0">
                <a:latin typeface="Arial"/>
                <a:cs typeface="Arial"/>
              </a:rPr>
              <a:t>All </a:t>
            </a:r>
            <a:r>
              <a:rPr sz="2000" dirty="0">
                <a:latin typeface="Arial"/>
                <a:cs typeface="Arial"/>
              </a:rPr>
              <a:t>computations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resources and </a:t>
            </a:r>
            <a:r>
              <a:rPr sz="2000" spc="-5" dirty="0">
                <a:latin typeface="Arial"/>
                <a:cs typeface="Arial"/>
              </a:rPr>
              <a:t>are uniquely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identified</a:t>
            </a:r>
            <a:endParaRPr sz="2000">
              <a:latin typeface="Arial"/>
              <a:cs typeface="Arial"/>
            </a:endParaRPr>
          </a:p>
          <a:p>
            <a:pPr marL="913130" lvl="1" indent="-157480">
              <a:lnSpc>
                <a:spcPct val="100000"/>
              </a:lnSpc>
              <a:buChar char="•"/>
              <a:tabLst>
                <a:tab pos="913765" algn="l"/>
              </a:tabLst>
            </a:pPr>
            <a:r>
              <a:rPr sz="2000" spc="-5" dirty="0">
                <a:latin typeface="Arial"/>
                <a:cs typeface="Arial"/>
              </a:rPr>
              <a:t>Representation of </a:t>
            </a:r>
            <a:r>
              <a:rPr sz="2000" dirty="0">
                <a:latin typeface="Arial"/>
                <a:cs typeface="Arial"/>
              </a:rPr>
              <a:t>resources through </a:t>
            </a:r>
            <a:r>
              <a:rPr sz="2000" spc="-5" dirty="0">
                <a:latin typeface="Arial"/>
                <a:cs typeface="Arial"/>
              </a:rPr>
              <a:t>expressions and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metadata</a:t>
            </a:r>
            <a:endParaRPr sz="2000">
              <a:latin typeface="Arial"/>
              <a:cs typeface="Arial"/>
            </a:endParaRPr>
          </a:p>
          <a:p>
            <a:pPr marL="913130" lvl="1" indent="-157480">
              <a:lnSpc>
                <a:spcPct val="100000"/>
              </a:lnSpc>
              <a:buChar char="•"/>
              <a:tabLst>
                <a:tab pos="913765" algn="l"/>
              </a:tabLst>
            </a:pPr>
            <a:r>
              <a:rPr sz="2000" dirty="0">
                <a:latin typeface="Arial"/>
                <a:cs typeface="Arial"/>
              </a:rPr>
              <a:t>All computations are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context-free</a:t>
            </a:r>
            <a:endParaRPr sz="2000">
              <a:latin typeface="Arial"/>
              <a:cs typeface="Arial"/>
            </a:endParaRPr>
          </a:p>
          <a:p>
            <a:pPr marL="913130" lvl="1" indent="-157480">
              <a:lnSpc>
                <a:spcPct val="100000"/>
              </a:lnSpc>
              <a:buChar char="•"/>
              <a:tabLst>
                <a:tab pos="913765" algn="l"/>
              </a:tabLst>
            </a:pPr>
            <a:r>
              <a:rPr sz="2000" dirty="0">
                <a:latin typeface="Arial"/>
                <a:cs typeface="Arial"/>
              </a:rPr>
              <a:t>Support for </a:t>
            </a:r>
            <a:r>
              <a:rPr sz="2000" spc="-5" dirty="0">
                <a:latin typeface="Arial"/>
                <a:cs typeface="Arial"/>
              </a:rPr>
              <a:t>layering and </a:t>
            </a:r>
            <a:r>
              <a:rPr sz="2000" dirty="0">
                <a:latin typeface="Arial"/>
                <a:cs typeface="Arial"/>
              </a:rPr>
              <a:t>transparent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intermediaries</a:t>
            </a:r>
            <a:endParaRPr sz="2000">
              <a:latin typeface="Arial"/>
              <a:cs typeface="Arial"/>
            </a:endParaRPr>
          </a:p>
          <a:p>
            <a:pPr marL="913130" lvl="1" indent="-157480">
              <a:lnSpc>
                <a:spcPct val="100000"/>
              </a:lnSpc>
              <a:buChar char="•"/>
              <a:tabLst>
                <a:tab pos="913765" algn="l"/>
              </a:tabLst>
            </a:pPr>
            <a:r>
              <a:rPr sz="2000" dirty="0">
                <a:latin typeface="Arial"/>
                <a:cs typeface="Arial"/>
              </a:rPr>
              <a:t>All the computations should </a:t>
            </a:r>
            <a:r>
              <a:rPr sz="2000" spc="-5" dirty="0">
                <a:latin typeface="Arial"/>
                <a:cs typeface="Arial"/>
              </a:rPr>
              <a:t>be included inside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913130" lvl="1" indent="-157480">
              <a:lnSpc>
                <a:spcPct val="100000"/>
              </a:lnSpc>
              <a:buChar char="•"/>
              <a:tabLst>
                <a:tab pos="913765" algn="l"/>
              </a:tabLst>
            </a:pPr>
            <a:r>
              <a:rPr sz="2000" spc="-5" dirty="0">
                <a:latin typeface="Arial"/>
                <a:cs typeface="Arial"/>
              </a:rPr>
              <a:t>Computations </a:t>
            </a:r>
            <a:r>
              <a:rPr sz="2000" dirty="0">
                <a:latin typeface="Arial"/>
                <a:cs typeface="Arial"/>
              </a:rPr>
              <a:t>can produce different results at different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times</a:t>
            </a:r>
            <a:endParaRPr sz="2000">
              <a:latin typeface="Arial"/>
              <a:cs typeface="Arial"/>
            </a:endParaRPr>
          </a:p>
          <a:p>
            <a:pPr marL="756285" marR="5080" lvl="1">
              <a:lnSpc>
                <a:spcPct val="100000"/>
              </a:lnSpc>
              <a:buChar char="•"/>
              <a:tabLst>
                <a:tab pos="913765" algn="l"/>
              </a:tabLst>
            </a:pPr>
            <a:r>
              <a:rPr sz="2000" spc="-5" dirty="0">
                <a:latin typeface="Arial"/>
                <a:cs typeface="Arial"/>
              </a:rPr>
              <a:t>Between </a:t>
            </a:r>
            <a:r>
              <a:rPr sz="2000" dirty="0">
                <a:latin typeface="Arial"/>
                <a:cs typeface="Arial"/>
              </a:rPr>
              <a:t>calls they can maintain states that may </a:t>
            </a:r>
            <a:r>
              <a:rPr sz="2000" spc="-5" dirty="0">
                <a:latin typeface="Arial"/>
                <a:cs typeface="Arial"/>
              </a:rPr>
              <a:t>aid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computations  </a:t>
            </a:r>
            <a:r>
              <a:rPr sz="2000" dirty="0">
                <a:latin typeface="Arial"/>
                <a:cs typeface="Arial"/>
              </a:rPr>
              <a:t>such as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aggregation</a:t>
            </a:r>
            <a:endParaRPr sz="2000">
              <a:latin typeface="Arial"/>
              <a:cs typeface="Arial"/>
            </a:endParaRPr>
          </a:p>
          <a:p>
            <a:pPr marL="756285" marR="1471930" lvl="1">
              <a:lnSpc>
                <a:spcPct val="100000"/>
              </a:lnSpc>
              <a:buChar char="•"/>
              <a:tabLst>
                <a:tab pos="913765" algn="l"/>
              </a:tabLst>
            </a:pPr>
            <a:r>
              <a:rPr sz="2000" spc="-5" dirty="0">
                <a:latin typeface="Arial"/>
                <a:cs typeface="Arial"/>
              </a:rPr>
              <a:t>Between different calls, </a:t>
            </a:r>
            <a:r>
              <a:rPr sz="2000" dirty="0">
                <a:latin typeface="Arial"/>
                <a:cs typeface="Arial"/>
              </a:rPr>
              <a:t>computations should support  independence</a:t>
            </a:r>
            <a:endParaRPr sz="2000">
              <a:latin typeface="Arial"/>
              <a:cs typeface="Arial"/>
            </a:endParaRPr>
          </a:p>
          <a:p>
            <a:pPr marL="913130" lvl="1" indent="-157480">
              <a:lnSpc>
                <a:spcPct val="100000"/>
              </a:lnSpc>
              <a:spcBef>
                <a:spcPts val="5"/>
              </a:spcBef>
              <a:buChar char="•"/>
              <a:tabLst>
                <a:tab pos="913765" algn="l"/>
              </a:tabLst>
            </a:pPr>
            <a:r>
              <a:rPr sz="2000" spc="-5" dirty="0">
                <a:latin typeface="Arial"/>
                <a:cs typeface="Arial"/>
              </a:rPr>
              <a:t>Parallel synchronous invocations </a:t>
            </a:r>
            <a:r>
              <a:rPr sz="2000" dirty="0">
                <a:latin typeface="Arial"/>
                <a:cs typeface="Arial"/>
              </a:rPr>
              <a:t>should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dirty="0">
                <a:latin typeface="Arial"/>
                <a:cs typeface="Arial"/>
              </a:rPr>
              <a:t>corrupt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526" y="577418"/>
            <a:ext cx="7228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CoAP- Constrained Application</a:t>
            </a:r>
            <a:r>
              <a:rPr sz="3200" spc="-140" dirty="0"/>
              <a:t> </a:t>
            </a:r>
            <a:r>
              <a:rPr sz="3200" dirty="0"/>
              <a:t>Protocol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10029"/>
            <a:ext cx="7992745" cy="376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IETF work group, Constrained RESTful  Environments (CoRE), has developed </a:t>
            </a:r>
            <a:r>
              <a:rPr sz="2400" dirty="0">
                <a:latin typeface="Arial"/>
                <a:cs typeface="Arial"/>
              </a:rPr>
              <a:t>the web-transfer  </a:t>
            </a:r>
            <a:r>
              <a:rPr sz="2400" spc="-5" dirty="0">
                <a:latin typeface="Arial"/>
                <a:cs typeface="Arial"/>
              </a:rPr>
              <a:t>protocol CoAP, which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optimized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constrained power  and processing capabilities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IoT.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CoAP in simpler </a:t>
            </a:r>
            <a:r>
              <a:rPr sz="2400" dirty="0">
                <a:latin typeface="Arial"/>
                <a:cs typeface="Arial"/>
              </a:rPr>
              <a:t>terms </a:t>
            </a:r>
            <a:r>
              <a:rPr sz="2400" spc="-5" dirty="0">
                <a:latin typeface="Arial"/>
                <a:cs typeface="Arial"/>
              </a:rPr>
              <a:t>is a two-layered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protocol: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 messages layer, interacting with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UDP,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Another layer for request/response interactions using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and response code, as done in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HTTP.</a:t>
            </a:r>
            <a:endParaRPr sz="2000">
              <a:latin typeface="Arial"/>
              <a:cs typeface="Arial"/>
            </a:endParaRPr>
          </a:p>
          <a:p>
            <a:pPr marL="355600" marR="991869" indent="-343535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In contrast to </a:t>
            </a:r>
            <a:r>
              <a:rPr sz="2400" spc="-5" dirty="0">
                <a:latin typeface="Arial"/>
                <a:cs typeface="Arial"/>
              </a:rPr>
              <a:t>HTTP, CoAP exchanges messages  asynchronously and uses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UDP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038" y="546938"/>
            <a:ext cx="1678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…CoAP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861300" cy="351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HTTP versus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CoAP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400">
              <a:latin typeface="Arial"/>
              <a:cs typeface="Arial"/>
            </a:endParaRPr>
          </a:p>
          <a:p>
            <a:pPr marL="756285" marR="806450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CoAP is more efficient for applications on smart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objects,  engaged in frequent communication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sessions</a:t>
            </a:r>
            <a:endParaRPr sz="2000">
              <a:latin typeface="Arial"/>
              <a:cs typeface="Arial"/>
            </a:endParaRPr>
          </a:p>
          <a:p>
            <a:pPr marL="756285" marR="56197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CoAP is cost-effective whenever the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battery/power-source  replacements prove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costly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Whenever the charges for the data communication are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volume-  based, CoAP is </a:t>
            </a:r>
            <a:r>
              <a:rPr sz="2000" spc="-5" dirty="0">
                <a:latin typeface="Arial"/>
                <a:cs typeface="Arial"/>
              </a:rPr>
              <a:t>found </a:t>
            </a:r>
            <a:r>
              <a:rPr sz="2000" dirty="0">
                <a:latin typeface="Arial"/>
                <a:cs typeface="Arial"/>
              </a:rPr>
              <a:t>to be more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cost-effective</a:t>
            </a:r>
            <a:endParaRPr sz="2000">
              <a:latin typeface="Arial"/>
              <a:cs typeface="Arial"/>
            </a:endParaRPr>
          </a:p>
          <a:p>
            <a:pPr marL="756285" marR="16891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CoAP has been found to be more beneficial </a:t>
            </a:r>
            <a:r>
              <a:rPr sz="2000" spc="5" dirty="0">
                <a:latin typeface="Arial"/>
                <a:cs typeface="Arial"/>
              </a:rPr>
              <a:t>cost-wise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push  mode than in pull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5175"/>
            <a:ext cx="8978900" cy="540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577418"/>
            <a:ext cx="44507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Coordination</a:t>
            </a:r>
            <a:r>
              <a:rPr sz="3200" spc="-90" dirty="0"/>
              <a:t> </a:t>
            </a:r>
            <a:r>
              <a:rPr sz="3200" spc="-5" dirty="0"/>
              <a:t>Languages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94650" cy="297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Complete programming model can be built by combining 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orthogonal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models: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Computation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756285" marR="36131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It provides the computational infrastructure and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programmers  can build computational activity using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Coordination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756285" marR="798830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It provides the support for binding all those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computational  </a:t>
            </a:r>
            <a:r>
              <a:rPr sz="2000" spc="-5" dirty="0">
                <a:latin typeface="Arial"/>
                <a:cs typeface="Arial"/>
              </a:rPr>
              <a:t>activities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together.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67154"/>
            <a:ext cx="8245475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4114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Coordination can be seen through two </a:t>
            </a:r>
            <a:r>
              <a:rPr sz="2400" dirty="0">
                <a:latin typeface="Arial"/>
                <a:cs typeface="Arial"/>
              </a:rPr>
              <a:t>different  </a:t>
            </a:r>
            <a:r>
              <a:rPr sz="2400" spc="-5" dirty="0">
                <a:latin typeface="Arial"/>
                <a:cs typeface="Arial"/>
              </a:rPr>
              <a:t>perspectives: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rabicParenBoth"/>
              <a:tabLst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based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centralized control, named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Orchestration</a:t>
            </a:r>
            <a:endParaRPr sz="2400">
              <a:latin typeface="Arial"/>
              <a:cs typeface="Arial"/>
            </a:endParaRPr>
          </a:p>
          <a:p>
            <a:pPr marL="469900" marR="5080" indent="4699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“the </a:t>
            </a:r>
            <a:r>
              <a:rPr sz="2400" spc="-10" dirty="0">
                <a:latin typeface="Arial"/>
                <a:cs typeface="Arial"/>
              </a:rPr>
              <a:t>definition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sequences and conditions </a:t>
            </a:r>
            <a:r>
              <a:rPr sz="2400" spc="-10" dirty="0">
                <a:latin typeface="Arial"/>
                <a:cs typeface="Arial"/>
              </a:rPr>
              <a:t>under  </a:t>
            </a:r>
            <a:r>
              <a:rPr sz="2400" spc="-5" dirty="0">
                <a:latin typeface="Arial"/>
                <a:cs typeface="Arial"/>
              </a:rPr>
              <a:t>which multiple cooperating independent agents exchange  messages </a:t>
            </a:r>
            <a:r>
              <a:rPr sz="2400" dirty="0">
                <a:latin typeface="Arial"/>
                <a:cs typeface="Arial"/>
              </a:rPr>
              <a:t>in order to </a:t>
            </a:r>
            <a:r>
              <a:rPr sz="2400" spc="-5" dirty="0">
                <a:latin typeface="Arial"/>
                <a:cs typeface="Arial"/>
              </a:rPr>
              <a:t>perform </a:t>
            </a:r>
            <a:r>
              <a:rPr sz="2400" dirty="0">
                <a:latin typeface="Arial"/>
                <a:cs typeface="Arial"/>
              </a:rPr>
              <a:t>a task to </a:t>
            </a:r>
            <a:r>
              <a:rPr sz="2400" spc="-5" dirty="0">
                <a:latin typeface="Arial"/>
                <a:cs typeface="Arial"/>
              </a:rPr>
              <a:t>achieve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goal  </a:t>
            </a:r>
            <a:r>
              <a:rPr sz="2400" dirty="0">
                <a:latin typeface="Arial"/>
                <a:cs typeface="Arial"/>
              </a:rPr>
              <a:t>state.”</a:t>
            </a:r>
            <a:endParaRPr sz="2400">
              <a:latin typeface="Arial"/>
              <a:cs typeface="Arial"/>
            </a:endParaRPr>
          </a:p>
          <a:p>
            <a:pPr marL="467995" indent="-455930">
              <a:lnSpc>
                <a:spcPct val="100000"/>
              </a:lnSpc>
              <a:spcBef>
                <a:spcPts val="575"/>
              </a:spcBef>
              <a:buAutoNum type="arabicParenBoth" startAt="2"/>
              <a:tabLst>
                <a:tab pos="468630" algn="l"/>
              </a:tabLst>
            </a:pPr>
            <a:r>
              <a:rPr sz="2400" spc="-5" dirty="0">
                <a:latin typeface="Arial"/>
                <a:cs typeface="Arial"/>
              </a:rPr>
              <a:t>based on distributed transparent </a:t>
            </a:r>
            <a:r>
              <a:rPr sz="2400" dirty="0">
                <a:latin typeface="Arial"/>
                <a:cs typeface="Arial"/>
              </a:rPr>
              <a:t>control, </a:t>
            </a:r>
            <a:r>
              <a:rPr sz="2400" spc="-5" dirty="0">
                <a:latin typeface="Arial"/>
                <a:cs typeface="Arial"/>
              </a:rPr>
              <a:t>named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Choreography</a:t>
            </a:r>
            <a:endParaRPr sz="2400">
              <a:latin typeface="Arial"/>
              <a:cs typeface="Arial"/>
            </a:endParaRPr>
          </a:p>
          <a:p>
            <a:pPr marL="469900" marR="35941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“the definition of sequence and conditions in which one  single agent invokes other agents in order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realize 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useful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function.”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9738" y="546938"/>
            <a:ext cx="1146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7154"/>
            <a:ext cx="8063230" cy="457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990" indent="-34353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Linda is a coordination-programming model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writing  parallel and distributed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  <a:p>
            <a:pPr marL="438150" indent="-426084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438784" algn="l"/>
              </a:tabLst>
            </a:pPr>
            <a:r>
              <a:rPr sz="2400" dirty="0">
                <a:latin typeface="Arial"/>
                <a:cs typeface="Arial"/>
              </a:rPr>
              <a:t>It takes the </a:t>
            </a:r>
            <a:r>
              <a:rPr sz="2400" spc="-5" dirty="0">
                <a:latin typeface="Arial"/>
                <a:cs typeface="Arial"/>
              </a:rPr>
              <a:t>responsibility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enforcing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communication</a:t>
            </a:r>
            <a:endParaRPr sz="24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coordination.</a:t>
            </a:r>
            <a:endParaRPr sz="24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Linda model supports a </a:t>
            </a:r>
            <a:r>
              <a:rPr sz="2400" dirty="0">
                <a:latin typeface="Arial"/>
                <a:cs typeface="Arial"/>
              </a:rPr>
              <a:t>shared-memory store </a:t>
            </a:r>
            <a:r>
              <a:rPr sz="2400" spc="-5" dirty="0">
                <a:latin typeface="Arial"/>
                <a:cs typeface="Arial"/>
              </a:rPr>
              <a:t>called  tuple space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communication between processes </a:t>
            </a:r>
            <a:r>
              <a:rPr sz="2400" dirty="0">
                <a:latin typeface="Arial"/>
                <a:cs typeface="Arial"/>
              </a:rPr>
              <a:t>of the  </a:t>
            </a:r>
            <a:r>
              <a:rPr sz="2400" spc="-5" dirty="0">
                <a:latin typeface="Arial"/>
                <a:cs typeface="Arial"/>
              </a:rPr>
              <a:t>application.</a:t>
            </a:r>
            <a:endParaRPr sz="2400">
              <a:latin typeface="Arial"/>
              <a:cs typeface="Arial"/>
            </a:endParaRPr>
          </a:p>
          <a:p>
            <a:pPr marL="756285" marR="473709" lvl="1" indent="-287020" algn="just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Tuple spaces can be accessed by simple operations such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  </a:t>
            </a:r>
            <a:r>
              <a:rPr sz="2000" spc="-5" dirty="0">
                <a:latin typeface="Arial"/>
                <a:cs typeface="Arial"/>
              </a:rPr>
              <a:t>“out” and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“in.”</a:t>
            </a:r>
            <a:endParaRPr sz="2000">
              <a:latin typeface="Arial"/>
              <a:cs typeface="Arial"/>
            </a:endParaRPr>
          </a:p>
          <a:p>
            <a:pPr marL="824865" lvl="1" indent="-355600" algn="just">
              <a:lnSpc>
                <a:spcPct val="100000"/>
              </a:lnSpc>
              <a:spcBef>
                <a:spcPts val="480"/>
              </a:spcBef>
              <a:buChar char="–"/>
              <a:tabLst>
                <a:tab pos="825500" algn="l"/>
              </a:tabLst>
            </a:pPr>
            <a:r>
              <a:rPr sz="2000" dirty="0">
                <a:latin typeface="Arial"/>
                <a:cs typeface="Arial"/>
              </a:rPr>
              <a:t>These operations can be either blocking or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non-blocking.</a:t>
            </a:r>
            <a:endParaRPr sz="2000">
              <a:latin typeface="Arial"/>
              <a:cs typeface="Arial"/>
            </a:endParaRPr>
          </a:p>
          <a:p>
            <a:pPr marL="355600" marR="1195070" indent="-343535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CppLINDA is a </a:t>
            </a:r>
            <a:r>
              <a:rPr sz="2400" dirty="0">
                <a:latin typeface="Arial"/>
                <a:cs typeface="Arial"/>
              </a:rPr>
              <a:t>C++ </a:t>
            </a:r>
            <a:r>
              <a:rPr sz="2400" spc="-5" dirty="0">
                <a:latin typeface="Arial"/>
                <a:cs typeface="Arial"/>
              </a:rPr>
              <a:t>implementation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Linda  coordination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1721" y="546938"/>
            <a:ext cx="1402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eLinda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698"/>
            <a:ext cx="7858125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  <a:tab pos="204914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eLinda	model extends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Linda.</a:t>
            </a:r>
            <a:endParaRPr sz="2400">
              <a:latin typeface="Arial"/>
              <a:cs typeface="Arial"/>
            </a:endParaRPr>
          </a:p>
          <a:p>
            <a:pPr marL="355600" marR="44577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adds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new output operation </a:t>
            </a:r>
            <a:r>
              <a:rPr sz="2400" dirty="0">
                <a:latin typeface="Arial"/>
                <a:cs typeface="Arial"/>
              </a:rPr>
              <a:t>“wr” that can </a:t>
            </a:r>
            <a:r>
              <a:rPr sz="2400" spc="-5" dirty="0">
                <a:latin typeface="Arial"/>
                <a:cs typeface="Arial"/>
              </a:rPr>
              <a:t>be used  with </a:t>
            </a:r>
            <a:r>
              <a:rPr sz="2400" dirty="0">
                <a:latin typeface="Arial"/>
                <a:cs typeface="Arial"/>
              </a:rPr>
              <a:t>the “rd” </a:t>
            </a:r>
            <a:r>
              <a:rPr sz="2400" spc="-5" dirty="0">
                <a:latin typeface="Arial"/>
                <a:cs typeface="Arial"/>
              </a:rPr>
              <a:t>input operation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support broadcast  communication.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eLinda proposes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“Programmable Matching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Engine”.</a:t>
            </a:r>
            <a:endParaRPr sz="2400">
              <a:latin typeface="Arial"/>
              <a:cs typeface="Arial"/>
            </a:endParaRPr>
          </a:p>
          <a:p>
            <a:pPr marL="355600" marR="344805" indent="-343535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PME </a:t>
            </a:r>
            <a:r>
              <a:rPr sz="2400" spc="-5" dirty="0">
                <a:latin typeface="Arial"/>
                <a:cs typeface="Arial"/>
              </a:rPr>
              <a:t>allows </a:t>
            </a:r>
            <a:r>
              <a:rPr sz="2400" dirty="0">
                <a:latin typeface="Arial"/>
                <a:cs typeface="Arial"/>
              </a:rPr>
              <a:t>the programmer to </a:t>
            </a:r>
            <a:r>
              <a:rPr sz="2400" spc="-5" dirty="0">
                <a:latin typeface="Arial"/>
                <a:cs typeface="Arial"/>
              </a:rPr>
              <a:t>specify </a:t>
            </a:r>
            <a:r>
              <a:rPr sz="2400" dirty="0">
                <a:latin typeface="Arial"/>
                <a:cs typeface="Arial"/>
              </a:rPr>
              <a:t>a custom  </a:t>
            </a:r>
            <a:r>
              <a:rPr sz="2400" spc="-5" dirty="0">
                <a:latin typeface="Arial"/>
                <a:cs typeface="Arial"/>
              </a:rPr>
              <a:t>matcher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can be used internally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retrieve tuples  </a:t>
            </a:r>
            <a:r>
              <a:rPr sz="2400" dirty="0">
                <a:latin typeface="Arial"/>
                <a:cs typeface="Arial"/>
              </a:rPr>
              <a:t>from the </a:t>
            </a:r>
            <a:r>
              <a:rPr sz="2400" spc="-5" dirty="0">
                <a:latin typeface="Arial"/>
                <a:cs typeface="Arial"/>
              </a:rPr>
              <a:t>shared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store.</a:t>
            </a:r>
            <a:endParaRPr sz="2400">
              <a:latin typeface="Arial"/>
              <a:cs typeface="Arial"/>
            </a:endParaRPr>
          </a:p>
          <a:p>
            <a:pPr marL="355600" marR="626745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PME has been found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advantageous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parsing graphical languages and video-on-demand  </a:t>
            </a:r>
            <a:r>
              <a:rPr sz="2400" dirty="0"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512393"/>
            <a:ext cx="2795651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990205" cy="468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447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IoT </a:t>
            </a:r>
            <a:r>
              <a:rPr sz="2400" spc="-5" dirty="0">
                <a:latin typeface="Arial"/>
                <a:cs typeface="Arial"/>
              </a:rPr>
              <a:t>devices are generally characterized as small things  </a:t>
            </a:r>
            <a:r>
              <a:rPr sz="2400" dirty="0">
                <a:latin typeface="Arial"/>
                <a:cs typeface="Arial"/>
              </a:rPr>
              <a:t>in the real </a:t>
            </a:r>
            <a:r>
              <a:rPr sz="2400" spc="-5" dirty="0">
                <a:latin typeface="Arial"/>
                <a:cs typeface="Arial"/>
              </a:rPr>
              <a:t>world with limited </a:t>
            </a:r>
            <a:r>
              <a:rPr sz="2400" dirty="0">
                <a:latin typeface="Arial"/>
                <a:cs typeface="Arial"/>
              </a:rPr>
              <a:t>storage and </a:t>
            </a:r>
            <a:r>
              <a:rPr sz="2400" spc="-5" dirty="0">
                <a:latin typeface="Arial"/>
                <a:cs typeface="Arial"/>
              </a:rPr>
              <a:t>processing  capacity, which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not be capable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processing a  complete computing </a:t>
            </a:r>
            <a:r>
              <a:rPr sz="2400" dirty="0">
                <a:latin typeface="Arial"/>
                <a:cs typeface="Arial"/>
              </a:rPr>
              <a:t>activity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themselves.</a:t>
            </a:r>
            <a:endParaRPr sz="2400">
              <a:latin typeface="Arial"/>
              <a:cs typeface="Arial"/>
            </a:endParaRPr>
          </a:p>
          <a:p>
            <a:pPr marL="355600" marR="1831339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IoT </a:t>
            </a:r>
            <a:r>
              <a:rPr sz="2400" spc="-5" dirty="0">
                <a:latin typeface="Arial"/>
                <a:cs typeface="Arial"/>
              </a:rPr>
              <a:t>with Cloud will create new avenues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computing: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huge storage capacity for IoT data in cloud; massive computing  capabilities to collect , analyze, process, and archive those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data;</a:t>
            </a:r>
            <a:endParaRPr sz="2000">
              <a:latin typeface="Arial"/>
              <a:cs typeface="Arial"/>
            </a:endParaRPr>
          </a:p>
          <a:p>
            <a:pPr marL="756285" marR="3848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824865" algn="l"/>
                <a:tab pos="825500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new platforms such as SaaS (Sensing as a Service),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SAaaS  (Sensing and Actuation as a Service), and VSaaS (Video  Surveillance as a </a:t>
            </a:r>
            <a:r>
              <a:rPr sz="2000" spc="-5" dirty="0">
                <a:latin typeface="Arial"/>
                <a:cs typeface="Arial"/>
              </a:rPr>
              <a:t>Service) </a:t>
            </a:r>
            <a:r>
              <a:rPr sz="2000" dirty="0">
                <a:latin typeface="Arial"/>
                <a:cs typeface="Arial"/>
              </a:rPr>
              <a:t>will open up 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users.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761" y="546938"/>
            <a:ext cx="762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Orc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3952"/>
            <a:ext cx="751649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Orc is a </a:t>
            </a:r>
            <a:r>
              <a:rPr sz="2400" spc="-5" dirty="0">
                <a:latin typeface="Arial"/>
                <a:cs typeface="Arial"/>
              </a:rPr>
              <a:t>coordination language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distributed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concurrent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programming.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based on process calculus.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provides uniform </a:t>
            </a:r>
            <a:r>
              <a:rPr sz="2400" dirty="0">
                <a:latin typeface="Arial"/>
                <a:cs typeface="Arial"/>
              </a:rPr>
              <a:t>access to </a:t>
            </a:r>
            <a:r>
              <a:rPr sz="2400" spc="-5" dirty="0">
                <a:latin typeface="Arial"/>
                <a:cs typeface="Arial"/>
              </a:rPr>
              <a:t>computational </a:t>
            </a:r>
            <a:r>
              <a:rPr sz="2400" dirty="0">
                <a:latin typeface="Arial"/>
                <a:cs typeface="Arial"/>
              </a:rPr>
              <a:t>services,  </a:t>
            </a:r>
            <a:r>
              <a:rPr sz="2400" spc="-5" dirty="0">
                <a:latin typeface="Arial"/>
                <a:cs typeface="Arial"/>
              </a:rPr>
              <a:t>including distributed communication and data  manipulation.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577418"/>
            <a:ext cx="28448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Features </a:t>
            </a:r>
            <a:r>
              <a:rPr sz="3200" dirty="0"/>
              <a:t>of</a:t>
            </a:r>
            <a:r>
              <a:rPr sz="3200" spc="-95" dirty="0"/>
              <a:t> </a:t>
            </a:r>
            <a:r>
              <a:rPr sz="3200" dirty="0"/>
              <a:t>Orc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078229"/>
            <a:ext cx="7974330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4706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basic unit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computation in </a:t>
            </a:r>
            <a:r>
              <a:rPr sz="2400" dirty="0">
                <a:latin typeface="Arial"/>
                <a:cs typeface="Arial"/>
              </a:rPr>
              <a:t>Orc </a:t>
            </a:r>
            <a:r>
              <a:rPr sz="2400" spc="-5" dirty="0">
                <a:latin typeface="Arial"/>
                <a:cs typeface="Arial"/>
              </a:rPr>
              <a:t>is called a </a:t>
            </a:r>
            <a:r>
              <a:rPr sz="2400" i="1" spc="-5" dirty="0">
                <a:latin typeface="Arial"/>
                <a:cs typeface="Arial"/>
              </a:rPr>
              <a:t>site</a:t>
            </a:r>
            <a:r>
              <a:rPr sz="2400" spc="-5" dirty="0">
                <a:latin typeface="Arial"/>
                <a:cs typeface="Arial"/>
              </a:rPr>
              <a:t>,  similar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function or a procedure in other  languages. The </a:t>
            </a:r>
            <a:r>
              <a:rPr sz="2400" dirty="0">
                <a:latin typeface="Arial"/>
                <a:cs typeface="Arial"/>
              </a:rPr>
              <a:t>sites </a:t>
            </a:r>
            <a:r>
              <a:rPr sz="2400" spc="-5" dirty="0">
                <a:latin typeface="Arial"/>
                <a:cs typeface="Arial"/>
              </a:rPr>
              <a:t>can </a:t>
            </a:r>
            <a:r>
              <a:rPr sz="2400" dirty="0">
                <a:latin typeface="Arial"/>
                <a:cs typeface="Arial"/>
              </a:rPr>
              <a:t>be remote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unreliable.</a:t>
            </a:r>
            <a:endParaRPr sz="24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Sites can be called in </a:t>
            </a:r>
            <a:r>
              <a:rPr sz="2400" dirty="0">
                <a:latin typeface="Arial"/>
                <a:cs typeface="Arial"/>
              </a:rPr>
              <a:t>the form of </a:t>
            </a:r>
            <a:r>
              <a:rPr sz="2400" spc="-5" dirty="0">
                <a:latin typeface="Arial"/>
                <a:cs typeface="Arial"/>
              </a:rPr>
              <a:t>C(p); C is a </a:t>
            </a:r>
            <a:r>
              <a:rPr sz="2400" dirty="0">
                <a:latin typeface="Arial"/>
                <a:cs typeface="Arial"/>
              </a:rPr>
              <a:t>site </a:t>
            </a:r>
            <a:r>
              <a:rPr sz="2400" spc="-5" dirty="0">
                <a:latin typeface="Arial"/>
                <a:cs typeface="Arial"/>
              </a:rPr>
              <a:t>name  and p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list </a:t>
            </a:r>
            <a:r>
              <a:rPr sz="2400" dirty="0">
                <a:latin typeface="Arial"/>
                <a:cs typeface="Arial"/>
              </a:rPr>
              <a:t>of parameters. </a:t>
            </a:r>
            <a:r>
              <a:rPr sz="2400" spc="-5" dirty="0">
                <a:latin typeface="Arial"/>
                <a:cs typeface="Arial"/>
              </a:rPr>
              <a:t>The execution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site-  </a:t>
            </a:r>
            <a:r>
              <a:rPr sz="2400" spc="-5" dirty="0">
                <a:latin typeface="Arial"/>
                <a:cs typeface="Arial"/>
              </a:rPr>
              <a:t>call invokes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service associated with the </a:t>
            </a:r>
            <a:r>
              <a:rPr sz="2400" dirty="0">
                <a:latin typeface="Arial"/>
                <a:cs typeface="Arial"/>
              </a:rPr>
              <a:t>site. </a:t>
            </a:r>
            <a:r>
              <a:rPr sz="2400" spc="-5" dirty="0">
                <a:latin typeface="Arial"/>
                <a:cs typeface="Arial"/>
              </a:rPr>
              <a:t>The call  publishes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response </a:t>
            </a:r>
            <a:r>
              <a:rPr sz="2400" dirty="0">
                <a:latin typeface="Arial"/>
                <a:cs typeface="Arial"/>
              </a:rPr>
              <a:t>if the site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responds.</a:t>
            </a:r>
            <a:endParaRPr sz="2400" dirty="0">
              <a:latin typeface="Arial"/>
              <a:cs typeface="Arial"/>
            </a:endParaRPr>
          </a:p>
          <a:p>
            <a:pPr marL="355600" marR="105537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Orc </a:t>
            </a:r>
            <a:r>
              <a:rPr sz="2400" spc="-5" dirty="0">
                <a:latin typeface="Arial"/>
                <a:cs typeface="Arial"/>
              </a:rPr>
              <a:t>has combinator-operators to support various  compositions and work-flow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patterns.</a:t>
            </a:r>
          </a:p>
          <a:p>
            <a:pPr marL="355600" marR="839469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Orc </a:t>
            </a:r>
            <a:r>
              <a:rPr sz="2400" spc="-5" dirty="0">
                <a:latin typeface="Arial"/>
                <a:cs typeface="Arial"/>
              </a:rPr>
              <a:t>provides several </a:t>
            </a:r>
            <a:r>
              <a:rPr sz="2400" i="1" spc="-5" dirty="0">
                <a:latin typeface="Arial"/>
                <a:cs typeface="Arial"/>
              </a:rPr>
              <a:t>fundamental </a:t>
            </a:r>
            <a:r>
              <a:rPr sz="2400" i="1" dirty="0">
                <a:latin typeface="Arial"/>
                <a:cs typeface="Arial"/>
              </a:rPr>
              <a:t>sites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such as  Rwait(t), </a:t>
            </a:r>
            <a:r>
              <a:rPr sz="2400" dirty="0">
                <a:latin typeface="Arial"/>
                <a:cs typeface="Arial"/>
              </a:rPr>
              <a:t>Prompt(),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so forth, to promote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writing  efficient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programs.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recent </a:t>
            </a:r>
            <a:r>
              <a:rPr sz="2400" dirty="0">
                <a:latin typeface="Arial"/>
                <a:cs typeface="Arial"/>
              </a:rPr>
              <a:t>Orc </a:t>
            </a:r>
            <a:r>
              <a:rPr sz="2400" spc="-5" dirty="0">
                <a:latin typeface="Arial"/>
                <a:cs typeface="Arial"/>
              </a:rPr>
              <a:t>implementation is allowing Java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6126581"/>
            <a:ext cx="264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used as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sites.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8934" y="748106"/>
            <a:ext cx="862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Jolie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93952"/>
            <a:ext cx="7825740" cy="451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Jolie </a:t>
            </a:r>
            <a:r>
              <a:rPr sz="2400" dirty="0">
                <a:latin typeface="Arial"/>
                <a:cs typeface="Arial"/>
              </a:rPr>
              <a:t>(Java Orchestration </a:t>
            </a:r>
            <a:r>
              <a:rPr sz="2400" spc="-5" dirty="0">
                <a:latin typeface="Arial"/>
                <a:cs typeface="Arial"/>
              </a:rPr>
              <a:t>Language </a:t>
            </a:r>
            <a:r>
              <a:rPr sz="2400" dirty="0">
                <a:latin typeface="Arial"/>
                <a:cs typeface="Arial"/>
              </a:rPr>
              <a:t>Interpreter </a:t>
            </a:r>
            <a:r>
              <a:rPr sz="2400" spc="-5" dirty="0">
                <a:latin typeface="Arial"/>
                <a:cs typeface="Arial"/>
              </a:rPr>
              <a:t>Engine)  is an orchestration language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services in </a:t>
            </a:r>
            <a:r>
              <a:rPr sz="2400" dirty="0">
                <a:latin typeface="Arial"/>
                <a:cs typeface="Arial"/>
              </a:rPr>
              <a:t>Java-based  </a:t>
            </a:r>
            <a:r>
              <a:rPr sz="2400" spc="-5" dirty="0">
                <a:latin typeface="Arial"/>
                <a:cs typeface="Arial"/>
              </a:rPr>
              <a:t>environments.</a:t>
            </a:r>
            <a:endParaRPr sz="2400">
              <a:latin typeface="Arial"/>
              <a:cs typeface="Arial"/>
            </a:endParaRPr>
          </a:p>
          <a:p>
            <a:pPr marL="355600" marR="230504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statement composers and dynamic </a:t>
            </a:r>
            <a:r>
              <a:rPr sz="2400" dirty="0">
                <a:latin typeface="Arial"/>
                <a:cs typeface="Arial"/>
              </a:rPr>
              <a:t>fault </a:t>
            </a:r>
            <a:r>
              <a:rPr sz="2400" spc="-5" dirty="0">
                <a:latin typeface="Arial"/>
                <a:cs typeface="Arial"/>
              </a:rPr>
              <a:t>handling  </a:t>
            </a:r>
            <a:r>
              <a:rPr sz="2400" dirty="0">
                <a:latin typeface="Arial"/>
                <a:cs typeface="Arial"/>
              </a:rPr>
              <a:t>are two </a:t>
            </a:r>
            <a:r>
              <a:rPr sz="2400" spc="-5" dirty="0">
                <a:latin typeface="Arial"/>
                <a:cs typeface="Arial"/>
              </a:rPr>
              <a:t>important </a:t>
            </a:r>
            <a:r>
              <a:rPr sz="2400" dirty="0">
                <a:latin typeface="Arial"/>
                <a:cs typeface="Arial"/>
              </a:rPr>
              <a:t>features in this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language:</a:t>
            </a:r>
            <a:endParaRPr sz="2400">
              <a:latin typeface="Arial"/>
              <a:cs typeface="Arial"/>
            </a:endParaRPr>
          </a:p>
          <a:p>
            <a:pPr marL="355600" marR="518795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dynamic </a:t>
            </a:r>
            <a:r>
              <a:rPr sz="2400" dirty="0">
                <a:latin typeface="Arial"/>
                <a:cs typeface="Arial"/>
              </a:rPr>
              <a:t>fault </a:t>
            </a:r>
            <a:r>
              <a:rPr sz="2400" spc="-5" dirty="0">
                <a:latin typeface="Arial"/>
                <a:cs typeface="Arial"/>
              </a:rPr>
              <a:t>handling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instead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fault handlers  being statically </a:t>
            </a:r>
            <a:r>
              <a:rPr sz="2400" dirty="0">
                <a:latin typeface="Arial"/>
                <a:cs typeface="Arial"/>
              </a:rPr>
              <a:t>programmed, they </a:t>
            </a:r>
            <a:r>
              <a:rPr sz="2400" spc="-5" dirty="0">
                <a:latin typeface="Arial"/>
                <a:cs typeface="Arial"/>
              </a:rPr>
              <a:t>are installed  dynamically </a:t>
            </a:r>
            <a:r>
              <a:rPr sz="2400" dirty="0">
                <a:latin typeface="Arial"/>
                <a:cs typeface="Arial"/>
              </a:rPr>
              <a:t>at the </a:t>
            </a:r>
            <a:r>
              <a:rPr sz="2400" spc="-5" dirty="0">
                <a:latin typeface="Arial"/>
                <a:cs typeface="Arial"/>
              </a:rPr>
              <a:t>execution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756285" marR="193040" indent="-28702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This facilitates fine-tuning of fault handlers and termination  handlers, depending upon which part of the code has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already  been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2698"/>
            <a:ext cx="7756525" cy="3977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Jolie there are basically three </a:t>
            </a:r>
            <a:r>
              <a:rPr sz="2400" dirty="0">
                <a:latin typeface="Arial"/>
                <a:cs typeface="Arial"/>
              </a:rPr>
              <a:t>statement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composers: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Sequence</a:t>
            </a:r>
            <a:endParaRPr sz="2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latin typeface="Arial"/>
                <a:cs typeface="Arial"/>
              </a:rPr>
              <a:t>statementx </a:t>
            </a:r>
            <a:r>
              <a:rPr sz="2400" i="1" dirty="0">
                <a:latin typeface="Arial"/>
                <a:cs typeface="Arial"/>
              </a:rPr>
              <a:t>;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statementy</a:t>
            </a:r>
            <a:endParaRPr sz="2400">
              <a:latin typeface="Arial"/>
              <a:cs typeface="Arial"/>
            </a:endParaRPr>
          </a:p>
          <a:p>
            <a:pPr marL="438150" indent="-426084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sz="2400" b="1" spc="-5" dirty="0">
                <a:latin typeface="Arial"/>
                <a:cs typeface="Arial"/>
              </a:rPr>
              <a:t>parallel</a:t>
            </a:r>
            <a:endParaRPr sz="2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latin typeface="Arial"/>
                <a:cs typeface="Arial"/>
              </a:rPr>
              <a:t>statementx </a:t>
            </a:r>
            <a:r>
              <a:rPr sz="2400" i="1" dirty="0">
                <a:latin typeface="Arial"/>
                <a:cs typeface="Arial"/>
              </a:rPr>
              <a:t>|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statementy</a:t>
            </a:r>
            <a:endParaRPr sz="2400">
              <a:latin typeface="Arial"/>
              <a:cs typeface="Arial"/>
            </a:endParaRPr>
          </a:p>
          <a:p>
            <a:pPr marL="438150" indent="-426084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sz="2400" b="1" dirty="0">
                <a:latin typeface="Arial"/>
                <a:cs typeface="Arial"/>
              </a:rPr>
              <a:t>input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choice</a:t>
            </a:r>
            <a:endParaRPr sz="2400">
              <a:latin typeface="Arial"/>
              <a:cs typeface="Arial"/>
            </a:endParaRPr>
          </a:p>
          <a:p>
            <a:pPr marL="431800" marR="4032250">
              <a:lnSpc>
                <a:spcPct val="120000"/>
              </a:lnSpc>
            </a:pPr>
            <a:r>
              <a:rPr sz="2400" i="1" spc="-5" dirty="0">
                <a:latin typeface="Arial"/>
                <a:cs typeface="Arial"/>
              </a:rPr>
              <a:t>[IS_1]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{Branch_Code_1}  [IS_2]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{Branch_Code_2}</a:t>
            </a:r>
            <a:endParaRPr sz="2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580"/>
              </a:spcBef>
            </a:pPr>
            <a:r>
              <a:rPr sz="2400" i="1" dirty="0">
                <a:latin typeface="Arial"/>
                <a:cs typeface="Arial"/>
              </a:rPr>
              <a:t>[IS_3]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{Branch_Code_3}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764" y="546938"/>
            <a:ext cx="4523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Polyglot</a:t>
            </a:r>
            <a:r>
              <a:rPr spc="-95" dirty="0"/>
              <a:t> </a:t>
            </a:r>
            <a:r>
              <a:rPr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478"/>
            <a:ext cx="7924165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Polyglot </a:t>
            </a:r>
            <a:r>
              <a:rPr sz="2400" dirty="0">
                <a:latin typeface="Arial"/>
                <a:cs typeface="Arial"/>
              </a:rPr>
              <a:t>programming is </a:t>
            </a:r>
            <a:r>
              <a:rPr sz="2400" spc="-5" dirty="0">
                <a:latin typeface="Arial"/>
                <a:cs typeface="Arial"/>
              </a:rPr>
              <a:t>also called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multilingual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programming.</a:t>
            </a:r>
            <a:endParaRPr sz="2400">
              <a:latin typeface="Arial"/>
              <a:cs typeface="Arial"/>
            </a:endParaRPr>
          </a:p>
          <a:p>
            <a:pPr marL="355600" marR="635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an </a:t>
            </a:r>
            <a:r>
              <a:rPr sz="2400" dirty="0">
                <a:latin typeface="Arial"/>
                <a:cs typeface="Arial"/>
              </a:rPr>
              <a:t>art of </a:t>
            </a:r>
            <a:r>
              <a:rPr sz="2400" spc="-5" dirty="0">
                <a:latin typeface="Arial"/>
                <a:cs typeface="Arial"/>
              </a:rPr>
              <a:t>developing simpler solutions by combining  the </a:t>
            </a:r>
            <a:r>
              <a:rPr sz="2400" dirty="0">
                <a:latin typeface="Arial"/>
                <a:cs typeface="Arial"/>
              </a:rPr>
              <a:t>best </a:t>
            </a:r>
            <a:r>
              <a:rPr sz="2400" spc="-5" dirty="0">
                <a:latin typeface="Arial"/>
                <a:cs typeface="Arial"/>
              </a:rPr>
              <a:t>possible solutions using </a:t>
            </a:r>
            <a:r>
              <a:rPr sz="240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programming  languages and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paradigms.</a:t>
            </a:r>
            <a:endParaRPr sz="2400">
              <a:latin typeface="Arial"/>
              <a:cs typeface="Arial"/>
            </a:endParaRPr>
          </a:p>
          <a:p>
            <a:pPr marL="438150" marR="106045" indent="-426084">
              <a:lnSpc>
                <a:spcPct val="100000"/>
              </a:lnSpc>
              <a:spcBef>
                <a:spcPts val="580"/>
              </a:spcBef>
              <a:buChar char="•"/>
              <a:tabLst>
                <a:tab pos="437515" algn="l"/>
                <a:tab pos="438784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also called poly-paradigm programming (PPP)  </a:t>
            </a:r>
            <a:r>
              <a:rPr sz="2400" dirty="0">
                <a:latin typeface="Arial"/>
                <a:cs typeface="Arial"/>
              </a:rPr>
              <a:t>One of the </a:t>
            </a:r>
            <a:r>
              <a:rPr sz="2400" spc="-5" dirty="0">
                <a:latin typeface="Arial"/>
                <a:cs typeface="Arial"/>
              </a:rPr>
              <a:t>oldest examples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polyglot programming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Emacs, </a:t>
            </a:r>
            <a:r>
              <a:rPr sz="2400" spc="-5" dirty="0">
                <a:latin typeface="Arial"/>
                <a:cs typeface="Arial"/>
              </a:rPr>
              <a:t>which is a combination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parts written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both C  and eLisp (dialect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Lisp).</a:t>
            </a:r>
            <a:endParaRPr sz="2400">
              <a:latin typeface="Arial"/>
              <a:cs typeface="Arial"/>
            </a:endParaRPr>
          </a:p>
          <a:p>
            <a:pPr marL="355600" marR="832485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Polyglot programming has been observed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have  increased </a:t>
            </a:r>
            <a:r>
              <a:rPr sz="2400" dirty="0">
                <a:latin typeface="Arial"/>
                <a:cs typeface="Arial"/>
              </a:rPr>
              <a:t>programmer </a:t>
            </a:r>
            <a:r>
              <a:rPr sz="2400" spc="-5" dirty="0">
                <a:latin typeface="Arial"/>
                <a:cs typeface="Arial"/>
              </a:rPr>
              <a:t>productivity and software  maintainability in web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577418"/>
            <a:ext cx="6052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Polyglot</a:t>
            </a:r>
            <a:r>
              <a:rPr sz="3200" spc="-30" dirty="0"/>
              <a:t> </a:t>
            </a:r>
            <a:r>
              <a:rPr sz="3200" spc="-5" dirty="0"/>
              <a:t>Programming-Definitions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889875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3835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692150" algn="l"/>
                <a:tab pos="692785" algn="l"/>
              </a:tabLst>
            </a:pPr>
            <a:r>
              <a:rPr dirty="0"/>
              <a:t>	</a:t>
            </a:r>
            <a:r>
              <a:rPr sz="2400" i="1" spc="-10" dirty="0">
                <a:latin typeface="Arial"/>
                <a:cs typeface="Arial"/>
              </a:rPr>
              <a:t>“programming </a:t>
            </a:r>
            <a:r>
              <a:rPr sz="2400" i="1" spc="-5" dirty="0">
                <a:latin typeface="Arial"/>
                <a:cs typeface="Arial"/>
              </a:rPr>
              <a:t>in </a:t>
            </a:r>
            <a:r>
              <a:rPr sz="2400" i="1" spc="-10" dirty="0">
                <a:latin typeface="Arial"/>
                <a:cs typeface="Arial"/>
              </a:rPr>
              <a:t>more </a:t>
            </a:r>
            <a:r>
              <a:rPr sz="2400" i="1" dirty="0">
                <a:latin typeface="Arial"/>
                <a:cs typeface="Arial"/>
              </a:rPr>
              <a:t>than </a:t>
            </a:r>
            <a:r>
              <a:rPr sz="2400" i="1" spc="-5" dirty="0">
                <a:latin typeface="Arial"/>
                <a:cs typeface="Arial"/>
              </a:rPr>
              <a:t>one </a:t>
            </a:r>
            <a:r>
              <a:rPr sz="2400" i="1" spc="-10" dirty="0">
                <a:latin typeface="Arial"/>
                <a:cs typeface="Arial"/>
              </a:rPr>
              <a:t>language </a:t>
            </a:r>
            <a:r>
              <a:rPr sz="2400" i="1" spc="-5" dirty="0">
                <a:latin typeface="Arial"/>
                <a:cs typeface="Arial"/>
              </a:rPr>
              <a:t>within </a:t>
            </a:r>
            <a:r>
              <a:rPr sz="2400" i="1" dirty="0">
                <a:latin typeface="Arial"/>
                <a:cs typeface="Arial"/>
              </a:rPr>
              <a:t>the  </a:t>
            </a:r>
            <a:r>
              <a:rPr sz="2400" i="1" spc="-10" dirty="0">
                <a:latin typeface="Arial"/>
                <a:cs typeface="Arial"/>
              </a:rPr>
              <a:t>same</a:t>
            </a:r>
            <a:r>
              <a:rPr sz="2400" i="1" dirty="0">
                <a:latin typeface="Arial"/>
                <a:cs typeface="Arial"/>
              </a:rPr>
              <a:t> context.”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774700" algn="l"/>
                <a:tab pos="775335" algn="l"/>
              </a:tabLst>
            </a:pPr>
            <a:r>
              <a:rPr dirty="0"/>
              <a:t>	</a:t>
            </a:r>
            <a:r>
              <a:rPr sz="2400" i="1" dirty="0">
                <a:latin typeface="Arial"/>
                <a:cs typeface="Arial"/>
              </a:rPr>
              <a:t>“using </a:t>
            </a:r>
            <a:r>
              <a:rPr sz="2400" i="1" spc="-10" dirty="0">
                <a:latin typeface="Arial"/>
                <a:cs typeface="Arial"/>
              </a:rPr>
              <a:t>multiple programming languages </a:t>
            </a:r>
            <a:r>
              <a:rPr sz="2400" i="1" spc="-5" dirty="0">
                <a:latin typeface="Arial"/>
                <a:cs typeface="Arial"/>
              </a:rPr>
              <a:t>on </a:t>
            </a:r>
            <a:r>
              <a:rPr sz="2400" i="1" dirty="0">
                <a:latin typeface="Arial"/>
                <a:cs typeface="Arial"/>
              </a:rPr>
              <a:t>the </a:t>
            </a:r>
            <a:r>
              <a:rPr sz="2400" i="1" spc="-10" dirty="0">
                <a:latin typeface="Arial"/>
                <a:cs typeface="Arial"/>
              </a:rPr>
              <a:t>same  </a:t>
            </a:r>
            <a:r>
              <a:rPr sz="2400" i="1" spc="-5" dirty="0">
                <a:latin typeface="Arial"/>
                <a:cs typeface="Arial"/>
              </a:rPr>
              <a:t>managed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run-time”</a:t>
            </a:r>
            <a:endParaRPr sz="2400">
              <a:latin typeface="Arial"/>
              <a:cs typeface="Arial"/>
            </a:endParaRPr>
          </a:p>
          <a:p>
            <a:pPr marL="355600" marR="203835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692150" algn="l"/>
                <a:tab pos="692785" algn="l"/>
              </a:tabLst>
            </a:pPr>
            <a:r>
              <a:rPr dirty="0"/>
              <a:t>	</a:t>
            </a:r>
            <a:r>
              <a:rPr sz="2400" i="1" spc="-10" dirty="0">
                <a:latin typeface="Arial"/>
                <a:cs typeface="Arial"/>
              </a:rPr>
              <a:t>“programming </a:t>
            </a:r>
            <a:r>
              <a:rPr sz="2400" i="1" spc="-5" dirty="0">
                <a:latin typeface="Arial"/>
                <a:cs typeface="Arial"/>
              </a:rPr>
              <a:t>in </a:t>
            </a:r>
            <a:r>
              <a:rPr sz="2400" i="1" spc="-10" dirty="0">
                <a:latin typeface="Arial"/>
                <a:cs typeface="Arial"/>
              </a:rPr>
              <a:t>more </a:t>
            </a:r>
            <a:r>
              <a:rPr sz="2400" i="1" dirty="0">
                <a:latin typeface="Arial"/>
                <a:cs typeface="Arial"/>
              </a:rPr>
              <a:t>than </a:t>
            </a:r>
            <a:r>
              <a:rPr sz="2400" i="1" spc="-5" dirty="0">
                <a:latin typeface="Arial"/>
                <a:cs typeface="Arial"/>
              </a:rPr>
              <a:t>one </a:t>
            </a:r>
            <a:r>
              <a:rPr sz="2400" i="1" spc="-10" dirty="0">
                <a:latin typeface="Arial"/>
                <a:cs typeface="Arial"/>
              </a:rPr>
              <a:t>language </a:t>
            </a:r>
            <a:r>
              <a:rPr sz="2400" i="1" spc="-5" dirty="0">
                <a:latin typeface="Arial"/>
                <a:cs typeface="Arial"/>
              </a:rPr>
              <a:t>within </a:t>
            </a:r>
            <a:r>
              <a:rPr sz="2400" i="1" dirty="0">
                <a:latin typeface="Arial"/>
                <a:cs typeface="Arial"/>
              </a:rPr>
              <a:t>the  </a:t>
            </a:r>
            <a:r>
              <a:rPr sz="2400" i="1" spc="-10" dirty="0">
                <a:latin typeface="Arial"/>
                <a:cs typeface="Arial"/>
              </a:rPr>
              <a:t>same </a:t>
            </a:r>
            <a:r>
              <a:rPr sz="2400" i="1" spc="-5" dirty="0">
                <a:latin typeface="Arial"/>
                <a:cs typeface="Arial"/>
              </a:rPr>
              <a:t>context, where </a:t>
            </a:r>
            <a:r>
              <a:rPr sz="2400" i="1" dirty="0">
                <a:latin typeface="Arial"/>
                <a:cs typeface="Arial"/>
              </a:rPr>
              <a:t>the </a:t>
            </a:r>
            <a:r>
              <a:rPr sz="2400" i="1" spc="-5" dirty="0">
                <a:latin typeface="Arial"/>
                <a:cs typeface="Arial"/>
              </a:rPr>
              <a:t>context is either within one  team, or several teams where the integration between  the resulting applications require knowledge of the  </a:t>
            </a:r>
            <a:r>
              <a:rPr sz="2400" i="1" spc="-10" dirty="0">
                <a:latin typeface="Arial"/>
                <a:cs typeface="Arial"/>
              </a:rPr>
              <a:t>languages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involved”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914" y="577418"/>
            <a:ext cx="4427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…Polyglot</a:t>
            </a:r>
            <a:r>
              <a:rPr sz="3200" spc="-60" dirty="0"/>
              <a:t> </a:t>
            </a:r>
            <a:r>
              <a:rPr sz="3200" spc="-5" dirty="0"/>
              <a:t>Programming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078229"/>
            <a:ext cx="7919720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401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a Polyglot programming environment,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platform  </a:t>
            </a:r>
            <a:r>
              <a:rPr sz="2400" b="1" spc="-5" dirty="0">
                <a:latin typeface="Arial"/>
                <a:cs typeface="Arial"/>
              </a:rPr>
              <a:t>used for the </a:t>
            </a:r>
            <a:r>
              <a:rPr sz="2400" b="1" dirty="0">
                <a:latin typeface="Arial"/>
                <a:cs typeface="Arial"/>
              </a:rPr>
              <a:t>integration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different  programming </a:t>
            </a:r>
            <a:r>
              <a:rPr sz="2400" b="1" spc="-5" dirty="0">
                <a:latin typeface="Arial"/>
                <a:cs typeface="Arial"/>
              </a:rPr>
              <a:t>languages </a:t>
            </a:r>
            <a:r>
              <a:rPr sz="2400" spc="-5" dirty="0">
                <a:latin typeface="Arial"/>
                <a:cs typeface="Arial"/>
              </a:rPr>
              <a:t>supported </a:t>
            </a:r>
            <a:r>
              <a:rPr sz="2400" dirty="0">
                <a:latin typeface="Arial"/>
                <a:cs typeface="Arial"/>
              </a:rPr>
              <a:t>by the </a:t>
            </a:r>
            <a:r>
              <a:rPr sz="2400" spc="-5" dirty="0">
                <a:latin typeface="Arial"/>
                <a:cs typeface="Arial"/>
              </a:rPr>
              <a:t>given  platform are </a:t>
            </a:r>
            <a:r>
              <a:rPr sz="2400" dirty="0">
                <a:latin typeface="Arial"/>
                <a:cs typeface="Arial"/>
              </a:rPr>
              <a:t>the two </a:t>
            </a:r>
            <a:r>
              <a:rPr sz="2400" spc="-5" dirty="0">
                <a:latin typeface="Arial"/>
                <a:cs typeface="Arial"/>
              </a:rPr>
              <a:t>essential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aspects.</a:t>
            </a:r>
            <a:endParaRPr sz="2400">
              <a:latin typeface="Arial"/>
              <a:cs typeface="Arial"/>
            </a:endParaRPr>
          </a:p>
          <a:p>
            <a:pPr marL="355600" marR="18161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Inverse </a:t>
            </a:r>
            <a:r>
              <a:rPr sz="2400" spc="-5" dirty="0">
                <a:latin typeface="Arial"/>
                <a:cs typeface="Arial"/>
              </a:rPr>
              <a:t>pyramid can be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categorize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programming languages in a polyglot </a:t>
            </a:r>
            <a:r>
              <a:rPr sz="2400" dirty="0">
                <a:latin typeface="Arial"/>
                <a:cs typeface="Arial"/>
              </a:rPr>
              <a:t>software system. 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Inverse pyramid </a:t>
            </a:r>
            <a:r>
              <a:rPr sz="2400" spc="-5" dirty="0">
                <a:latin typeface="Arial"/>
                <a:cs typeface="Arial"/>
              </a:rPr>
              <a:t>has </a:t>
            </a:r>
            <a:r>
              <a:rPr sz="2400" dirty="0">
                <a:latin typeface="Arial"/>
                <a:cs typeface="Arial"/>
              </a:rPr>
              <a:t>three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layers: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stable,</a:t>
            </a:r>
            <a:endParaRPr sz="2000">
              <a:latin typeface="Arial"/>
              <a:cs typeface="Arial"/>
            </a:endParaRPr>
          </a:p>
          <a:p>
            <a:pPr marL="824865" lvl="1" indent="-355600">
              <a:lnSpc>
                <a:spcPct val="100000"/>
              </a:lnSpc>
              <a:spcBef>
                <a:spcPts val="480"/>
              </a:spcBef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Arial"/>
                <a:cs typeface="Arial"/>
              </a:rPr>
              <a:t>dynamic,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domain,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The inverse </a:t>
            </a:r>
            <a:r>
              <a:rPr sz="2400" dirty="0">
                <a:latin typeface="Arial"/>
                <a:cs typeface="Arial"/>
              </a:rPr>
              <a:t>pyramid </a:t>
            </a:r>
            <a:r>
              <a:rPr sz="2400" spc="-5" dirty="0">
                <a:latin typeface="Arial"/>
                <a:cs typeface="Arial"/>
              </a:rPr>
              <a:t>signifies </a:t>
            </a:r>
            <a:r>
              <a:rPr sz="2400" dirty="0">
                <a:latin typeface="Arial"/>
                <a:cs typeface="Arial"/>
              </a:rPr>
              <a:t>the fact that </a:t>
            </a:r>
            <a:r>
              <a:rPr sz="2400" spc="-1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single  stable language, which supports all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previously  described layers and various languages in a bedrock  fashion.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37" y="692150"/>
            <a:ext cx="8951849" cy="540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43" y="506730"/>
            <a:ext cx="82556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Features </a:t>
            </a:r>
            <a:r>
              <a:rPr sz="3200" dirty="0"/>
              <a:t>of </a:t>
            </a:r>
            <a:r>
              <a:rPr sz="3200" spc="-5" dirty="0"/>
              <a:t>Programming </a:t>
            </a:r>
            <a:r>
              <a:rPr sz="3200" dirty="0"/>
              <a:t>Frameworks for</a:t>
            </a:r>
            <a:r>
              <a:rPr sz="3200" spc="-120" dirty="0"/>
              <a:t> </a:t>
            </a:r>
            <a:r>
              <a:rPr sz="3200" dirty="0"/>
              <a:t>IoT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9590" y="1293952"/>
            <a:ext cx="8399780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9075" indent="-3429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Coordination: </a:t>
            </a:r>
            <a:r>
              <a:rPr sz="2400" dirty="0">
                <a:latin typeface="Arial"/>
                <a:cs typeface="Arial"/>
              </a:rPr>
              <a:t>An IoT can have </a:t>
            </a:r>
            <a:r>
              <a:rPr sz="2400" spc="-5" dirty="0">
                <a:latin typeface="Arial"/>
                <a:cs typeface="Arial"/>
              </a:rPr>
              <a:t>computing elements playing  different roles: controllers, </a:t>
            </a:r>
            <a:r>
              <a:rPr sz="2400" dirty="0">
                <a:latin typeface="Arial"/>
                <a:cs typeface="Arial"/>
              </a:rPr>
              <a:t>storage </a:t>
            </a:r>
            <a:r>
              <a:rPr sz="2400" spc="-5" dirty="0">
                <a:latin typeface="Arial"/>
                <a:cs typeface="Arial"/>
              </a:rPr>
              <a:t>managers, and  application </a:t>
            </a:r>
            <a:r>
              <a:rPr sz="2400" dirty="0">
                <a:latin typeface="Arial"/>
                <a:cs typeface="Arial"/>
              </a:rPr>
              <a:t>processors. We </a:t>
            </a:r>
            <a:r>
              <a:rPr sz="2400" spc="-5" dirty="0">
                <a:latin typeface="Arial"/>
                <a:cs typeface="Arial"/>
              </a:rPr>
              <a:t>need programming-language  support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orchestrating their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activities.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Arial"/>
                <a:cs typeface="Arial"/>
              </a:rPr>
              <a:t>Heterogeneity: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IoT </a:t>
            </a:r>
            <a:r>
              <a:rPr sz="2400" spc="-5" dirty="0">
                <a:latin typeface="Arial"/>
                <a:cs typeface="Arial"/>
              </a:rPr>
              <a:t>brings disparate computing devices  together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5" dirty="0">
                <a:latin typeface="Arial"/>
                <a:cs typeface="Arial"/>
              </a:rPr>
              <a:t>purposes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running </a:t>
            </a:r>
            <a:r>
              <a:rPr sz="2400" dirty="0">
                <a:latin typeface="Arial"/>
                <a:cs typeface="Arial"/>
              </a:rPr>
              <a:t>smart-computing  </a:t>
            </a:r>
            <a:r>
              <a:rPr sz="2400" spc="-5" dirty="0">
                <a:latin typeface="Arial"/>
                <a:cs typeface="Arial"/>
              </a:rPr>
              <a:t>applications.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programming </a:t>
            </a:r>
            <a:r>
              <a:rPr sz="2400" dirty="0">
                <a:latin typeface="Arial"/>
                <a:cs typeface="Arial"/>
              </a:rPr>
              <a:t>framework </a:t>
            </a:r>
            <a:r>
              <a:rPr sz="2400" spc="-5" dirty="0">
                <a:latin typeface="Arial"/>
                <a:cs typeface="Arial"/>
              </a:rPr>
              <a:t>should be  capable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efficiently exploiting </a:t>
            </a:r>
            <a:r>
              <a:rPr sz="2400" dirty="0">
                <a:latin typeface="Arial"/>
                <a:cs typeface="Arial"/>
              </a:rPr>
              <a:t>the system </a:t>
            </a:r>
            <a:r>
              <a:rPr sz="2400" spc="-5" dirty="0">
                <a:latin typeface="Arial"/>
                <a:cs typeface="Arial"/>
              </a:rPr>
              <a:t>heterogeneity by  allowing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developer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provide guidance </a:t>
            </a:r>
            <a:r>
              <a:rPr sz="2400" dirty="0">
                <a:latin typeface="Arial"/>
                <a:cs typeface="Arial"/>
              </a:rPr>
              <a:t>on how the  </a:t>
            </a:r>
            <a:r>
              <a:rPr sz="2400" spc="-5" dirty="0">
                <a:latin typeface="Arial"/>
                <a:cs typeface="Arial"/>
              </a:rPr>
              <a:t>computations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be mapped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computing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580" marR="5080" indent="-343535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Scalability: </a:t>
            </a:r>
            <a:r>
              <a:rPr spc="-5" dirty="0"/>
              <a:t>For </a:t>
            </a:r>
            <a:r>
              <a:rPr dirty="0"/>
              <a:t>IoT to </a:t>
            </a:r>
            <a:r>
              <a:rPr spc="-5" dirty="0"/>
              <a:t>become </a:t>
            </a:r>
            <a:r>
              <a:rPr dirty="0"/>
              <a:t>a </a:t>
            </a:r>
            <a:r>
              <a:rPr spc="-5" dirty="0"/>
              <a:t>success, </a:t>
            </a:r>
            <a:r>
              <a:rPr spc="-10" dirty="0"/>
              <a:t>it </a:t>
            </a:r>
            <a:r>
              <a:rPr spc="-5" dirty="0"/>
              <a:t>is </a:t>
            </a:r>
            <a:r>
              <a:rPr dirty="0"/>
              <a:t>not </a:t>
            </a:r>
            <a:r>
              <a:rPr spc="-5" dirty="0"/>
              <a:t>sufficient  </a:t>
            </a:r>
            <a:r>
              <a:rPr dirty="0"/>
              <a:t>to </a:t>
            </a:r>
            <a:r>
              <a:rPr spc="-5" dirty="0"/>
              <a:t>just interconnect </a:t>
            </a:r>
            <a:r>
              <a:rPr dirty="0"/>
              <a:t>massive </a:t>
            </a:r>
            <a:r>
              <a:rPr spc="-5" dirty="0"/>
              <a:t>numbers </a:t>
            </a:r>
            <a:r>
              <a:rPr dirty="0"/>
              <a:t>of </a:t>
            </a:r>
            <a:r>
              <a:rPr spc="-5" dirty="0"/>
              <a:t>devices. They  should be </a:t>
            </a:r>
            <a:r>
              <a:rPr dirty="0"/>
              <a:t>programmed to </a:t>
            </a:r>
            <a:r>
              <a:rPr spc="-5" dirty="0"/>
              <a:t>run </a:t>
            </a:r>
            <a:r>
              <a:rPr dirty="0"/>
              <a:t>many </a:t>
            </a:r>
            <a:r>
              <a:rPr spc="-5" dirty="0"/>
              <a:t>creative applications,  such </a:t>
            </a:r>
            <a:r>
              <a:rPr dirty="0"/>
              <a:t>that </a:t>
            </a:r>
            <a:r>
              <a:rPr spc="-5" dirty="0"/>
              <a:t>massive numbers </a:t>
            </a:r>
            <a:r>
              <a:rPr dirty="0"/>
              <a:t>of </a:t>
            </a:r>
            <a:r>
              <a:rPr spc="-5" dirty="0"/>
              <a:t>users would benefit </a:t>
            </a:r>
            <a:r>
              <a:rPr dirty="0"/>
              <a:t>from  </a:t>
            </a:r>
            <a:r>
              <a:rPr spc="-5" dirty="0"/>
              <a:t>their deployment and should also </a:t>
            </a:r>
            <a:r>
              <a:rPr dirty="0"/>
              <a:t>be </a:t>
            </a:r>
            <a:r>
              <a:rPr spc="-5" dirty="0"/>
              <a:t>able </a:t>
            </a:r>
            <a:r>
              <a:rPr dirty="0"/>
              <a:t>to </a:t>
            </a:r>
            <a:r>
              <a:rPr spc="-5" dirty="0"/>
              <a:t>perform </a:t>
            </a:r>
            <a:r>
              <a:rPr dirty="0"/>
              <a:t>load-  </a:t>
            </a:r>
            <a:r>
              <a:rPr spc="-5" dirty="0"/>
              <a:t>balancing</a:t>
            </a:r>
            <a:r>
              <a:rPr spc="25" dirty="0"/>
              <a:t> </a:t>
            </a:r>
            <a:r>
              <a:rPr spc="-5" dirty="0"/>
              <a:t>dynamically.</a:t>
            </a:r>
          </a:p>
          <a:p>
            <a:pPr marL="449580" marR="38735" indent="-343535">
              <a:lnSpc>
                <a:spcPct val="100000"/>
              </a:lnSpc>
              <a:spcBef>
                <a:spcPts val="580"/>
              </a:spcBef>
              <a:tabLst>
                <a:tab pos="4996815" algn="l"/>
              </a:tabLst>
            </a:pPr>
            <a:r>
              <a:rPr b="1" spc="-5" dirty="0">
                <a:latin typeface="Arial"/>
                <a:cs typeface="Arial"/>
              </a:rPr>
              <a:t>Fault tolerance</a:t>
            </a:r>
            <a:r>
              <a:rPr b="1" i="1" spc="-5" dirty="0">
                <a:latin typeface="Arial"/>
                <a:cs typeface="Arial"/>
              </a:rPr>
              <a:t>: </a:t>
            </a:r>
            <a:r>
              <a:rPr dirty="0"/>
              <a:t>In IoT,</a:t>
            </a:r>
            <a:r>
              <a:rPr spc="30" dirty="0"/>
              <a:t> </a:t>
            </a:r>
            <a:r>
              <a:rPr spc="-5" dirty="0"/>
              <a:t>chance</a:t>
            </a:r>
            <a:r>
              <a:rPr spc="25" dirty="0"/>
              <a:t> </a:t>
            </a:r>
            <a:r>
              <a:rPr dirty="0"/>
              <a:t>for	</a:t>
            </a:r>
            <a:r>
              <a:rPr spc="-5" dirty="0"/>
              <a:t>frequent </a:t>
            </a:r>
            <a:r>
              <a:rPr dirty="0"/>
              <a:t>system  </a:t>
            </a:r>
            <a:r>
              <a:rPr spc="-5" dirty="0"/>
              <a:t>partitioning due </a:t>
            </a:r>
            <a:r>
              <a:rPr dirty="0"/>
              <a:t>to the </a:t>
            </a:r>
            <a:r>
              <a:rPr spc="-5" dirty="0"/>
              <a:t>mobility </a:t>
            </a:r>
            <a:r>
              <a:rPr dirty="0"/>
              <a:t>of </a:t>
            </a:r>
            <a:r>
              <a:rPr spc="-5" dirty="0"/>
              <a:t>computing elements.  The </a:t>
            </a:r>
            <a:r>
              <a:rPr dirty="0"/>
              <a:t>programming </a:t>
            </a:r>
            <a:r>
              <a:rPr spc="-5" dirty="0"/>
              <a:t>framework should allow developers </a:t>
            </a:r>
            <a:r>
              <a:rPr dirty="0"/>
              <a:t>to  </a:t>
            </a:r>
            <a:r>
              <a:rPr spc="-5" dirty="0"/>
              <a:t>create applications </a:t>
            </a:r>
            <a:r>
              <a:rPr dirty="0"/>
              <a:t>that </a:t>
            </a:r>
            <a:r>
              <a:rPr spc="-5" dirty="0"/>
              <a:t>can go between online and offline  </a:t>
            </a:r>
            <a:r>
              <a:rPr dirty="0"/>
              <a:t>states </a:t>
            </a:r>
            <a:r>
              <a:rPr spc="-5" dirty="0"/>
              <a:t>as networks partition and heal their</a:t>
            </a:r>
            <a:r>
              <a:rPr spc="70" dirty="0"/>
              <a:t> </a:t>
            </a:r>
            <a:r>
              <a:rPr spc="-5" dirty="0"/>
              <a:t>connections.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502" y="397586"/>
            <a:ext cx="7605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…Features of Programming Frameworks for</a:t>
            </a:r>
            <a:r>
              <a:rPr sz="2800" spc="140" dirty="0"/>
              <a:t> </a:t>
            </a:r>
            <a:r>
              <a:rPr sz="2800" spc="-5" dirty="0"/>
              <a:t>IoT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485" y="577418"/>
            <a:ext cx="2129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…Overview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52698"/>
            <a:ext cx="8053705" cy="40868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Major set </a:t>
            </a:r>
            <a:r>
              <a:rPr sz="2400" spc="-5" dirty="0">
                <a:latin typeface="Arial"/>
                <a:cs typeface="Arial"/>
              </a:rPr>
              <a:t>of challenges </a:t>
            </a:r>
            <a:r>
              <a:rPr sz="2400" dirty="0">
                <a:latin typeface="Arial"/>
                <a:cs typeface="Arial"/>
              </a:rPr>
              <a:t>for IoT </a:t>
            </a:r>
            <a:r>
              <a:rPr sz="2400" spc="-5" dirty="0">
                <a:latin typeface="Arial"/>
                <a:cs typeface="Arial"/>
              </a:rPr>
              <a:t>application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developers: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Heterogeneity</a:t>
            </a:r>
            <a:endParaRPr sz="2400">
              <a:latin typeface="Arial"/>
              <a:cs typeface="Arial"/>
            </a:endParaRPr>
          </a:p>
          <a:p>
            <a:pPr marL="756285" marR="124269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Heterogeneity spans through hardware, software,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communication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platforms.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Arial"/>
                <a:cs typeface="Arial"/>
              </a:rPr>
              <a:t>Volume of </a:t>
            </a: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generated</a:t>
            </a:r>
            <a:endParaRPr sz="2400">
              <a:latin typeface="Arial"/>
              <a:cs typeface="Arial"/>
            </a:endParaRPr>
          </a:p>
          <a:p>
            <a:pPr marL="756285" marR="434340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 data generated from these devices are generally in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huge  volume, are in various forms, and are generated at varying  speeds.</a:t>
            </a:r>
            <a:endParaRPr sz="2000">
              <a:latin typeface="Arial"/>
              <a:cs typeface="Arial"/>
            </a:endParaRPr>
          </a:p>
          <a:p>
            <a:pPr marL="756285" marR="167005" indent="1185545">
              <a:lnSpc>
                <a:spcPts val="2880"/>
              </a:lnSpc>
              <a:spcBef>
                <a:spcPts val="95"/>
              </a:spcBef>
            </a:pPr>
            <a:r>
              <a:rPr sz="2400" spc="-5" dirty="0">
                <a:latin typeface="Arial"/>
                <a:cs typeface="Arial"/>
              </a:rPr>
              <a:t>Developing a simplified programming model  </a:t>
            </a:r>
            <a:r>
              <a:rPr sz="2400" dirty="0">
                <a:latin typeface="Arial"/>
                <a:cs typeface="Arial"/>
              </a:rPr>
              <a:t>that can </a:t>
            </a:r>
            <a:r>
              <a:rPr sz="2400" spc="-5" dirty="0">
                <a:latin typeface="Arial"/>
                <a:cs typeface="Arial"/>
              </a:rPr>
              <a:t>provide solutions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5" dirty="0">
                <a:latin typeface="Arial"/>
                <a:cs typeface="Arial"/>
              </a:rPr>
              <a:t>above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785"/>
              </a:lnSpc>
            </a:pPr>
            <a:r>
              <a:rPr sz="2400" spc="-5" dirty="0">
                <a:latin typeface="Arial"/>
                <a:cs typeface="Arial"/>
              </a:rPr>
              <a:t>will remain a continuous pursuit </a:t>
            </a:r>
            <a:r>
              <a:rPr sz="2400" dirty="0">
                <a:latin typeface="Arial"/>
                <a:cs typeface="Arial"/>
              </a:rPr>
              <a:t>for the IoT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community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44601" rIns="0" bIns="0" rtlCol="0">
            <a:spAutoFit/>
          </a:bodyPr>
          <a:lstStyle/>
          <a:p>
            <a:pPr marL="449580" marR="550545" indent="-34353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Lightweight footprint: </a:t>
            </a:r>
            <a:r>
              <a:rPr dirty="0"/>
              <a:t>The </a:t>
            </a:r>
            <a:r>
              <a:rPr spc="-5" dirty="0"/>
              <a:t>programming </a:t>
            </a:r>
            <a:r>
              <a:rPr dirty="0"/>
              <a:t>framework  </a:t>
            </a:r>
            <a:r>
              <a:rPr spc="-5" dirty="0"/>
              <a:t>should </a:t>
            </a:r>
            <a:r>
              <a:rPr dirty="0"/>
              <a:t>be </a:t>
            </a:r>
            <a:r>
              <a:rPr spc="-5" dirty="0"/>
              <a:t>lightweight both </a:t>
            </a:r>
            <a:r>
              <a:rPr dirty="0"/>
              <a:t>in terms of the runtime  </a:t>
            </a:r>
            <a:r>
              <a:rPr spc="-5" dirty="0"/>
              <a:t>overhead and </a:t>
            </a:r>
            <a:r>
              <a:rPr dirty="0"/>
              <a:t>the </a:t>
            </a:r>
            <a:r>
              <a:rPr spc="-5" dirty="0"/>
              <a:t>programming </a:t>
            </a:r>
            <a:r>
              <a:rPr dirty="0"/>
              <a:t>effort </a:t>
            </a:r>
            <a:r>
              <a:rPr spc="-5" dirty="0"/>
              <a:t>needed by the  developers.</a:t>
            </a:r>
          </a:p>
          <a:p>
            <a:pPr marL="449580" marR="5080" indent="-343535">
              <a:lnSpc>
                <a:spcPct val="100000"/>
              </a:lnSpc>
              <a:spcBef>
                <a:spcPts val="580"/>
              </a:spcBef>
            </a:pPr>
            <a:r>
              <a:rPr b="1" spc="-5" dirty="0">
                <a:latin typeface="Arial"/>
                <a:cs typeface="Arial"/>
              </a:rPr>
              <a:t>Support for latency-sensitive applications: </a:t>
            </a:r>
            <a:r>
              <a:rPr dirty="0"/>
              <a:t>IoT </a:t>
            </a:r>
            <a:r>
              <a:rPr spc="-5" dirty="0"/>
              <a:t>will have  </a:t>
            </a:r>
            <a:r>
              <a:rPr dirty="0"/>
              <a:t>many </a:t>
            </a:r>
            <a:r>
              <a:rPr spc="-5" dirty="0"/>
              <a:t>applications which would</a:t>
            </a:r>
            <a:r>
              <a:rPr spc="60" dirty="0"/>
              <a:t> </a:t>
            </a:r>
            <a:r>
              <a:rPr dirty="0"/>
              <a:t>be</a:t>
            </a:r>
          </a:p>
          <a:p>
            <a:pPr marL="449580" marR="394335">
              <a:lnSpc>
                <a:spcPct val="100000"/>
              </a:lnSpc>
            </a:pPr>
            <a:r>
              <a:rPr spc="-5" dirty="0"/>
              <a:t>geographically distributed and hence </a:t>
            </a:r>
            <a:r>
              <a:rPr dirty="0"/>
              <a:t>may </a:t>
            </a:r>
            <a:r>
              <a:rPr spc="-5" dirty="0"/>
              <a:t>be </a:t>
            </a:r>
            <a:r>
              <a:rPr dirty="0"/>
              <a:t>latency-  </a:t>
            </a:r>
            <a:r>
              <a:rPr spc="-5" dirty="0"/>
              <a:t>sensitive. </a:t>
            </a:r>
            <a:r>
              <a:rPr dirty="0"/>
              <a:t>The </a:t>
            </a:r>
            <a:r>
              <a:rPr spc="-5" dirty="0"/>
              <a:t>programming </a:t>
            </a:r>
            <a:r>
              <a:rPr dirty="0"/>
              <a:t>framework, </a:t>
            </a:r>
            <a:r>
              <a:rPr spc="-5" dirty="0"/>
              <a:t>including </a:t>
            </a:r>
            <a:r>
              <a:rPr dirty="0"/>
              <a:t>the  runtime, </a:t>
            </a:r>
            <a:r>
              <a:rPr spc="-5" dirty="0"/>
              <a:t>has </a:t>
            </a:r>
            <a:r>
              <a:rPr dirty="0"/>
              <a:t>to </a:t>
            </a:r>
            <a:r>
              <a:rPr spc="-5" dirty="0"/>
              <a:t>support these </a:t>
            </a:r>
            <a:r>
              <a:rPr dirty="0"/>
              <a:t>sorts </a:t>
            </a:r>
            <a:r>
              <a:rPr spc="-5" dirty="0"/>
              <a:t>of requirements  dynamically.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502" y="397586"/>
            <a:ext cx="7605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…Features of Programming Frameworks for</a:t>
            </a:r>
            <a:r>
              <a:rPr sz="2800" spc="140" dirty="0"/>
              <a:t> </a:t>
            </a:r>
            <a:r>
              <a:rPr sz="2800" spc="-5" dirty="0"/>
              <a:t>IoT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041" y="577418"/>
            <a:ext cx="5439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IoT Programming</a:t>
            </a:r>
            <a:r>
              <a:rPr sz="3200" spc="-50" dirty="0"/>
              <a:t> </a:t>
            </a:r>
            <a:r>
              <a:rPr sz="3200" spc="-5" dirty="0"/>
              <a:t>Approaches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267" y="1005077"/>
            <a:ext cx="8023225" cy="53663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Arial"/>
                <a:cs typeface="Arial"/>
              </a:rPr>
              <a:t>Node-Centric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Programming:</a:t>
            </a:r>
            <a:endParaRPr sz="2400">
              <a:latin typeface="Arial"/>
              <a:cs typeface="Arial"/>
            </a:endParaRPr>
          </a:p>
          <a:p>
            <a:pPr marL="469900" marR="122555" indent="4699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Here, every </a:t>
            </a:r>
            <a:r>
              <a:rPr sz="2400" dirty="0">
                <a:latin typeface="Arial"/>
                <a:cs typeface="Arial"/>
              </a:rPr>
              <a:t>aspect of </a:t>
            </a:r>
            <a:r>
              <a:rPr sz="2400" spc="-5" dirty="0">
                <a:latin typeface="Arial"/>
                <a:cs typeface="Arial"/>
              </a:rPr>
              <a:t>application development,  communication between nodes, collection and analysis 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sensor </a:t>
            </a:r>
            <a:r>
              <a:rPr sz="2400" dirty="0">
                <a:latin typeface="Arial"/>
                <a:cs typeface="Arial"/>
              </a:rPr>
              <a:t>data, </a:t>
            </a:r>
            <a:r>
              <a:rPr sz="2400" spc="-5" dirty="0">
                <a:latin typeface="Arial"/>
                <a:cs typeface="Arial"/>
              </a:rPr>
              <a:t>and issuing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commands </a:t>
            </a:r>
            <a:r>
              <a:rPr sz="2400" dirty="0">
                <a:latin typeface="Arial"/>
                <a:cs typeface="Arial"/>
              </a:rPr>
              <a:t>to actuator  </a:t>
            </a:r>
            <a:r>
              <a:rPr sz="2400" spc="-5" dirty="0">
                <a:latin typeface="Arial"/>
                <a:cs typeface="Arial"/>
              </a:rPr>
              <a:t>nodes has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programmed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application  developer. Although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has greater control over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way  </a:t>
            </a:r>
            <a:r>
              <a:rPr sz="2400" dirty="0">
                <a:latin typeface="Arial"/>
                <a:cs typeface="Arial"/>
              </a:rPr>
              <a:t>that programs </a:t>
            </a:r>
            <a:r>
              <a:rPr sz="2400" spc="-5" dirty="0">
                <a:latin typeface="Arial"/>
                <a:cs typeface="Arial"/>
              </a:rPr>
              <a:t>work, it is </a:t>
            </a:r>
            <a:r>
              <a:rPr sz="2400" dirty="0">
                <a:latin typeface="Arial"/>
                <a:cs typeface="Arial"/>
              </a:rPr>
              <a:t>too </a:t>
            </a:r>
            <a:r>
              <a:rPr sz="2400" spc="-5" dirty="0">
                <a:latin typeface="Arial"/>
                <a:cs typeface="Arial"/>
              </a:rPr>
              <a:t>labour-intensive and does  not promote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portability.</a:t>
            </a:r>
            <a:endParaRPr sz="2400">
              <a:latin typeface="Arial"/>
              <a:cs typeface="Arial"/>
            </a:endParaRPr>
          </a:p>
          <a:p>
            <a:pPr marL="349885" marR="5080" indent="-349885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349885" algn="l"/>
              </a:tabLst>
            </a:pPr>
            <a:r>
              <a:rPr sz="2400" b="1" spc="-5" dirty="0">
                <a:latin typeface="Arial"/>
                <a:cs typeface="Arial"/>
              </a:rPr>
              <a:t>Database approach: </a:t>
            </a:r>
            <a:r>
              <a:rPr sz="2400" dirty="0">
                <a:latin typeface="Arial"/>
                <a:cs typeface="Arial"/>
              </a:rPr>
              <a:t>In this </a:t>
            </a:r>
            <a:r>
              <a:rPr sz="2400" spc="-5" dirty="0">
                <a:latin typeface="Arial"/>
                <a:cs typeface="Arial"/>
              </a:rPr>
              <a:t>model, every node is  considered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part </a:t>
            </a:r>
            <a:r>
              <a:rPr sz="2400" spc="-5" dirty="0">
                <a:latin typeface="Arial"/>
                <a:cs typeface="Arial"/>
              </a:rPr>
              <a:t>of a virtual database. Queries 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part </a:t>
            </a:r>
            <a:r>
              <a:rPr sz="2400" dirty="0">
                <a:latin typeface="Arial"/>
                <a:cs typeface="Arial"/>
              </a:rPr>
              <a:t>of an </a:t>
            </a:r>
            <a:r>
              <a:rPr sz="2400" spc="-5" dirty="0">
                <a:latin typeface="Arial"/>
                <a:cs typeface="Arial"/>
              </a:rPr>
              <a:t>application </a:t>
            </a:r>
            <a:r>
              <a:rPr sz="2400" dirty="0">
                <a:latin typeface="Arial"/>
                <a:cs typeface="Arial"/>
              </a:rPr>
              <a:t>can be </a:t>
            </a:r>
            <a:r>
              <a:rPr sz="2400" spc="-5" dirty="0">
                <a:latin typeface="Arial"/>
                <a:cs typeface="Arial"/>
              </a:rPr>
              <a:t>issued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sensor nodes 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developer. This model does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support  application logic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this level, rendering </a:t>
            </a:r>
            <a:r>
              <a:rPr sz="2400" dirty="0">
                <a:latin typeface="Arial"/>
                <a:cs typeface="Arial"/>
              </a:rPr>
              <a:t>it to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little  use in </a:t>
            </a:r>
            <a:r>
              <a:rPr sz="2400" dirty="0">
                <a:latin typeface="Arial"/>
                <a:cs typeface="Arial"/>
              </a:rPr>
              <a:t>IoT </a:t>
            </a:r>
            <a:r>
              <a:rPr sz="2400" spc="-5" dirty="0">
                <a:latin typeface="Arial"/>
                <a:cs typeface="Arial"/>
              </a:rPr>
              <a:t>application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48" y="322529"/>
            <a:ext cx="5847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…IoT </a:t>
            </a:r>
            <a:r>
              <a:rPr sz="3200" spc="-5" dirty="0"/>
              <a:t>Programming</a:t>
            </a:r>
            <a:r>
              <a:rPr sz="3200" spc="-70" dirty="0"/>
              <a:t> </a:t>
            </a:r>
            <a:r>
              <a:rPr sz="3200" spc="-5" dirty="0"/>
              <a:t>Approaches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933703"/>
            <a:ext cx="8027670" cy="518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49885" algn="l"/>
              </a:tabLst>
            </a:pPr>
            <a:r>
              <a:rPr sz="2400" b="1" spc="-5" dirty="0">
                <a:latin typeface="Arial"/>
                <a:cs typeface="Arial"/>
              </a:rPr>
              <a:t>Macro Programming: </a:t>
            </a:r>
            <a:r>
              <a:rPr sz="2400" dirty="0">
                <a:latin typeface="Arial"/>
                <a:cs typeface="Arial"/>
              </a:rPr>
              <a:t>In this </a:t>
            </a:r>
            <a:r>
              <a:rPr sz="2400" spc="-5" dirty="0">
                <a:latin typeface="Arial"/>
                <a:cs typeface="Arial"/>
              </a:rPr>
              <a:t>methodology, application  logic can be specified and also abstractions are provided 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specify high-level communication, </a:t>
            </a:r>
            <a:r>
              <a:rPr sz="2400" dirty="0">
                <a:latin typeface="Arial"/>
                <a:cs typeface="Arial"/>
              </a:rPr>
              <a:t>thereby </a:t>
            </a:r>
            <a:r>
              <a:rPr sz="2400" spc="-5" dirty="0">
                <a:latin typeface="Arial"/>
                <a:cs typeface="Arial"/>
              </a:rPr>
              <a:t>hiding low-  level details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developers, which will aid in modular  and rapid development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  <a:p>
            <a:pPr marL="349250" indent="-337185">
              <a:lnSpc>
                <a:spcPct val="100000"/>
              </a:lnSpc>
              <a:spcBef>
                <a:spcPts val="575"/>
              </a:spcBef>
              <a:buAutoNum type="arabicPeriod" startAt="3"/>
              <a:tabLst>
                <a:tab pos="349885" algn="l"/>
              </a:tabLst>
            </a:pPr>
            <a:r>
              <a:rPr sz="2400" b="1" dirty="0">
                <a:latin typeface="Arial"/>
                <a:cs typeface="Arial"/>
              </a:rPr>
              <a:t>Model-Driven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Development:</a:t>
            </a:r>
            <a:endParaRPr sz="2400">
              <a:latin typeface="Arial"/>
              <a:cs typeface="Arial"/>
            </a:endParaRPr>
          </a:p>
          <a:p>
            <a:pPr marL="438150" indent="-426084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437515" algn="l"/>
                <a:tab pos="438784" algn="l"/>
              </a:tabLst>
            </a:pP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takes </a:t>
            </a:r>
            <a:r>
              <a:rPr sz="2400" spc="-5" dirty="0">
                <a:latin typeface="Arial"/>
                <a:cs typeface="Arial"/>
              </a:rPr>
              <a:t>note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both </a:t>
            </a:r>
            <a:r>
              <a:rPr sz="2400" dirty="0">
                <a:latin typeface="Arial"/>
                <a:cs typeface="Arial"/>
              </a:rPr>
              <a:t>vertical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horizontal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separation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concerns.</a:t>
            </a:r>
            <a:endParaRPr sz="2400">
              <a:latin typeface="Arial"/>
              <a:cs typeface="Arial"/>
            </a:endParaRPr>
          </a:p>
          <a:p>
            <a:pPr marL="756285" marR="337820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824865" algn="l"/>
                <a:tab pos="825500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Vertical separation increases the level of abstraction,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thereby  reducing application development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complexity.</a:t>
            </a:r>
            <a:endParaRPr sz="2000">
              <a:latin typeface="Arial"/>
              <a:cs typeface="Arial"/>
            </a:endParaRPr>
          </a:p>
          <a:p>
            <a:pPr marL="756285" marR="59372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24865" algn="l"/>
                <a:tab pos="825500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Horizontal separation of concern reduces development  complexity by describing the system, using different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  views.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Each perspective elaborates on a </a:t>
            </a:r>
            <a:r>
              <a:rPr sz="2400" dirty="0">
                <a:latin typeface="Arial"/>
                <a:cs typeface="Arial"/>
              </a:rPr>
              <a:t>certain aspect of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6091834"/>
            <a:ext cx="1076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64" y="546938"/>
            <a:ext cx="5057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Existing IoT</a:t>
            </a:r>
            <a:r>
              <a:rPr spc="-90" dirty="0"/>
              <a:t> </a:t>
            </a:r>
            <a:r>
              <a:rPr dirty="0"/>
              <a:t>Frameworks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698"/>
            <a:ext cx="6134100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Mobile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Fog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ELIoT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Compose </a:t>
            </a:r>
            <a:r>
              <a:rPr sz="2400" dirty="0">
                <a:latin typeface="Arial"/>
                <a:cs typeface="Arial"/>
              </a:rPr>
              <a:t>API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Distributed Dataflow support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IoT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PyoT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Dripcast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Calvin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Simurgh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High level Application Development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IoT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PatRICIA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577418"/>
            <a:ext cx="3046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…Overview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54555"/>
            <a:ext cx="8064500" cy="406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572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complete programming </a:t>
            </a:r>
            <a:r>
              <a:rPr sz="2400" dirty="0">
                <a:latin typeface="Arial"/>
                <a:cs typeface="Arial"/>
              </a:rPr>
              <a:t>framework </a:t>
            </a:r>
            <a:r>
              <a:rPr sz="2400" spc="-5" dirty="0">
                <a:latin typeface="Arial"/>
                <a:cs typeface="Arial"/>
              </a:rPr>
              <a:t>in a distributed  environment requires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only a stable </a:t>
            </a:r>
            <a:r>
              <a:rPr sz="2400" b="1" spc="-5" dirty="0">
                <a:latin typeface="Arial"/>
                <a:cs typeface="Arial"/>
              </a:rPr>
              <a:t>computing  language </a:t>
            </a:r>
            <a:r>
              <a:rPr sz="2400" dirty="0">
                <a:latin typeface="Arial"/>
                <a:cs typeface="Arial"/>
              </a:rPr>
              <a:t>such as C, </a:t>
            </a:r>
            <a:r>
              <a:rPr sz="2400" spc="-5" dirty="0">
                <a:latin typeface="Arial"/>
                <a:cs typeface="Arial"/>
              </a:rPr>
              <a:t>but </a:t>
            </a:r>
            <a:r>
              <a:rPr sz="2400" dirty="0">
                <a:latin typeface="Arial"/>
                <a:cs typeface="Arial"/>
              </a:rPr>
              <a:t>also a </a:t>
            </a:r>
            <a:r>
              <a:rPr sz="2400" b="1" spc="-5" dirty="0">
                <a:latin typeface="Arial"/>
                <a:cs typeface="Arial"/>
              </a:rPr>
              <a:t>coordination language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can manage communications between various  components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IoT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ecosystem.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An explicit coordination language can tackle many </a:t>
            </a:r>
            <a:r>
              <a:rPr sz="2400" dirty="0">
                <a:latin typeface="Arial"/>
                <a:cs typeface="Arial"/>
              </a:rPr>
              <a:t>of the  </a:t>
            </a:r>
            <a:r>
              <a:rPr sz="2400" spc="-5" dirty="0">
                <a:latin typeface="Arial"/>
                <a:cs typeface="Arial"/>
              </a:rPr>
              <a:t>challenges:</a:t>
            </a:r>
            <a:endParaRPr sz="2400">
              <a:latin typeface="Arial"/>
              <a:cs typeface="Arial"/>
            </a:endParaRPr>
          </a:p>
          <a:p>
            <a:pPr marL="824865" lvl="1" indent="-355600">
              <a:lnSpc>
                <a:spcPct val="100000"/>
              </a:lnSpc>
              <a:spcBef>
                <a:spcPts val="489"/>
              </a:spcBef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Arial"/>
                <a:cs typeface="Arial"/>
              </a:rPr>
              <a:t>It can manage communication between heterogeneous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devices.</a:t>
            </a:r>
            <a:endParaRPr sz="2000">
              <a:latin typeface="Arial"/>
              <a:cs typeface="Arial"/>
            </a:endParaRPr>
          </a:p>
          <a:p>
            <a:pPr marL="756285" marR="17716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It can coordinate interaction with the Cloud and devices,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handle  asynchronous data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arrival.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It can also provide support for fault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tolerance.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21722"/>
            <a:ext cx="7583322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3130" marR="5080" indent="-2171065">
              <a:lnSpc>
                <a:spcPct val="100000"/>
              </a:lnSpc>
              <a:spcBef>
                <a:spcPts val="100"/>
              </a:spcBef>
            </a:pPr>
            <a:r>
              <a:rPr dirty="0"/>
              <a:t>Embedded </a:t>
            </a:r>
            <a:r>
              <a:rPr dirty="0" err="1" smtClean="0"/>
              <a:t>Devic</a:t>
            </a:r>
            <a:r>
              <a:rPr lang="en-IN" dirty="0" smtClean="0"/>
              <a:t>e</a:t>
            </a:r>
            <a:r>
              <a:rPr dirty="0" smtClean="0"/>
              <a:t>Programming  </a:t>
            </a:r>
            <a:r>
              <a:rPr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8478"/>
            <a:ext cx="8487410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various </a:t>
            </a:r>
            <a:r>
              <a:rPr sz="2400" dirty="0">
                <a:latin typeface="Arial"/>
                <a:cs typeface="Arial"/>
              </a:rPr>
              <a:t>programming </a:t>
            </a:r>
            <a:r>
              <a:rPr sz="2400" spc="-5" dirty="0">
                <a:latin typeface="Arial"/>
                <a:cs typeface="Arial"/>
              </a:rPr>
              <a:t>languages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spc="-5" dirty="0">
                <a:latin typeface="Arial"/>
                <a:cs typeface="Arial"/>
              </a:rPr>
              <a:t>embedded  programming domain,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about 80%, are either  implemented in C and </a:t>
            </a: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flavours, or in a combination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  and other languages such as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C++.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Some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striking </a:t>
            </a:r>
            <a:r>
              <a:rPr sz="2400" dirty="0">
                <a:latin typeface="Arial"/>
                <a:cs typeface="Arial"/>
              </a:rPr>
              <a:t>features of C that </a:t>
            </a:r>
            <a:r>
              <a:rPr sz="2400" spc="-5" dirty="0">
                <a:latin typeface="Arial"/>
                <a:cs typeface="Arial"/>
              </a:rPr>
              <a:t>aid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embedded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development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marL="824865" lvl="1" indent="-355600">
              <a:lnSpc>
                <a:spcPct val="100000"/>
              </a:lnSpc>
              <a:spcBef>
                <a:spcPts val="484"/>
              </a:spcBef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Arial"/>
                <a:cs typeface="Arial"/>
              </a:rPr>
              <a:t>performance,</a:t>
            </a:r>
            <a:endParaRPr sz="2000">
              <a:latin typeface="Arial"/>
              <a:cs typeface="Arial"/>
            </a:endParaRPr>
          </a:p>
          <a:p>
            <a:pPr marL="824865" lvl="1" indent="-355600">
              <a:lnSpc>
                <a:spcPct val="100000"/>
              </a:lnSpc>
              <a:spcBef>
                <a:spcPts val="480"/>
              </a:spcBef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Arial"/>
                <a:cs typeface="Arial"/>
              </a:rPr>
              <a:t>small memory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foot-print,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Access to low-level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hardware,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availability of a large number of trained/experienced 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Programmers</a:t>
            </a:r>
            <a:endParaRPr sz="2000">
              <a:latin typeface="Arial"/>
              <a:cs typeface="Arial"/>
            </a:endParaRPr>
          </a:p>
          <a:p>
            <a:pPr marL="824865" lvl="1" indent="-355600">
              <a:lnSpc>
                <a:spcPct val="100000"/>
              </a:lnSpc>
              <a:spcBef>
                <a:spcPts val="480"/>
              </a:spcBef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Arial"/>
                <a:cs typeface="Arial"/>
              </a:rPr>
              <a:t>short learning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curve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compiler support for the vast majority of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706" y="397586"/>
            <a:ext cx="7388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…</a:t>
            </a:r>
            <a:r>
              <a:rPr sz="2800" b="1" spc="-5" dirty="0"/>
              <a:t>Embedded Device Programming</a:t>
            </a:r>
            <a:r>
              <a:rPr sz="2800" b="1" spc="80" dirty="0"/>
              <a:t> </a:t>
            </a:r>
            <a:r>
              <a:rPr sz="2800" b="1" spc="-5" dirty="0"/>
              <a:t>Languages</a:t>
            </a:r>
            <a:endParaRPr sz="2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3952"/>
            <a:ext cx="8449945" cy="4855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Many </a:t>
            </a:r>
            <a:r>
              <a:rPr sz="2400" spc="-5" dirty="0">
                <a:latin typeface="Arial"/>
                <a:cs typeface="Arial"/>
              </a:rPr>
              <a:t>embedded C-compilers based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ANSI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usually:</a:t>
            </a:r>
            <a:endParaRPr sz="2400">
              <a:latin typeface="Arial"/>
              <a:cs typeface="Arial"/>
            </a:endParaRPr>
          </a:p>
          <a:p>
            <a:pPr marL="355600" marR="1172845">
              <a:lnSpc>
                <a:spcPct val="100000"/>
              </a:lnSpc>
              <a:buFont typeface="Arial"/>
              <a:buAutoNum type="arabicPeriod"/>
              <a:tabLst>
                <a:tab pos="692785" algn="l"/>
              </a:tabLst>
            </a:pPr>
            <a:r>
              <a:rPr sz="2400" spc="-5" dirty="0">
                <a:latin typeface="Arial"/>
                <a:cs typeface="Arial"/>
              </a:rPr>
              <a:t>support low-level coding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exploit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underlying  hardware,</a:t>
            </a:r>
            <a:endParaRPr sz="2400">
              <a:latin typeface="Arial"/>
              <a:cs typeface="Arial"/>
            </a:endParaRPr>
          </a:p>
          <a:p>
            <a:pPr marL="692150" indent="-337185">
              <a:lnSpc>
                <a:spcPct val="100000"/>
              </a:lnSpc>
              <a:buFont typeface="Arial"/>
              <a:buAutoNum type="arabicPeriod"/>
              <a:tabLst>
                <a:tab pos="692785" algn="l"/>
              </a:tabLst>
            </a:pPr>
            <a:r>
              <a:rPr sz="2400" spc="-5" dirty="0">
                <a:latin typeface="Arial"/>
                <a:cs typeface="Arial"/>
              </a:rPr>
              <a:t>support in-line assembly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692150" indent="-337185"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  <a:tabLst>
                <a:tab pos="692785" algn="l"/>
              </a:tabLst>
            </a:pPr>
            <a:r>
              <a:rPr sz="2400" dirty="0">
                <a:latin typeface="Arial"/>
                <a:cs typeface="Arial"/>
              </a:rPr>
              <a:t>flag </a:t>
            </a:r>
            <a:r>
              <a:rPr sz="2400" spc="-5" dirty="0">
                <a:latin typeface="Arial"/>
                <a:cs typeface="Arial"/>
              </a:rPr>
              <a:t>dynamic memory-allocation and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recursion</a:t>
            </a:r>
            <a:endParaRPr sz="2400">
              <a:latin typeface="Arial"/>
              <a:cs typeface="Arial"/>
            </a:endParaRPr>
          </a:p>
          <a:p>
            <a:pPr marL="692150" indent="-337185">
              <a:lnSpc>
                <a:spcPct val="100000"/>
              </a:lnSpc>
              <a:buFont typeface="Arial"/>
              <a:buAutoNum type="arabicPeriod"/>
              <a:tabLst>
                <a:tab pos="692785" algn="l"/>
              </a:tabLst>
            </a:pPr>
            <a:r>
              <a:rPr sz="2400" spc="-5" dirty="0">
                <a:latin typeface="Arial"/>
                <a:cs typeface="Arial"/>
              </a:rPr>
              <a:t>provide exclusive </a:t>
            </a:r>
            <a:r>
              <a:rPr sz="2400" dirty="0">
                <a:latin typeface="Arial"/>
                <a:cs typeface="Arial"/>
              </a:rPr>
              <a:t>access to I/O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register,</a:t>
            </a:r>
            <a:endParaRPr sz="2400">
              <a:latin typeface="Arial"/>
              <a:cs typeface="Arial"/>
            </a:endParaRPr>
          </a:p>
          <a:p>
            <a:pPr marL="692150" indent="-337185">
              <a:lnSpc>
                <a:spcPct val="100000"/>
              </a:lnSpc>
              <a:buFont typeface="Arial"/>
              <a:buAutoNum type="arabicPeriod"/>
              <a:tabLst>
                <a:tab pos="692785" algn="l"/>
              </a:tabLst>
            </a:pPr>
            <a:r>
              <a:rPr sz="2400" spc="-5" dirty="0">
                <a:latin typeface="Arial"/>
                <a:cs typeface="Arial"/>
              </a:rPr>
              <a:t>support accessing registers through </a:t>
            </a:r>
            <a:r>
              <a:rPr sz="2400" dirty="0">
                <a:latin typeface="Arial"/>
                <a:cs typeface="Arial"/>
              </a:rPr>
              <a:t>memory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pointers</a:t>
            </a:r>
            <a:endParaRPr sz="2400">
              <a:latin typeface="Arial"/>
              <a:cs typeface="Arial"/>
            </a:endParaRPr>
          </a:p>
          <a:p>
            <a:pPr marL="692150" indent="-337185">
              <a:lnSpc>
                <a:spcPct val="100000"/>
              </a:lnSpc>
              <a:buFont typeface="Arial"/>
              <a:buAutoNum type="arabicPeriod"/>
              <a:tabLst>
                <a:tab pos="692785" algn="l"/>
              </a:tabLst>
            </a:pPr>
            <a:r>
              <a:rPr sz="2400" spc="-5" dirty="0">
                <a:latin typeface="Arial"/>
                <a:cs typeface="Arial"/>
              </a:rPr>
              <a:t>allow bit-level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access.</a:t>
            </a:r>
            <a:endParaRPr sz="2400">
              <a:latin typeface="Arial"/>
              <a:cs typeface="Arial"/>
            </a:endParaRPr>
          </a:p>
          <a:p>
            <a:pPr marL="438150" indent="-426084">
              <a:lnSpc>
                <a:spcPct val="100000"/>
              </a:lnSpc>
              <a:spcBef>
                <a:spcPts val="575"/>
              </a:spcBef>
              <a:buChar char="•"/>
              <a:tabLst>
                <a:tab pos="437515" algn="l"/>
                <a:tab pos="438784" algn="l"/>
              </a:tabLst>
            </a:pPr>
            <a:r>
              <a:rPr sz="2400" spc="-5" dirty="0">
                <a:latin typeface="Arial"/>
                <a:cs typeface="Arial"/>
              </a:rPr>
              <a:t>Some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flavours </a:t>
            </a:r>
            <a:r>
              <a:rPr sz="2400" dirty="0">
                <a:latin typeface="Arial"/>
                <a:cs typeface="Arial"/>
              </a:rPr>
              <a:t>of C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embedded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programming.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nesC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Keil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824865" lvl="1" indent="-3556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824865" algn="l"/>
                <a:tab pos="825500" algn="l"/>
              </a:tabLst>
            </a:pPr>
            <a:r>
              <a:rPr sz="2000" b="1" spc="-5" dirty="0">
                <a:latin typeface="Arial"/>
                <a:cs typeface="Arial"/>
              </a:rPr>
              <a:t>Dynamic</a:t>
            </a:r>
            <a:r>
              <a:rPr sz="2000" b="1" dirty="0">
                <a:latin typeface="Arial"/>
                <a:cs typeface="Arial"/>
              </a:rPr>
              <a:t> C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B#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5082" y="286893"/>
            <a:ext cx="974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n</a:t>
            </a:r>
            <a:r>
              <a:rPr sz="3200" spc="-10" dirty="0"/>
              <a:t>e</a:t>
            </a:r>
            <a:r>
              <a:rPr sz="3200" dirty="0"/>
              <a:t>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6551"/>
            <a:ext cx="8007350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235710" algn="l"/>
              </a:tabLst>
            </a:pPr>
            <a:r>
              <a:rPr sz="2400" spc="-5" dirty="0">
                <a:latin typeface="Arial"/>
                <a:cs typeface="Arial"/>
              </a:rPr>
              <a:t>nesC	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dialect </a:t>
            </a:r>
            <a:r>
              <a:rPr sz="2400" dirty="0">
                <a:latin typeface="Arial"/>
                <a:cs typeface="Arial"/>
              </a:rPr>
              <a:t>of C that </a:t>
            </a:r>
            <a:r>
              <a:rPr sz="2400" spc="-5" dirty="0">
                <a:latin typeface="Arial"/>
                <a:cs typeface="Arial"/>
              </a:rPr>
              <a:t>has been used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predominantly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 sensor-nodes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programming.</a:t>
            </a:r>
            <a:endParaRPr sz="2400">
              <a:latin typeface="Arial"/>
              <a:cs typeface="Arial"/>
            </a:endParaRPr>
          </a:p>
          <a:p>
            <a:pPr marL="355600" marR="650875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was designed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implement TinyOS 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an operating  </a:t>
            </a:r>
            <a:r>
              <a:rPr sz="2400" dirty="0">
                <a:latin typeface="Arial"/>
                <a:cs typeface="Arial"/>
              </a:rPr>
              <a:t>system for </a:t>
            </a:r>
            <a:r>
              <a:rPr sz="2400" spc="-5" dirty="0">
                <a:latin typeface="Arial"/>
                <a:cs typeface="Arial"/>
              </a:rPr>
              <a:t>sensor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networks.</a:t>
            </a:r>
            <a:endParaRPr sz="2400">
              <a:latin typeface="Arial"/>
              <a:cs typeface="Arial"/>
            </a:endParaRPr>
          </a:p>
          <a:p>
            <a:pPr marL="355600" marR="474345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also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develop embedded applications and  libraries.</a:t>
            </a:r>
            <a:endParaRPr sz="2400">
              <a:latin typeface="Arial"/>
              <a:cs typeface="Arial"/>
            </a:endParaRPr>
          </a:p>
          <a:p>
            <a:pPr marL="355600" marR="11811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nesC, an application is a combination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scheduler  and components wired together by specialized mapping  </a:t>
            </a:r>
            <a:r>
              <a:rPr sz="2400" dirty="0">
                <a:latin typeface="Arial"/>
                <a:cs typeface="Arial"/>
              </a:rPr>
              <a:t>constructs.</a:t>
            </a:r>
            <a:endParaRPr sz="2400">
              <a:latin typeface="Arial"/>
              <a:cs typeface="Arial"/>
            </a:endParaRPr>
          </a:p>
          <a:p>
            <a:pPr marL="355600" marR="221615" indent="-343535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improve reliability and optimization, nesC programs  are subject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whole </a:t>
            </a:r>
            <a:r>
              <a:rPr sz="2400" spc="-5" dirty="0">
                <a:latin typeface="Arial"/>
                <a:cs typeface="Arial"/>
              </a:rPr>
              <a:t>program analysis and optimization 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compile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026" y="577418"/>
            <a:ext cx="1109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Keil</a:t>
            </a:r>
            <a:r>
              <a:rPr sz="3200" spc="-75" dirty="0"/>
              <a:t> </a:t>
            </a:r>
            <a:r>
              <a:rPr sz="3200" dirty="0"/>
              <a:t>C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752715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7500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Keil C is a widely used programming language </a:t>
            </a:r>
            <a:r>
              <a:rPr sz="2400" dirty="0">
                <a:latin typeface="Arial"/>
                <a:cs typeface="Arial"/>
              </a:rPr>
              <a:t>for  </a:t>
            </a:r>
            <a:r>
              <a:rPr sz="2400" spc="-5" dirty="0">
                <a:latin typeface="Arial"/>
                <a:cs typeface="Arial"/>
              </a:rPr>
              <a:t>embedded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devices.</a:t>
            </a:r>
            <a:endParaRPr sz="2400">
              <a:latin typeface="Arial"/>
              <a:cs typeface="Arial"/>
            </a:endParaRPr>
          </a:p>
          <a:p>
            <a:pPr marL="355600" marR="29591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has added some </a:t>
            </a:r>
            <a:r>
              <a:rPr sz="2400" dirty="0">
                <a:latin typeface="Arial"/>
                <a:cs typeface="Arial"/>
              </a:rPr>
              <a:t>key features to </a:t>
            </a:r>
            <a:r>
              <a:rPr sz="2400" spc="-5" dirty="0">
                <a:latin typeface="Arial"/>
                <a:cs typeface="Arial"/>
              </a:rPr>
              <a:t>ANSI C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make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  </a:t>
            </a:r>
            <a:r>
              <a:rPr sz="2400" spc="-5" dirty="0">
                <a:latin typeface="Arial"/>
                <a:cs typeface="Arial"/>
              </a:rPr>
              <a:t>more suitable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embedded device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programming.</a:t>
            </a:r>
            <a:endParaRPr sz="2400">
              <a:latin typeface="Arial"/>
              <a:cs typeface="Arial"/>
            </a:endParaRPr>
          </a:p>
          <a:p>
            <a:pPr marL="355600" marR="10287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7515" algn="l"/>
                <a:tab pos="438784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optimize storage requirements, </a:t>
            </a:r>
            <a:r>
              <a:rPr sz="2400" dirty="0">
                <a:latin typeface="Arial"/>
                <a:cs typeface="Arial"/>
              </a:rPr>
              <a:t>three types of  memory </a:t>
            </a:r>
            <a:r>
              <a:rPr sz="2400" spc="-5" dirty="0">
                <a:latin typeface="Arial"/>
                <a:cs typeface="Arial"/>
              </a:rPr>
              <a:t>models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available </a:t>
            </a:r>
            <a:r>
              <a:rPr sz="2400" dirty="0">
                <a:latin typeface="Arial"/>
                <a:cs typeface="Arial"/>
              </a:rPr>
              <a:t>for programmers: </a:t>
            </a:r>
            <a:r>
              <a:rPr sz="2400" spc="-5" dirty="0">
                <a:latin typeface="Arial"/>
                <a:cs typeface="Arial"/>
              </a:rPr>
              <a:t>small,  </a:t>
            </a:r>
            <a:r>
              <a:rPr sz="2400" dirty="0">
                <a:latin typeface="Arial"/>
                <a:cs typeface="Arial"/>
              </a:rPr>
              <a:t>compact,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large.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New keywords such as alien, interrupt, bit, data, xdata,  reentrant, and so </a:t>
            </a:r>
            <a:r>
              <a:rPr sz="2400" dirty="0">
                <a:latin typeface="Arial"/>
                <a:cs typeface="Arial"/>
              </a:rPr>
              <a:t>forth, </a:t>
            </a:r>
            <a:r>
              <a:rPr sz="2400" spc="-5" dirty="0">
                <a:latin typeface="Arial"/>
                <a:cs typeface="Arial"/>
              </a:rPr>
              <a:t>are added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traditional C  keyword </a:t>
            </a:r>
            <a:r>
              <a:rPr sz="2400" dirty="0">
                <a:latin typeface="Arial"/>
                <a:cs typeface="Arial"/>
              </a:rPr>
              <a:t>set.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1709</Words>
  <Application>Microsoft Office PowerPoint</Application>
  <PresentationFormat>On-screen Show (4:3)</PresentationFormat>
  <Paragraphs>264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Concourse</vt:lpstr>
      <vt:lpstr>PowerPoint Presentation</vt:lpstr>
      <vt:lpstr>PROGRAMMING  FRAMEWORKS FOR  INTERNET OF THINGS</vt:lpstr>
      <vt:lpstr>Overview</vt:lpstr>
      <vt:lpstr>…Overview</vt:lpstr>
      <vt:lpstr>…Overview</vt:lpstr>
      <vt:lpstr>Embedded DeviceProgramming  Languages</vt:lpstr>
      <vt:lpstr>…Embedded Device Programming Languages</vt:lpstr>
      <vt:lpstr>nesC</vt:lpstr>
      <vt:lpstr>Keil C</vt:lpstr>
      <vt:lpstr>Keil C</vt:lpstr>
      <vt:lpstr>Dynamic C</vt:lpstr>
      <vt:lpstr>PowerPoint Presentation</vt:lpstr>
      <vt:lpstr>B#</vt:lpstr>
      <vt:lpstr>Message Passing in Devices</vt:lpstr>
      <vt:lpstr>RPC-Remote Procedure Call</vt:lpstr>
      <vt:lpstr>Lightweight Remote Procedure Call (LRPC)</vt:lpstr>
      <vt:lpstr>REST- REpresentational State Transfer</vt:lpstr>
      <vt:lpstr>…REST</vt:lpstr>
      <vt:lpstr>…REST</vt:lpstr>
      <vt:lpstr>…REST</vt:lpstr>
      <vt:lpstr>CREST (Computational REST)</vt:lpstr>
      <vt:lpstr>…CREST</vt:lpstr>
      <vt:lpstr>CoAP- Constrained Application Protocol</vt:lpstr>
      <vt:lpstr>…CoAP</vt:lpstr>
      <vt:lpstr>PowerPoint Presentation</vt:lpstr>
      <vt:lpstr>Coordination Languages</vt:lpstr>
      <vt:lpstr>PowerPoint Presentation</vt:lpstr>
      <vt:lpstr>Linda</vt:lpstr>
      <vt:lpstr>eLinda</vt:lpstr>
      <vt:lpstr>Orc</vt:lpstr>
      <vt:lpstr>Features of Orc</vt:lpstr>
      <vt:lpstr>Jolie</vt:lpstr>
      <vt:lpstr>PowerPoint Presentation</vt:lpstr>
      <vt:lpstr>Polyglot Programming</vt:lpstr>
      <vt:lpstr>Polyglot Programming-Definitions</vt:lpstr>
      <vt:lpstr>…Polyglot Programming</vt:lpstr>
      <vt:lpstr>PowerPoint Presentation</vt:lpstr>
      <vt:lpstr>Features of Programming Frameworks for IoT</vt:lpstr>
      <vt:lpstr>…Features of Programming Frameworks for IoT</vt:lpstr>
      <vt:lpstr>…Features of Programming Frameworks for IoT</vt:lpstr>
      <vt:lpstr>IoT Programming Approaches</vt:lpstr>
      <vt:lpstr>…IoT Programming Approaches</vt:lpstr>
      <vt:lpstr>Existing IoT Frameworks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Prajina</cp:lastModifiedBy>
  <cp:revision>2</cp:revision>
  <dcterms:created xsi:type="dcterms:W3CDTF">2022-01-03T16:08:20Z</dcterms:created>
  <dcterms:modified xsi:type="dcterms:W3CDTF">2022-01-03T16:18:08Z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2022-01-03T00:00:00Z</vt:filetime>
  </property>
</Properties>
</file>