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Lst>
  <p:sldSz cy="6858000" cx="12192000"/>
  <p:notesSz cx="12192000" cy="6858000"/>
  <p:embeddedFontLst>
    <p:embeddedFont>
      <p:font typeface="Cambria Math"/>
      <p:regular r:id="rId1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87" roundtripDataSignature="AMtx7mhvX3x0uEmh9LVgGAX6diwbJbE6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187" Type="http://customschemas.google.com/relationships/presentationmetadata" Target="metadata"/><Relationship Id="rId47" Type="http://schemas.openxmlformats.org/officeDocument/2006/relationships/slide" Target="slides/slide41.xml"/><Relationship Id="rId186" Type="http://schemas.openxmlformats.org/officeDocument/2006/relationships/font" Target="fonts/CambriaMath-regular.fntdata"/><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slideMaster" Target="slideMasters/slideMaster1.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2.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10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0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0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0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10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0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10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0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10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0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10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0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10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0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10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0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10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0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10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0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1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1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1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1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1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1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1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1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1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1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1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1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1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1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1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1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1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1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1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1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1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1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1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1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1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1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1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1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1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1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1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4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14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4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14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4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5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15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5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5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5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5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5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5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5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5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15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5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15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5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5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16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6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6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6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16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6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16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6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16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6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16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6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16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6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16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16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6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16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17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7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17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7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17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7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17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7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17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7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17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17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7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17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7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17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7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17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7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5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5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6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6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6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6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6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6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6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6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7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7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7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7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7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7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7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7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8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8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8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8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8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8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8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8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8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8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9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9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9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9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9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9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9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9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9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9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181"/>
          <p:cNvSpPr txBox="1"/>
          <p:nvPr>
            <p:ph type="title"/>
          </p:nvPr>
        </p:nvSpPr>
        <p:spPr>
          <a:xfrm>
            <a:off x="4612766" y="2488768"/>
            <a:ext cx="2966466" cy="9404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6" name="Shape 66"/>
        <p:cNvGrpSpPr/>
        <p:nvPr/>
      </p:nvGrpSpPr>
      <p:grpSpPr>
        <a:xfrm>
          <a:off x="0" y="0"/>
          <a:ext cx="0" cy="0"/>
          <a:chOff x="0" y="0"/>
          <a:chExt cx="0" cy="0"/>
        </a:xfrm>
      </p:grpSpPr>
      <p:sp>
        <p:nvSpPr>
          <p:cNvPr id="67" name="Google Shape;67;p191"/>
          <p:cNvSpPr txBox="1"/>
          <p:nvPr>
            <p:ph type="title"/>
          </p:nvPr>
        </p:nvSpPr>
        <p:spPr>
          <a:xfrm>
            <a:off x="916939" y="609676"/>
            <a:ext cx="3170554"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91"/>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91"/>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19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182"/>
          <p:cNvSpPr txBox="1"/>
          <p:nvPr>
            <p:ph type="title"/>
          </p:nvPr>
        </p:nvSpPr>
        <p:spPr>
          <a:xfrm>
            <a:off x="4612766" y="2488768"/>
            <a:ext cx="2966466" cy="9404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82"/>
          <p:cNvSpPr txBox="1"/>
          <p:nvPr>
            <p:ph idx="1" type="body"/>
          </p:nvPr>
        </p:nvSpPr>
        <p:spPr>
          <a:xfrm>
            <a:off x="916939" y="1759966"/>
            <a:ext cx="10358120" cy="403288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18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 name="Shape 22"/>
        <p:cNvGrpSpPr/>
        <p:nvPr/>
      </p:nvGrpSpPr>
      <p:grpSpPr>
        <a:xfrm>
          <a:off x="0" y="0"/>
          <a:ext cx="0" cy="0"/>
          <a:chOff x="0" y="0"/>
          <a:chExt cx="0" cy="0"/>
        </a:xfrm>
      </p:grpSpPr>
      <p:sp>
        <p:nvSpPr>
          <p:cNvPr id="23" name="Google Shape;23;p18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188"/>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88"/>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189"/>
          <p:cNvSpPr txBox="1"/>
          <p:nvPr>
            <p:ph type="title"/>
          </p:nvPr>
        </p:nvSpPr>
        <p:spPr>
          <a:xfrm>
            <a:off x="4612766" y="2488768"/>
            <a:ext cx="2966466" cy="9404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0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8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8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85"/>
          <p:cNvSpPr txBox="1"/>
          <p:nvPr>
            <p:ph type="title"/>
          </p:nvPr>
        </p:nvSpPr>
        <p:spPr>
          <a:xfrm>
            <a:off x="916939" y="609676"/>
            <a:ext cx="3170554"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5"/>
          <p:cNvSpPr txBox="1"/>
          <p:nvPr>
            <p:ph idx="1" type="body"/>
          </p:nvPr>
        </p:nvSpPr>
        <p:spPr>
          <a:xfrm>
            <a:off x="916939" y="1707159"/>
            <a:ext cx="10358120" cy="245617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8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1" name="Shape 51"/>
        <p:cNvGrpSpPr/>
        <p:nvPr/>
      </p:nvGrpSpPr>
      <p:grpSpPr>
        <a:xfrm>
          <a:off x="0" y="0"/>
          <a:ext cx="0" cy="0"/>
          <a:chOff x="0" y="0"/>
          <a:chExt cx="0" cy="0"/>
        </a:xfrm>
      </p:grpSpPr>
      <p:sp>
        <p:nvSpPr>
          <p:cNvPr id="52" name="Google Shape;52;p18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5" name="Shape 55"/>
        <p:cNvGrpSpPr/>
        <p:nvPr/>
      </p:nvGrpSpPr>
      <p:grpSpPr>
        <a:xfrm>
          <a:off x="0" y="0"/>
          <a:ext cx="0" cy="0"/>
          <a:chOff x="0" y="0"/>
          <a:chExt cx="0" cy="0"/>
        </a:xfrm>
      </p:grpSpPr>
      <p:sp>
        <p:nvSpPr>
          <p:cNvPr id="56" name="Google Shape;56;p187"/>
          <p:cNvSpPr txBox="1"/>
          <p:nvPr>
            <p:ph type="title"/>
          </p:nvPr>
        </p:nvSpPr>
        <p:spPr>
          <a:xfrm>
            <a:off x="916939" y="609676"/>
            <a:ext cx="3170554"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8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0" name="Shape 60"/>
        <p:cNvGrpSpPr/>
        <p:nvPr/>
      </p:nvGrpSpPr>
      <p:grpSpPr>
        <a:xfrm>
          <a:off x="0" y="0"/>
          <a:ext cx="0" cy="0"/>
          <a:chOff x="0" y="0"/>
          <a:chExt cx="0" cy="0"/>
        </a:xfrm>
      </p:grpSpPr>
      <p:sp>
        <p:nvSpPr>
          <p:cNvPr id="61" name="Google Shape;61;p190"/>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90"/>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0"/>
          <p:cNvSpPr txBox="1"/>
          <p:nvPr>
            <p:ph type="title"/>
          </p:nvPr>
        </p:nvSpPr>
        <p:spPr>
          <a:xfrm>
            <a:off x="4612766" y="2488768"/>
            <a:ext cx="2966466" cy="94043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0"/>
          <p:cNvSpPr txBox="1"/>
          <p:nvPr>
            <p:ph idx="1" type="body"/>
          </p:nvPr>
        </p:nvSpPr>
        <p:spPr>
          <a:xfrm>
            <a:off x="916939" y="1759966"/>
            <a:ext cx="10358120" cy="403288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8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184"/>
          <p:cNvSpPr txBox="1"/>
          <p:nvPr>
            <p:ph type="title"/>
          </p:nvPr>
        </p:nvSpPr>
        <p:spPr>
          <a:xfrm>
            <a:off x="916939" y="609676"/>
            <a:ext cx="3170554" cy="69723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184"/>
          <p:cNvSpPr txBox="1"/>
          <p:nvPr>
            <p:ph idx="1" type="body"/>
          </p:nvPr>
        </p:nvSpPr>
        <p:spPr>
          <a:xfrm>
            <a:off x="916939" y="1707159"/>
            <a:ext cx="10358120" cy="245617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42" name="Google Shape;42;p18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18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18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 Id="rId3" Type="http://schemas.openxmlformats.org/officeDocument/2006/relationships/image" Target="../media/image35.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 Id="rId3" Type="http://schemas.openxmlformats.org/officeDocument/2006/relationships/image" Target="../media/image3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9.xml"/><Relationship Id="rId3" Type="http://schemas.openxmlformats.org/officeDocument/2006/relationships/image" Target="../media/image2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0.xml"/><Relationship Id="rId3" Type="http://schemas.openxmlformats.org/officeDocument/2006/relationships/image" Target="../media/image29.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1.xml"/><Relationship Id="rId3" Type="http://schemas.openxmlformats.org/officeDocument/2006/relationships/image" Target="../media/image26.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2.xml"/><Relationship Id="rId3" Type="http://schemas.openxmlformats.org/officeDocument/2006/relationships/image" Target="../media/image4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3.xml"/><Relationship Id="rId3" Type="http://schemas.openxmlformats.org/officeDocument/2006/relationships/image" Target="../media/image34.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8.xml"/><Relationship Id="rId3" Type="http://schemas.openxmlformats.org/officeDocument/2006/relationships/image" Target="../media/image49.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0.xml"/><Relationship Id="rId3" Type="http://schemas.openxmlformats.org/officeDocument/2006/relationships/image" Target="../media/image38.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2.xml"/><Relationship Id="rId3" Type="http://schemas.openxmlformats.org/officeDocument/2006/relationships/image" Target="../media/image33.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3.xml"/><Relationship Id="rId3" Type="http://schemas.openxmlformats.org/officeDocument/2006/relationships/image" Target="../media/image3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4.xml"/><Relationship Id="rId3" Type="http://schemas.openxmlformats.org/officeDocument/2006/relationships/image" Target="../media/image32.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6.xml"/><Relationship Id="rId3" Type="http://schemas.openxmlformats.org/officeDocument/2006/relationships/image" Target="../media/image44.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1.xml"/><Relationship Id="rId3" Type="http://schemas.openxmlformats.org/officeDocument/2006/relationships/image" Target="../media/image36.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2.xml"/><Relationship Id="rId3" Type="http://schemas.openxmlformats.org/officeDocument/2006/relationships/image" Target="../media/image37.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5.xml"/><Relationship Id="rId3" Type="http://schemas.openxmlformats.org/officeDocument/2006/relationships/image" Target="../media/image43.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8.xml"/><Relationship Id="rId3" Type="http://schemas.openxmlformats.org/officeDocument/2006/relationships/image" Target="../media/image40.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0.xml"/><Relationship Id="rId3" Type="http://schemas.openxmlformats.org/officeDocument/2006/relationships/image" Target="../media/image48.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1.xml"/><Relationship Id="rId3" Type="http://schemas.openxmlformats.org/officeDocument/2006/relationships/image" Target="../media/image52.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3.xml"/><Relationship Id="rId3" Type="http://schemas.openxmlformats.org/officeDocument/2006/relationships/image" Target="../media/image50.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6.xml"/><Relationship Id="rId3" Type="http://schemas.openxmlformats.org/officeDocument/2006/relationships/image" Target="../media/image42.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7.xml"/><Relationship Id="rId3" Type="http://schemas.openxmlformats.org/officeDocument/2006/relationships/image" Target="../media/image45.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8.xml"/><Relationship Id="rId3" Type="http://schemas.openxmlformats.org/officeDocument/2006/relationships/image" Target="../media/image57.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0.xml"/><Relationship Id="rId3" Type="http://schemas.openxmlformats.org/officeDocument/2006/relationships/image" Target="../media/image54.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1.xml"/><Relationship Id="rId3" Type="http://schemas.openxmlformats.org/officeDocument/2006/relationships/image" Target="../media/image47.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3.xml"/><Relationship Id="rId3" Type="http://schemas.openxmlformats.org/officeDocument/2006/relationships/image" Target="../media/image46.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4.xml"/><Relationship Id="rId3" Type="http://schemas.openxmlformats.org/officeDocument/2006/relationships/image" Target="../media/image5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6.xml"/><Relationship Id="rId3" Type="http://schemas.openxmlformats.org/officeDocument/2006/relationships/image" Target="../media/image59.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8.xml"/><Relationship Id="rId3" Type="http://schemas.openxmlformats.org/officeDocument/2006/relationships/hyperlink" Target="http://www.intenic.net/"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2.xml"/><Relationship Id="rId3" Type="http://schemas.openxmlformats.org/officeDocument/2006/relationships/image" Target="../media/image53.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5.xml"/><Relationship Id="rId3" Type="http://schemas.openxmlformats.org/officeDocument/2006/relationships/image" Target="../media/image56.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2.xml"/><Relationship Id="rId3" Type="http://schemas.openxmlformats.org/officeDocument/2006/relationships/image" Target="../media/image55.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6.xml"/><Relationship Id="rId3" Type="http://schemas.openxmlformats.org/officeDocument/2006/relationships/image" Target="../media/image58.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www.mhhe.com/compsci/forouzan/" TargetMode="External"/><Relationship Id="rId4" Type="http://schemas.openxmlformats.org/officeDocument/2006/relationships/image" Target="../media/image1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1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2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14.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 Id="rId3" Type="http://schemas.openxmlformats.org/officeDocument/2006/relationships/image" Target="../media/image1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 Id="rId3" Type="http://schemas.openxmlformats.org/officeDocument/2006/relationships/image" Target="../media/image17.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 Id="rId3" Type="http://schemas.openxmlformats.org/officeDocument/2006/relationships/image" Target="../media/image22.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3.xml"/><Relationship Id="rId3" Type="http://schemas.openxmlformats.org/officeDocument/2006/relationships/image" Target="../media/image15.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 Id="rId3" Type="http://schemas.openxmlformats.org/officeDocument/2006/relationships/image" Target="../media/image20.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 Id="rId3" Type="http://schemas.openxmlformats.org/officeDocument/2006/relationships/image" Target="../media/image2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 Id="rId3" Type="http://schemas.openxmlformats.org/officeDocument/2006/relationships/image" Target="../media/image2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3.xml"/><Relationship Id="rId3" Type="http://schemas.openxmlformats.org/officeDocument/2006/relationships/image" Target="../media/image39.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5.xml"/><Relationship Id="rId3" Type="http://schemas.openxmlformats.org/officeDocument/2006/relationships/image" Target="../media/image24.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6.xml"/><Relationship Id="rId3" Type="http://schemas.openxmlformats.org/officeDocument/2006/relationships/image" Target="../media/image2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
          <p:cNvSpPr txBox="1"/>
          <p:nvPr>
            <p:ph type="title"/>
          </p:nvPr>
        </p:nvSpPr>
        <p:spPr>
          <a:xfrm>
            <a:off x="3048000" y="2488768"/>
            <a:ext cx="5867400" cy="936154"/>
          </a:xfrm>
          <a:prstGeom prst="rect">
            <a:avLst/>
          </a:prstGeom>
          <a:noFill/>
          <a:ln>
            <a:noFill/>
          </a:ln>
        </p:spPr>
        <p:txBody>
          <a:bodyPr anchorCtr="0" anchor="t" bIns="0" lIns="0" spcFirstLastPara="1" rIns="0" wrap="square" tIns="12700">
            <a:spAutoFit/>
          </a:bodyPr>
          <a:lstStyle/>
          <a:p>
            <a:pPr indent="0" lvl="0" marL="16510" rtl="0" algn="l">
              <a:lnSpc>
                <a:spcPct val="100000"/>
              </a:lnSpc>
              <a:spcBef>
                <a:spcPts val="0"/>
              </a:spcBef>
              <a:spcAft>
                <a:spcPts val="0"/>
              </a:spcAft>
              <a:buNone/>
            </a:pPr>
            <a:r>
              <a:rPr lang="en-US"/>
              <a:t>Module 1-part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916939" y="609676"/>
            <a:ext cx="363601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Mixed Paradigm</a:t>
            </a:r>
            <a:endParaRPr sz="4400"/>
          </a:p>
        </p:txBody>
      </p:sp>
      <p:sp>
        <p:nvSpPr>
          <p:cNvPr id="129" name="Google Shape;129;p10"/>
          <p:cNvSpPr txBox="1"/>
          <p:nvPr/>
        </p:nvSpPr>
        <p:spPr>
          <a:xfrm>
            <a:off x="916939" y="1707159"/>
            <a:ext cx="10208260" cy="2329180"/>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combining the advantages of both.</a:t>
            </a:r>
            <a:endParaRPr b="0" i="0" sz="2800" u="none" cap="none" strike="noStrike">
              <a:solidFill>
                <a:schemeClr val="dk1"/>
              </a:solidFill>
              <a:latin typeface="Calibri"/>
              <a:ea typeface="Calibri"/>
              <a:cs typeface="Calibri"/>
              <a:sym typeface="Calibri"/>
            </a:endParaRPr>
          </a:p>
          <a:p>
            <a:pPr indent="-228600" lvl="0" marL="241300" marR="5080" rtl="0" algn="l">
              <a:lnSpc>
                <a:spcPct val="107857"/>
              </a:lnSpc>
              <a:spcBef>
                <a:spcPts val="10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example, a light-load client-server communication can be used to  find the address of the peer that can offer a service.</a:t>
            </a:r>
            <a:endParaRPr b="0" i="0" sz="2800" u="none" cap="none" strike="noStrike">
              <a:solidFill>
                <a:schemeClr val="dk1"/>
              </a:solidFill>
              <a:latin typeface="Calibri"/>
              <a:ea typeface="Calibri"/>
              <a:cs typeface="Calibri"/>
              <a:sym typeface="Calibri"/>
            </a:endParaRPr>
          </a:p>
          <a:p>
            <a:pPr indent="-228600" lvl="0" marL="241300" marR="678180" rtl="0" algn="l">
              <a:lnSpc>
                <a:spcPct val="108214"/>
              </a:lnSpc>
              <a:spcBef>
                <a:spcPts val="994"/>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When the address of the peer is found, the actual service can be  received from the peer by using the peer-to peer paradigm.</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0"/>
          <p:cNvSpPr txBox="1"/>
          <p:nvPr>
            <p:ph type="title"/>
          </p:nvPr>
        </p:nvSpPr>
        <p:spPr>
          <a:xfrm>
            <a:off x="916939" y="609676"/>
            <a:ext cx="542353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Connection Termination</a:t>
            </a:r>
            <a:endParaRPr/>
          </a:p>
        </p:txBody>
      </p:sp>
      <p:sp>
        <p:nvSpPr>
          <p:cNvPr id="641" name="Google Shape;641;p100"/>
          <p:cNvSpPr txBox="1"/>
          <p:nvPr/>
        </p:nvSpPr>
        <p:spPr>
          <a:xfrm>
            <a:off x="916939" y="1793493"/>
            <a:ext cx="9799320" cy="2753995"/>
          </a:xfrm>
          <a:prstGeom prst="rect">
            <a:avLst/>
          </a:prstGeom>
          <a:noFill/>
          <a:ln>
            <a:noFill/>
          </a:ln>
        </p:spPr>
        <p:txBody>
          <a:bodyPr anchorCtr="0" anchor="t" bIns="0" lIns="0" spcFirstLastPara="1" rIns="0" wrap="square" tIns="59675">
            <a:spAutoFit/>
          </a:bodyPr>
          <a:lstStyle/>
          <a:p>
            <a:pPr indent="-228600" lvl="0" marL="241300" marR="5080"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After the message is transferred </a:t>
            </a:r>
            <a:r>
              <a:rPr lang="en-US" sz="2800">
                <a:solidFill>
                  <a:srgbClr val="006FC0"/>
                </a:solidFill>
                <a:latin typeface="Arial"/>
                <a:ea typeface="Arial"/>
                <a:cs typeface="Arial"/>
                <a:sym typeface="Arial"/>
              </a:rPr>
              <a:t>successfully</a:t>
            </a:r>
            <a:r>
              <a:rPr lang="en-US" sz="2800">
                <a:solidFill>
                  <a:schemeClr val="dk1"/>
                </a:solidFill>
                <a:latin typeface="Arial"/>
                <a:ea typeface="Arial"/>
                <a:cs typeface="Arial"/>
                <a:sym typeface="Arial"/>
              </a:rPr>
              <a:t>, the client terminates  the connection.</a:t>
            </a:r>
            <a:endParaRPr sz="2800">
              <a:solidFill>
                <a:schemeClr val="dk1"/>
              </a:solidFill>
              <a:latin typeface="Arial"/>
              <a:ea typeface="Arial"/>
              <a:cs typeface="Arial"/>
              <a:sym typeface="Arial"/>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Arial"/>
                <a:ea typeface="Arial"/>
                <a:cs typeface="Arial"/>
                <a:sym typeface="Arial"/>
              </a:rPr>
              <a:t>This phase involves </a:t>
            </a:r>
            <a:r>
              <a:rPr lang="en-US" sz="2800">
                <a:solidFill>
                  <a:srgbClr val="006FC0"/>
                </a:solidFill>
                <a:latin typeface="Arial"/>
                <a:ea typeface="Arial"/>
                <a:cs typeface="Arial"/>
                <a:sym typeface="Arial"/>
              </a:rPr>
              <a:t>two steps</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Arial"/>
                <a:ea typeface="Arial"/>
                <a:cs typeface="Arial"/>
                <a:sym typeface="Arial"/>
              </a:rPr>
              <a:t>1. The client sends the </a:t>
            </a:r>
            <a:r>
              <a:rPr lang="en-US" sz="2800">
                <a:solidFill>
                  <a:srgbClr val="006FC0"/>
                </a:solidFill>
                <a:latin typeface="Arial"/>
                <a:ea typeface="Arial"/>
                <a:cs typeface="Arial"/>
                <a:sym typeface="Arial"/>
              </a:rPr>
              <a:t>QUIT command</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237490" rtl="0" algn="l">
              <a:lnSpc>
                <a:spcPct val="107857"/>
              </a:lnSpc>
              <a:spcBef>
                <a:spcPts val="1045"/>
              </a:spcBef>
              <a:spcAft>
                <a:spcPts val="0"/>
              </a:spcAft>
              <a:buClr>
                <a:schemeClr val="dk1"/>
              </a:buClr>
              <a:buSzPts val="2800"/>
              <a:buFont typeface="Arial"/>
              <a:buChar char="•"/>
            </a:pPr>
            <a:r>
              <a:rPr lang="en-US" sz="2800">
                <a:solidFill>
                  <a:schemeClr val="dk1"/>
                </a:solidFill>
                <a:latin typeface="Arial"/>
                <a:ea typeface="Arial"/>
                <a:cs typeface="Arial"/>
                <a:sym typeface="Arial"/>
              </a:rPr>
              <a:t>2. The server responds with </a:t>
            </a:r>
            <a:r>
              <a:rPr lang="en-US" sz="2800">
                <a:solidFill>
                  <a:srgbClr val="006FC0"/>
                </a:solidFill>
                <a:latin typeface="Arial"/>
                <a:ea typeface="Arial"/>
                <a:cs typeface="Arial"/>
                <a:sym typeface="Arial"/>
              </a:rPr>
              <a:t>code 221 </a:t>
            </a:r>
            <a:r>
              <a:rPr lang="en-US" sz="2800">
                <a:solidFill>
                  <a:schemeClr val="dk1"/>
                </a:solidFill>
                <a:latin typeface="Arial"/>
                <a:ea typeface="Arial"/>
                <a:cs typeface="Arial"/>
                <a:sym typeface="Arial"/>
              </a:rPr>
              <a:t>or some other appropriate  code.</a:t>
            </a:r>
            <a:endParaRPr sz="2800">
              <a:solidFill>
                <a:schemeClr val="dk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1"/>
          <p:cNvSpPr/>
          <p:nvPr/>
        </p:nvSpPr>
        <p:spPr>
          <a:xfrm>
            <a:off x="3095243" y="120536"/>
            <a:ext cx="5705429" cy="651186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2"/>
          <p:cNvSpPr txBox="1"/>
          <p:nvPr>
            <p:ph type="title"/>
          </p:nvPr>
        </p:nvSpPr>
        <p:spPr>
          <a:xfrm>
            <a:off x="916939" y="609676"/>
            <a:ext cx="85896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Message Access Agent: POP and IMAP</a:t>
            </a:r>
            <a:endParaRPr/>
          </a:p>
        </p:txBody>
      </p:sp>
      <p:sp>
        <p:nvSpPr>
          <p:cNvPr id="652" name="Google Shape;652;p102"/>
          <p:cNvSpPr txBox="1"/>
          <p:nvPr/>
        </p:nvSpPr>
        <p:spPr>
          <a:xfrm>
            <a:off x="916939" y="1793493"/>
            <a:ext cx="10345420" cy="2626995"/>
          </a:xfrm>
          <a:prstGeom prst="rect">
            <a:avLst/>
          </a:prstGeom>
          <a:noFill/>
          <a:ln>
            <a:noFill/>
          </a:ln>
        </p:spPr>
        <p:txBody>
          <a:bodyPr anchorCtr="0" anchor="t" bIns="0" lIns="0" spcFirstLastPara="1" rIns="0" wrap="square" tIns="59675">
            <a:spAutoFit/>
          </a:bodyPr>
          <a:lstStyle/>
          <a:p>
            <a:pPr indent="-228600" lvl="0" marL="241300" marR="110489"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SMTP is a </a:t>
            </a:r>
            <a:r>
              <a:rPr lang="en-US" sz="2800">
                <a:solidFill>
                  <a:srgbClr val="006FC0"/>
                </a:solidFill>
                <a:latin typeface="Arial"/>
                <a:ea typeface="Arial"/>
                <a:cs typeface="Arial"/>
                <a:sym typeface="Arial"/>
              </a:rPr>
              <a:t>push protocol</a:t>
            </a:r>
            <a:r>
              <a:rPr lang="en-US" sz="2800">
                <a:solidFill>
                  <a:schemeClr val="dk1"/>
                </a:solidFill>
                <a:latin typeface="Arial"/>
                <a:ea typeface="Arial"/>
                <a:cs typeface="Arial"/>
                <a:sym typeface="Arial"/>
              </a:rPr>
              <a:t>; it pushes the message from the client to the  server.</a:t>
            </a:r>
            <a:endParaRPr sz="2800">
              <a:solidFill>
                <a:schemeClr val="dk1"/>
              </a:solidFill>
              <a:latin typeface="Arial"/>
              <a:ea typeface="Arial"/>
              <a:cs typeface="Arial"/>
              <a:sym typeface="Arial"/>
            </a:endParaRPr>
          </a:p>
          <a:p>
            <a:pPr indent="-228600" lvl="0" marL="241300" marR="5080" rtl="0" algn="l">
              <a:lnSpc>
                <a:spcPct val="107857"/>
              </a:lnSpc>
              <a:spcBef>
                <a:spcPts val="1005"/>
              </a:spcBef>
              <a:spcAft>
                <a:spcPts val="0"/>
              </a:spcAft>
              <a:buClr>
                <a:schemeClr val="dk1"/>
              </a:buClr>
              <a:buSzPts val="2800"/>
              <a:buFont typeface="Arial"/>
              <a:buChar char="•"/>
            </a:pPr>
            <a:r>
              <a:rPr lang="en-US" sz="2800">
                <a:solidFill>
                  <a:schemeClr val="dk1"/>
                </a:solidFill>
                <a:latin typeface="Arial"/>
                <a:ea typeface="Arial"/>
                <a:cs typeface="Arial"/>
                <a:sym typeface="Arial"/>
              </a:rPr>
              <a:t>The receiver needs a </a:t>
            </a:r>
            <a:r>
              <a:rPr lang="en-US" sz="2800">
                <a:solidFill>
                  <a:srgbClr val="006FC0"/>
                </a:solidFill>
                <a:latin typeface="Arial"/>
                <a:ea typeface="Arial"/>
                <a:cs typeface="Arial"/>
                <a:sym typeface="Arial"/>
              </a:rPr>
              <a:t>pull protocol</a:t>
            </a:r>
            <a:r>
              <a:rPr lang="en-US" sz="2800">
                <a:solidFill>
                  <a:schemeClr val="dk1"/>
                </a:solidFill>
                <a:latin typeface="Arial"/>
                <a:ea typeface="Arial"/>
                <a:cs typeface="Arial"/>
                <a:sym typeface="Arial"/>
              </a:rPr>
              <a:t>; the client must pull messages from  the server.</a:t>
            </a:r>
            <a:endParaRPr sz="2800">
              <a:solidFill>
                <a:schemeClr val="dk1"/>
              </a:solidFill>
              <a:latin typeface="Arial"/>
              <a:ea typeface="Arial"/>
              <a:cs typeface="Arial"/>
              <a:sym typeface="Arial"/>
            </a:endParaRPr>
          </a:p>
          <a:p>
            <a:pPr indent="-228600" lvl="0" marL="241300" marR="38735" rtl="0" algn="l">
              <a:lnSpc>
                <a:spcPct val="107857"/>
              </a:lnSpc>
              <a:spcBef>
                <a:spcPts val="1010"/>
              </a:spcBef>
              <a:spcAft>
                <a:spcPts val="0"/>
              </a:spcAft>
              <a:buClr>
                <a:srgbClr val="006FC0"/>
              </a:buClr>
              <a:buSzPts val="2800"/>
              <a:buFont typeface="Arial"/>
              <a:buChar char="•"/>
            </a:pPr>
            <a:r>
              <a:rPr lang="en-US" sz="2800">
                <a:solidFill>
                  <a:srgbClr val="006FC0"/>
                </a:solidFill>
                <a:latin typeface="Arial"/>
                <a:ea typeface="Arial"/>
                <a:cs typeface="Arial"/>
                <a:sym typeface="Arial"/>
              </a:rPr>
              <a:t>Two </a:t>
            </a:r>
            <a:r>
              <a:rPr lang="en-US" sz="2800">
                <a:solidFill>
                  <a:schemeClr val="dk1"/>
                </a:solidFill>
                <a:latin typeface="Arial"/>
                <a:ea typeface="Arial"/>
                <a:cs typeface="Arial"/>
                <a:sym typeface="Arial"/>
              </a:rPr>
              <a:t>message access protocols are available: </a:t>
            </a:r>
            <a:r>
              <a:rPr lang="en-US" sz="2800">
                <a:solidFill>
                  <a:srgbClr val="006FC0"/>
                </a:solidFill>
                <a:latin typeface="Arial"/>
                <a:ea typeface="Arial"/>
                <a:cs typeface="Arial"/>
                <a:sym typeface="Arial"/>
              </a:rPr>
              <a:t>Post Office Protocol  version 3 </a:t>
            </a:r>
            <a:r>
              <a:rPr lang="en-US" sz="2800">
                <a:solidFill>
                  <a:schemeClr val="dk1"/>
                </a:solidFill>
                <a:latin typeface="Arial"/>
                <a:ea typeface="Arial"/>
                <a:cs typeface="Arial"/>
                <a:sym typeface="Arial"/>
              </a:rPr>
              <a:t>(POP3) and </a:t>
            </a:r>
            <a:r>
              <a:rPr lang="en-US" sz="2800">
                <a:solidFill>
                  <a:srgbClr val="006FC0"/>
                </a:solidFill>
                <a:latin typeface="Arial"/>
                <a:ea typeface="Arial"/>
                <a:cs typeface="Arial"/>
                <a:sym typeface="Arial"/>
              </a:rPr>
              <a:t>Internet Mail Access Protocol </a:t>
            </a:r>
            <a:r>
              <a:rPr lang="en-US" sz="2800">
                <a:solidFill>
                  <a:schemeClr val="dk1"/>
                </a:solidFill>
                <a:latin typeface="Arial"/>
                <a:ea typeface="Arial"/>
                <a:cs typeface="Arial"/>
                <a:sym typeface="Arial"/>
              </a:rPr>
              <a:t>version 4 (IMAP4).</a:t>
            </a:r>
            <a:endParaRPr sz="2800">
              <a:solidFill>
                <a:schemeClr val="dk1"/>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03"/>
          <p:cNvSpPr txBox="1"/>
          <p:nvPr>
            <p:ph type="title"/>
          </p:nvPr>
        </p:nvSpPr>
        <p:spPr>
          <a:xfrm>
            <a:off x="916939" y="609676"/>
            <a:ext cx="124396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POP3</a:t>
            </a:r>
            <a:endParaRPr/>
          </a:p>
        </p:txBody>
      </p:sp>
      <p:sp>
        <p:nvSpPr>
          <p:cNvPr id="658" name="Google Shape;658;p103"/>
          <p:cNvSpPr txBox="1"/>
          <p:nvPr/>
        </p:nvSpPr>
        <p:spPr>
          <a:xfrm>
            <a:off x="758139" y="1561592"/>
            <a:ext cx="10367645" cy="4160520"/>
          </a:xfrm>
          <a:prstGeom prst="rect">
            <a:avLst/>
          </a:prstGeom>
          <a:noFill/>
          <a:ln>
            <a:noFill/>
          </a:ln>
        </p:spPr>
        <p:txBody>
          <a:bodyPr anchorCtr="0" anchor="t" bIns="0" lIns="0" spcFirstLastPara="1" rIns="0" wrap="square" tIns="60950">
            <a:spAutoFit/>
          </a:bodyPr>
          <a:lstStyle/>
          <a:p>
            <a:pPr indent="-228600" lvl="0" marL="241300" marR="1370965" rtl="0" algn="l">
              <a:lnSpc>
                <a:spcPct val="107857"/>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Post Office Protocol, version 3 (POP3) is </a:t>
            </a:r>
            <a:r>
              <a:rPr lang="en-US" sz="2800">
                <a:solidFill>
                  <a:srgbClr val="006FC0"/>
                </a:solidFill>
                <a:latin typeface="Arial"/>
                <a:ea typeface="Arial"/>
                <a:cs typeface="Arial"/>
                <a:sym typeface="Arial"/>
              </a:rPr>
              <a:t>simple but limited </a:t>
            </a:r>
            <a:r>
              <a:rPr lang="en-US" sz="2800">
                <a:solidFill>
                  <a:schemeClr val="dk1"/>
                </a:solidFill>
                <a:latin typeface="Arial"/>
                <a:ea typeface="Arial"/>
                <a:cs typeface="Arial"/>
                <a:sym typeface="Arial"/>
              </a:rPr>
              <a:t>in  functionality.</a:t>
            </a:r>
            <a:endParaRPr sz="2800">
              <a:solidFill>
                <a:schemeClr val="dk1"/>
              </a:solidFill>
              <a:latin typeface="Arial"/>
              <a:ea typeface="Arial"/>
              <a:cs typeface="Arial"/>
              <a:sym typeface="Arial"/>
            </a:endParaRPr>
          </a:p>
          <a:p>
            <a:pPr indent="-228600" lvl="0" marL="241300" marR="374015" rtl="0" algn="l">
              <a:lnSpc>
                <a:spcPct val="107857"/>
              </a:lnSpc>
              <a:spcBef>
                <a:spcPts val="1015"/>
              </a:spcBef>
              <a:spcAft>
                <a:spcPts val="0"/>
              </a:spcAft>
              <a:buClr>
                <a:schemeClr val="dk1"/>
              </a:buClr>
              <a:buSzPts val="2800"/>
              <a:buFont typeface="Arial"/>
              <a:buChar char="•"/>
            </a:pPr>
            <a:r>
              <a:rPr lang="en-US" sz="2800">
                <a:solidFill>
                  <a:schemeClr val="dk1"/>
                </a:solidFill>
                <a:latin typeface="Arial"/>
                <a:ea typeface="Arial"/>
                <a:cs typeface="Arial"/>
                <a:sym typeface="Arial"/>
              </a:rPr>
              <a:t>The client POP3 software </a:t>
            </a:r>
            <a:r>
              <a:rPr lang="en-US" sz="2800">
                <a:solidFill>
                  <a:srgbClr val="006FC0"/>
                </a:solidFill>
                <a:latin typeface="Arial"/>
                <a:ea typeface="Arial"/>
                <a:cs typeface="Arial"/>
                <a:sym typeface="Arial"/>
              </a:rPr>
              <a:t>is installed </a:t>
            </a:r>
            <a:r>
              <a:rPr lang="en-US" sz="2800">
                <a:solidFill>
                  <a:schemeClr val="dk1"/>
                </a:solidFill>
                <a:latin typeface="Arial"/>
                <a:ea typeface="Arial"/>
                <a:cs typeface="Arial"/>
                <a:sym typeface="Arial"/>
              </a:rPr>
              <a:t>on the recipient computer; the  server POP3 software is installed on the mail server.</a:t>
            </a:r>
            <a:endParaRPr sz="2800">
              <a:solidFill>
                <a:schemeClr val="dk1"/>
              </a:solidFill>
              <a:latin typeface="Arial"/>
              <a:ea typeface="Arial"/>
              <a:cs typeface="Arial"/>
              <a:sym typeface="Arial"/>
            </a:endParaRPr>
          </a:p>
          <a:p>
            <a:pPr indent="-228600" lvl="0" marL="241300" marR="5080" rtl="0" algn="l">
              <a:lnSpc>
                <a:spcPct val="108214"/>
              </a:lnSpc>
              <a:spcBef>
                <a:spcPts val="994"/>
              </a:spcBef>
              <a:spcAft>
                <a:spcPts val="0"/>
              </a:spcAft>
              <a:buClr>
                <a:schemeClr val="dk1"/>
              </a:buClr>
              <a:buSzPts val="2800"/>
              <a:buFont typeface="Arial"/>
              <a:buChar char="•"/>
            </a:pPr>
            <a:r>
              <a:rPr lang="en-US" sz="2800">
                <a:solidFill>
                  <a:schemeClr val="dk1"/>
                </a:solidFill>
                <a:latin typeface="Arial"/>
                <a:ea typeface="Arial"/>
                <a:cs typeface="Arial"/>
                <a:sym typeface="Arial"/>
              </a:rPr>
              <a:t>Mail access </a:t>
            </a:r>
            <a:r>
              <a:rPr lang="en-US" sz="2800">
                <a:solidFill>
                  <a:srgbClr val="006FC0"/>
                </a:solidFill>
                <a:latin typeface="Arial"/>
                <a:ea typeface="Arial"/>
                <a:cs typeface="Arial"/>
                <a:sym typeface="Arial"/>
              </a:rPr>
              <a:t>starts </a:t>
            </a:r>
            <a:r>
              <a:rPr lang="en-US" sz="2800">
                <a:solidFill>
                  <a:schemeClr val="dk1"/>
                </a:solidFill>
                <a:latin typeface="Arial"/>
                <a:ea typeface="Arial"/>
                <a:cs typeface="Arial"/>
                <a:sym typeface="Arial"/>
              </a:rPr>
              <a:t>with the client when the user needs to download its  e-mail from the mailbox on the mail server.</a:t>
            </a:r>
            <a:endParaRPr sz="2800">
              <a:solidFill>
                <a:schemeClr val="dk1"/>
              </a:solidFill>
              <a:latin typeface="Arial"/>
              <a:ea typeface="Arial"/>
              <a:cs typeface="Arial"/>
              <a:sym typeface="Arial"/>
            </a:endParaRPr>
          </a:p>
          <a:p>
            <a:pPr indent="-228600" lvl="0" marL="241300" marR="0" rtl="0" algn="l">
              <a:lnSpc>
                <a:spcPct val="100000"/>
              </a:lnSpc>
              <a:spcBef>
                <a:spcPts val="615"/>
              </a:spcBef>
              <a:spcAft>
                <a:spcPts val="0"/>
              </a:spcAft>
              <a:buClr>
                <a:schemeClr val="dk1"/>
              </a:buClr>
              <a:buSzPts val="2800"/>
              <a:buFont typeface="Arial"/>
              <a:buChar char="•"/>
            </a:pPr>
            <a:r>
              <a:rPr lang="en-US" sz="2800">
                <a:solidFill>
                  <a:schemeClr val="dk1"/>
                </a:solidFill>
                <a:latin typeface="Arial"/>
                <a:ea typeface="Arial"/>
                <a:cs typeface="Arial"/>
                <a:sym typeface="Arial"/>
              </a:rPr>
              <a:t>The client opens a connection to the server on </a:t>
            </a:r>
            <a:r>
              <a:rPr lang="en-US" sz="2800">
                <a:solidFill>
                  <a:srgbClr val="006FC0"/>
                </a:solidFill>
                <a:latin typeface="Arial"/>
                <a:ea typeface="Arial"/>
                <a:cs typeface="Arial"/>
                <a:sym typeface="Arial"/>
              </a:rPr>
              <a:t>TCP port 110</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0" rtl="0" algn="l">
              <a:lnSpc>
                <a:spcPct val="100000"/>
              </a:lnSpc>
              <a:spcBef>
                <a:spcPts val="670"/>
              </a:spcBef>
              <a:spcAft>
                <a:spcPts val="0"/>
              </a:spcAft>
              <a:buClr>
                <a:schemeClr val="dk1"/>
              </a:buClr>
              <a:buSzPts val="2800"/>
              <a:buFont typeface="Arial"/>
              <a:buChar char="•"/>
            </a:pPr>
            <a:r>
              <a:rPr lang="en-US" sz="2800">
                <a:solidFill>
                  <a:schemeClr val="dk1"/>
                </a:solidFill>
                <a:latin typeface="Arial"/>
                <a:ea typeface="Arial"/>
                <a:cs typeface="Arial"/>
                <a:sym typeface="Arial"/>
              </a:rPr>
              <a:t>It then sends its </a:t>
            </a:r>
            <a:r>
              <a:rPr lang="en-US" sz="2800">
                <a:solidFill>
                  <a:srgbClr val="006FC0"/>
                </a:solidFill>
                <a:latin typeface="Arial"/>
                <a:ea typeface="Arial"/>
                <a:cs typeface="Arial"/>
                <a:sym typeface="Arial"/>
              </a:rPr>
              <a:t>user name and password </a:t>
            </a:r>
            <a:r>
              <a:rPr lang="en-US" sz="2800">
                <a:solidFill>
                  <a:schemeClr val="dk1"/>
                </a:solidFill>
                <a:latin typeface="Arial"/>
                <a:ea typeface="Arial"/>
                <a:cs typeface="Arial"/>
                <a:sym typeface="Arial"/>
              </a:rPr>
              <a:t>to access the mailbox.</a:t>
            </a:r>
            <a:endParaRPr sz="2800">
              <a:solidFill>
                <a:schemeClr val="dk1"/>
              </a:solidFill>
              <a:latin typeface="Arial"/>
              <a:ea typeface="Arial"/>
              <a:cs typeface="Arial"/>
              <a:sym typeface="Arial"/>
            </a:endParaRPr>
          </a:p>
          <a:p>
            <a:pPr indent="-228600" lvl="0" marL="241300" marR="0" rtl="0" algn="l">
              <a:lnSpc>
                <a:spcPct val="100000"/>
              </a:lnSpc>
              <a:spcBef>
                <a:spcPts val="665"/>
              </a:spcBef>
              <a:spcAft>
                <a:spcPts val="0"/>
              </a:spcAft>
              <a:buClr>
                <a:schemeClr val="dk1"/>
              </a:buClr>
              <a:buSzPts val="2800"/>
              <a:buFont typeface="Arial"/>
              <a:buChar char="•"/>
            </a:pPr>
            <a:r>
              <a:rPr lang="en-US" sz="2800">
                <a:solidFill>
                  <a:schemeClr val="dk1"/>
                </a:solidFill>
                <a:latin typeface="Arial"/>
                <a:ea typeface="Arial"/>
                <a:cs typeface="Arial"/>
                <a:sym typeface="Arial"/>
              </a:rPr>
              <a:t>The user can then list and retrieve the mail messages, one by one.</a:t>
            </a:r>
            <a:endParaRPr sz="2800">
              <a:solidFill>
                <a:schemeClr val="dk1"/>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04"/>
          <p:cNvSpPr/>
          <p:nvPr/>
        </p:nvSpPr>
        <p:spPr>
          <a:xfrm>
            <a:off x="990214" y="1147571"/>
            <a:ext cx="10198228" cy="48950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05"/>
          <p:cNvSpPr txBox="1"/>
          <p:nvPr/>
        </p:nvSpPr>
        <p:spPr>
          <a:xfrm>
            <a:off x="916939" y="535076"/>
            <a:ext cx="9977755" cy="4504055"/>
          </a:xfrm>
          <a:prstGeom prst="rect">
            <a:avLst/>
          </a:prstGeom>
          <a:noFill/>
          <a:ln>
            <a:noFill/>
          </a:ln>
        </p:spPr>
        <p:txBody>
          <a:bodyPr anchorCtr="0" anchor="t" bIns="0" lIns="0" spcFirstLastPara="1" rIns="0" wrap="square" tIns="9777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POP3 has </a:t>
            </a:r>
            <a:r>
              <a:rPr lang="en-US" sz="2800">
                <a:solidFill>
                  <a:srgbClr val="006FC0"/>
                </a:solidFill>
                <a:latin typeface="Arial"/>
                <a:ea typeface="Arial"/>
                <a:cs typeface="Arial"/>
                <a:sym typeface="Arial"/>
              </a:rPr>
              <a:t>two modes</a:t>
            </a:r>
            <a:r>
              <a:rPr lang="en-US" sz="2800">
                <a:solidFill>
                  <a:schemeClr val="dk1"/>
                </a:solidFill>
                <a:latin typeface="Arial"/>
                <a:ea typeface="Arial"/>
                <a:cs typeface="Arial"/>
                <a:sym typeface="Arial"/>
              </a:rPr>
              <a:t>: the delete mode and the keep mode.</a:t>
            </a:r>
            <a:endParaRPr sz="2800">
              <a:solidFill>
                <a:schemeClr val="dk1"/>
              </a:solidFill>
              <a:latin typeface="Arial"/>
              <a:ea typeface="Arial"/>
              <a:cs typeface="Arial"/>
              <a:sym typeface="Arial"/>
            </a:endParaRPr>
          </a:p>
          <a:p>
            <a:pPr indent="-228600" lvl="0" marL="241300" marR="54610" rtl="0" algn="l">
              <a:lnSpc>
                <a:spcPct val="107857"/>
              </a:lnSpc>
              <a:spcBef>
                <a:spcPts val="1055"/>
              </a:spcBef>
              <a:spcAft>
                <a:spcPts val="0"/>
              </a:spcAft>
              <a:buClr>
                <a:schemeClr val="dk1"/>
              </a:buClr>
              <a:buSzPts val="2800"/>
              <a:buFont typeface="Arial"/>
              <a:buChar char="•"/>
            </a:pPr>
            <a:r>
              <a:rPr lang="en-US" sz="2800">
                <a:solidFill>
                  <a:schemeClr val="dk1"/>
                </a:solidFill>
                <a:latin typeface="Arial"/>
                <a:ea typeface="Arial"/>
                <a:cs typeface="Arial"/>
                <a:sym typeface="Arial"/>
              </a:rPr>
              <a:t>In the delete mode, the mail is deleted from the mailbox after each  retrieval.</a:t>
            </a:r>
            <a:endParaRPr sz="2800">
              <a:solidFill>
                <a:schemeClr val="dk1"/>
              </a:solidFill>
              <a:latin typeface="Arial"/>
              <a:ea typeface="Arial"/>
              <a:cs typeface="Arial"/>
              <a:sym typeface="Arial"/>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Arial"/>
                <a:ea typeface="Arial"/>
                <a:cs typeface="Arial"/>
                <a:sym typeface="Arial"/>
              </a:rPr>
              <a:t>In the keep mode, the mail remains in the mailbox after retrieval.</a:t>
            </a:r>
            <a:endParaRPr sz="2800">
              <a:solidFill>
                <a:schemeClr val="dk1"/>
              </a:solidFill>
              <a:latin typeface="Arial"/>
              <a:ea typeface="Arial"/>
              <a:cs typeface="Arial"/>
              <a:sym typeface="Arial"/>
            </a:endParaRPr>
          </a:p>
          <a:p>
            <a:pPr indent="-228600" lvl="0" marL="241300" marR="215265" rtl="0" algn="just">
              <a:lnSpc>
                <a:spcPct val="90000"/>
              </a:lnSpc>
              <a:spcBef>
                <a:spcPts val="994"/>
              </a:spcBef>
              <a:spcAft>
                <a:spcPts val="0"/>
              </a:spcAft>
              <a:buClr>
                <a:schemeClr val="dk1"/>
              </a:buClr>
              <a:buSzPts val="2800"/>
              <a:buFont typeface="Arial"/>
              <a:buChar char="•"/>
            </a:pPr>
            <a:r>
              <a:rPr lang="en-US" sz="2800">
                <a:solidFill>
                  <a:schemeClr val="dk1"/>
                </a:solidFill>
                <a:latin typeface="Arial"/>
                <a:ea typeface="Arial"/>
                <a:cs typeface="Arial"/>
                <a:sym typeface="Arial"/>
              </a:rPr>
              <a:t>The delete mode is normally used when the user is working at her </a:t>
            </a:r>
            <a:r>
              <a:rPr lang="en-US" sz="2800">
                <a:solidFill>
                  <a:srgbClr val="006FC0"/>
                </a:solidFill>
                <a:latin typeface="Arial"/>
                <a:ea typeface="Arial"/>
                <a:cs typeface="Arial"/>
                <a:sym typeface="Arial"/>
              </a:rPr>
              <a:t> permanent computer </a:t>
            </a:r>
            <a:r>
              <a:rPr lang="en-US" sz="2800">
                <a:solidFill>
                  <a:schemeClr val="dk1"/>
                </a:solidFill>
                <a:latin typeface="Arial"/>
                <a:ea typeface="Arial"/>
                <a:cs typeface="Arial"/>
                <a:sym typeface="Arial"/>
              </a:rPr>
              <a:t>and can save and organize the received mail  after reading or replying.</a:t>
            </a:r>
            <a:endParaRPr sz="2800">
              <a:solidFill>
                <a:schemeClr val="dk1"/>
              </a:solidFill>
              <a:latin typeface="Arial"/>
              <a:ea typeface="Arial"/>
              <a:cs typeface="Arial"/>
              <a:sym typeface="Arial"/>
            </a:endParaRPr>
          </a:p>
          <a:p>
            <a:pPr indent="-228600" lvl="0" marL="241300" marR="5080" rtl="0" algn="l">
              <a:lnSpc>
                <a:spcPct val="90000"/>
              </a:lnSpc>
              <a:spcBef>
                <a:spcPts val="1010"/>
              </a:spcBef>
              <a:spcAft>
                <a:spcPts val="0"/>
              </a:spcAft>
              <a:buClr>
                <a:schemeClr val="dk1"/>
              </a:buClr>
              <a:buSzPts val="2800"/>
              <a:buFont typeface="Arial"/>
              <a:buChar char="•"/>
            </a:pPr>
            <a:r>
              <a:rPr lang="en-US" sz="2800">
                <a:solidFill>
                  <a:schemeClr val="dk1"/>
                </a:solidFill>
                <a:latin typeface="Arial"/>
                <a:ea typeface="Arial"/>
                <a:cs typeface="Arial"/>
                <a:sym typeface="Arial"/>
              </a:rPr>
              <a:t>The keep mode is normally used when the user accesses her mail  away from her primary computer (for example, </a:t>
            </a:r>
            <a:r>
              <a:rPr lang="en-US" sz="2800">
                <a:solidFill>
                  <a:srgbClr val="006FC0"/>
                </a:solidFill>
                <a:latin typeface="Arial"/>
                <a:ea typeface="Arial"/>
                <a:cs typeface="Arial"/>
                <a:sym typeface="Arial"/>
              </a:rPr>
              <a:t>from a laptop). </a:t>
            </a:r>
            <a:r>
              <a:rPr lang="en-US" sz="2800">
                <a:solidFill>
                  <a:schemeClr val="dk1"/>
                </a:solidFill>
                <a:latin typeface="Arial"/>
                <a:ea typeface="Arial"/>
                <a:cs typeface="Arial"/>
                <a:sym typeface="Arial"/>
              </a:rPr>
              <a:t>The  mail is read but kept in the system for later retrieval and organizing.</a:t>
            </a:r>
            <a:endParaRPr sz="2800">
              <a:solidFill>
                <a:schemeClr val="dk1"/>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06"/>
          <p:cNvSpPr txBox="1"/>
          <p:nvPr/>
        </p:nvSpPr>
        <p:spPr>
          <a:xfrm>
            <a:off x="916939" y="1707159"/>
            <a:ext cx="9427845" cy="2456180"/>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POP3 is </a:t>
            </a:r>
            <a:r>
              <a:rPr lang="en-US" sz="2800">
                <a:solidFill>
                  <a:srgbClr val="006FC0"/>
                </a:solidFill>
                <a:latin typeface="Arial"/>
                <a:ea typeface="Arial"/>
                <a:cs typeface="Arial"/>
                <a:sym typeface="Arial"/>
              </a:rPr>
              <a:t>deficient </a:t>
            </a:r>
            <a:r>
              <a:rPr lang="en-US" sz="2800">
                <a:solidFill>
                  <a:schemeClr val="dk1"/>
                </a:solidFill>
                <a:latin typeface="Arial"/>
                <a:ea typeface="Arial"/>
                <a:cs typeface="Arial"/>
                <a:sym typeface="Arial"/>
              </a:rPr>
              <a:t>in several ways.</a:t>
            </a:r>
            <a:endParaRPr sz="2800">
              <a:solidFill>
                <a:schemeClr val="dk1"/>
              </a:solidFill>
              <a:latin typeface="Arial"/>
              <a:ea typeface="Arial"/>
              <a:cs typeface="Arial"/>
              <a:sym typeface="Arial"/>
            </a:endParaRPr>
          </a:p>
          <a:p>
            <a:pPr indent="-228600" lvl="0" marL="241300" marR="0" rtl="0" algn="l">
              <a:lnSpc>
                <a:spcPct val="100000"/>
              </a:lnSpc>
              <a:spcBef>
                <a:spcPts val="675"/>
              </a:spcBef>
              <a:spcAft>
                <a:spcPts val="0"/>
              </a:spcAft>
              <a:buClr>
                <a:schemeClr val="dk1"/>
              </a:buClr>
              <a:buSzPts val="2800"/>
              <a:buFont typeface="Arial"/>
              <a:buChar char="•"/>
            </a:pPr>
            <a:r>
              <a:rPr lang="en-US" sz="2800">
                <a:solidFill>
                  <a:schemeClr val="dk1"/>
                </a:solidFill>
                <a:latin typeface="Arial"/>
                <a:ea typeface="Arial"/>
                <a:cs typeface="Arial"/>
                <a:sym typeface="Arial"/>
              </a:rPr>
              <a:t>It does not allow the user to </a:t>
            </a:r>
            <a:r>
              <a:rPr lang="en-US" sz="2800">
                <a:solidFill>
                  <a:srgbClr val="006FC0"/>
                </a:solidFill>
                <a:latin typeface="Arial"/>
                <a:ea typeface="Arial"/>
                <a:cs typeface="Arial"/>
                <a:sym typeface="Arial"/>
              </a:rPr>
              <a:t>organize </a:t>
            </a:r>
            <a:r>
              <a:rPr lang="en-US" sz="2800">
                <a:solidFill>
                  <a:schemeClr val="dk1"/>
                </a:solidFill>
                <a:latin typeface="Arial"/>
                <a:ea typeface="Arial"/>
                <a:cs typeface="Arial"/>
                <a:sym typeface="Arial"/>
              </a:rPr>
              <a:t>her mail on the server;</a:t>
            </a:r>
            <a:endParaRPr sz="2800">
              <a:solidFill>
                <a:schemeClr val="dk1"/>
              </a:solidFill>
              <a:latin typeface="Arial"/>
              <a:ea typeface="Arial"/>
              <a:cs typeface="Arial"/>
              <a:sym typeface="Arial"/>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Arial"/>
                <a:ea typeface="Arial"/>
                <a:cs typeface="Arial"/>
                <a:sym typeface="Arial"/>
              </a:rPr>
              <a:t>the user cannot have </a:t>
            </a:r>
            <a:r>
              <a:rPr lang="en-US" sz="2800">
                <a:solidFill>
                  <a:srgbClr val="006FC0"/>
                </a:solidFill>
                <a:latin typeface="Arial"/>
                <a:ea typeface="Arial"/>
                <a:cs typeface="Arial"/>
                <a:sym typeface="Arial"/>
              </a:rPr>
              <a:t>different folders </a:t>
            </a:r>
            <a:r>
              <a:rPr lang="en-US" sz="2800">
                <a:solidFill>
                  <a:schemeClr val="dk1"/>
                </a:solidFill>
                <a:latin typeface="Arial"/>
                <a:ea typeface="Arial"/>
                <a:cs typeface="Arial"/>
                <a:sym typeface="Arial"/>
              </a:rPr>
              <a:t>on the server.</a:t>
            </a:r>
            <a:endParaRPr sz="2800">
              <a:solidFill>
                <a:schemeClr val="dk1"/>
              </a:solidFill>
              <a:latin typeface="Arial"/>
              <a:ea typeface="Arial"/>
              <a:cs typeface="Arial"/>
              <a:sym typeface="Arial"/>
            </a:endParaRPr>
          </a:p>
          <a:p>
            <a:pPr indent="-228600" lvl="0" marL="241300" marR="5080" rtl="0" algn="l">
              <a:lnSpc>
                <a:spcPct val="108214"/>
              </a:lnSpc>
              <a:spcBef>
                <a:spcPts val="103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Arial"/>
                <a:ea typeface="Arial"/>
                <a:cs typeface="Arial"/>
                <a:sym typeface="Arial"/>
              </a:rPr>
              <a:t>In addition, POP3 does not allow the user to </a:t>
            </a:r>
            <a:r>
              <a:rPr lang="en-US" sz="2800">
                <a:solidFill>
                  <a:srgbClr val="006FC0"/>
                </a:solidFill>
                <a:latin typeface="Arial"/>
                <a:ea typeface="Arial"/>
                <a:cs typeface="Arial"/>
                <a:sym typeface="Arial"/>
              </a:rPr>
              <a:t>partially check </a:t>
            </a:r>
            <a:r>
              <a:rPr lang="en-US" sz="2800">
                <a:solidFill>
                  <a:schemeClr val="dk1"/>
                </a:solidFill>
                <a:latin typeface="Arial"/>
                <a:ea typeface="Arial"/>
                <a:cs typeface="Arial"/>
                <a:sym typeface="Arial"/>
              </a:rPr>
              <a:t>the  contents of the mail before downloading.</a:t>
            </a:r>
            <a:endParaRPr sz="2800">
              <a:solidFill>
                <a:schemeClr val="dk1"/>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07"/>
          <p:cNvSpPr txBox="1"/>
          <p:nvPr>
            <p:ph type="title"/>
          </p:nvPr>
        </p:nvSpPr>
        <p:spPr>
          <a:xfrm>
            <a:off x="916939" y="348741"/>
            <a:ext cx="1518285" cy="6965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IMAP4</a:t>
            </a:r>
            <a:endParaRPr/>
          </a:p>
        </p:txBody>
      </p:sp>
      <p:sp>
        <p:nvSpPr>
          <p:cNvPr id="679" name="Google Shape;679;p107"/>
          <p:cNvSpPr txBox="1"/>
          <p:nvPr/>
        </p:nvSpPr>
        <p:spPr>
          <a:xfrm>
            <a:off x="916939" y="1055692"/>
            <a:ext cx="10160635" cy="4974590"/>
          </a:xfrm>
          <a:prstGeom prst="rect">
            <a:avLst/>
          </a:prstGeom>
          <a:noFill/>
          <a:ln>
            <a:noFill/>
          </a:ln>
        </p:spPr>
        <p:txBody>
          <a:bodyPr anchorCtr="0" anchor="t" bIns="0" lIns="0" spcFirstLastPara="1" rIns="0" wrap="square" tIns="60325">
            <a:spAutoFit/>
          </a:bodyPr>
          <a:lstStyle/>
          <a:p>
            <a:pPr indent="-304165" lvl="0" marL="316230" marR="0" rtl="0" algn="l">
              <a:lnSpc>
                <a:spcPct val="10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Internet Mail Access Protocol, version 4 (IMAP4).</a:t>
            </a:r>
            <a:endParaRPr sz="2600">
              <a:solidFill>
                <a:schemeClr val="dk1"/>
              </a:solidFill>
              <a:latin typeface="Arial"/>
              <a:ea typeface="Arial"/>
              <a:cs typeface="Arial"/>
              <a:sym typeface="Arial"/>
            </a:endParaRPr>
          </a:p>
          <a:p>
            <a:pPr indent="-228600" lvl="0" marL="241300" marR="0" rtl="0" algn="l">
              <a:lnSpc>
                <a:spcPct val="100000"/>
              </a:lnSpc>
              <a:spcBef>
                <a:spcPts val="375"/>
              </a:spcBef>
              <a:spcAft>
                <a:spcPts val="0"/>
              </a:spcAft>
              <a:buClr>
                <a:schemeClr val="dk1"/>
              </a:buClr>
              <a:buSzPts val="2600"/>
              <a:buFont typeface="Arial"/>
              <a:buChar char="•"/>
            </a:pPr>
            <a:r>
              <a:rPr lang="en-US" sz="2600">
                <a:solidFill>
                  <a:schemeClr val="dk1"/>
                </a:solidFill>
                <a:latin typeface="Arial"/>
                <a:ea typeface="Arial"/>
                <a:cs typeface="Arial"/>
                <a:sym typeface="Arial"/>
              </a:rPr>
              <a:t>IMAP4 is similar to POP3, but it has </a:t>
            </a:r>
            <a:r>
              <a:rPr lang="en-US" sz="2600">
                <a:solidFill>
                  <a:srgbClr val="006FC0"/>
                </a:solidFill>
                <a:latin typeface="Arial"/>
                <a:ea typeface="Arial"/>
                <a:cs typeface="Arial"/>
                <a:sym typeface="Arial"/>
              </a:rPr>
              <a:t>more </a:t>
            </a:r>
            <a:r>
              <a:rPr lang="en-US" sz="2600">
                <a:solidFill>
                  <a:schemeClr val="dk1"/>
                </a:solidFill>
                <a:latin typeface="Arial"/>
                <a:ea typeface="Arial"/>
                <a:cs typeface="Arial"/>
                <a:sym typeface="Arial"/>
              </a:rPr>
              <a:t>features;</a:t>
            </a:r>
            <a:endParaRPr sz="2600">
              <a:solidFill>
                <a:schemeClr val="dk1"/>
              </a:solidFill>
              <a:latin typeface="Arial"/>
              <a:ea typeface="Arial"/>
              <a:cs typeface="Arial"/>
              <a:sym typeface="Arial"/>
            </a:endParaRPr>
          </a:p>
          <a:p>
            <a:pPr indent="-228600" lvl="0" marL="241300" marR="0" rtl="0" algn="l">
              <a:lnSpc>
                <a:spcPct val="100000"/>
              </a:lnSpc>
              <a:spcBef>
                <a:spcPts val="380"/>
              </a:spcBef>
              <a:spcAft>
                <a:spcPts val="0"/>
              </a:spcAft>
              <a:buClr>
                <a:schemeClr val="dk1"/>
              </a:buClr>
              <a:buSzPts val="2600"/>
              <a:buFont typeface="Arial"/>
              <a:buChar char="•"/>
            </a:pPr>
            <a:r>
              <a:rPr lang="en-US" sz="2600">
                <a:solidFill>
                  <a:schemeClr val="dk1"/>
                </a:solidFill>
                <a:latin typeface="Arial"/>
                <a:ea typeface="Arial"/>
                <a:cs typeface="Arial"/>
                <a:sym typeface="Arial"/>
              </a:rPr>
              <a:t>IMAP4 is more powerful and more complex.</a:t>
            </a:r>
            <a:endParaRPr sz="2600">
              <a:solidFill>
                <a:schemeClr val="dk1"/>
              </a:solidFill>
              <a:latin typeface="Arial"/>
              <a:ea typeface="Arial"/>
              <a:cs typeface="Arial"/>
              <a:sym typeface="Arial"/>
            </a:endParaRPr>
          </a:p>
          <a:p>
            <a:pPr indent="-228600" lvl="0" marL="241300" marR="0" rtl="0" algn="l">
              <a:lnSpc>
                <a:spcPct val="100000"/>
              </a:lnSpc>
              <a:spcBef>
                <a:spcPts val="375"/>
              </a:spcBef>
              <a:spcAft>
                <a:spcPts val="0"/>
              </a:spcAft>
              <a:buClr>
                <a:schemeClr val="dk1"/>
              </a:buClr>
              <a:buSzPts val="2600"/>
              <a:buFont typeface="Arial"/>
              <a:buChar char="•"/>
            </a:pPr>
            <a:r>
              <a:rPr lang="en-US" sz="2600">
                <a:solidFill>
                  <a:schemeClr val="dk1"/>
                </a:solidFill>
                <a:latin typeface="Arial"/>
                <a:ea typeface="Arial"/>
                <a:cs typeface="Arial"/>
                <a:sym typeface="Arial"/>
              </a:rPr>
              <a:t>IMAP4 provides the following </a:t>
            </a:r>
            <a:r>
              <a:rPr lang="en-US" sz="2600">
                <a:solidFill>
                  <a:srgbClr val="006FC0"/>
                </a:solidFill>
                <a:latin typeface="Arial"/>
                <a:ea typeface="Arial"/>
                <a:cs typeface="Arial"/>
                <a:sym typeface="Arial"/>
              </a:rPr>
              <a:t>extra functions</a:t>
            </a:r>
            <a:r>
              <a:rPr lang="en-US" sz="2600">
                <a:solidFill>
                  <a:schemeClr val="dk1"/>
                </a:solidFill>
                <a:latin typeface="Arial"/>
                <a:ea typeface="Arial"/>
                <a:cs typeface="Arial"/>
                <a:sym typeface="Arial"/>
              </a:rPr>
              <a:t>:</a:t>
            </a:r>
            <a:endParaRPr sz="2600">
              <a:solidFill>
                <a:schemeClr val="dk1"/>
              </a:solidFill>
              <a:latin typeface="Arial"/>
              <a:ea typeface="Arial"/>
              <a:cs typeface="Arial"/>
              <a:sym typeface="Arial"/>
            </a:endParaRPr>
          </a:p>
          <a:p>
            <a:pPr indent="-228600" lvl="0" marL="241300" marR="0" rtl="0" algn="l">
              <a:lnSpc>
                <a:spcPct val="100000"/>
              </a:lnSpc>
              <a:spcBef>
                <a:spcPts val="375"/>
              </a:spcBef>
              <a:spcAft>
                <a:spcPts val="0"/>
              </a:spcAft>
              <a:buClr>
                <a:schemeClr val="dk1"/>
              </a:buClr>
              <a:buSzPts val="2600"/>
              <a:buFont typeface="Arial"/>
              <a:buChar char="•"/>
            </a:pPr>
            <a:r>
              <a:rPr lang="en-US" sz="2600">
                <a:solidFill>
                  <a:schemeClr val="dk1"/>
                </a:solidFill>
                <a:latin typeface="Arial"/>
                <a:ea typeface="Arial"/>
                <a:cs typeface="Arial"/>
                <a:sym typeface="Arial"/>
              </a:rPr>
              <a:t>A user can </a:t>
            </a:r>
            <a:r>
              <a:rPr lang="en-US" sz="2600">
                <a:solidFill>
                  <a:srgbClr val="006FC0"/>
                </a:solidFill>
                <a:latin typeface="Arial"/>
                <a:ea typeface="Arial"/>
                <a:cs typeface="Arial"/>
                <a:sym typeface="Arial"/>
              </a:rPr>
              <a:t>check the e-mail header </a:t>
            </a:r>
            <a:r>
              <a:rPr lang="en-US" sz="2600">
                <a:solidFill>
                  <a:schemeClr val="dk1"/>
                </a:solidFill>
                <a:latin typeface="Arial"/>
                <a:ea typeface="Arial"/>
                <a:cs typeface="Arial"/>
                <a:sym typeface="Arial"/>
              </a:rPr>
              <a:t>prior to downloading.</a:t>
            </a:r>
            <a:endParaRPr sz="2600">
              <a:solidFill>
                <a:schemeClr val="dk1"/>
              </a:solidFill>
              <a:latin typeface="Arial"/>
              <a:ea typeface="Arial"/>
              <a:cs typeface="Arial"/>
              <a:sym typeface="Arial"/>
            </a:endParaRPr>
          </a:p>
          <a:p>
            <a:pPr indent="-228600" lvl="0" marL="241300" marR="1010919" rtl="0" algn="l">
              <a:lnSpc>
                <a:spcPct val="80000"/>
              </a:lnSpc>
              <a:spcBef>
                <a:spcPts val="100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Arial"/>
                <a:ea typeface="Arial"/>
                <a:cs typeface="Arial"/>
                <a:sym typeface="Arial"/>
              </a:rPr>
              <a:t>A user can </a:t>
            </a:r>
            <a:r>
              <a:rPr lang="en-US" sz="2600">
                <a:solidFill>
                  <a:srgbClr val="006FC0"/>
                </a:solidFill>
                <a:latin typeface="Arial"/>
                <a:ea typeface="Arial"/>
                <a:cs typeface="Arial"/>
                <a:sym typeface="Arial"/>
              </a:rPr>
              <a:t>search the contents </a:t>
            </a:r>
            <a:r>
              <a:rPr lang="en-US" sz="2600">
                <a:solidFill>
                  <a:schemeClr val="dk1"/>
                </a:solidFill>
                <a:latin typeface="Arial"/>
                <a:ea typeface="Arial"/>
                <a:cs typeface="Arial"/>
                <a:sym typeface="Arial"/>
              </a:rPr>
              <a:t>of the e-mail for a specific string of  characters prior to downloading.</a:t>
            </a:r>
            <a:endParaRPr sz="2600">
              <a:solidFill>
                <a:schemeClr val="dk1"/>
              </a:solidFill>
              <a:latin typeface="Arial"/>
              <a:ea typeface="Arial"/>
              <a:cs typeface="Arial"/>
              <a:sym typeface="Arial"/>
            </a:endParaRPr>
          </a:p>
          <a:p>
            <a:pPr indent="-228600" lvl="0" marL="241300" marR="5080" rtl="0" algn="l">
              <a:lnSpc>
                <a:spcPct val="80000"/>
              </a:lnSpc>
              <a:spcBef>
                <a:spcPts val="1000"/>
              </a:spcBef>
              <a:spcAft>
                <a:spcPts val="0"/>
              </a:spcAft>
              <a:buClr>
                <a:schemeClr val="dk1"/>
              </a:buClr>
              <a:buSzPts val="2600"/>
              <a:buFont typeface="Arial"/>
              <a:buChar char="•"/>
            </a:pPr>
            <a:r>
              <a:rPr lang="en-US" sz="2600">
                <a:solidFill>
                  <a:schemeClr val="dk1"/>
                </a:solidFill>
                <a:latin typeface="Arial"/>
                <a:ea typeface="Arial"/>
                <a:cs typeface="Arial"/>
                <a:sym typeface="Arial"/>
              </a:rPr>
              <a:t>A user can </a:t>
            </a:r>
            <a:r>
              <a:rPr lang="en-US" sz="2600">
                <a:solidFill>
                  <a:srgbClr val="006FC0"/>
                </a:solidFill>
                <a:latin typeface="Arial"/>
                <a:ea typeface="Arial"/>
                <a:cs typeface="Arial"/>
                <a:sym typeface="Arial"/>
              </a:rPr>
              <a:t>partially download </a:t>
            </a:r>
            <a:r>
              <a:rPr lang="en-US" sz="2600">
                <a:solidFill>
                  <a:schemeClr val="dk1"/>
                </a:solidFill>
                <a:latin typeface="Arial"/>
                <a:ea typeface="Arial"/>
                <a:cs typeface="Arial"/>
                <a:sym typeface="Arial"/>
              </a:rPr>
              <a:t>e-mail. This is especially useful if bandwidth  is limited and the e-mail contains multimedia with high bandwidth  requirements.</a:t>
            </a:r>
            <a:endParaRPr sz="2600">
              <a:solidFill>
                <a:schemeClr val="dk1"/>
              </a:solidFill>
              <a:latin typeface="Arial"/>
              <a:ea typeface="Arial"/>
              <a:cs typeface="Arial"/>
              <a:sym typeface="Arial"/>
            </a:endParaRPr>
          </a:p>
          <a:p>
            <a:pPr indent="-304165" lvl="0" marL="316230" marR="0" rtl="0" algn="l">
              <a:lnSpc>
                <a:spcPct val="100000"/>
              </a:lnSpc>
              <a:spcBef>
                <a:spcPts val="370"/>
              </a:spcBef>
              <a:spcAft>
                <a:spcPts val="0"/>
              </a:spcAft>
              <a:buClr>
                <a:schemeClr val="dk1"/>
              </a:buClr>
              <a:buSzPts val="2600"/>
              <a:buFont typeface="Arial"/>
              <a:buChar char="•"/>
            </a:pPr>
            <a:r>
              <a:rPr lang="en-US" sz="2600">
                <a:solidFill>
                  <a:schemeClr val="dk1"/>
                </a:solidFill>
                <a:latin typeface="Arial"/>
                <a:ea typeface="Arial"/>
                <a:cs typeface="Arial"/>
                <a:sym typeface="Arial"/>
              </a:rPr>
              <a:t>A user can create, delete, or </a:t>
            </a:r>
            <a:r>
              <a:rPr lang="en-US" sz="2600">
                <a:solidFill>
                  <a:srgbClr val="006FC0"/>
                </a:solidFill>
                <a:latin typeface="Arial"/>
                <a:ea typeface="Arial"/>
                <a:cs typeface="Arial"/>
                <a:sym typeface="Arial"/>
              </a:rPr>
              <a:t>rename mailboxes </a:t>
            </a:r>
            <a:r>
              <a:rPr lang="en-US" sz="2600">
                <a:solidFill>
                  <a:schemeClr val="dk1"/>
                </a:solidFill>
                <a:latin typeface="Arial"/>
                <a:ea typeface="Arial"/>
                <a:cs typeface="Arial"/>
                <a:sym typeface="Arial"/>
              </a:rPr>
              <a:t>on the mail server.</a:t>
            </a:r>
            <a:endParaRPr sz="2600">
              <a:solidFill>
                <a:schemeClr val="dk1"/>
              </a:solidFill>
              <a:latin typeface="Arial"/>
              <a:ea typeface="Arial"/>
              <a:cs typeface="Arial"/>
              <a:sym typeface="Arial"/>
            </a:endParaRPr>
          </a:p>
          <a:p>
            <a:pPr indent="-228600" lvl="0" marL="241300" marR="0" rtl="0" algn="l">
              <a:lnSpc>
                <a:spcPct val="100000"/>
              </a:lnSpc>
              <a:spcBef>
                <a:spcPts val="390"/>
              </a:spcBef>
              <a:spcAft>
                <a:spcPts val="0"/>
              </a:spcAft>
              <a:buClr>
                <a:schemeClr val="dk1"/>
              </a:buClr>
              <a:buSzPts val="2600"/>
              <a:buFont typeface="Arial"/>
              <a:buChar char="•"/>
            </a:pPr>
            <a:r>
              <a:rPr lang="en-US" sz="2600">
                <a:solidFill>
                  <a:schemeClr val="dk1"/>
                </a:solidFill>
                <a:latin typeface="Arial"/>
                <a:ea typeface="Arial"/>
                <a:cs typeface="Arial"/>
                <a:sym typeface="Arial"/>
              </a:rPr>
              <a:t>A user can create a </a:t>
            </a:r>
            <a:r>
              <a:rPr lang="en-US" sz="2600">
                <a:solidFill>
                  <a:srgbClr val="006FC0"/>
                </a:solidFill>
                <a:latin typeface="Arial"/>
                <a:ea typeface="Arial"/>
                <a:cs typeface="Arial"/>
                <a:sym typeface="Arial"/>
              </a:rPr>
              <a:t>hierarchy </a:t>
            </a:r>
            <a:r>
              <a:rPr lang="en-US" sz="2600">
                <a:solidFill>
                  <a:schemeClr val="dk1"/>
                </a:solidFill>
                <a:latin typeface="Arial"/>
                <a:ea typeface="Arial"/>
                <a:cs typeface="Arial"/>
                <a:sym typeface="Arial"/>
              </a:rPr>
              <a:t>of mailboxes in a folder for e-mail storage.</a:t>
            </a:r>
            <a:endParaRPr sz="2600">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08"/>
          <p:cNvSpPr txBox="1"/>
          <p:nvPr>
            <p:ph type="title"/>
          </p:nvPr>
        </p:nvSpPr>
        <p:spPr>
          <a:xfrm>
            <a:off x="916938" y="609676"/>
            <a:ext cx="3807461"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MIME</a:t>
            </a:r>
            <a:endParaRPr/>
          </a:p>
        </p:txBody>
      </p:sp>
      <p:sp>
        <p:nvSpPr>
          <p:cNvPr id="685" name="Google Shape;685;p108"/>
          <p:cNvSpPr txBox="1"/>
          <p:nvPr/>
        </p:nvSpPr>
        <p:spPr>
          <a:xfrm>
            <a:off x="916939" y="1737106"/>
            <a:ext cx="10306050" cy="3951146"/>
          </a:xfrm>
          <a:prstGeom prst="rect">
            <a:avLst/>
          </a:prstGeom>
          <a:noFill/>
          <a:ln>
            <a:noFill/>
          </a:ln>
        </p:spPr>
        <p:txBody>
          <a:bodyPr anchorCtr="0" anchor="t" bIns="0" lIns="0" spcFirstLastPara="1" rIns="0" wrap="square" tIns="132075">
            <a:spAutoFit/>
          </a:bodyPr>
          <a:lstStyle/>
          <a:p>
            <a:pPr indent="-228600" lvl="0" marL="241300" marR="10795" rtl="0" algn="l">
              <a:lnSpc>
                <a:spcPct val="70000"/>
              </a:lnSpc>
              <a:spcBef>
                <a:spcPts val="0"/>
              </a:spcBef>
              <a:spcAft>
                <a:spcPts val="0"/>
              </a:spcAft>
              <a:buClr>
                <a:srgbClr val="006FC0"/>
              </a:buClr>
              <a:buSzPts val="2400"/>
              <a:buFont typeface="Arial"/>
              <a:buChar char="•"/>
            </a:pPr>
            <a:r>
              <a:rPr lang="en-US" sz="2400">
                <a:solidFill>
                  <a:srgbClr val="006FC0"/>
                </a:solidFill>
                <a:latin typeface="Times New Roman"/>
                <a:ea typeface="Times New Roman"/>
                <a:cs typeface="Times New Roman"/>
                <a:sym typeface="Times New Roman"/>
              </a:rPr>
              <a:t>Multipurpose Internet Mail Extensions </a:t>
            </a:r>
            <a:r>
              <a:rPr lang="en-US" sz="2400">
                <a:solidFill>
                  <a:schemeClr val="dk1"/>
                </a:solidFill>
                <a:latin typeface="Times New Roman"/>
                <a:ea typeface="Times New Roman"/>
                <a:cs typeface="Times New Roman"/>
                <a:sym typeface="Times New Roman"/>
              </a:rPr>
              <a:t>(MIME) is a supplementary protocol  that </a:t>
            </a:r>
            <a:r>
              <a:rPr lang="en-US" sz="2400">
                <a:solidFill>
                  <a:srgbClr val="006FC0"/>
                </a:solidFill>
                <a:latin typeface="Times New Roman"/>
                <a:ea typeface="Times New Roman"/>
                <a:cs typeface="Times New Roman"/>
                <a:sym typeface="Times New Roman"/>
              </a:rPr>
              <a:t>allows non-ASCII data </a:t>
            </a:r>
            <a:r>
              <a:rPr lang="en-US" sz="2400">
                <a:solidFill>
                  <a:schemeClr val="dk1"/>
                </a:solidFill>
                <a:latin typeface="Times New Roman"/>
                <a:ea typeface="Times New Roman"/>
                <a:cs typeface="Times New Roman"/>
                <a:sym typeface="Times New Roman"/>
              </a:rPr>
              <a:t>to be sent through e-mail.</a:t>
            </a:r>
            <a:endParaRPr/>
          </a:p>
          <a:p>
            <a:pPr indent="-228600" lvl="0" marL="241300" marR="5080" rtl="0" algn="l">
              <a:lnSpc>
                <a:spcPct val="70000"/>
              </a:lnSpc>
              <a:spcBef>
                <a:spcPts val="994"/>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MIME is a set of software functions that transforms non-ASCII data to ASCII  data and vice versa.</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0"/>
              </a:spcBef>
              <a:spcAft>
                <a:spcPts val="0"/>
              </a:spcAft>
              <a:buClr>
                <a:srgbClr val="006FC0"/>
              </a:buClr>
              <a:buSzPts val="2400"/>
              <a:buFont typeface="Arial"/>
              <a:buChar char="•"/>
            </a:pPr>
            <a:r>
              <a:rPr lang="en-US" sz="2400">
                <a:solidFill>
                  <a:srgbClr val="006FC0"/>
                </a:solidFill>
                <a:latin typeface="Times New Roman"/>
                <a:ea typeface="Times New Roman"/>
                <a:cs typeface="Times New Roman"/>
                <a:sym typeface="Times New Roman"/>
              </a:rPr>
              <a:t>Normally </a:t>
            </a:r>
            <a:r>
              <a:rPr lang="en-US" sz="2400">
                <a:solidFill>
                  <a:schemeClr val="dk1"/>
                </a:solidFill>
                <a:latin typeface="Times New Roman"/>
                <a:ea typeface="Times New Roman"/>
                <a:cs typeface="Times New Roman"/>
                <a:sym typeface="Times New Roman"/>
              </a:rPr>
              <a:t>E-mail can send messages only in </a:t>
            </a:r>
            <a:r>
              <a:rPr lang="en-US" sz="2400">
                <a:solidFill>
                  <a:srgbClr val="006FC0"/>
                </a:solidFill>
                <a:latin typeface="Times New Roman"/>
                <a:ea typeface="Times New Roman"/>
                <a:cs typeface="Times New Roman"/>
                <a:sym typeface="Times New Roman"/>
              </a:rPr>
              <a:t>NVT 7-bit ASCII </a:t>
            </a:r>
            <a:r>
              <a:rPr lang="en-US" sz="2400">
                <a:solidFill>
                  <a:schemeClr val="dk1"/>
                </a:solidFill>
                <a:latin typeface="Times New Roman"/>
                <a:ea typeface="Times New Roman"/>
                <a:cs typeface="Times New Roman"/>
                <a:sym typeface="Times New Roman"/>
              </a:rPr>
              <a:t>format.</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cannot be used for languages other than English.</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a:t>
            </a:r>
            <a:r>
              <a:rPr lang="en-US" sz="2400">
                <a:solidFill>
                  <a:srgbClr val="006FC0"/>
                </a:solidFill>
                <a:latin typeface="Times New Roman"/>
                <a:ea typeface="Times New Roman"/>
                <a:cs typeface="Times New Roman"/>
                <a:sym typeface="Times New Roman"/>
              </a:rPr>
              <a:t>cannot be </a:t>
            </a:r>
            <a:r>
              <a:rPr lang="en-US" sz="2400">
                <a:solidFill>
                  <a:schemeClr val="dk1"/>
                </a:solidFill>
                <a:latin typeface="Times New Roman"/>
                <a:ea typeface="Times New Roman"/>
                <a:cs typeface="Times New Roman"/>
                <a:sym typeface="Times New Roman"/>
              </a:rPr>
              <a:t>used to send binary files or video or audio data.</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a:p>
            <a:pPr indent="-228600" lvl="0" marL="241300" marR="261620" rtl="0" algn="l">
              <a:lnSpc>
                <a:spcPct val="7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MIME transforms non-ASCII data at the sender site to NVT ASCII data and  delivers it . The message at the receiving site is transformed back to the  original data.</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09"/>
          <p:cNvSpPr txBox="1"/>
          <p:nvPr>
            <p:ph type="title"/>
          </p:nvPr>
        </p:nvSpPr>
        <p:spPr>
          <a:xfrm>
            <a:off x="916938" y="609676"/>
            <a:ext cx="3655061"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MIME</a:t>
            </a:r>
            <a:endParaRPr/>
          </a:p>
        </p:txBody>
      </p:sp>
      <p:sp>
        <p:nvSpPr>
          <p:cNvPr id="691" name="Google Shape;691;p109"/>
          <p:cNvSpPr txBox="1"/>
          <p:nvPr/>
        </p:nvSpPr>
        <p:spPr>
          <a:xfrm>
            <a:off x="916939" y="5372811"/>
            <a:ext cx="9983470" cy="45212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NVT is </a:t>
            </a:r>
            <a:r>
              <a:rPr lang="en-US" sz="2800">
                <a:solidFill>
                  <a:srgbClr val="006FC0"/>
                </a:solidFill>
                <a:latin typeface="Arial"/>
                <a:ea typeface="Arial"/>
                <a:cs typeface="Arial"/>
                <a:sym typeface="Arial"/>
              </a:rPr>
              <a:t>a Network Virtual Terminal </a:t>
            </a:r>
            <a:r>
              <a:rPr lang="en-US" sz="2800">
                <a:solidFill>
                  <a:schemeClr val="dk1"/>
                </a:solidFill>
                <a:latin typeface="Arial"/>
                <a:ea typeface="Arial"/>
                <a:cs typeface="Arial"/>
                <a:sym typeface="Arial"/>
              </a:rPr>
              <a:t>which gives facilities in networks.</a:t>
            </a:r>
            <a:endParaRPr sz="2800">
              <a:solidFill>
                <a:schemeClr val="dk1"/>
              </a:solidFill>
              <a:latin typeface="Arial"/>
              <a:ea typeface="Arial"/>
              <a:cs typeface="Arial"/>
              <a:sym typeface="Arial"/>
            </a:endParaRPr>
          </a:p>
        </p:txBody>
      </p:sp>
      <p:sp>
        <p:nvSpPr>
          <p:cNvPr id="692" name="Google Shape;692;p109"/>
          <p:cNvSpPr/>
          <p:nvPr/>
        </p:nvSpPr>
        <p:spPr>
          <a:xfrm>
            <a:off x="838199" y="2168698"/>
            <a:ext cx="10821835" cy="25783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916939" y="639521"/>
            <a:ext cx="7966709"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CLIENT-SERVER PARADIGM working</a:t>
            </a:r>
            <a:endParaRPr sz="4400"/>
          </a:p>
        </p:txBody>
      </p:sp>
      <p:sp>
        <p:nvSpPr>
          <p:cNvPr id="135" name="Google Shape;135;p11"/>
          <p:cNvSpPr txBox="1"/>
          <p:nvPr/>
        </p:nvSpPr>
        <p:spPr>
          <a:xfrm>
            <a:off x="916939" y="1759966"/>
            <a:ext cx="10213340" cy="4032885"/>
          </a:xfrm>
          <a:prstGeom prst="rect">
            <a:avLst/>
          </a:prstGeom>
          <a:noFill/>
          <a:ln>
            <a:noFill/>
          </a:ln>
        </p:spPr>
        <p:txBody>
          <a:bodyPr anchorCtr="0" anchor="t" bIns="0" lIns="0" spcFirstLastPara="1" rIns="0" wrap="square" tIns="97150">
            <a:spAutoFit/>
          </a:bodyPr>
          <a:lstStyle/>
          <a:p>
            <a:pPr indent="-228600" lvl="0" marL="241300" marR="5080" rtl="0" algn="just">
              <a:lnSpc>
                <a:spcPct val="8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a client-server paradigm, communication at the application layer is  between two running application programs called processes: a client  and a server.</a:t>
            </a:r>
            <a:endParaRPr b="0" i="0" sz="2800" u="none" cap="none" strike="noStrike">
              <a:solidFill>
                <a:schemeClr val="dk1"/>
              </a:solidFill>
              <a:latin typeface="Calibri"/>
              <a:ea typeface="Calibri"/>
              <a:cs typeface="Calibri"/>
              <a:sym typeface="Calibri"/>
            </a:endParaRPr>
          </a:p>
          <a:p>
            <a:pPr indent="-228600" lvl="0" marL="241300" marR="44450" rtl="0" algn="l">
              <a:lnSpc>
                <a:spcPct val="8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client is a running program that initializes the communication by  sending a request; a server is another application program that waits  for a request from a client.</a:t>
            </a:r>
            <a:endParaRPr b="0" i="0" sz="2800" u="none" cap="none" strike="noStrike">
              <a:solidFill>
                <a:schemeClr val="dk1"/>
              </a:solidFill>
              <a:latin typeface="Calibri"/>
              <a:ea typeface="Calibri"/>
              <a:cs typeface="Calibri"/>
              <a:sym typeface="Calibri"/>
            </a:endParaRPr>
          </a:p>
          <a:p>
            <a:pPr indent="-228600" lvl="0" marL="241300" marR="508000" rtl="0" algn="l">
              <a:lnSpc>
                <a:spcPct val="80000"/>
              </a:lnSpc>
              <a:spcBef>
                <a:spcPts val="100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The server handles the request received from a client, prepares a  result, and sends the result back to the client.</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33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lifetime of a server is infinite</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32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lifetime of a client is finite.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10"/>
          <p:cNvSpPr txBox="1"/>
          <p:nvPr>
            <p:ph type="title"/>
          </p:nvPr>
        </p:nvSpPr>
        <p:spPr>
          <a:xfrm>
            <a:off x="916939" y="228600"/>
            <a:ext cx="335978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MIME Headers</a:t>
            </a:r>
            <a:endParaRPr/>
          </a:p>
        </p:txBody>
      </p:sp>
      <p:sp>
        <p:nvSpPr>
          <p:cNvPr id="698" name="Google Shape;698;p110"/>
          <p:cNvSpPr txBox="1"/>
          <p:nvPr/>
        </p:nvSpPr>
        <p:spPr>
          <a:xfrm>
            <a:off x="916939" y="1339246"/>
            <a:ext cx="9979661" cy="3454151"/>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MIME defines five headers.</a:t>
            </a:r>
            <a:endParaRPr sz="2400">
              <a:solidFill>
                <a:schemeClr val="dk1"/>
              </a:solidFill>
              <a:latin typeface="Times New Roman"/>
              <a:ea typeface="Times New Roman"/>
              <a:cs typeface="Times New Roman"/>
              <a:sym typeface="Times New Roman"/>
            </a:endParaRPr>
          </a:p>
          <a:p>
            <a:pPr indent="-228600" lvl="0" marL="241300" marR="468630" rtl="0" algn="l">
              <a:lnSpc>
                <a:spcPct val="125833"/>
              </a:lnSpc>
              <a:spcBef>
                <a:spcPts val="480"/>
              </a:spcBef>
              <a:spcAft>
                <a:spcPts val="0"/>
              </a:spcAft>
              <a:buClr>
                <a:srgbClr val="006FC0"/>
              </a:buClr>
              <a:buSzPts val="2400"/>
              <a:buFont typeface="Arial"/>
              <a:buChar char="•"/>
            </a:pPr>
            <a:r>
              <a:rPr lang="en-US" sz="2400">
                <a:solidFill>
                  <a:srgbClr val="006FC0"/>
                </a:solidFill>
                <a:latin typeface="Times New Roman"/>
                <a:ea typeface="Times New Roman"/>
                <a:cs typeface="Times New Roman"/>
                <a:sym typeface="Times New Roman"/>
              </a:rPr>
              <a:t>MIME-Version </a:t>
            </a:r>
            <a:r>
              <a:rPr lang="en-US" sz="2400">
                <a:solidFill>
                  <a:schemeClr val="dk1"/>
                </a:solidFill>
                <a:latin typeface="Times New Roman"/>
                <a:ea typeface="Times New Roman"/>
                <a:cs typeface="Times New Roman"/>
                <a:sym typeface="Times New Roman"/>
              </a:rPr>
              <a:t>:This header defines the version of MIME used. The  current version is 1.1.</a:t>
            </a:r>
            <a:endParaRPr sz="2400">
              <a:solidFill>
                <a:schemeClr val="dk1"/>
              </a:solidFill>
              <a:latin typeface="Times New Roman"/>
              <a:ea typeface="Times New Roman"/>
              <a:cs typeface="Times New Roman"/>
              <a:sym typeface="Times New Roman"/>
            </a:endParaRPr>
          </a:p>
          <a:p>
            <a:pPr indent="-228600" lvl="0" marL="241300" marR="362585" rtl="0" algn="l">
              <a:lnSpc>
                <a:spcPct val="126250"/>
              </a:lnSpc>
              <a:spcBef>
                <a:spcPts val="1005"/>
              </a:spcBef>
              <a:spcAft>
                <a:spcPts val="0"/>
              </a:spcAft>
              <a:buClr>
                <a:srgbClr val="006FC0"/>
              </a:buClr>
              <a:buSzPts val="2400"/>
              <a:buFont typeface="Arial"/>
              <a:buChar char="•"/>
            </a:pPr>
            <a:r>
              <a:rPr lang="en-US" sz="2400">
                <a:solidFill>
                  <a:srgbClr val="006FC0"/>
                </a:solidFill>
                <a:latin typeface="Times New Roman"/>
                <a:ea typeface="Times New Roman"/>
                <a:cs typeface="Times New Roman"/>
                <a:sym typeface="Times New Roman"/>
              </a:rPr>
              <a:t>Content-ID </a:t>
            </a:r>
            <a:r>
              <a:rPr lang="en-US" sz="2400">
                <a:solidFill>
                  <a:schemeClr val="dk1"/>
                </a:solidFill>
                <a:latin typeface="Times New Roman"/>
                <a:ea typeface="Times New Roman"/>
                <a:cs typeface="Times New Roman"/>
                <a:sym typeface="Times New Roman"/>
              </a:rPr>
              <a:t>:This header uniquely identifies the whole message in a  multiple message environment.</a:t>
            </a:r>
            <a:endParaRPr sz="2400">
              <a:solidFill>
                <a:schemeClr val="dk1"/>
              </a:solidFill>
              <a:latin typeface="Times New Roman"/>
              <a:ea typeface="Times New Roman"/>
              <a:cs typeface="Times New Roman"/>
              <a:sym typeface="Times New Roman"/>
            </a:endParaRPr>
          </a:p>
          <a:p>
            <a:pPr indent="-228600" lvl="0" marL="241300" marR="5080" rtl="0" algn="l">
              <a:lnSpc>
                <a:spcPct val="125833"/>
              </a:lnSpc>
              <a:spcBef>
                <a:spcPts val="994"/>
              </a:spcBef>
              <a:spcAft>
                <a:spcPts val="0"/>
              </a:spcAft>
              <a:buClr>
                <a:srgbClr val="006FC0"/>
              </a:buClr>
              <a:buSzPts val="2400"/>
              <a:buFont typeface="Arial"/>
              <a:buChar char="•"/>
            </a:pPr>
            <a:r>
              <a:rPr lang="en-US" sz="2400">
                <a:solidFill>
                  <a:srgbClr val="006FC0"/>
                </a:solidFill>
                <a:latin typeface="Times New Roman"/>
                <a:ea typeface="Times New Roman"/>
                <a:cs typeface="Times New Roman"/>
                <a:sym typeface="Times New Roman"/>
              </a:rPr>
              <a:t>Content-Description </a:t>
            </a:r>
            <a:r>
              <a:rPr lang="en-US" sz="2400">
                <a:solidFill>
                  <a:schemeClr val="dk1"/>
                </a:solidFill>
                <a:latin typeface="Times New Roman"/>
                <a:ea typeface="Times New Roman"/>
                <a:cs typeface="Times New Roman"/>
                <a:sym typeface="Times New Roman"/>
              </a:rPr>
              <a:t>: This header defines whether the body is image,  audio, or video.</a:t>
            </a:r>
            <a:endParaRPr sz="2400">
              <a:solidFill>
                <a:schemeClr val="dk1"/>
              </a:solidFill>
              <a:latin typeface="Times New Roman"/>
              <a:ea typeface="Times New Roman"/>
              <a:cs typeface="Times New Roman"/>
              <a:sym typeface="Times New Roman"/>
            </a:endParaRPr>
          </a:p>
          <a:p>
            <a:pPr indent="-50800" lvl="0" marL="241300" marR="0" rtl="0" algn="l">
              <a:lnSpc>
                <a:spcPct val="100000"/>
              </a:lnSpc>
              <a:spcBef>
                <a:spcPts val="95"/>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sp>
        <p:nvSpPr>
          <p:cNvPr id="699" name="Google Shape;699;p110"/>
          <p:cNvSpPr/>
          <p:nvPr/>
        </p:nvSpPr>
        <p:spPr>
          <a:xfrm>
            <a:off x="2133600" y="3962400"/>
            <a:ext cx="9799137" cy="29915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1"/>
          <p:cNvSpPr txBox="1"/>
          <p:nvPr>
            <p:ph type="title"/>
          </p:nvPr>
        </p:nvSpPr>
        <p:spPr>
          <a:xfrm>
            <a:off x="916939" y="372618"/>
            <a:ext cx="304800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Content-Type</a:t>
            </a:r>
            <a:endParaRPr/>
          </a:p>
        </p:txBody>
      </p:sp>
      <p:sp>
        <p:nvSpPr>
          <p:cNvPr id="705" name="Google Shape;705;p111"/>
          <p:cNvSpPr txBox="1"/>
          <p:nvPr/>
        </p:nvSpPr>
        <p:spPr>
          <a:xfrm>
            <a:off x="916938" y="1274191"/>
            <a:ext cx="7541261" cy="45212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MIME allows seven different types of data.</a:t>
            </a:r>
            <a:endParaRPr sz="2800">
              <a:solidFill>
                <a:schemeClr val="dk1"/>
              </a:solidFill>
              <a:latin typeface="Arial"/>
              <a:ea typeface="Arial"/>
              <a:cs typeface="Arial"/>
              <a:sym typeface="Arial"/>
            </a:endParaRPr>
          </a:p>
        </p:txBody>
      </p:sp>
      <p:sp>
        <p:nvSpPr>
          <p:cNvPr id="706" name="Google Shape;706;p111"/>
          <p:cNvSpPr/>
          <p:nvPr/>
        </p:nvSpPr>
        <p:spPr>
          <a:xfrm>
            <a:off x="1815083" y="1825900"/>
            <a:ext cx="8707998" cy="48476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2"/>
          <p:cNvSpPr txBox="1"/>
          <p:nvPr>
            <p:ph type="title"/>
          </p:nvPr>
        </p:nvSpPr>
        <p:spPr>
          <a:xfrm>
            <a:off x="916939" y="609676"/>
            <a:ext cx="601980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Content-Transfer-Encoding</a:t>
            </a:r>
            <a:endParaRPr/>
          </a:p>
        </p:txBody>
      </p:sp>
      <p:sp>
        <p:nvSpPr>
          <p:cNvPr id="712" name="Google Shape;712;p112"/>
          <p:cNvSpPr txBox="1"/>
          <p:nvPr/>
        </p:nvSpPr>
        <p:spPr>
          <a:xfrm>
            <a:off x="916938" y="1793493"/>
            <a:ext cx="6779261" cy="45212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five types of encoding methods are</a:t>
            </a:r>
            <a:endParaRPr sz="2800">
              <a:solidFill>
                <a:schemeClr val="dk1"/>
              </a:solidFill>
              <a:latin typeface="Arial"/>
              <a:ea typeface="Arial"/>
              <a:cs typeface="Arial"/>
              <a:sym typeface="Arial"/>
            </a:endParaRPr>
          </a:p>
        </p:txBody>
      </p:sp>
      <p:sp>
        <p:nvSpPr>
          <p:cNvPr id="713" name="Google Shape;713;p112"/>
          <p:cNvSpPr/>
          <p:nvPr/>
        </p:nvSpPr>
        <p:spPr>
          <a:xfrm>
            <a:off x="580643" y="2586252"/>
            <a:ext cx="10214766" cy="33709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13"/>
          <p:cNvSpPr txBox="1"/>
          <p:nvPr>
            <p:ph type="title"/>
          </p:nvPr>
        </p:nvSpPr>
        <p:spPr>
          <a:xfrm>
            <a:off x="916939" y="479551"/>
            <a:ext cx="369062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Web-Based Mail</a:t>
            </a:r>
            <a:endParaRPr/>
          </a:p>
        </p:txBody>
      </p:sp>
      <p:sp>
        <p:nvSpPr>
          <p:cNvPr id="719" name="Google Shape;719;p113"/>
          <p:cNvSpPr txBox="1"/>
          <p:nvPr/>
        </p:nvSpPr>
        <p:spPr>
          <a:xfrm>
            <a:off x="916939" y="1528063"/>
            <a:ext cx="7728584" cy="45212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Common sites are Hotmail, Yahoo, and Google mail.</a:t>
            </a:r>
            <a:endParaRPr sz="2800">
              <a:solidFill>
                <a:schemeClr val="dk1"/>
              </a:solidFill>
              <a:latin typeface="Arial"/>
              <a:ea typeface="Arial"/>
              <a:cs typeface="Arial"/>
              <a:sym typeface="Arial"/>
            </a:endParaRPr>
          </a:p>
        </p:txBody>
      </p:sp>
      <p:sp>
        <p:nvSpPr>
          <p:cNvPr id="720" name="Google Shape;720;p113"/>
          <p:cNvSpPr/>
          <p:nvPr/>
        </p:nvSpPr>
        <p:spPr>
          <a:xfrm>
            <a:off x="2220467" y="2080372"/>
            <a:ext cx="6633214" cy="45261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14"/>
          <p:cNvSpPr txBox="1"/>
          <p:nvPr>
            <p:ph type="title"/>
          </p:nvPr>
        </p:nvSpPr>
        <p:spPr>
          <a:xfrm>
            <a:off x="916939" y="609676"/>
            <a:ext cx="338772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E-Mail Security</a:t>
            </a:r>
            <a:endParaRPr/>
          </a:p>
        </p:txBody>
      </p:sp>
      <p:sp>
        <p:nvSpPr>
          <p:cNvPr id="726" name="Google Shape;726;p114"/>
          <p:cNvSpPr txBox="1"/>
          <p:nvPr/>
        </p:nvSpPr>
        <p:spPr>
          <a:xfrm>
            <a:off x="916939" y="1707159"/>
            <a:ext cx="9973945" cy="2456180"/>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Email protocols does not provide any security provisions by default.</a:t>
            </a:r>
            <a:endParaRPr sz="2800">
              <a:solidFill>
                <a:schemeClr val="dk1"/>
              </a:solidFill>
              <a:latin typeface="Arial"/>
              <a:ea typeface="Arial"/>
              <a:cs typeface="Arial"/>
              <a:sym typeface="Arial"/>
            </a:endParaRPr>
          </a:p>
          <a:p>
            <a:pPr indent="-228600" lvl="0" marL="241300" marR="307340" rtl="0" algn="l">
              <a:lnSpc>
                <a:spcPct val="107857"/>
              </a:lnSpc>
              <a:spcBef>
                <a:spcPts val="1060"/>
              </a:spcBef>
              <a:spcAft>
                <a:spcPts val="0"/>
              </a:spcAft>
              <a:buClr>
                <a:schemeClr val="dk1"/>
              </a:buClr>
              <a:buSzPts val="2800"/>
              <a:buFont typeface="Arial"/>
              <a:buChar char="•"/>
            </a:pPr>
            <a:r>
              <a:rPr lang="en-US" sz="2800">
                <a:solidFill>
                  <a:schemeClr val="dk1"/>
                </a:solidFill>
                <a:latin typeface="Arial"/>
                <a:ea typeface="Arial"/>
                <a:cs typeface="Arial"/>
                <a:sym typeface="Arial"/>
              </a:rPr>
              <a:t>However, e-mail exchanges can be secured using two application-  layer security protocols:</a:t>
            </a:r>
            <a:endParaRPr sz="2800">
              <a:solidFill>
                <a:schemeClr val="dk1"/>
              </a:solidFill>
              <a:latin typeface="Arial"/>
              <a:ea typeface="Arial"/>
              <a:cs typeface="Arial"/>
              <a:sym typeface="Arial"/>
            </a:endParaRPr>
          </a:p>
          <a:p>
            <a:pPr indent="-228600" lvl="0" marL="241300" marR="0" rtl="0" algn="l">
              <a:lnSpc>
                <a:spcPct val="100000"/>
              </a:lnSpc>
              <a:spcBef>
                <a:spcPts val="620"/>
              </a:spcBef>
              <a:spcAft>
                <a:spcPts val="0"/>
              </a:spcAft>
              <a:buClr>
                <a:srgbClr val="006FC0"/>
              </a:buClr>
              <a:buSzPts val="2800"/>
              <a:buFont typeface="Arial"/>
              <a:buChar char="•"/>
            </a:pPr>
            <a:r>
              <a:rPr lang="en-US" sz="2800">
                <a:solidFill>
                  <a:srgbClr val="006FC0"/>
                </a:solidFill>
                <a:latin typeface="Arial"/>
                <a:ea typeface="Arial"/>
                <a:cs typeface="Arial"/>
                <a:sym typeface="Arial"/>
              </a:rPr>
              <a:t>Pretty Good Privacy (PGP)</a:t>
            </a:r>
            <a:endParaRPr sz="2800">
              <a:solidFill>
                <a:schemeClr val="dk1"/>
              </a:solidFill>
              <a:latin typeface="Arial"/>
              <a:ea typeface="Arial"/>
              <a:cs typeface="Arial"/>
              <a:sym typeface="Arial"/>
            </a:endParaRPr>
          </a:p>
          <a:p>
            <a:pPr indent="-309880" lvl="0" marL="321945" marR="0" rtl="0" algn="l">
              <a:lnSpc>
                <a:spcPct val="100000"/>
              </a:lnSpc>
              <a:spcBef>
                <a:spcPts val="660"/>
              </a:spcBef>
              <a:spcAft>
                <a:spcPts val="0"/>
              </a:spcAft>
              <a:buClr>
                <a:srgbClr val="006FC0"/>
              </a:buClr>
              <a:buSzPts val="2800"/>
              <a:buFont typeface="Arial"/>
              <a:buChar char="•"/>
            </a:pPr>
            <a:r>
              <a:rPr lang="en-US" sz="2800">
                <a:solidFill>
                  <a:srgbClr val="006FC0"/>
                </a:solidFill>
                <a:latin typeface="Arial"/>
                <a:ea typeface="Arial"/>
                <a:cs typeface="Arial"/>
                <a:sym typeface="Arial"/>
              </a:rPr>
              <a:t>Secure/Multipurpose Internet Mail Extensions (S/MIME),</a:t>
            </a:r>
            <a:endParaRPr sz="2800">
              <a:solidFill>
                <a:schemeClr val="dk1"/>
              </a:solidFill>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15"/>
          <p:cNvSpPr txBox="1"/>
          <p:nvPr>
            <p:ph type="title"/>
          </p:nvPr>
        </p:nvSpPr>
        <p:spPr>
          <a:xfrm>
            <a:off x="916939" y="609676"/>
            <a:ext cx="1704339"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TELNET</a:t>
            </a:r>
            <a:endParaRPr/>
          </a:p>
        </p:txBody>
      </p:sp>
      <p:sp>
        <p:nvSpPr>
          <p:cNvPr id="732" name="Google Shape;732;p115"/>
          <p:cNvSpPr txBox="1"/>
          <p:nvPr/>
        </p:nvSpPr>
        <p:spPr>
          <a:xfrm>
            <a:off x="916939" y="1793493"/>
            <a:ext cx="10303510" cy="4034154"/>
          </a:xfrm>
          <a:prstGeom prst="rect">
            <a:avLst/>
          </a:prstGeom>
          <a:noFill/>
          <a:ln>
            <a:noFill/>
          </a:ln>
        </p:spPr>
        <p:txBody>
          <a:bodyPr anchorCtr="0" anchor="t" bIns="0" lIns="0" spcFirstLastPara="1" rIns="0" wrap="square" tIns="59675">
            <a:spAutoFit/>
          </a:bodyPr>
          <a:lstStyle/>
          <a:p>
            <a:pPr indent="-228600" lvl="0" marL="241300" marR="475615"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One of the original </a:t>
            </a:r>
            <a:r>
              <a:rPr lang="en-US" sz="2800">
                <a:solidFill>
                  <a:srgbClr val="006FC0"/>
                </a:solidFill>
                <a:latin typeface="Arial"/>
                <a:ea typeface="Arial"/>
                <a:cs typeface="Arial"/>
                <a:sym typeface="Arial"/>
              </a:rPr>
              <a:t>remote logging protocols </a:t>
            </a:r>
            <a:r>
              <a:rPr lang="en-US" sz="2800">
                <a:solidFill>
                  <a:schemeClr val="dk1"/>
                </a:solidFill>
                <a:latin typeface="Arial"/>
                <a:ea typeface="Arial"/>
                <a:cs typeface="Arial"/>
                <a:sym typeface="Arial"/>
              </a:rPr>
              <a:t>is TELNET, which is an  abbreviation for </a:t>
            </a:r>
            <a:r>
              <a:rPr lang="en-US" sz="2800">
                <a:solidFill>
                  <a:srgbClr val="006FC0"/>
                </a:solidFill>
                <a:latin typeface="Arial"/>
                <a:ea typeface="Arial"/>
                <a:cs typeface="Arial"/>
                <a:sym typeface="Arial"/>
              </a:rPr>
              <a:t>TErminaL NETwork</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222884" rtl="0" algn="l">
              <a:lnSpc>
                <a:spcPct val="107857"/>
              </a:lnSpc>
              <a:spcBef>
                <a:spcPts val="1005"/>
              </a:spcBef>
              <a:spcAft>
                <a:spcPts val="0"/>
              </a:spcAft>
              <a:buClr>
                <a:schemeClr val="dk1"/>
              </a:buClr>
              <a:buSzPts val="2800"/>
              <a:buFont typeface="Arial"/>
              <a:buChar char="•"/>
            </a:pPr>
            <a:r>
              <a:rPr lang="en-US" sz="2800">
                <a:solidFill>
                  <a:schemeClr val="dk1"/>
                </a:solidFill>
                <a:latin typeface="Arial"/>
                <a:ea typeface="Arial"/>
                <a:cs typeface="Arial"/>
                <a:sym typeface="Arial"/>
              </a:rPr>
              <a:t>Client/server programs that allow a user on the client site </a:t>
            </a:r>
            <a:r>
              <a:rPr lang="en-US" sz="2800">
                <a:solidFill>
                  <a:srgbClr val="006FC0"/>
                </a:solidFill>
                <a:latin typeface="Arial"/>
                <a:ea typeface="Arial"/>
                <a:cs typeface="Arial"/>
                <a:sym typeface="Arial"/>
              </a:rPr>
              <a:t>to log into </a:t>
            </a:r>
            <a:r>
              <a:rPr lang="en-US" sz="2800">
                <a:solidFill>
                  <a:schemeClr val="dk1"/>
                </a:solidFill>
                <a:latin typeface="Arial"/>
                <a:ea typeface="Arial"/>
                <a:cs typeface="Arial"/>
                <a:sym typeface="Arial"/>
              </a:rPr>
              <a:t> the computer at the server site and use the services available there.</a:t>
            </a:r>
            <a:endParaRPr sz="2800">
              <a:solidFill>
                <a:schemeClr val="dk1"/>
              </a:solidFill>
              <a:latin typeface="Arial"/>
              <a:ea typeface="Arial"/>
              <a:cs typeface="Arial"/>
              <a:sym typeface="Arial"/>
            </a:endParaRPr>
          </a:p>
          <a:p>
            <a:pPr indent="-228600" lvl="0" marL="241300" marR="300355" rtl="0" algn="l">
              <a:lnSpc>
                <a:spcPct val="107857"/>
              </a:lnSpc>
              <a:spcBef>
                <a:spcPts val="1010"/>
              </a:spcBef>
              <a:spcAft>
                <a:spcPts val="0"/>
              </a:spcAft>
              <a:buClr>
                <a:schemeClr val="dk1"/>
              </a:buClr>
              <a:buSzPts val="2800"/>
              <a:buFont typeface="Arial"/>
              <a:buChar char="•"/>
            </a:pPr>
            <a:r>
              <a:rPr lang="en-US" sz="2800">
                <a:solidFill>
                  <a:schemeClr val="dk1"/>
                </a:solidFill>
                <a:latin typeface="Arial"/>
                <a:ea typeface="Arial"/>
                <a:cs typeface="Arial"/>
                <a:sym typeface="Arial"/>
              </a:rPr>
              <a:t>For example, </a:t>
            </a:r>
            <a:r>
              <a:rPr lang="en-US" sz="2800">
                <a:solidFill>
                  <a:srgbClr val="006FC0"/>
                </a:solidFill>
                <a:latin typeface="Arial"/>
                <a:ea typeface="Arial"/>
                <a:cs typeface="Arial"/>
                <a:sym typeface="Arial"/>
              </a:rPr>
              <a:t>if a student </a:t>
            </a:r>
            <a:r>
              <a:rPr lang="en-US" sz="2800">
                <a:solidFill>
                  <a:schemeClr val="dk1"/>
                </a:solidFill>
                <a:latin typeface="Arial"/>
                <a:ea typeface="Arial"/>
                <a:cs typeface="Arial"/>
                <a:sym typeface="Arial"/>
              </a:rPr>
              <a:t>needs to use the Java compiler program at  her university lab,</a:t>
            </a:r>
            <a:endParaRPr sz="2800">
              <a:solidFill>
                <a:schemeClr val="dk1"/>
              </a:solidFill>
              <a:latin typeface="Arial"/>
              <a:ea typeface="Arial"/>
              <a:cs typeface="Arial"/>
              <a:sym typeface="Arial"/>
            </a:endParaRPr>
          </a:p>
          <a:p>
            <a:pPr indent="-228600" lvl="0" marL="241300" marR="5080" rtl="0" algn="l">
              <a:lnSpc>
                <a:spcPct val="108214"/>
              </a:lnSpc>
              <a:spcBef>
                <a:spcPts val="994"/>
              </a:spcBef>
              <a:spcAft>
                <a:spcPts val="0"/>
              </a:spcAft>
              <a:buClr>
                <a:schemeClr val="dk1"/>
              </a:buClr>
              <a:buSzPts val="2800"/>
              <a:buFont typeface="Arial"/>
              <a:buChar char="•"/>
            </a:pPr>
            <a:r>
              <a:rPr lang="en-US" sz="2800">
                <a:solidFill>
                  <a:schemeClr val="dk1"/>
                </a:solidFill>
                <a:latin typeface="Arial"/>
                <a:ea typeface="Arial"/>
                <a:cs typeface="Arial"/>
                <a:sym typeface="Arial"/>
              </a:rPr>
              <a:t>The student can use a client logging program to log into the </a:t>
            </a:r>
            <a:r>
              <a:rPr lang="en-US" sz="2800">
                <a:solidFill>
                  <a:srgbClr val="006FC0"/>
                </a:solidFill>
                <a:latin typeface="Arial"/>
                <a:ea typeface="Arial"/>
                <a:cs typeface="Arial"/>
                <a:sym typeface="Arial"/>
              </a:rPr>
              <a:t>university  server </a:t>
            </a:r>
            <a:r>
              <a:rPr lang="en-US" sz="2800">
                <a:solidFill>
                  <a:schemeClr val="dk1"/>
                </a:solidFill>
                <a:latin typeface="Arial"/>
                <a:ea typeface="Arial"/>
                <a:cs typeface="Arial"/>
                <a:sym typeface="Arial"/>
              </a:rPr>
              <a:t>and use the compiler program at the university.</a:t>
            </a:r>
            <a:endParaRPr sz="2800">
              <a:solidFill>
                <a:schemeClr val="dk1"/>
              </a:solidFill>
              <a:latin typeface="Arial"/>
              <a:ea typeface="Arial"/>
              <a:cs typeface="Arial"/>
              <a:sym typeface="Arial"/>
            </a:endParaRPr>
          </a:p>
          <a:p>
            <a:pPr indent="-228600" lvl="0" marL="241300" marR="0" rtl="0" algn="l">
              <a:lnSpc>
                <a:spcPct val="100000"/>
              </a:lnSpc>
              <a:spcBef>
                <a:spcPts val="620"/>
              </a:spcBef>
              <a:spcAft>
                <a:spcPts val="0"/>
              </a:spcAft>
              <a:buClr>
                <a:schemeClr val="dk1"/>
              </a:buClr>
              <a:buSzPts val="2800"/>
              <a:buFont typeface="Arial"/>
              <a:buChar char="•"/>
            </a:pPr>
            <a:r>
              <a:rPr lang="en-US" sz="2800">
                <a:solidFill>
                  <a:schemeClr val="dk1"/>
                </a:solidFill>
                <a:latin typeface="Arial"/>
                <a:ea typeface="Arial"/>
                <a:cs typeface="Arial"/>
                <a:sym typeface="Arial"/>
              </a:rPr>
              <a:t>these generic client/server pairs are </a:t>
            </a:r>
            <a:r>
              <a:rPr lang="en-US" sz="2800">
                <a:solidFill>
                  <a:srgbClr val="006FC0"/>
                </a:solidFill>
                <a:latin typeface="Arial"/>
                <a:ea typeface="Arial"/>
                <a:cs typeface="Arial"/>
                <a:sym typeface="Arial"/>
              </a:rPr>
              <a:t>remote logging </a:t>
            </a:r>
            <a:r>
              <a:rPr lang="en-US" sz="2800">
                <a:solidFill>
                  <a:schemeClr val="dk1"/>
                </a:solidFill>
                <a:latin typeface="Arial"/>
                <a:ea typeface="Arial"/>
                <a:cs typeface="Arial"/>
                <a:sym typeface="Arial"/>
              </a:rPr>
              <a:t>applications.</a:t>
            </a:r>
            <a:endParaRPr sz="2800">
              <a:solidFill>
                <a:schemeClr val="dk1"/>
              </a:solidFill>
              <a:latin typeface="Arial"/>
              <a:ea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16"/>
          <p:cNvSpPr txBox="1"/>
          <p:nvPr/>
        </p:nvSpPr>
        <p:spPr>
          <a:xfrm>
            <a:off x="916939" y="338988"/>
            <a:ext cx="10128250" cy="3735704"/>
          </a:xfrm>
          <a:prstGeom prst="rect">
            <a:avLst/>
          </a:prstGeom>
          <a:noFill/>
          <a:ln>
            <a:noFill/>
          </a:ln>
        </p:spPr>
        <p:txBody>
          <a:bodyPr anchorCtr="0" anchor="t" bIns="0" lIns="0" spcFirstLastPara="1" rIns="0" wrap="square" tIns="9777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TELNET requires a logging name and password.</a:t>
            </a:r>
            <a:endParaRPr sz="2800">
              <a:solidFill>
                <a:schemeClr val="dk1"/>
              </a:solidFill>
              <a:latin typeface="Arial"/>
              <a:ea typeface="Arial"/>
              <a:cs typeface="Arial"/>
              <a:sym typeface="Arial"/>
            </a:endParaRPr>
          </a:p>
          <a:p>
            <a:pPr indent="-228600" lvl="0" marL="241300" marR="80645" rtl="0" algn="l">
              <a:lnSpc>
                <a:spcPct val="107857"/>
              </a:lnSpc>
              <a:spcBef>
                <a:spcPts val="1055"/>
              </a:spcBef>
              <a:spcAft>
                <a:spcPts val="0"/>
              </a:spcAft>
              <a:buClr>
                <a:schemeClr val="dk1"/>
              </a:buClr>
              <a:buSzPts val="2800"/>
              <a:buFont typeface="Arial"/>
              <a:buChar char="•"/>
            </a:pPr>
            <a:r>
              <a:rPr lang="en-US" sz="2800">
                <a:solidFill>
                  <a:schemeClr val="dk1"/>
                </a:solidFill>
                <a:latin typeface="Arial"/>
                <a:ea typeface="Arial"/>
                <a:cs typeface="Arial"/>
                <a:sym typeface="Arial"/>
              </a:rPr>
              <a:t>But it is vulnerable to hacking because it sends all data including the  password in plaintext (not encrypted).</a:t>
            </a:r>
            <a:endParaRPr sz="2800">
              <a:solidFill>
                <a:schemeClr val="dk1"/>
              </a:solidFill>
              <a:latin typeface="Arial"/>
              <a:ea typeface="Arial"/>
              <a:cs typeface="Arial"/>
              <a:sym typeface="Arial"/>
            </a:endParaRPr>
          </a:p>
          <a:p>
            <a:pPr indent="-309880" lvl="0" marL="321945" marR="0" rtl="0" algn="l">
              <a:lnSpc>
                <a:spcPct val="100000"/>
              </a:lnSpc>
              <a:spcBef>
                <a:spcPts val="625"/>
              </a:spcBef>
              <a:spcAft>
                <a:spcPts val="0"/>
              </a:spcAft>
              <a:buClr>
                <a:schemeClr val="dk1"/>
              </a:buClr>
              <a:buSzPts val="2800"/>
              <a:buFont typeface="Arial"/>
              <a:buChar char="•"/>
            </a:pPr>
            <a:r>
              <a:rPr lang="en-US" sz="2800">
                <a:solidFill>
                  <a:schemeClr val="dk1"/>
                </a:solidFill>
                <a:latin typeface="Arial"/>
                <a:ea typeface="Arial"/>
                <a:cs typeface="Arial"/>
                <a:sym typeface="Arial"/>
              </a:rPr>
              <a:t>A </a:t>
            </a:r>
            <a:r>
              <a:rPr lang="en-US" sz="2800">
                <a:solidFill>
                  <a:srgbClr val="006FC0"/>
                </a:solidFill>
                <a:latin typeface="Arial"/>
                <a:ea typeface="Arial"/>
                <a:cs typeface="Arial"/>
                <a:sym typeface="Arial"/>
              </a:rPr>
              <a:t>hacker </a:t>
            </a:r>
            <a:r>
              <a:rPr lang="en-US" sz="2800">
                <a:solidFill>
                  <a:schemeClr val="dk1"/>
                </a:solidFill>
                <a:latin typeface="Arial"/>
                <a:ea typeface="Arial"/>
                <a:cs typeface="Arial"/>
                <a:sym typeface="Arial"/>
              </a:rPr>
              <a:t>can eavesdrop and obtain the logging name and password.</a:t>
            </a:r>
            <a:endParaRPr sz="2800">
              <a:solidFill>
                <a:schemeClr val="dk1"/>
              </a:solidFill>
              <a:latin typeface="Arial"/>
              <a:ea typeface="Arial"/>
              <a:cs typeface="Arial"/>
              <a:sym typeface="Arial"/>
            </a:endParaRPr>
          </a:p>
          <a:p>
            <a:pPr indent="-228600" lvl="0" marL="241300" marR="302260" rtl="0" algn="l">
              <a:lnSpc>
                <a:spcPct val="107857"/>
              </a:lnSpc>
              <a:spcBef>
                <a:spcPts val="1045"/>
              </a:spcBef>
              <a:spcAft>
                <a:spcPts val="0"/>
              </a:spcAft>
              <a:buClr>
                <a:schemeClr val="dk1"/>
              </a:buClr>
              <a:buSzPts val="2800"/>
              <a:buFont typeface="Arial"/>
              <a:buChar char="•"/>
            </a:pPr>
            <a:r>
              <a:rPr lang="en-US" sz="2800">
                <a:solidFill>
                  <a:schemeClr val="dk1"/>
                </a:solidFill>
                <a:latin typeface="Arial"/>
                <a:ea typeface="Arial"/>
                <a:cs typeface="Arial"/>
                <a:sym typeface="Arial"/>
              </a:rPr>
              <a:t>Because of this security issue, the use of TELNET has diminished in  favour of another protocol, </a:t>
            </a:r>
            <a:r>
              <a:rPr lang="en-US" sz="2800">
                <a:solidFill>
                  <a:srgbClr val="006FC0"/>
                </a:solidFill>
                <a:latin typeface="Arial"/>
                <a:ea typeface="Arial"/>
                <a:cs typeface="Arial"/>
                <a:sym typeface="Arial"/>
              </a:rPr>
              <a:t>Secure Shell </a:t>
            </a:r>
            <a:r>
              <a:rPr lang="en-US" sz="2800">
                <a:solidFill>
                  <a:schemeClr val="dk1"/>
                </a:solidFill>
                <a:latin typeface="Arial"/>
                <a:ea typeface="Arial"/>
                <a:cs typeface="Arial"/>
                <a:sym typeface="Arial"/>
              </a:rPr>
              <a:t>(SSH).</a:t>
            </a:r>
            <a:endParaRPr sz="2800">
              <a:solidFill>
                <a:schemeClr val="dk1"/>
              </a:solidFill>
              <a:latin typeface="Arial"/>
              <a:ea typeface="Arial"/>
              <a:cs typeface="Arial"/>
              <a:sym typeface="Arial"/>
            </a:endParaRPr>
          </a:p>
          <a:p>
            <a:pPr indent="-228600" lvl="0" marL="241300" marR="1201420" rtl="0" algn="l">
              <a:lnSpc>
                <a:spcPct val="107857"/>
              </a:lnSpc>
              <a:spcBef>
                <a:spcPts val="1015"/>
              </a:spcBef>
              <a:spcAft>
                <a:spcPts val="0"/>
              </a:spcAft>
              <a:buClr>
                <a:schemeClr val="dk1"/>
              </a:buClr>
              <a:buSzPts val="2800"/>
              <a:buFont typeface="Arial"/>
              <a:buChar char="•"/>
            </a:pPr>
            <a:r>
              <a:rPr lang="en-US" sz="2800">
                <a:solidFill>
                  <a:schemeClr val="dk1"/>
                </a:solidFill>
                <a:latin typeface="Arial"/>
                <a:ea typeface="Arial"/>
                <a:cs typeface="Arial"/>
                <a:sym typeface="Arial"/>
              </a:rPr>
              <a:t>Network administrators </a:t>
            </a:r>
            <a:r>
              <a:rPr lang="en-US" sz="2800">
                <a:solidFill>
                  <a:srgbClr val="006FC0"/>
                </a:solidFill>
                <a:latin typeface="Arial"/>
                <a:ea typeface="Arial"/>
                <a:cs typeface="Arial"/>
                <a:sym typeface="Arial"/>
              </a:rPr>
              <a:t>often use </a:t>
            </a:r>
            <a:r>
              <a:rPr lang="en-US" sz="2800">
                <a:solidFill>
                  <a:schemeClr val="dk1"/>
                </a:solidFill>
                <a:latin typeface="Arial"/>
                <a:ea typeface="Arial"/>
                <a:cs typeface="Arial"/>
                <a:sym typeface="Arial"/>
              </a:rPr>
              <a:t>TELNET for diagnostic and  debugging purposes.</a:t>
            </a:r>
            <a:endParaRPr sz="2800">
              <a:solidFill>
                <a:schemeClr val="dk1"/>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17"/>
          <p:cNvSpPr txBox="1"/>
          <p:nvPr>
            <p:ph type="title"/>
          </p:nvPr>
        </p:nvSpPr>
        <p:spPr>
          <a:xfrm>
            <a:off x="916939" y="609676"/>
            <a:ext cx="292036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Local logging</a:t>
            </a:r>
            <a:endParaRPr/>
          </a:p>
        </p:txBody>
      </p:sp>
      <p:sp>
        <p:nvSpPr>
          <p:cNvPr id="743" name="Google Shape;743;p117"/>
          <p:cNvSpPr txBox="1"/>
          <p:nvPr/>
        </p:nvSpPr>
        <p:spPr>
          <a:xfrm>
            <a:off x="916939" y="1707159"/>
            <a:ext cx="9776460" cy="2839720"/>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When a user logs into a local system, it is called </a:t>
            </a:r>
            <a:r>
              <a:rPr lang="en-US" sz="2800">
                <a:solidFill>
                  <a:srgbClr val="006FC0"/>
                </a:solidFill>
                <a:latin typeface="Arial"/>
                <a:ea typeface="Arial"/>
                <a:cs typeface="Arial"/>
                <a:sym typeface="Arial"/>
              </a:rPr>
              <a:t>local login.</a:t>
            </a:r>
            <a:endParaRPr sz="2800">
              <a:solidFill>
                <a:schemeClr val="dk1"/>
              </a:solidFill>
              <a:latin typeface="Arial"/>
              <a:ea typeface="Arial"/>
              <a:cs typeface="Arial"/>
              <a:sym typeface="Arial"/>
            </a:endParaRPr>
          </a:p>
          <a:p>
            <a:pPr indent="-228600" lvl="0" marL="241300" marR="358140" rtl="0" algn="l">
              <a:lnSpc>
                <a:spcPct val="107857"/>
              </a:lnSpc>
              <a:spcBef>
                <a:spcPts val="1060"/>
              </a:spcBef>
              <a:spcAft>
                <a:spcPts val="0"/>
              </a:spcAft>
              <a:buClr>
                <a:schemeClr val="dk1"/>
              </a:buClr>
              <a:buSzPts val="2800"/>
              <a:buFont typeface="Arial"/>
              <a:buChar char="•"/>
            </a:pPr>
            <a:r>
              <a:rPr lang="en-US" sz="2800">
                <a:solidFill>
                  <a:schemeClr val="dk1"/>
                </a:solidFill>
                <a:latin typeface="Arial"/>
                <a:ea typeface="Arial"/>
                <a:cs typeface="Arial"/>
                <a:sym typeface="Arial"/>
              </a:rPr>
              <a:t>As a </a:t>
            </a:r>
            <a:r>
              <a:rPr lang="en-US" sz="2800">
                <a:solidFill>
                  <a:srgbClr val="006FC0"/>
                </a:solidFill>
                <a:latin typeface="Arial"/>
                <a:ea typeface="Arial"/>
                <a:cs typeface="Arial"/>
                <a:sym typeface="Arial"/>
              </a:rPr>
              <a:t>user types </a:t>
            </a:r>
            <a:r>
              <a:rPr lang="en-US" sz="2800">
                <a:solidFill>
                  <a:schemeClr val="dk1"/>
                </a:solidFill>
                <a:latin typeface="Arial"/>
                <a:ea typeface="Arial"/>
                <a:cs typeface="Arial"/>
                <a:sym typeface="Arial"/>
              </a:rPr>
              <a:t>at a terminal the keystrokes are accepted by the  terminal driver.</a:t>
            </a:r>
            <a:endParaRPr sz="2800">
              <a:solidFill>
                <a:schemeClr val="dk1"/>
              </a:solidFill>
              <a:latin typeface="Arial"/>
              <a:ea typeface="Arial"/>
              <a:cs typeface="Arial"/>
              <a:sym typeface="Arial"/>
            </a:endParaRPr>
          </a:p>
          <a:p>
            <a:pPr indent="-228600" lvl="0" marL="241300" marR="0" rtl="0" algn="l">
              <a:lnSpc>
                <a:spcPct val="100000"/>
              </a:lnSpc>
              <a:spcBef>
                <a:spcPts val="620"/>
              </a:spcBef>
              <a:spcAft>
                <a:spcPts val="0"/>
              </a:spcAft>
              <a:buClr>
                <a:schemeClr val="dk1"/>
              </a:buClr>
              <a:buSzPts val="2800"/>
              <a:buFont typeface="Arial"/>
              <a:buChar char="•"/>
            </a:pPr>
            <a:r>
              <a:rPr lang="en-US" sz="2800">
                <a:solidFill>
                  <a:schemeClr val="dk1"/>
                </a:solidFill>
                <a:latin typeface="Arial"/>
                <a:ea typeface="Arial"/>
                <a:cs typeface="Arial"/>
                <a:sym typeface="Arial"/>
              </a:rPr>
              <a:t>The </a:t>
            </a:r>
            <a:r>
              <a:rPr lang="en-US" sz="2800">
                <a:solidFill>
                  <a:srgbClr val="006FC0"/>
                </a:solidFill>
                <a:latin typeface="Arial"/>
                <a:ea typeface="Arial"/>
                <a:cs typeface="Arial"/>
                <a:sym typeface="Arial"/>
              </a:rPr>
              <a:t>terminal driver </a:t>
            </a:r>
            <a:r>
              <a:rPr lang="en-US" sz="2800">
                <a:solidFill>
                  <a:schemeClr val="dk1"/>
                </a:solidFill>
                <a:latin typeface="Arial"/>
                <a:ea typeface="Arial"/>
                <a:cs typeface="Arial"/>
                <a:sym typeface="Arial"/>
              </a:rPr>
              <a:t>passes the characters to the operating system.</a:t>
            </a:r>
            <a:endParaRPr sz="2800">
              <a:solidFill>
                <a:schemeClr val="dk1"/>
              </a:solidFill>
              <a:latin typeface="Arial"/>
              <a:ea typeface="Arial"/>
              <a:cs typeface="Arial"/>
              <a:sym typeface="Arial"/>
            </a:endParaRPr>
          </a:p>
          <a:p>
            <a:pPr indent="-228600" lvl="0" marL="241300" marR="189865" rtl="0" algn="l">
              <a:lnSpc>
                <a:spcPct val="107857"/>
              </a:lnSpc>
              <a:spcBef>
                <a:spcPts val="1045"/>
              </a:spcBef>
              <a:spcAft>
                <a:spcPts val="0"/>
              </a:spcAft>
              <a:buClr>
                <a:schemeClr val="dk1"/>
              </a:buClr>
              <a:buSzPts val="2800"/>
              <a:buFont typeface="Arial"/>
              <a:buChar char="•"/>
            </a:pPr>
            <a:r>
              <a:rPr lang="en-US" sz="2800">
                <a:solidFill>
                  <a:schemeClr val="dk1"/>
                </a:solidFill>
                <a:latin typeface="Arial"/>
                <a:ea typeface="Arial"/>
                <a:cs typeface="Arial"/>
                <a:sym typeface="Arial"/>
              </a:rPr>
              <a:t>The </a:t>
            </a:r>
            <a:r>
              <a:rPr lang="en-US" sz="2800">
                <a:solidFill>
                  <a:srgbClr val="006FC0"/>
                </a:solidFill>
                <a:latin typeface="Arial"/>
                <a:ea typeface="Arial"/>
                <a:cs typeface="Arial"/>
                <a:sym typeface="Arial"/>
              </a:rPr>
              <a:t>operating system</a:t>
            </a:r>
            <a:r>
              <a:rPr lang="en-US" sz="2800">
                <a:solidFill>
                  <a:schemeClr val="dk1"/>
                </a:solidFill>
                <a:latin typeface="Arial"/>
                <a:ea typeface="Arial"/>
                <a:cs typeface="Arial"/>
                <a:sym typeface="Arial"/>
              </a:rPr>
              <a:t>, in turn, interprets the combination of  characters and invokes the </a:t>
            </a:r>
            <a:r>
              <a:rPr lang="en-US" sz="2800">
                <a:solidFill>
                  <a:srgbClr val="006FC0"/>
                </a:solidFill>
                <a:latin typeface="Arial"/>
                <a:ea typeface="Arial"/>
                <a:cs typeface="Arial"/>
                <a:sym typeface="Arial"/>
              </a:rPr>
              <a:t>desired application </a:t>
            </a:r>
            <a:r>
              <a:rPr lang="en-US" sz="2800">
                <a:solidFill>
                  <a:schemeClr val="dk1"/>
                </a:solidFill>
                <a:latin typeface="Arial"/>
                <a:ea typeface="Arial"/>
                <a:cs typeface="Arial"/>
                <a:sym typeface="Arial"/>
              </a:rPr>
              <a:t>program or utility.</a:t>
            </a:r>
            <a:endParaRPr sz="2800">
              <a:solidFill>
                <a:schemeClr val="dk1"/>
              </a:solidFill>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18"/>
          <p:cNvSpPr/>
          <p:nvPr/>
        </p:nvSpPr>
        <p:spPr>
          <a:xfrm>
            <a:off x="2117768" y="1853224"/>
            <a:ext cx="7798873" cy="44213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19"/>
          <p:cNvSpPr txBox="1"/>
          <p:nvPr>
            <p:ph type="title"/>
          </p:nvPr>
        </p:nvSpPr>
        <p:spPr>
          <a:xfrm>
            <a:off x="916939" y="430479"/>
            <a:ext cx="36366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Remote Logging</a:t>
            </a:r>
            <a:endParaRPr/>
          </a:p>
        </p:txBody>
      </p:sp>
      <p:sp>
        <p:nvSpPr>
          <p:cNvPr id="754" name="Google Shape;754;p119"/>
          <p:cNvSpPr txBox="1"/>
          <p:nvPr/>
        </p:nvSpPr>
        <p:spPr>
          <a:xfrm>
            <a:off x="916939" y="1370152"/>
            <a:ext cx="10224135" cy="5545364"/>
          </a:xfrm>
          <a:prstGeom prst="rect">
            <a:avLst/>
          </a:prstGeom>
          <a:noFill/>
          <a:ln>
            <a:noFill/>
          </a:ln>
        </p:spPr>
        <p:txBody>
          <a:bodyPr anchorCtr="0" anchor="t" bIns="0" lIns="0" spcFirstLastPara="1" rIns="0" wrap="square" tIns="12700">
            <a:spAutoFit/>
          </a:bodyPr>
          <a:lstStyle/>
          <a:p>
            <a:pPr indent="-228600" lvl="0" marL="241300" marR="0" rtl="0" algn="just">
              <a:lnSpc>
                <a:spcPct val="102083"/>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When a user wants to access an application program or utility located on a</a:t>
            </a:r>
            <a:endParaRPr/>
          </a:p>
          <a:p>
            <a:pPr indent="0" lvl="0" marL="241300" marR="0" rtl="0" algn="just">
              <a:lnSpc>
                <a:spcPct val="102083"/>
              </a:lnSpc>
              <a:spcBef>
                <a:spcPts val="0"/>
              </a:spcBef>
              <a:spcAft>
                <a:spcPts val="0"/>
              </a:spcAft>
              <a:buNone/>
            </a:pPr>
            <a:r>
              <a:rPr lang="en-US" sz="2400">
                <a:solidFill>
                  <a:schemeClr val="dk1"/>
                </a:solidFill>
                <a:latin typeface="Arial"/>
                <a:ea typeface="Arial"/>
                <a:cs typeface="Arial"/>
                <a:sym typeface="Arial"/>
              </a:rPr>
              <a:t>remote machine, it is called </a:t>
            </a:r>
            <a:r>
              <a:rPr lang="en-US" sz="2400">
                <a:solidFill>
                  <a:srgbClr val="006FC0"/>
                </a:solidFill>
                <a:latin typeface="Arial"/>
                <a:ea typeface="Arial"/>
                <a:cs typeface="Arial"/>
                <a:sym typeface="Arial"/>
              </a:rPr>
              <a:t>remote logging.</a:t>
            </a:r>
            <a:endParaRPr sz="2400">
              <a:solidFill>
                <a:schemeClr val="dk1"/>
              </a:solidFill>
              <a:latin typeface="Arial"/>
              <a:ea typeface="Arial"/>
              <a:cs typeface="Arial"/>
              <a:sym typeface="Arial"/>
            </a:endParaRPr>
          </a:p>
          <a:p>
            <a:pPr indent="-228600" lvl="0" marL="241300" marR="0" rtl="0" algn="just">
              <a:lnSpc>
                <a:spcPct val="100000"/>
              </a:lnSpc>
              <a:spcBef>
                <a:spcPts val="135"/>
              </a:spcBef>
              <a:spcAft>
                <a:spcPts val="0"/>
              </a:spcAft>
              <a:buClr>
                <a:schemeClr val="dk1"/>
              </a:buClr>
              <a:buSzPts val="2400"/>
              <a:buFont typeface="Arial"/>
              <a:buChar char="•"/>
            </a:pPr>
            <a:r>
              <a:rPr lang="en-US" sz="2400">
                <a:solidFill>
                  <a:schemeClr val="dk1"/>
                </a:solidFill>
                <a:latin typeface="Arial"/>
                <a:ea typeface="Arial"/>
                <a:cs typeface="Arial"/>
                <a:sym typeface="Arial"/>
              </a:rPr>
              <a:t>Here the TELNET client and server programs are used.</a:t>
            </a:r>
            <a:endParaRPr sz="2400">
              <a:solidFill>
                <a:schemeClr val="dk1"/>
              </a:solidFill>
              <a:latin typeface="Arial"/>
              <a:ea typeface="Arial"/>
              <a:cs typeface="Arial"/>
              <a:sym typeface="Arial"/>
            </a:endParaRPr>
          </a:p>
          <a:p>
            <a:pPr indent="-228600" lvl="0" marL="241300" marR="254634" rtl="0" algn="just">
              <a:lnSpc>
                <a:spcPct val="70000"/>
              </a:lnSpc>
              <a:spcBef>
                <a:spcPts val="100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400">
                <a:solidFill>
                  <a:schemeClr val="dk1"/>
                </a:solidFill>
                <a:latin typeface="Arial"/>
                <a:ea typeface="Arial"/>
                <a:cs typeface="Arial"/>
                <a:sym typeface="Arial"/>
              </a:rPr>
              <a:t>The </a:t>
            </a:r>
            <a:r>
              <a:rPr lang="en-US" sz="2400">
                <a:solidFill>
                  <a:srgbClr val="006FC0"/>
                </a:solidFill>
                <a:latin typeface="Arial"/>
                <a:ea typeface="Arial"/>
                <a:cs typeface="Arial"/>
                <a:sym typeface="Arial"/>
              </a:rPr>
              <a:t>user sends the keystrokes </a:t>
            </a:r>
            <a:r>
              <a:rPr lang="en-US" sz="2400">
                <a:solidFill>
                  <a:schemeClr val="dk1"/>
                </a:solidFill>
                <a:latin typeface="Arial"/>
                <a:ea typeface="Arial"/>
                <a:cs typeface="Arial"/>
                <a:sym typeface="Arial"/>
              </a:rPr>
              <a:t>to the terminal driver where the local operating  system accepts the characters but does </a:t>
            </a:r>
            <a:r>
              <a:rPr lang="en-US" sz="2400">
                <a:solidFill>
                  <a:srgbClr val="006FC0"/>
                </a:solidFill>
                <a:latin typeface="Arial"/>
                <a:ea typeface="Arial"/>
                <a:cs typeface="Arial"/>
                <a:sym typeface="Arial"/>
              </a:rPr>
              <a:t>not interpret them</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228600" lvl="0" marL="241300" marR="332105" rtl="0" algn="just">
              <a:lnSpc>
                <a:spcPct val="70000"/>
              </a:lnSpc>
              <a:spcBef>
                <a:spcPts val="10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400">
                <a:solidFill>
                  <a:schemeClr val="dk1"/>
                </a:solidFill>
                <a:latin typeface="Arial"/>
                <a:ea typeface="Arial"/>
                <a:cs typeface="Arial"/>
                <a:sym typeface="Arial"/>
              </a:rPr>
              <a:t>The characters are sent to the TELNET client, which </a:t>
            </a:r>
            <a:r>
              <a:rPr lang="en-US" sz="2400">
                <a:solidFill>
                  <a:srgbClr val="006FC0"/>
                </a:solidFill>
                <a:latin typeface="Arial"/>
                <a:ea typeface="Arial"/>
                <a:cs typeface="Arial"/>
                <a:sym typeface="Arial"/>
              </a:rPr>
              <a:t>transforms the characters </a:t>
            </a:r>
            <a:r>
              <a:rPr lang="en-US" sz="2400">
                <a:solidFill>
                  <a:schemeClr val="dk1"/>
                </a:solidFill>
                <a:latin typeface="Arial"/>
                <a:ea typeface="Arial"/>
                <a:cs typeface="Arial"/>
                <a:sym typeface="Arial"/>
              </a:rPr>
              <a:t> into a universal character set called Network Virtual Terminal (NVT) characters  and delivers them to the </a:t>
            </a:r>
            <a:r>
              <a:rPr lang="en-US" sz="2400">
                <a:solidFill>
                  <a:srgbClr val="006FC0"/>
                </a:solidFill>
                <a:latin typeface="Arial"/>
                <a:ea typeface="Arial"/>
                <a:cs typeface="Arial"/>
                <a:sym typeface="Arial"/>
              </a:rPr>
              <a:t>local TCP/IP stack.</a:t>
            </a:r>
            <a:endParaRPr sz="2400">
              <a:solidFill>
                <a:schemeClr val="dk1"/>
              </a:solidFill>
              <a:latin typeface="Arial"/>
              <a:ea typeface="Arial"/>
              <a:cs typeface="Arial"/>
              <a:sym typeface="Arial"/>
            </a:endParaRPr>
          </a:p>
          <a:p>
            <a:pPr indent="-228600" lvl="0" marL="241300" marR="0" rtl="0" algn="just">
              <a:lnSpc>
                <a:spcPct val="102083"/>
              </a:lnSpc>
              <a:spcBef>
                <a:spcPts val="130"/>
              </a:spcBef>
              <a:spcAft>
                <a:spcPts val="0"/>
              </a:spcAft>
              <a:buClr>
                <a:schemeClr val="dk1"/>
              </a:buClr>
              <a:buSzPts val="2400"/>
              <a:buFont typeface="Arial"/>
              <a:buChar char="•"/>
            </a:pPr>
            <a:r>
              <a:rPr lang="en-US" sz="2400">
                <a:solidFill>
                  <a:schemeClr val="dk1"/>
                </a:solidFill>
                <a:latin typeface="Arial"/>
                <a:ea typeface="Arial"/>
                <a:cs typeface="Arial"/>
                <a:sym typeface="Arial"/>
              </a:rPr>
              <a:t>The commands or text, in NVT form, </a:t>
            </a:r>
            <a:r>
              <a:rPr lang="en-US" sz="2400">
                <a:solidFill>
                  <a:srgbClr val="006FC0"/>
                </a:solidFill>
                <a:latin typeface="Arial"/>
                <a:ea typeface="Arial"/>
                <a:cs typeface="Arial"/>
                <a:sym typeface="Arial"/>
              </a:rPr>
              <a:t>travel through </a:t>
            </a:r>
            <a:r>
              <a:rPr lang="en-US" sz="2400">
                <a:solidFill>
                  <a:schemeClr val="dk1"/>
                </a:solidFill>
                <a:latin typeface="Arial"/>
                <a:ea typeface="Arial"/>
                <a:cs typeface="Arial"/>
                <a:sym typeface="Arial"/>
              </a:rPr>
              <a:t>the Internet and arrive at theTCP/IP stack at the remote machine.</a:t>
            </a:r>
            <a:endParaRPr/>
          </a:p>
          <a:p>
            <a:pPr indent="-228600" lvl="0" marL="241300" marR="432434" rtl="0" algn="l">
              <a:lnSpc>
                <a:spcPct val="70000"/>
              </a:lnSpc>
              <a:spcBef>
                <a:spcPts val="1010"/>
              </a:spcBef>
              <a:spcAft>
                <a:spcPts val="0"/>
              </a:spcAft>
              <a:buClr>
                <a:schemeClr val="dk1"/>
              </a:buClr>
              <a:buSzPts val="2400"/>
              <a:buFont typeface="Arial"/>
              <a:buChar char="•"/>
            </a:pPr>
            <a:r>
              <a:rPr lang="en-US" sz="2400">
                <a:solidFill>
                  <a:schemeClr val="dk1"/>
                </a:solidFill>
                <a:latin typeface="Arial"/>
                <a:ea typeface="Arial"/>
                <a:cs typeface="Arial"/>
                <a:sym typeface="Arial"/>
              </a:rPr>
              <a:t>Here the characters are delivered to the operating system and passed to the  TELNET server, which </a:t>
            </a:r>
            <a:r>
              <a:rPr lang="en-US" sz="2400">
                <a:solidFill>
                  <a:srgbClr val="006FC0"/>
                </a:solidFill>
                <a:latin typeface="Arial"/>
                <a:ea typeface="Arial"/>
                <a:cs typeface="Arial"/>
                <a:sym typeface="Arial"/>
              </a:rPr>
              <a:t>changes the characters </a:t>
            </a:r>
            <a:r>
              <a:rPr lang="en-US" sz="2400">
                <a:solidFill>
                  <a:schemeClr val="dk1"/>
                </a:solidFill>
                <a:latin typeface="Arial"/>
                <a:ea typeface="Arial"/>
                <a:cs typeface="Arial"/>
                <a:sym typeface="Arial"/>
              </a:rPr>
              <a:t>to the corresponding characters  understandable by the remote computer.</a:t>
            </a:r>
            <a:endParaRPr sz="2400">
              <a:solidFill>
                <a:schemeClr val="dk1"/>
              </a:solidFill>
              <a:latin typeface="Arial"/>
              <a:ea typeface="Arial"/>
              <a:cs typeface="Arial"/>
              <a:sym typeface="Arial"/>
            </a:endParaRPr>
          </a:p>
          <a:p>
            <a:pPr indent="-228600" lvl="0" marL="241300" marR="0" rtl="0" algn="l">
              <a:lnSpc>
                <a:spcPct val="100000"/>
              </a:lnSpc>
              <a:spcBef>
                <a:spcPts val="130"/>
              </a:spcBef>
              <a:spcAft>
                <a:spcPts val="0"/>
              </a:spcAft>
              <a:buClr>
                <a:schemeClr val="dk1"/>
              </a:buClr>
              <a:buSzPts val="2400"/>
              <a:buFont typeface="Arial"/>
              <a:buChar char="•"/>
            </a:pPr>
            <a:r>
              <a:rPr lang="en-US" sz="2400">
                <a:solidFill>
                  <a:schemeClr val="dk1"/>
                </a:solidFill>
                <a:latin typeface="Arial"/>
                <a:ea typeface="Arial"/>
                <a:cs typeface="Arial"/>
                <a:sym typeface="Arial"/>
              </a:rPr>
              <a:t>A piece of software called a </a:t>
            </a:r>
            <a:r>
              <a:rPr lang="en-US" sz="2400">
                <a:solidFill>
                  <a:srgbClr val="006FC0"/>
                </a:solidFill>
                <a:latin typeface="Arial"/>
                <a:ea typeface="Arial"/>
                <a:cs typeface="Arial"/>
                <a:sym typeface="Arial"/>
              </a:rPr>
              <a:t>pseudoterminal driver </a:t>
            </a:r>
            <a:r>
              <a:rPr lang="en-US" sz="2400">
                <a:solidFill>
                  <a:schemeClr val="dk1"/>
                </a:solidFill>
                <a:latin typeface="Arial"/>
                <a:ea typeface="Arial"/>
                <a:cs typeface="Arial"/>
                <a:sym typeface="Arial"/>
              </a:rPr>
              <a:t>gives this character to the OS.</a:t>
            </a:r>
            <a:endParaRPr sz="2400">
              <a:solidFill>
                <a:schemeClr val="dk1"/>
              </a:solidFill>
              <a:latin typeface="Arial"/>
              <a:ea typeface="Arial"/>
              <a:cs typeface="Arial"/>
              <a:sym typeface="Arial"/>
            </a:endParaRPr>
          </a:p>
          <a:p>
            <a:pPr indent="-228600" lvl="0" marL="241300" marR="181610" rtl="0" algn="l">
              <a:lnSpc>
                <a:spcPct val="70000"/>
              </a:lnSpc>
              <a:spcBef>
                <a:spcPts val="1000"/>
              </a:spcBef>
              <a:spcAft>
                <a:spcPts val="0"/>
              </a:spcAft>
              <a:buClr>
                <a:schemeClr val="dk1"/>
              </a:buClr>
              <a:buSzPts val="2400"/>
              <a:buFont typeface="Arial"/>
              <a:buChar char="•"/>
            </a:pPr>
            <a:r>
              <a:rPr lang="en-US" sz="2400">
                <a:solidFill>
                  <a:schemeClr val="dk1"/>
                </a:solidFill>
                <a:latin typeface="Arial"/>
                <a:ea typeface="Arial"/>
                <a:cs typeface="Arial"/>
                <a:sym typeface="Arial"/>
              </a:rPr>
              <a:t>The operating system then passes the characters to the appropriate application  program.</a:t>
            </a: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916939" y="307924"/>
            <a:ext cx="10243185" cy="1301115"/>
          </a:xfrm>
          <a:prstGeom prst="rect">
            <a:avLst/>
          </a:prstGeom>
          <a:noFill/>
          <a:ln>
            <a:noFill/>
          </a:ln>
        </p:spPr>
        <p:txBody>
          <a:bodyPr anchorCtr="0" anchor="t" bIns="0" lIns="0" spcFirstLastPara="1" rIns="0" wrap="square" tIns="89525">
            <a:spAutoFit/>
          </a:bodyPr>
          <a:lstStyle/>
          <a:p>
            <a:pPr indent="0" lvl="0" marL="12700" marR="5080" rtl="0" algn="l">
              <a:lnSpc>
                <a:spcPct val="107954"/>
              </a:lnSpc>
              <a:spcBef>
                <a:spcPts val="0"/>
              </a:spcBef>
              <a:spcAft>
                <a:spcPts val="0"/>
              </a:spcAft>
              <a:buNone/>
            </a:pPr>
            <a:r>
              <a:rPr lang="en-US" sz="4400"/>
              <a:t>How can a client process communicate with a  server process?</a:t>
            </a:r>
            <a:endParaRPr sz="4400"/>
          </a:p>
        </p:txBody>
      </p:sp>
      <p:sp>
        <p:nvSpPr>
          <p:cNvPr id="141" name="Google Shape;141;p12"/>
          <p:cNvSpPr txBox="1"/>
          <p:nvPr/>
        </p:nvSpPr>
        <p:spPr>
          <a:xfrm>
            <a:off x="916939" y="1759966"/>
            <a:ext cx="10209530" cy="4032885"/>
          </a:xfrm>
          <a:prstGeom prst="rect">
            <a:avLst/>
          </a:prstGeom>
          <a:noFill/>
          <a:ln>
            <a:noFill/>
          </a:ln>
        </p:spPr>
        <p:txBody>
          <a:bodyPr anchorCtr="0" anchor="t" bIns="0" lIns="0" spcFirstLastPara="1" rIns="0" wrap="square" tIns="97150">
            <a:spAutoFit/>
          </a:bodyPr>
          <a:lstStyle/>
          <a:p>
            <a:pPr indent="-228600" lvl="0" marL="241300" marR="13970" rtl="0" algn="l">
              <a:lnSpc>
                <a:spcPct val="8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 need a new set of instructions to tell the lowest four layers of the  TCP/IP suite to open the connection, send and receive data from the  other end, and close the connection.</a:t>
            </a:r>
            <a:endParaRPr b="0" i="0" sz="2800" u="none" cap="none" strike="noStrike">
              <a:solidFill>
                <a:schemeClr val="dk1"/>
              </a:solidFill>
              <a:latin typeface="Calibri"/>
              <a:ea typeface="Calibri"/>
              <a:cs typeface="Calibri"/>
              <a:sym typeface="Calibri"/>
            </a:endParaRPr>
          </a:p>
          <a:p>
            <a:pPr indent="-228600" lvl="0" marL="241300" marR="5080" rtl="0" algn="l">
              <a:lnSpc>
                <a:spcPct val="8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set of instructions of this kind is normally referred to as Application  Programming Interface(API).</a:t>
            </a:r>
            <a:endParaRPr b="0" i="0" sz="2800" u="none" cap="none" strike="noStrike">
              <a:solidFill>
                <a:schemeClr val="dk1"/>
              </a:solidFill>
              <a:latin typeface="Calibri"/>
              <a:ea typeface="Calibri"/>
              <a:cs typeface="Calibri"/>
              <a:sym typeface="Calibri"/>
            </a:endParaRPr>
          </a:p>
          <a:p>
            <a:pPr indent="-228600" lvl="0" marL="241300" marR="334010" rtl="0" algn="l">
              <a:lnSpc>
                <a:spcPct val="96071"/>
              </a:lnSpc>
              <a:spcBef>
                <a:spcPts val="98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computer manufacturer needs to build the first four layers of the  suite in the operating system and include an API.</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3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operating system encapsulates the first four layers.</a:t>
            </a:r>
            <a:endParaRPr b="0" i="0" sz="2800" u="none" cap="none" strike="noStrike">
              <a:solidFill>
                <a:schemeClr val="dk1"/>
              </a:solidFill>
              <a:latin typeface="Calibri"/>
              <a:ea typeface="Calibri"/>
              <a:cs typeface="Calibri"/>
              <a:sym typeface="Calibri"/>
            </a:endParaRPr>
          </a:p>
          <a:p>
            <a:pPr indent="-228600" lvl="0" marL="241300" marR="628015" rtl="0" algn="l">
              <a:lnSpc>
                <a:spcPct val="80000"/>
              </a:lnSpc>
              <a:spcBef>
                <a:spcPts val="994"/>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Socket interface, Transport Layer Interface (TLI), and STREAM are  some APIs.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20"/>
          <p:cNvSpPr/>
          <p:nvPr/>
        </p:nvSpPr>
        <p:spPr>
          <a:xfrm>
            <a:off x="952355" y="1286354"/>
            <a:ext cx="10269829" cy="42417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21"/>
          <p:cNvSpPr txBox="1"/>
          <p:nvPr>
            <p:ph type="title"/>
          </p:nvPr>
        </p:nvSpPr>
        <p:spPr>
          <a:xfrm>
            <a:off x="916939" y="609676"/>
            <a:ext cx="7023734"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Network Virtual Terminal (NVT)</a:t>
            </a:r>
            <a:endParaRPr/>
          </a:p>
        </p:txBody>
      </p:sp>
      <p:sp>
        <p:nvSpPr>
          <p:cNvPr id="765" name="Google Shape;765;p121"/>
          <p:cNvSpPr txBox="1"/>
          <p:nvPr/>
        </p:nvSpPr>
        <p:spPr>
          <a:xfrm>
            <a:off x="916939" y="1737106"/>
            <a:ext cx="10281920" cy="3982085"/>
          </a:xfrm>
          <a:prstGeom prst="rect">
            <a:avLst/>
          </a:prstGeom>
          <a:noFill/>
          <a:ln>
            <a:noFill/>
          </a:ln>
        </p:spPr>
        <p:txBody>
          <a:bodyPr anchorCtr="0" anchor="t" bIns="0" lIns="0" spcFirstLastPara="1" rIns="0" wrap="square" tIns="132075">
            <a:spAutoFit/>
          </a:bodyPr>
          <a:lstStyle/>
          <a:p>
            <a:pPr indent="-228600" lvl="0" marL="241300" marR="157480" rtl="0" algn="l">
              <a:lnSpc>
                <a:spcPct val="7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Every computer and its operating system accepts a special combination of  characters as tokens.</a:t>
            </a:r>
            <a:endParaRPr sz="2600">
              <a:solidFill>
                <a:schemeClr val="dk1"/>
              </a:solidFill>
              <a:latin typeface="Arial"/>
              <a:ea typeface="Arial"/>
              <a:cs typeface="Arial"/>
              <a:sym typeface="Arial"/>
            </a:endParaRPr>
          </a:p>
          <a:p>
            <a:pPr indent="-228600" lvl="0" marL="241300" marR="0" rtl="0" algn="l">
              <a:lnSpc>
                <a:spcPct val="101923"/>
              </a:lnSpc>
              <a:spcBef>
                <a:spcPts val="60"/>
              </a:spcBef>
              <a:spcAft>
                <a:spcPts val="0"/>
              </a:spcAft>
              <a:buClr>
                <a:schemeClr val="dk1"/>
              </a:buClr>
              <a:buSzPts val="2600"/>
              <a:buFont typeface="Arial"/>
              <a:buChar char="•"/>
            </a:pPr>
            <a:r>
              <a:rPr lang="en-US" sz="2600">
                <a:solidFill>
                  <a:schemeClr val="dk1"/>
                </a:solidFill>
                <a:latin typeface="Arial"/>
                <a:ea typeface="Arial"/>
                <a:cs typeface="Arial"/>
                <a:sym typeface="Arial"/>
              </a:rPr>
              <a:t>For example, the </a:t>
            </a:r>
            <a:r>
              <a:rPr lang="en-US" sz="2600">
                <a:solidFill>
                  <a:srgbClr val="006FC0"/>
                </a:solidFill>
                <a:latin typeface="Arial"/>
                <a:ea typeface="Arial"/>
                <a:cs typeface="Arial"/>
                <a:sym typeface="Arial"/>
              </a:rPr>
              <a:t>end-of-file token </a:t>
            </a:r>
            <a:r>
              <a:rPr lang="en-US" sz="2600">
                <a:solidFill>
                  <a:schemeClr val="dk1"/>
                </a:solidFill>
                <a:latin typeface="Arial"/>
                <a:ea typeface="Arial"/>
                <a:cs typeface="Arial"/>
                <a:sym typeface="Arial"/>
              </a:rPr>
              <a:t>in a computer running the DOS</a:t>
            </a:r>
            <a:endParaRPr sz="2600">
              <a:solidFill>
                <a:schemeClr val="dk1"/>
              </a:solidFill>
              <a:latin typeface="Arial"/>
              <a:ea typeface="Arial"/>
              <a:cs typeface="Arial"/>
              <a:sym typeface="Arial"/>
            </a:endParaRPr>
          </a:p>
          <a:p>
            <a:pPr indent="0" lvl="0" marL="241300" marR="597535" rtl="0" algn="l">
              <a:lnSpc>
                <a:spcPct val="70000"/>
              </a:lnSpc>
              <a:spcBef>
                <a:spcPts val="470"/>
              </a:spcBef>
              <a:spcAft>
                <a:spcPts val="0"/>
              </a:spcAft>
              <a:buNone/>
            </a:pPr>
            <a:r>
              <a:rPr lang="en-US" sz="2600">
                <a:solidFill>
                  <a:schemeClr val="dk1"/>
                </a:solidFill>
                <a:latin typeface="Arial"/>
                <a:ea typeface="Arial"/>
                <a:cs typeface="Arial"/>
                <a:sym typeface="Arial"/>
              </a:rPr>
              <a:t>operating system is Ctrl+z, while the UNIX operating system recognizes  Ctrl+d.</a:t>
            </a:r>
            <a:endParaRPr sz="2600">
              <a:solidFill>
                <a:schemeClr val="dk1"/>
              </a:solidFill>
              <a:latin typeface="Arial"/>
              <a:ea typeface="Arial"/>
              <a:cs typeface="Arial"/>
              <a:sym typeface="Arial"/>
            </a:endParaRPr>
          </a:p>
          <a:p>
            <a:pPr indent="-228600" lvl="0" marL="241300" marR="653415" rtl="0" algn="l">
              <a:lnSpc>
                <a:spcPct val="70100"/>
              </a:lnSpc>
              <a:spcBef>
                <a:spcPts val="990"/>
              </a:spcBef>
              <a:spcAft>
                <a:spcPts val="0"/>
              </a:spcAft>
              <a:buClr>
                <a:schemeClr val="dk1"/>
              </a:buClr>
              <a:buSzPts val="2600"/>
              <a:buFont typeface="Arial"/>
              <a:buChar char="•"/>
            </a:pPr>
            <a:r>
              <a:rPr lang="en-US" sz="2600">
                <a:solidFill>
                  <a:schemeClr val="dk1"/>
                </a:solidFill>
                <a:latin typeface="Arial"/>
                <a:ea typeface="Arial"/>
                <a:cs typeface="Arial"/>
                <a:sym typeface="Arial"/>
              </a:rPr>
              <a:t>TELNET solves this problem by defining a </a:t>
            </a:r>
            <a:r>
              <a:rPr lang="en-US" sz="2600">
                <a:solidFill>
                  <a:srgbClr val="006FC0"/>
                </a:solidFill>
                <a:latin typeface="Arial"/>
                <a:ea typeface="Arial"/>
                <a:cs typeface="Arial"/>
                <a:sym typeface="Arial"/>
              </a:rPr>
              <a:t>universal interface </a:t>
            </a:r>
            <a:r>
              <a:rPr lang="en-US" sz="2600">
                <a:solidFill>
                  <a:schemeClr val="dk1"/>
                </a:solidFill>
                <a:latin typeface="Arial"/>
                <a:ea typeface="Arial"/>
                <a:cs typeface="Arial"/>
                <a:sym typeface="Arial"/>
              </a:rPr>
              <a:t>called the  Network Virtual Terminal (NVT) </a:t>
            </a:r>
            <a:r>
              <a:rPr lang="en-US" sz="2600">
                <a:solidFill>
                  <a:srgbClr val="006FC0"/>
                </a:solidFill>
                <a:latin typeface="Arial"/>
                <a:ea typeface="Arial"/>
                <a:cs typeface="Arial"/>
                <a:sym typeface="Arial"/>
              </a:rPr>
              <a:t>character set</a:t>
            </a:r>
            <a:r>
              <a:rPr lang="en-US" sz="2600">
                <a:solidFill>
                  <a:schemeClr val="dk1"/>
                </a:solidFill>
                <a:latin typeface="Arial"/>
                <a:ea typeface="Arial"/>
                <a:cs typeface="Arial"/>
                <a:sym typeface="Arial"/>
              </a:rPr>
              <a:t>.</a:t>
            </a:r>
            <a:endParaRPr sz="2600">
              <a:solidFill>
                <a:schemeClr val="dk1"/>
              </a:solidFill>
              <a:latin typeface="Arial"/>
              <a:ea typeface="Arial"/>
              <a:cs typeface="Arial"/>
              <a:sym typeface="Arial"/>
            </a:endParaRPr>
          </a:p>
          <a:p>
            <a:pPr indent="-228600" lvl="0" marL="241300" marR="0" rtl="0" algn="l">
              <a:lnSpc>
                <a:spcPct val="101923"/>
              </a:lnSpc>
              <a:spcBef>
                <a:spcPts val="75"/>
              </a:spcBef>
              <a:spcAft>
                <a:spcPts val="0"/>
              </a:spcAft>
              <a:buClr>
                <a:schemeClr val="dk1"/>
              </a:buClr>
              <a:buSzPts val="2600"/>
              <a:buFont typeface="Arial"/>
              <a:buChar char="•"/>
            </a:pPr>
            <a:r>
              <a:rPr lang="en-US" sz="2600">
                <a:solidFill>
                  <a:schemeClr val="dk1"/>
                </a:solidFill>
                <a:latin typeface="Arial"/>
                <a:ea typeface="Arial"/>
                <a:cs typeface="Arial"/>
                <a:sym typeface="Arial"/>
              </a:rPr>
              <a:t>Via this interface, the client TELNET translates characters (data or</a:t>
            </a:r>
            <a:endParaRPr sz="2600">
              <a:solidFill>
                <a:schemeClr val="dk1"/>
              </a:solidFill>
              <a:latin typeface="Arial"/>
              <a:ea typeface="Arial"/>
              <a:cs typeface="Arial"/>
              <a:sym typeface="Arial"/>
            </a:endParaRPr>
          </a:p>
          <a:p>
            <a:pPr indent="0" lvl="0" marL="241300" marR="215265" rtl="0" algn="l">
              <a:lnSpc>
                <a:spcPct val="70000"/>
              </a:lnSpc>
              <a:spcBef>
                <a:spcPts val="465"/>
              </a:spcBef>
              <a:spcAft>
                <a:spcPts val="0"/>
              </a:spcAft>
              <a:buNone/>
            </a:pPr>
            <a:r>
              <a:rPr lang="en-US" sz="2600">
                <a:solidFill>
                  <a:schemeClr val="dk1"/>
                </a:solidFill>
                <a:latin typeface="Arial"/>
                <a:ea typeface="Arial"/>
                <a:cs typeface="Arial"/>
                <a:sym typeface="Arial"/>
              </a:rPr>
              <a:t>commands) that come from the local terminal into NVT form and delivers  them to the network.</a:t>
            </a:r>
            <a:endParaRPr sz="2600">
              <a:solidFill>
                <a:schemeClr val="dk1"/>
              </a:solidFill>
              <a:latin typeface="Arial"/>
              <a:ea typeface="Arial"/>
              <a:cs typeface="Arial"/>
              <a:sym typeface="Arial"/>
            </a:endParaRPr>
          </a:p>
          <a:p>
            <a:pPr indent="-228600" lvl="0" marL="241300" marR="5080" rtl="0" algn="l">
              <a:lnSpc>
                <a:spcPct val="70000"/>
              </a:lnSpc>
              <a:spcBef>
                <a:spcPts val="1000"/>
              </a:spcBef>
              <a:spcAft>
                <a:spcPts val="0"/>
              </a:spcAft>
              <a:buClr>
                <a:schemeClr val="dk1"/>
              </a:buClr>
              <a:buSzPts val="2600"/>
              <a:buFont typeface="Arial"/>
              <a:buChar char="•"/>
            </a:pPr>
            <a:r>
              <a:rPr lang="en-US" sz="2600">
                <a:solidFill>
                  <a:schemeClr val="dk1"/>
                </a:solidFill>
                <a:latin typeface="Arial"/>
                <a:ea typeface="Arial"/>
                <a:cs typeface="Arial"/>
                <a:sym typeface="Arial"/>
              </a:rPr>
              <a:t>The server TELNET, on the other hand, translates data and commands from  NVT form into the form acceptable by the remote computer.</a:t>
            </a:r>
            <a:endParaRPr sz="2600">
              <a:solidFill>
                <a:schemeClr val="dk1"/>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22"/>
          <p:cNvSpPr/>
          <p:nvPr/>
        </p:nvSpPr>
        <p:spPr>
          <a:xfrm>
            <a:off x="890015" y="1934053"/>
            <a:ext cx="10614273" cy="30544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23"/>
          <p:cNvSpPr txBox="1"/>
          <p:nvPr/>
        </p:nvSpPr>
        <p:spPr>
          <a:xfrm>
            <a:off x="916939" y="705126"/>
            <a:ext cx="10135870" cy="3735704"/>
          </a:xfrm>
          <a:prstGeom prst="rect">
            <a:avLst/>
          </a:prstGeom>
          <a:noFill/>
          <a:ln>
            <a:noFill/>
          </a:ln>
        </p:spPr>
        <p:txBody>
          <a:bodyPr anchorCtr="0" anchor="t" bIns="0" lIns="0" spcFirstLastPara="1" rIns="0" wrap="square" tIns="9777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NVT uses two sets of characters, </a:t>
            </a:r>
            <a:r>
              <a:rPr lang="en-US" sz="2800">
                <a:solidFill>
                  <a:srgbClr val="006FC0"/>
                </a:solidFill>
                <a:latin typeface="Arial"/>
                <a:ea typeface="Arial"/>
                <a:cs typeface="Arial"/>
                <a:sym typeface="Arial"/>
              </a:rPr>
              <a:t>one for data </a:t>
            </a:r>
            <a:r>
              <a:rPr lang="en-US" sz="2800">
                <a:solidFill>
                  <a:schemeClr val="dk1"/>
                </a:solidFill>
                <a:latin typeface="Arial"/>
                <a:ea typeface="Arial"/>
                <a:cs typeface="Arial"/>
                <a:sym typeface="Arial"/>
              </a:rPr>
              <a:t>and one </a:t>
            </a:r>
            <a:r>
              <a:rPr lang="en-US" sz="2800">
                <a:solidFill>
                  <a:srgbClr val="006FC0"/>
                </a:solidFill>
                <a:latin typeface="Arial"/>
                <a:ea typeface="Arial"/>
                <a:cs typeface="Arial"/>
                <a:sym typeface="Arial"/>
              </a:rPr>
              <a:t>for control</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0" rtl="0" algn="l">
              <a:lnSpc>
                <a:spcPct val="100000"/>
              </a:lnSpc>
              <a:spcBef>
                <a:spcPts val="670"/>
              </a:spcBef>
              <a:spcAft>
                <a:spcPts val="0"/>
              </a:spcAft>
              <a:buClr>
                <a:schemeClr val="dk1"/>
              </a:buClr>
              <a:buSzPts val="2800"/>
              <a:buFont typeface="Arial"/>
              <a:buChar char="•"/>
            </a:pPr>
            <a:r>
              <a:rPr lang="en-US" sz="2800">
                <a:solidFill>
                  <a:schemeClr val="dk1"/>
                </a:solidFill>
                <a:latin typeface="Arial"/>
                <a:ea typeface="Arial"/>
                <a:cs typeface="Arial"/>
                <a:sym typeface="Arial"/>
              </a:rPr>
              <a:t>Both are 8-bit bytes.</a:t>
            </a:r>
            <a:endParaRPr sz="2800">
              <a:solidFill>
                <a:schemeClr val="dk1"/>
              </a:solidFill>
              <a:latin typeface="Arial"/>
              <a:ea typeface="Arial"/>
              <a:cs typeface="Arial"/>
              <a:sym typeface="Arial"/>
            </a:endParaRPr>
          </a:p>
          <a:p>
            <a:pPr indent="-309880" lvl="0" marL="321945" marR="0" rtl="0" algn="l">
              <a:lnSpc>
                <a:spcPct val="100000"/>
              </a:lnSpc>
              <a:spcBef>
                <a:spcPts val="665"/>
              </a:spcBef>
              <a:spcAft>
                <a:spcPts val="0"/>
              </a:spcAft>
              <a:buClr>
                <a:schemeClr val="dk1"/>
              </a:buClr>
              <a:buSzPts val="2800"/>
              <a:buFont typeface="Arial"/>
              <a:buChar char="•"/>
            </a:pPr>
            <a:r>
              <a:rPr lang="en-US" sz="2800">
                <a:solidFill>
                  <a:schemeClr val="dk1"/>
                </a:solidFill>
                <a:latin typeface="Arial"/>
                <a:ea typeface="Arial"/>
                <a:cs typeface="Arial"/>
                <a:sym typeface="Arial"/>
              </a:rPr>
              <a:t>For data, NVT normally uses what is called </a:t>
            </a:r>
            <a:r>
              <a:rPr lang="en-US" sz="2800">
                <a:solidFill>
                  <a:srgbClr val="006FC0"/>
                </a:solidFill>
                <a:latin typeface="Arial"/>
                <a:ea typeface="Arial"/>
                <a:cs typeface="Arial"/>
                <a:sym typeface="Arial"/>
              </a:rPr>
              <a:t>NVT ASCII</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24130" rtl="0" algn="l">
              <a:lnSpc>
                <a:spcPct val="107857"/>
              </a:lnSpc>
              <a:spcBef>
                <a:spcPts val="1040"/>
              </a:spcBef>
              <a:spcAft>
                <a:spcPts val="0"/>
              </a:spcAft>
              <a:buClr>
                <a:schemeClr val="dk1"/>
              </a:buClr>
              <a:buSzPts val="2800"/>
              <a:buFont typeface="Arial"/>
              <a:buChar char="•"/>
            </a:pPr>
            <a:r>
              <a:rPr lang="en-US" sz="2800">
                <a:solidFill>
                  <a:schemeClr val="dk1"/>
                </a:solidFill>
                <a:latin typeface="Arial"/>
                <a:ea typeface="Arial"/>
                <a:cs typeface="Arial"/>
                <a:sym typeface="Arial"/>
              </a:rPr>
              <a:t>This is an 8-bit character set in which the seven lowest order bits are  the same as ASCII and the </a:t>
            </a:r>
            <a:r>
              <a:rPr lang="en-US" sz="2800">
                <a:solidFill>
                  <a:srgbClr val="006FC0"/>
                </a:solidFill>
                <a:latin typeface="Arial"/>
                <a:ea typeface="Arial"/>
                <a:cs typeface="Arial"/>
                <a:sym typeface="Arial"/>
              </a:rPr>
              <a:t>highest order bit is 0.</a:t>
            </a:r>
            <a:endParaRPr sz="2800">
              <a:solidFill>
                <a:schemeClr val="dk1"/>
              </a:solidFill>
              <a:latin typeface="Arial"/>
              <a:ea typeface="Arial"/>
              <a:cs typeface="Arial"/>
              <a:sym typeface="Arial"/>
            </a:endParaRPr>
          </a:p>
          <a:p>
            <a:pPr indent="-228600" lvl="0" marL="241300" marR="5080" rtl="0" algn="l">
              <a:lnSpc>
                <a:spcPct val="107857"/>
              </a:lnSpc>
              <a:spcBef>
                <a:spcPts val="1019"/>
              </a:spcBef>
              <a:spcAft>
                <a:spcPts val="0"/>
              </a:spcAft>
              <a:buClr>
                <a:schemeClr val="dk1"/>
              </a:buClr>
              <a:buSzPts val="2800"/>
              <a:buFont typeface="Arial"/>
              <a:buChar char="•"/>
            </a:pPr>
            <a:r>
              <a:rPr lang="en-US" sz="2800">
                <a:solidFill>
                  <a:schemeClr val="dk1"/>
                </a:solidFill>
                <a:latin typeface="Arial"/>
                <a:ea typeface="Arial"/>
                <a:cs typeface="Arial"/>
                <a:sym typeface="Arial"/>
              </a:rPr>
              <a:t>To send </a:t>
            </a:r>
            <a:r>
              <a:rPr lang="en-US" sz="2800">
                <a:solidFill>
                  <a:srgbClr val="006FC0"/>
                </a:solidFill>
                <a:latin typeface="Arial"/>
                <a:ea typeface="Arial"/>
                <a:cs typeface="Arial"/>
                <a:sym typeface="Arial"/>
              </a:rPr>
              <a:t>control characters </a:t>
            </a:r>
            <a:r>
              <a:rPr lang="en-US" sz="2800">
                <a:solidFill>
                  <a:schemeClr val="dk1"/>
                </a:solidFill>
                <a:latin typeface="Arial"/>
                <a:ea typeface="Arial"/>
                <a:cs typeface="Arial"/>
                <a:sym typeface="Arial"/>
              </a:rPr>
              <a:t>between computers (from client to server  or vice versa), NVT uses an 8-bit character set in which the highest </a:t>
            </a:r>
            <a:r>
              <a:rPr lang="en-US" sz="2800">
                <a:solidFill>
                  <a:srgbClr val="006FC0"/>
                </a:solidFill>
                <a:latin typeface="Arial"/>
                <a:ea typeface="Arial"/>
                <a:cs typeface="Arial"/>
                <a:sym typeface="Arial"/>
              </a:rPr>
              <a:t> order bit is set to 1.</a:t>
            </a:r>
            <a:endParaRPr sz="2800">
              <a:solidFill>
                <a:schemeClr val="dk1"/>
              </a:solidFill>
              <a:latin typeface="Arial"/>
              <a:ea typeface="Arial"/>
              <a:cs typeface="Arial"/>
              <a:sym typeface="Arial"/>
            </a:endParaRPr>
          </a:p>
        </p:txBody>
      </p:sp>
      <p:sp>
        <p:nvSpPr>
          <p:cNvPr id="776" name="Google Shape;776;p123"/>
          <p:cNvSpPr/>
          <p:nvPr/>
        </p:nvSpPr>
        <p:spPr>
          <a:xfrm>
            <a:off x="2696187" y="4752383"/>
            <a:ext cx="7460060" cy="12831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24"/>
          <p:cNvSpPr txBox="1"/>
          <p:nvPr>
            <p:ph type="title"/>
          </p:nvPr>
        </p:nvSpPr>
        <p:spPr>
          <a:xfrm>
            <a:off x="916939" y="369188"/>
            <a:ext cx="429514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TELNET commands</a:t>
            </a:r>
            <a:endParaRPr/>
          </a:p>
        </p:txBody>
      </p:sp>
      <p:sp>
        <p:nvSpPr>
          <p:cNvPr id="782" name="Google Shape;782;p124"/>
          <p:cNvSpPr txBox="1"/>
          <p:nvPr/>
        </p:nvSpPr>
        <p:spPr>
          <a:xfrm>
            <a:off x="916939" y="1658188"/>
            <a:ext cx="10029825" cy="2243455"/>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TELNET lets the client and server negotiate options before or during  the use of the service.</a:t>
            </a:r>
            <a:endParaRPr sz="2800">
              <a:solidFill>
                <a:schemeClr val="dk1"/>
              </a:solidFill>
              <a:latin typeface="Arial"/>
              <a:ea typeface="Arial"/>
              <a:cs typeface="Arial"/>
              <a:sym typeface="Arial"/>
            </a:endParaRPr>
          </a:p>
          <a:p>
            <a:pPr indent="-228600" lvl="0" marL="241300" marR="0" rtl="0" algn="l">
              <a:lnSpc>
                <a:spcPct val="100000"/>
              </a:lnSpc>
              <a:spcBef>
                <a:spcPts val="620"/>
              </a:spcBef>
              <a:spcAft>
                <a:spcPts val="0"/>
              </a:spcAft>
              <a:buClr>
                <a:srgbClr val="006FC0"/>
              </a:buClr>
              <a:buSzPts val="2800"/>
              <a:buFont typeface="Arial"/>
              <a:buChar char="•"/>
            </a:pPr>
            <a:r>
              <a:rPr lang="en-US" sz="2800">
                <a:solidFill>
                  <a:srgbClr val="006FC0"/>
                </a:solidFill>
                <a:latin typeface="Arial"/>
                <a:ea typeface="Arial"/>
                <a:cs typeface="Arial"/>
                <a:sym typeface="Arial"/>
              </a:rPr>
              <a:t>Options </a:t>
            </a:r>
            <a:r>
              <a:rPr lang="en-US" sz="2800">
                <a:solidFill>
                  <a:schemeClr val="dk1"/>
                </a:solidFill>
                <a:latin typeface="Arial"/>
                <a:ea typeface="Arial"/>
                <a:cs typeface="Arial"/>
                <a:sym typeface="Arial"/>
              </a:rPr>
              <a:t>are extra features available to a user.</a:t>
            </a:r>
            <a:endParaRPr sz="2800">
              <a:solidFill>
                <a:schemeClr val="dk1"/>
              </a:solidFill>
              <a:latin typeface="Arial"/>
              <a:ea typeface="Arial"/>
              <a:cs typeface="Arial"/>
              <a:sym typeface="Arial"/>
            </a:endParaRPr>
          </a:p>
          <a:p>
            <a:pPr indent="-228600" lvl="0" marL="241300" marR="113664" rtl="0" algn="l">
              <a:lnSpc>
                <a:spcPct val="108214"/>
              </a:lnSpc>
              <a:spcBef>
                <a:spcPts val="1035"/>
              </a:spcBef>
              <a:spcAft>
                <a:spcPts val="0"/>
              </a:spcAft>
              <a:buClr>
                <a:schemeClr val="dk1"/>
              </a:buClr>
              <a:buSzPts val="2800"/>
              <a:buFont typeface="Arial"/>
              <a:buChar char="•"/>
            </a:pPr>
            <a:r>
              <a:rPr lang="en-US" sz="2800">
                <a:solidFill>
                  <a:schemeClr val="dk1"/>
                </a:solidFill>
                <a:latin typeface="Arial"/>
                <a:ea typeface="Arial"/>
                <a:cs typeface="Arial"/>
                <a:sym typeface="Arial"/>
              </a:rPr>
              <a:t>The operating system (UNIX, for example) defines an interface with  user-friendly commands.</a:t>
            </a:r>
            <a:endParaRPr sz="2800">
              <a:solidFill>
                <a:schemeClr val="dk1"/>
              </a:solidFill>
              <a:latin typeface="Arial"/>
              <a:ea typeface="Arial"/>
              <a:cs typeface="Arial"/>
              <a:sym typeface="Arial"/>
            </a:endParaRPr>
          </a:p>
        </p:txBody>
      </p:sp>
      <p:sp>
        <p:nvSpPr>
          <p:cNvPr id="783" name="Google Shape;783;p124"/>
          <p:cNvSpPr/>
          <p:nvPr/>
        </p:nvSpPr>
        <p:spPr>
          <a:xfrm>
            <a:off x="0" y="4087417"/>
            <a:ext cx="12192000" cy="257093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25"/>
          <p:cNvSpPr txBox="1"/>
          <p:nvPr>
            <p:ph type="title"/>
          </p:nvPr>
        </p:nvSpPr>
        <p:spPr>
          <a:xfrm>
            <a:off x="916939" y="609676"/>
            <a:ext cx="4056379"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Secure Shell (SSH)</a:t>
            </a:r>
            <a:endParaRPr/>
          </a:p>
        </p:txBody>
      </p:sp>
      <p:sp>
        <p:nvSpPr>
          <p:cNvPr id="789" name="Google Shape;789;p125"/>
          <p:cNvSpPr txBox="1"/>
          <p:nvPr/>
        </p:nvSpPr>
        <p:spPr>
          <a:xfrm>
            <a:off x="916939" y="1793493"/>
            <a:ext cx="9886315" cy="2753995"/>
          </a:xfrm>
          <a:prstGeom prst="rect">
            <a:avLst/>
          </a:prstGeom>
          <a:noFill/>
          <a:ln>
            <a:noFill/>
          </a:ln>
        </p:spPr>
        <p:txBody>
          <a:bodyPr anchorCtr="0" anchor="t" bIns="0" lIns="0" spcFirstLastPara="1" rIns="0" wrap="square" tIns="59675">
            <a:spAutoFit/>
          </a:bodyPr>
          <a:lstStyle/>
          <a:p>
            <a:pPr indent="-228600" lvl="0" marL="241300" marR="5080"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Secure Shell (SSH) is a </a:t>
            </a:r>
            <a:r>
              <a:rPr lang="en-US" sz="2800">
                <a:solidFill>
                  <a:srgbClr val="006FC0"/>
                </a:solidFill>
                <a:latin typeface="Arial"/>
                <a:ea typeface="Arial"/>
                <a:cs typeface="Arial"/>
                <a:sym typeface="Arial"/>
              </a:rPr>
              <a:t>secure application program </a:t>
            </a:r>
            <a:r>
              <a:rPr lang="en-US" sz="2800">
                <a:solidFill>
                  <a:schemeClr val="dk1"/>
                </a:solidFill>
                <a:latin typeface="Arial"/>
                <a:ea typeface="Arial"/>
                <a:cs typeface="Arial"/>
                <a:sym typeface="Arial"/>
              </a:rPr>
              <a:t>that can be used  for several purposes such as remote logging and file transfer,</a:t>
            </a:r>
            <a:endParaRPr sz="2800">
              <a:solidFill>
                <a:schemeClr val="dk1"/>
              </a:solidFill>
              <a:latin typeface="Arial"/>
              <a:ea typeface="Arial"/>
              <a:cs typeface="Arial"/>
              <a:sym typeface="Arial"/>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Arial"/>
                <a:ea typeface="Arial"/>
                <a:cs typeface="Arial"/>
                <a:sym typeface="Arial"/>
              </a:rPr>
              <a:t>it was originally designed to </a:t>
            </a:r>
            <a:r>
              <a:rPr lang="en-US" sz="2800">
                <a:solidFill>
                  <a:srgbClr val="006FC0"/>
                </a:solidFill>
                <a:latin typeface="Arial"/>
                <a:ea typeface="Arial"/>
                <a:cs typeface="Arial"/>
                <a:sym typeface="Arial"/>
              </a:rPr>
              <a:t>replace </a:t>
            </a:r>
            <a:r>
              <a:rPr lang="en-US" sz="2800">
                <a:solidFill>
                  <a:schemeClr val="dk1"/>
                </a:solidFill>
                <a:latin typeface="Arial"/>
                <a:ea typeface="Arial"/>
                <a:cs typeface="Arial"/>
                <a:sym typeface="Arial"/>
              </a:rPr>
              <a:t>TELNET.</a:t>
            </a:r>
            <a:endParaRPr sz="2800">
              <a:solidFill>
                <a:schemeClr val="dk1"/>
              </a:solidFill>
              <a:latin typeface="Arial"/>
              <a:ea typeface="Arial"/>
              <a:cs typeface="Arial"/>
              <a:sym typeface="Arial"/>
            </a:endParaRPr>
          </a:p>
          <a:p>
            <a:pPr indent="-228600" lvl="0" marL="241300" marR="136525" rtl="0" algn="l">
              <a:lnSpc>
                <a:spcPct val="108214"/>
              </a:lnSpc>
              <a:spcBef>
                <a:spcPts val="103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Arial"/>
                <a:ea typeface="Arial"/>
                <a:cs typeface="Arial"/>
                <a:sym typeface="Arial"/>
              </a:rPr>
              <a:t>There are two versions of SSH: SSH-1 and SSH-2, which are totally  incompatible.</a:t>
            </a:r>
            <a:endParaRPr sz="2800">
              <a:solidFill>
                <a:schemeClr val="dk1"/>
              </a:solidFill>
              <a:latin typeface="Arial"/>
              <a:ea typeface="Arial"/>
              <a:cs typeface="Arial"/>
              <a:sym typeface="Arial"/>
            </a:endParaRPr>
          </a:p>
          <a:p>
            <a:pPr indent="-228600" lvl="0" marL="241300" marR="0" rtl="0" algn="l">
              <a:lnSpc>
                <a:spcPct val="100000"/>
              </a:lnSpc>
              <a:spcBef>
                <a:spcPts val="610"/>
              </a:spcBef>
              <a:spcAft>
                <a:spcPts val="0"/>
              </a:spcAft>
              <a:buClr>
                <a:schemeClr val="dk1"/>
              </a:buClr>
              <a:buSzPts val="2800"/>
              <a:buFont typeface="Arial"/>
              <a:buChar char="•"/>
            </a:pPr>
            <a:r>
              <a:rPr lang="en-US" sz="2800">
                <a:solidFill>
                  <a:schemeClr val="dk1"/>
                </a:solidFill>
                <a:latin typeface="Arial"/>
                <a:ea typeface="Arial"/>
                <a:cs typeface="Arial"/>
                <a:sym typeface="Arial"/>
              </a:rPr>
              <a:t>SSH is an application-layer protocol with three components.</a:t>
            </a:r>
            <a:endParaRPr sz="2800">
              <a:solidFill>
                <a:schemeClr val="dk1"/>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26"/>
          <p:cNvSpPr txBox="1"/>
          <p:nvPr>
            <p:ph type="title"/>
          </p:nvPr>
        </p:nvSpPr>
        <p:spPr>
          <a:xfrm>
            <a:off x="916939" y="609676"/>
            <a:ext cx="446024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Components of SSH</a:t>
            </a:r>
            <a:endParaRPr/>
          </a:p>
        </p:txBody>
      </p:sp>
      <p:sp>
        <p:nvSpPr>
          <p:cNvPr id="795" name="Google Shape;795;p126"/>
          <p:cNvSpPr/>
          <p:nvPr/>
        </p:nvSpPr>
        <p:spPr>
          <a:xfrm>
            <a:off x="1810061" y="2148006"/>
            <a:ext cx="8550914" cy="37439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27"/>
          <p:cNvSpPr txBox="1"/>
          <p:nvPr>
            <p:ph type="title"/>
          </p:nvPr>
        </p:nvSpPr>
        <p:spPr>
          <a:xfrm>
            <a:off x="916939" y="463676"/>
            <a:ext cx="948563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SSH Transport-Layer Protocol (SSH-TRANS)</a:t>
            </a:r>
            <a:endParaRPr/>
          </a:p>
        </p:txBody>
      </p:sp>
      <p:sp>
        <p:nvSpPr>
          <p:cNvPr id="801" name="Google Shape;801;p127"/>
          <p:cNvSpPr txBox="1"/>
          <p:nvPr>
            <p:ph idx="1" type="body"/>
          </p:nvPr>
        </p:nvSpPr>
        <p:spPr>
          <a:xfrm>
            <a:off x="916939" y="1447800"/>
            <a:ext cx="10358120" cy="5135573"/>
          </a:xfrm>
          <a:prstGeom prst="rect">
            <a:avLst/>
          </a:prstGeom>
          <a:noFill/>
          <a:ln>
            <a:noFill/>
          </a:ln>
        </p:spPr>
        <p:txBody>
          <a:bodyPr anchorCtr="0" anchor="t" bIns="0" lIns="0" spcFirstLastPara="1" rIns="0" wrap="square" tIns="121900">
            <a:spAutoFit/>
          </a:bodyPr>
          <a:lstStyle/>
          <a:p>
            <a:pPr indent="-228600" lvl="0" marL="584835" marR="562610" rtl="0" algn="l">
              <a:lnSpc>
                <a:spcPct val="70000"/>
              </a:lnSpc>
              <a:spcBef>
                <a:spcPts val="0"/>
              </a:spcBef>
              <a:spcAft>
                <a:spcPts val="0"/>
              </a:spcAft>
              <a:buClr>
                <a:schemeClr val="dk1"/>
              </a:buClr>
              <a:buSzPts val="2400"/>
              <a:buFont typeface="Arial"/>
              <a:buChar char="•"/>
            </a:pPr>
            <a:r>
              <a:rPr lang="en-US" sz="2400">
                <a:latin typeface="Times New Roman"/>
                <a:ea typeface="Times New Roman"/>
                <a:cs typeface="Times New Roman"/>
                <a:sym typeface="Times New Roman"/>
              </a:rPr>
              <a:t>Since TCP is </a:t>
            </a:r>
            <a:r>
              <a:rPr lang="en-US" sz="2400">
                <a:solidFill>
                  <a:srgbClr val="006FC0"/>
                </a:solidFill>
                <a:latin typeface="Times New Roman"/>
                <a:ea typeface="Times New Roman"/>
                <a:cs typeface="Times New Roman"/>
                <a:sym typeface="Times New Roman"/>
              </a:rPr>
              <a:t>not a secured </a:t>
            </a:r>
            <a:r>
              <a:rPr lang="en-US" sz="2400">
                <a:latin typeface="Times New Roman"/>
                <a:ea typeface="Times New Roman"/>
                <a:cs typeface="Times New Roman"/>
                <a:sym typeface="Times New Roman"/>
              </a:rPr>
              <a:t>transport-layer protocol, SSH first uses a protocol that  creates a </a:t>
            </a:r>
            <a:r>
              <a:rPr lang="en-US" sz="2400">
                <a:solidFill>
                  <a:srgbClr val="006FC0"/>
                </a:solidFill>
                <a:latin typeface="Times New Roman"/>
                <a:ea typeface="Times New Roman"/>
                <a:cs typeface="Times New Roman"/>
                <a:sym typeface="Times New Roman"/>
              </a:rPr>
              <a:t>secured channel </a:t>
            </a:r>
            <a:r>
              <a:rPr lang="en-US" sz="2400">
                <a:latin typeface="Times New Roman"/>
                <a:ea typeface="Times New Roman"/>
                <a:cs typeface="Times New Roman"/>
                <a:sym typeface="Times New Roman"/>
              </a:rPr>
              <a:t>on top of the TCP.</a:t>
            </a:r>
            <a:endParaRPr/>
          </a:p>
          <a:p>
            <a:pPr indent="-228600" lvl="0" marL="584835" rtl="0" algn="l">
              <a:lnSpc>
                <a:spcPct val="100000"/>
              </a:lnSpc>
              <a:spcBef>
                <a:spcPts val="135"/>
              </a:spcBef>
              <a:spcAft>
                <a:spcPts val="0"/>
              </a:spcAft>
              <a:buClr>
                <a:schemeClr val="dk1"/>
              </a:buClr>
              <a:buSzPts val="2400"/>
              <a:buFont typeface="Arial"/>
              <a:buChar char="•"/>
            </a:pPr>
            <a:r>
              <a:rPr lang="en-US" sz="2400">
                <a:latin typeface="Times New Roman"/>
                <a:ea typeface="Times New Roman"/>
                <a:cs typeface="Times New Roman"/>
                <a:sym typeface="Times New Roman"/>
              </a:rPr>
              <a:t>This </a:t>
            </a:r>
            <a:r>
              <a:rPr lang="en-US" sz="2400">
                <a:solidFill>
                  <a:srgbClr val="006FC0"/>
                </a:solidFill>
                <a:latin typeface="Times New Roman"/>
                <a:ea typeface="Times New Roman"/>
                <a:cs typeface="Times New Roman"/>
                <a:sym typeface="Times New Roman"/>
              </a:rPr>
              <a:t>new layer </a:t>
            </a:r>
            <a:r>
              <a:rPr lang="en-US" sz="2400">
                <a:latin typeface="Times New Roman"/>
                <a:ea typeface="Times New Roman"/>
                <a:cs typeface="Times New Roman"/>
                <a:sym typeface="Times New Roman"/>
              </a:rPr>
              <a:t>is an independent protocol referred to as SSH-TRANS.</a:t>
            </a:r>
            <a:endParaRPr/>
          </a:p>
          <a:p>
            <a:pPr indent="-228600" lvl="0" marL="584835" rtl="0" algn="l">
              <a:lnSpc>
                <a:spcPct val="100000"/>
              </a:lnSpc>
              <a:spcBef>
                <a:spcPts val="145"/>
              </a:spcBef>
              <a:spcAft>
                <a:spcPts val="0"/>
              </a:spcAft>
              <a:buClr>
                <a:schemeClr val="dk1"/>
              </a:buClr>
              <a:buSzPts val="2400"/>
              <a:buFont typeface="Arial"/>
              <a:buChar char="•"/>
            </a:pPr>
            <a:r>
              <a:rPr lang="en-US" sz="2400">
                <a:latin typeface="Times New Roman"/>
                <a:ea typeface="Times New Roman"/>
                <a:cs typeface="Times New Roman"/>
                <a:sym typeface="Times New Roman"/>
              </a:rPr>
              <a:t>The client and server first use the TCP protocol to establish an insecure connection.</a:t>
            </a:r>
            <a:endParaRPr/>
          </a:p>
          <a:p>
            <a:pPr indent="-228600" lvl="0" marL="584835" marR="5080" rtl="0" algn="l">
              <a:lnSpc>
                <a:spcPct val="70000"/>
              </a:lnSpc>
              <a:spcBef>
                <a:spcPts val="994"/>
              </a:spcBef>
              <a:spcAft>
                <a:spcPts val="0"/>
              </a:spcAft>
              <a:buClr>
                <a:schemeClr val="dk1"/>
              </a:buClr>
              <a:buSzPts val="2400"/>
              <a:buFont typeface="Arial"/>
              <a:buChar char="•"/>
            </a:pPr>
            <a:r>
              <a:rPr lang="en-US" sz="2400">
                <a:latin typeface="Times New Roman"/>
                <a:ea typeface="Times New Roman"/>
                <a:cs typeface="Times New Roman"/>
                <a:sym typeface="Times New Roman"/>
              </a:rPr>
              <a:t>Then they exchange </a:t>
            </a:r>
            <a:r>
              <a:rPr lang="en-US" sz="2400">
                <a:solidFill>
                  <a:srgbClr val="006FC0"/>
                </a:solidFill>
                <a:latin typeface="Times New Roman"/>
                <a:ea typeface="Times New Roman"/>
                <a:cs typeface="Times New Roman"/>
                <a:sym typeface="Times New Roman"/>
              </a:rPr>
              <a:t>several security parameters </a:t>
            </a:r>
            <a:r>
              <a:rPr lang="en-US" sz="2400">
                <a:latin typeface="Times New Roman"/>
                <a:ea typeface="Times New Roman"/>
                <a:cs typeface="Times New Roman"/>
                <a:sym typeface="Times New Roman"/>
              </a:rPr>
              <a:t>to establish a secure channel on top  of the TCP.</a:t>
            </a:r>
            <a:endParaRPr/>
          </a:p>
          <a:p>
            <a:pPr indent="-228600" lvl="0" marL="584835" rtl="0" algn="l">
              <a:lnSpc>
                <a:spcPct val="100000"/>
              </a:lnSpc>
              <a:spcBef>
                <a:spcPts val="135"/>
              </a:spcBef>
              <a:spcAft>
                <a:spcPts val="0"/>
              </a:spcAft>
              <a:buClr>
                <a:schemeClr val="dk1"/>
              </a:buClr>
              <a:buSzPts val="2400"/>
              <a:buFont typeface="Arial"/>
              <a:buChar char="•"/>
            </a:pPr>
            <a:r>
              <a:rPr lang="en-US" sz="2400">
                <a:latin typeface="Times New Roman"/>
                <a:ea typeface="Times New Roman"/>
                <a:cs typeface="Times New Roman"/>
                <a:sym typeface="Times New Roman"/>
              </a:rPr>
              <a:t>The </a:t>
            </a:r>
            <a:r>
              <a:rPr lang="en-US" sz="2400">
                <a:solidFill>
                  <a:srgbClr val="006FC0"/>
                </a:solidFill>
                <a:latin typeface="Times New Roman"/>
                <a:ea typeface="Times New Roman"/>
                <a:cs typeface="Times New Roman"/>
                <a:sym typeface="Times New Roman"/>
              </a:rPr>
              <a:t>services </a:t>
            </a:r>
            <a:r>
              <a:rPr lang="en-US" sz="2400">
                <a:latin typeface="Times New Roman"/>
                <a:ea typeface="Times New Roman"/>
                <a:cs typeface="Times New Roman"/>
                <a:sym typeface="Times New Roman"/>
              </a:rPr>
              <a:t>provided by this protocol are:</a:t>
            </a:r>
            <a:endParaRPr/>
          </a:p>
          <a:p>
            <a:pPr indent="-228600" lvl="0" marL="584835" rtl="0" algn="l">
              <a:lnSpc>
                <a:spcPct val="100000"/>
              </a:lnSpc>
              <a:spcBef>
                <a:spcPts val="145"/>
              </a:spcBef>
              <a:spcAft>
                <a:spcPts val="0"/>
              </a:spcAft>
              <a:buClr>
                <a:srgbClr val="006FC0"/>
              </a:buClr>
              <a:buSzPts val="2400"/>
              <a:buFont typeface="Arial"/>
              <a:buChar char="•"/>
            </a:pPr>
            <a:r>
              <a:rPr lang="en-US" sz="2400">
                <a:solidFill>
                  <a:srgbClr val="006FC0"/>
                </a:solidFill>
                <a:latin typeface="Times New Roman"/>
                <a:ea typeface="Times New Roman"/>
                <a:cs typeface="Times New Roman"/>
                <a:sym typeface="Times New Roman"/>
              </a:rPr>
              <a:t>1. </a:t>
            </a:r>
            <a:r>
              <a:rPr lang="en-US" sz="2400">
                <a:latin typeface="Times New Roman"/>
                <a:ea typeface="Times New Roman"/>
                <a:cs typeface="Times New Roman"/>
                <a:sym typeface="Times New Roman"/>
              </a:rPr>
              <a:t>Privacy or confidentiality of the message exchanged</a:t>
            </a:r>
            <a:endParaRPr/>
          </a:p>
          <a:p>
            <a:pPr indent="-228600" lvl="0" marL="584835" marR="338455" rtl="0" algn="l">
              <a:lnSpc>
                <a:spcPct val="70000"/>
              </a:lnSpc>
              <a:spcBef>
                <a:spcPts val="994"/>
              </a:spcBef>
              <a:spcAft>
                <a:spcPts val="0"/>
              </a:spcAft>
              <a:buClr>
                <a:srgbClr val="006FC0"/>
              </a:buClr>
              <a:buSzPts val="2400"/>
              <a:buFont typeface="Arial"/>
              <a:buChar char="•"/>
            </a:pPr>
            <a:r>
              <a:rPr lang="en-US" sz="2400">
                <a:solidFill>
                  <a:srgbClr val="006FC0"/>
                </a:solidFill>
                <a:latin typeface="Times New Roman"/>
                <a:ea typeface="Times New Roman"/>
                <a:cs typeface="Times New Roman"/>
                <a:sym typeface="Times New Roman"/>
              </a:rPr>
              <a:t>2. </a:t>
            </a:r>
            <a:r>
              <a:rPr lang="en-US" sz="2400">
                <a:latin typeface="Times New Roman"/>
                <a:ea typeface="Times New Roman"/>
                <a:cs typeface="Times New Roman"/>
                <a:sym typeface="Times New Roman"/>
              </a:rPr>
              <a:t>Data integrity, it is guaranteed that the messages exchanged between the client  and server are not changed by an intruder</a:t>
            </a:r>
            <a:endParaRPr/>
          </a:p>
          <a:p>
            <a:pPr indent="-228600" lvl="0" marL="584835" rtl="0" algn="l">
              <a:lnSpc>
                <a:spcPct val="102083"/>
              </a:lnSpc>
              <a:spcBef>
                <a:spcPts val="135"/>
              </a:spcBef>
              <a:spcAft>
                <a:spcPts val="0"/>
              </a:spcAft>
              <a:buClr>
                <a:srgbClr val="006FC0"/>
              </a:buClr>
              <a:buSzPts val="2400"/>
              <a:buFont typeface="Arial"/>
              <a:buChar char="•"/>
            </a:pPr>
            <a:r>
              <a:rPr lang="en-US" sz="2400">
                <a:solidFill>
                  <a:srgbClr val="006FC0"/>
                </a:solidFill>
                <a:latin typeface="Times New Roman"/>
                <a:ea typeface="Times New Roman"/>
                <a:cs typeface="Times New Roman"/>
                <a:sym typeface="Times New Roman"/>
              </a:rPr>
              <a:t>3. </a:t>
            </a:r>
            <a:r>
              <a:rPr lang="en-US" sz="2400">
                <a:latin typeface="Times New Roman"/>
                <a:ea typeface="Times New Roman"/>
                <a:cs typeface="Times New Roman"/>
                <a:sym typeface="Times New Roman"/>
              </a:rPr>
              <a:t>Server authentication, the client is now sure that the server is the one that it</a:t>
            </a:r>
            <a:endParaRPr/>
          </a:p>
          <a:p>
            <a:pPr indent="0" lvl="0" marL="584835" rtl="0" algn="l">
              <a:lnSpc>
                <a:spcPct val="102083"/>
              </a:lnSpc>
              <a:spcBef>
                <a:spcPts val="0"/>
              </a:spcBef>
              <a:spcAft>
                <a:spcPts val="0"/>
              </a:spcAft>
              <a:buNone/>
            </a:pPr>
            <a:r>
              <a:rPr lang="en-US" sz="2400">
                <a:latin typeface="Times New Roman"/>
                <a:ea typeface="Times New Roman"/>
                <a:cs typeface="Times New Roman"/>
                <a:sym typeface="Times New Roman"/>
              </a:rPr>
              <a:t>claims to be</a:t>
            </a:r>
            <a:endParaRPr/>
          </a:p>
          <a:p>
            <a:pPr indent="-228600" lvl="0" marL="584835" marR="391795" rtl="0" algn="l">
              <a:lnSpc>
                <a:spcPct val="70000"/>
              </a:lnSpc>
              <a:spcBef>
                <a:spcPts val="1005"/>
              </a:spcBef>
              <a:spcAft>
                <a:spcPts val="0"/>
              </a:spcAft>
              <a:buClr>
                <a:srgbClr val="006FC0"/>
              </a:buClr>
              <a:buSzPts val="2400"/>
              <a:buFont typeface="Arial"/>
              <a:buChar char="•"/>
            </a:pPr>
            <a:r>
              <a:rPr lang="en-US" sz="2400">
                <a:solidFill>
                  <a:srgbClr val="006FC0"/>
                </a:solidFill>
                <a:latin typeface="Times New Roman"/>
                <a:ea typeface="Times New Roman"/>
                <a:cs typeface="Times New Roman"/>
                <a:sym typeface="Times New Roman"/>
              </a:rPr>
              <a:t>4. </a:t>
            </a:r>
            <a:r>
              <a:rPr lang="en-US" sz="2400">
                <a:latin typeface="Times New Roman"/>
                <a:ea typeface="Times New Roman"/>
                <a:cs typeface="Times New Roman"/>
                <a:sym typeface="Times New Roman"/>
              </a:rPr>
              <a:t>Compression of the messages, which improves the efficiency of the system and  makes attack more difficult</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28"/>
          <p:cNvSpPr txBox="1"/>
          <p:nvPr>
            <p:ph type="title"/>
          </p:nvPr>
        </p:nvSpPr>
        <p:spPr>
          <a:xfrm>
            <a:off x="916939" y="411302"/>
            <a:ext cx="909828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SSH Authentication Protocol (SSH-AUTH)</a:t>
            </a:r>
            <a:endParaRPr/>
          </a:p>
        </p:txBody>
      </p:sp>
      <p:sp>
        <p:nvSpPr>
          <p:cNvPr id="807" name="Google Shape;807;p128"/>
          <p:cNvSpPr txBox="1"/>
          <p:nvPr/>
        </p:nvSpPr>
        <p:spPr>
          <a:xfrm>
            <a:off x="916939" y="1759966"/>
            <a:ext cx="10156825" cy="4373880"/>
          </a:xfrm>
          <a:prstGeom prst="rect">
            <a:avLst/>
          </a:prstGeom>
          <a:noFill/>
          <a:ln>
            <a:noFill/>
          </a:ln>
        </p:spPr>
        <p:txBody>
          <a:bodyPr anchorCtr="0" anchor="t" bIns="0" lIns="0" spcFirstLastPara="1" rIns="0" wrap="square" tIns="97150">
            <a:spAutoFit/>
          </a:bodyPr>
          <a:lstStyle/>
          <a:p>
            <a:pPr indent="-228600" lvl="0" marL="241300" marR="486409" rtl="0" algn="just">
              <a:lnSpc>
                <a:spcPct val="80000"/>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After a secure channel is established between the client and the  server and the server is authenticated for the client, SSH can call  another procedure that can </a:t>
            </a:r>
            <a:r>
              <a:rPr lang="en-US" sz="2800">
                <a:solidFill>
                  <a:srgbClr val="006FC0"/>
                </a:solidFill>
                <a:latin typeface="Times New Roman"/>
                <a:ea typeface="Times New Roman"/>
                <a:cs typeface="Times New Roman"/>
                <a:sym typeface="Times New Roman"/>
              </a:rPr>
              <a:t>authenticate the client for the server.</a:t>
            </a:r>
            <a:endParaRPr sz="2800">
              <a:solidFill>
                <a:schemeClr val="dk1"/>
              </a:solidFill>
              <a:latin typeface="Times New Roman"/>
              <a:ea typeface="Times New Roman"/>
              <a:cs typeface="Times New Roman"/>
              <a:sym typeface="Times New Roman"/>
            </a:endParaRPr>
          </a:p>
          <a:p>
            <a:pPr indent="-228600" lvl="0" marL="241300" marR="0" rtl="0" algn="just">
              <a:lnSpc>
                <a:spcPct val="100000"/>
              </a:lnSpc>
              <a:spcBef>
                <a:spcPts val="32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This layer defines a number </a:t>
            </a:r>
            <a:r>
              <a:rPr lang="en-US" sz="2800">
                <a:solidFill>
                  <a:srgbClr val="006FC0"/>
                </a:solidFill>
                <a:latin typeface="Times New Roman"/>
                <a:ea typeface="Times New Roman"/>
                <a:cs typeface="Times New Roman"/>
                <a:sym typeface="Times New Roman"/>
              </a:rPr>
              <a:t>of authentication tools</a:t>
            </a:r>
            <a:r>
              <a:rPr lang="en-US"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228600" lvl="0" marL="241300" marR="5080" rtl="0" algn="l">
              <a:lnSpc>
                <a:spcPct val="96071"/>
              </a:lnSpc>
              <a:spcBef>
                <a:spcPts val="98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Authentication starts with the client, which sends a </a:t>
            </a:r>
            <a:r>
              <a:rPr lang="en-US" sz="2800">
                <a:solidFill>
                  <a:srgbClr val="006FC0"/>
                </a:solidFill>
                <a:latin typeface="Times New Roman"/>
                <a:ea typeface="Times New Roman"/>
                <a:cs typeface="Times New Roman"/>
                <a:sym typeface="Times New Roman"/>
              </a:rPr>
              <a:t>request message </a:t>
            </a:r>
            <a:r>
              <a:rPr lang="en-US" sz="2800">
                <a:solidFill>
                  <a:schemeClr val="dk1"/>
                </a:solidFill>
                <a:latin typeface="Times New Roman"/>
                <a:ea typeface="Times New Roman"/>
                <a:cs typeface="Times New Roman"/>
                <a:sym typeface="Times New Roman"/>
              </a:rPr>
              <a:t> to the server.</a:t>
            </a:r>
            <a:endParaRPr sz="2800">
              <a:solidFill>
                <a:schemeClr val="dk1"/>
              </a:solidFill>
              <a:latin typeface="Times New Roman"/>
              <a:ea typeface="Times New Roman"/>
              <a:cs typeface="Times New Roman"/>
              <a:sym typeface="Times New Roman"/>
            </a:endParaRPr>
          </a:p>
          <a:p>
            <a:pPr indent="-228600" lvl="0" marL="241300" marR="534670" rtl="0" algn="l">
              <a:lnSpc>
                <a:spcPct val="96071"/>
              </a:lnSpc>
              <a:spcBef>
                <a:spcPts val="994"/>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 </a:t>
            </a:r>
            <a:r>
              <a:rPr lang="en-US" sz="2800">
                <a:solidFill>
                  <a:srgbClr val="006FC0"/>
                </a:solidFill>
                <a:latin typeface="Times New Roman"/>
                <a:ea typeface="Times New Roman"/>
                <a:cs typeface="Times New Roman"/>
                <a:sym typeface="Times New Roman"/>
              </a:rPr>
              <a:t>request includes </a:t>
            </a:r>
            <a:r>
              <a:rPr lang="en-US" sz="2800">
                <a:solidFill>
                  <a:schemeClr val="dk1"/>
                </a:solidFill>
                <a:latin typeface="Times New Roman"/>
                <a:ea typeface="Times New Roman"/>
                <a:cs typeface="Times New Roman"/>
                <a:sym typeface="Times New Roman"/>
              </a:rPr>
              <a:t>the user name, server name, the method of  authentication, and the required data.</a:t>
            </a:r>
            <a:endParaRPr sz="2800">
              <a:solidFill>
                <a:schemeClr val="dk1"/>
              </a:solidFill>
              <a:latin typeface="Times New Roman"/>
              <a:ea typeface="Times New Roman"/>
              <a:cs typeface="Times New Roman"/>
              <a:sym typeface="Times New Roman"/>
            </a:endParaRPr>
          </a:p>
          <a:p>
            <a:pPr indent="-228600" lvl="0" marL="241300" marR="138430" rtl="0" algn="l">
              <a:lnSpc>
                <a:spcPct val="80000"/>
              </a:lnSpc>
              <a:spcBef>
                <a:spcPts val="102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 server responds with either </a:t>
            </a:r>
            <a:r>
              <a:rPr lang="en-US" sz="2800">
                <a:solidFill>
                  <a:srgbClr val="006FC0"/>
                </a:solidFill>
                <a:latin typeface="Times New Roman"/>
                <a:ea typeface="Times New Roman"/>
                <a:cs typeface="Times New Roman"/>
                <a:sym typeface="Times New Roman"/>
              </a:rPr>
              <a:t>a success message</a:t>
            </a:r>
            <a:r>
              <a:rPr lang="en-US" sz="2800">
                <a:solidFill>
                  <a:schemeClr val="dk1"/>
                </a:solidFill>
                <a:latin typeface="Times New Roman"/>
                <a:ea typeface="Times New Roman"/>
                <a:cs typeface="Times New Roman"/>
                <a:sym typeface="Times New Roman"/>
              </a:rPr>
              <a:t>, which confirms  that the client is authenticated, or a failed message, which means  that the process needs to be repeated with a new request message.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29"/>
          <p:cNvSpPr txBox="1"/>
          <p:nvPr>
            <p:ph type="title"/>
          </p:nvPr>
        </p:nvSpPr>
        <p:spPr>
          <a:xfrm>
            <a:off x="916939" y="410921"/>
            <a:ext cx="843661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SSH Connection Protocol (SSH-CONN)</a:t>
            </a:r>
            <a:endParaRPr/>
          </a:p>
        </p:txBody>
      </p:sp>
      <p:sp>
        <p:nvSpPr>
          <p:cNvPr id="813" name="Google Shape;813;p129"/>
          <p:cNvSpPr txBox="1"/>
          <p:nvPr/>
        </p:nvSpPr>
        <p:spPr>
          <a:xfrm>
            <a:off x="916939" y="1793493"/>
            <a:ext cx="10288270" cy="3905885"/>
          </a:xfrm>
          <a:prstGeom prst="rect">
            <a:avLst/>
          </a:prstGeom>
          <a:noFill/>
          <a:ln>
            <a:noFill/>
          </a:ln>
        </p:spPr>
        <p:txBody>
          <a:bodyPr anchorCtr="0" anchor="t" bIns="0" lIns="0" spcFirstLastPara="1" rIns="0" wrap="square" tIns="54600">
            <a:spAutoFit/>
          </a:bodyPr>
          <a:lstStyle/>
          <a:p>
            <a:pPr indent="-228600" lvl="0" marL="241300" marR="5080" rtl="0" algn="l">
              <a:lnSpc>
                <a:spcPct val="90000"/>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After the secured channel is established and both server and client  are authenticated for each other, SSH can </a:t>
            </a:r>
            <a:r>
              <a:rPr lang="en-US" sz="2800">
                <a:solidFill>
                  <a:srgbClr val="006FC0"/>
                </a:solidFill>
                <a:latin typeface="Times New Roman"/>
                <a:ea typeface="Times New Roman"/>
                <a:cs typeface="Times New Roman"/>
                <a:sym typeface="Times New Roman"/>
              </a:rPr>
              <a:t>call a piece of software </a:t>
            </a:r>
            <a:r>
              <a:rPr lang="en-US" sz="2800">
                <a:solidFill>
                  <a:schemeClr val="dk1"/>
                </a:solidFill>
                <a:latin typeface="Times New Roman"/>
                <a:ea typeface="Times New Roman"/>
                <a:cs typeface="Times New Roman"/>
                <a:sym typeface="Times New Roman"/>
              </a:rPr>
              <a:t>that  implements the third protocol, SSH-CONN.</a:t>
            </a:r>
            <a:endParaRPr sz="2800">
              <a:solidFill>
                <a:schemeClr val="dk1"/>
              </a:solidFill>
              <a:latin typeface="Times New Roman"/>
              <a:ea typeface="Times New Roman"/>
              <a:cs typeface="Times New Roman"/>
              <a:sym typeface="Times New Roman"/>
            </a:endParaRPr>
          </a:p>
          <a:p>
            <a:pPr indent="-228600" lvl="0" marL="241300" marR="1698625" rtl="0" algn="l">
              <a:lnSpc>
                <a:spcPct val="107857"/>
              </a:lnSpc>
              <a:spcBef>
                <a:spcPts val="105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One of the services provided by the SSH-CONN protocol is </a:t>
            </a:r>
            <a:r>
              <a:rPr lang="en-US" sz="2800">
                <a:solidFill>
                  <a:srgbClr val="006FC0"/>
                </a:solidFill>
                <a:latin typeface="Times New Roman"/>
                <a:ea typeface="Times New Roman"/>
                <a:cs typeface="Times New Roman"/>
                <a:sym typeface="Times New Roman"/>
              </a:rPr>
              <a:t> multiplexing.</a:t>
            </a:r>
            <a:endParaRPr sz="2800">
              <a:solidFill>
                <a:schemeClr val="dk1"/>
              </a:solidFill>
              <a:latin typeface="Times New Roman"/>
              <a:ea typeface="Times New Roman"/>
              <a:cs typeface="Times New Roman"/>
              <a:sym typeface="Times New Roman"/>
            </a:endParaRPr>
          </a:p>
          <a:p>
            <a:pPr indent="-228600" lvl="0" marL="241300" marR="192405" rtl="0" algn="l">
              <a:lnSpc>
                <a:spcPct val="107857"/>
              </a:lnSpc>
              <a:spcBef>
                <a:spcPts val="100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SSH-CONN </a:t>
            </a:r>
            <a:r>
              <a:rPr lang="en-US" sz="2800">
                <a:solidFill>
                  <a:srgbClr val="006FC0"/>
                </a:solidFill>
                <a:latin typeface="Times New Roman"/>
                <a:ea typeface="Times New Roman"/>
                <a:cs typeface="Times New Roman"/>
                <a:sym typeface="Times New Roman"/>
              </a:rPr>
              <a:t>takes the secure channel </a:t>
            </a:r>
            <a:r>
              <a:rPr lang="en-US" sz="2800">
                <a:solidFill>
                  <a:schemeClr val="dk1"/>
                </a:solidFill>
                <a:latin typeface="Times New Roman"/>
                <a:ea typeface="Times New Roman"/>
                <a:cs typeface="Times New Roman"/>
                <a:sym typeface="Times New Roman"/>
              </a:rPr>
              <a:t>established by the two previous  protocols and lets the </a:t>
            </a:r>
            <a:r>
              <a:rPr lang="en-US" sz="2800">
                <a:solidFill>
                  <a:srgbClr val="006FC0"/>
                </a:solidFill>
                <a:latin typeface="Times New Roman"/>
                <a:ea typeface="Times New Roman"/>
                <a:cs typeface="Times New Roman"/>
                <a:sym typeface="Times New Roman"/>
              </a:rPr>
              <a:t>client create multiple logical channels </a:t>
            </a:r>
            <a:r>
              <a:rPr lang="en-US" sz="2800">
                <a:solidFill>
                  <a:schemeClr val="dk1"/>
                </a:solidFill>
                <a:latin typeface="Times New Roman"/>
                <a:ea typeface="Times New Roman"/>
                <a:cs typeface="Times New Roman"/>
                <a:sym typeface="Times New Roman"/>
              </a:rPr>
              <a:t>over it.</a:t>
            </a:r>
            <a:endParaRPr sz="2800">
              <a:solidFill>
                <a:schemeClr val="dk1"/>
              </a:solidFill>
              <a:latin typeface="Times New Roman"/>
              <a:ea typeface="Times New Roman"/>
              <a:cs typeface="Times New Roman"/>
              <a:sym typeface="Times New Roman"/>
            </a:endParaRPr>
          </a:p>
          <a:p>
            <a:pPr indent="-228600" lvl="0" marL="241300" marR="632460" rtl="0" algn="l">
              <a:lnSpc>
                <a:spcPct val="107857"/>
              </a:lnSpc>
              <a:spcBef>
                <a:spcPts val="101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Each channel can be used for a different purpose, such as </a:t>
            </a:r>
            <a:r>
              <a:rPr lang="en-US" sz="2800">
                <a:solidFill>
                  <a:srgbClr val="006FC0"/>
                </a:solidFill>
                <a:latin typeface="Times New Roman"/>
                <a:ea typeface="Times New Roman"/>
                <a:cs typeface="Times New Roman"/>
                <a:sym typeface="Times New Roman"/>
              </a:rPr>
              <a:t>remote  logging, file transfer, and so 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916939" y="609676"/>
            <a:ext cx="57886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Socket interface</a:t>
            </a:r>
            <a:endParaRPr/>
          </a:p>
        </p:txBody>
      </p:sp>
      <p:sp>
        <p:nvSpPr>
          <p:cNvPr id="147" name="Google Shape;147;p13"/>
          <p:cNvSpPr txBox="1"/>
          <p:nvPr/>
        </p:nvSpPr>
        <p:spPr>
          <a:xfrm>
            <a:off x="916939" y="1717827"/>
            <a:ext cx="10226040" cy="4074795"/>
          </a:xfrm>
          <a:prstGeom prst="rect">
            <a:avLst/>
          </a:prstGeom>
          <a:noFill/>
          <a:ln>
            <a:noFill/>
          </a:ln>
        </p:spPr>
        <p:txBody>
          <a:bodyPr anchorCtr="0" anchor="t" bIns="0" lIns="0" spcFirstLastPara="1" rIns="0" wrap="square" tIns="53975">
            <a:spAutoFit/>
          </a:bodyPr>
          <a:lstStyle/>
          <a:p>
            <a:pPr indent="-228600" lvl="0" marL="2413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It is an API (Application Programming Interface)</a:t>
            </a:r>
            <a:endParaRPr b="0" i="0" sz="2800" u="none" cap="none" strike="noStrike">
              <a:solidFill>
                <a:schemeClr val="dk1"/>
              </a:solidFill>
              <a:latin typeface="Arial"/>
              <a:ea typeface="Arial"/>
              <a:cs typeface="Arial"/>
              <a:sym typeface="Arial"/>
            </a:endParaRPr>
          </a:p>
          <a:p>
            <a:pPr indent="-228600" lvl="0" marL="241300" marR="20320" rtl="0" algn="l">
              <a:lnSpc>
                <a:spcPct val="96071"/>
              </a:lnSpc>
              <a:spcBef>
                <a:spcPts val="975"/>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Socket interface started in the early 1980s at UC Berkeley as part of a  UNIX environment.</a:t>
            </a:r>
            <a:endParaRPr b="0" i="0" sz="2800" u="none" cap="none" strike="noStrike">
              <a:solidFill>
                <a:schemeClr val="dk1"/>
              </a:solidFill>
              <a:latin typeface="Arial"/>
              <a:ea typeface="Arial"/>
              <a:cs typeface="Arial"/>
              <a:sym typeface="Arial"/>
            </a:endParaRPr>
          </a:p>
          <a:p>
            <a:pPr indent="-228600" lvl="0" marL="241300" marR="697865" rtl="0" algn="l">
              <a:lnSpc>
                <a:spcPct val="96071"/>
              </a:lnSpc>
              <a:spcBef>
                <a:spcPts val="1005"/>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socket interface is a </a:t>
            </a:r>
            <a:r>
              <a:rPr b="0" i="0" lang="en-US" sz="2800" u="none" cap="none" strike="noStrike">
                <a:solidFill>
                  <a:srgbClr val="2D75B6"/>
                </a:solidFill>
                <a:latin typeface="Arial"/>
                <a:ea typeface="Arial"/>
                <a:cs typeface="Arial"/>
                <a:sym typeface="Arial"/>
              </a:rPr>
              <a:t>set of instructions </a:t>
            </a:r>
            <a:r>
              <a:rPr b="0" i="0" lang="en-US" sz="2800" u="none" cap="none" strike="noStrike">
                <a:solidFill>
                  <a:schemeClr val="dk1"/>
                </a:solidFill>
                <a:latin typeface="Arial"/>
                <a:ea typeface="Arial"/>
                <a:cs typeface="Arial"/>
                <a:sym typeface="Arial"/>
              </a:rPr>
              <a:t>that provide  communication between the application layer and the operating  system.</a:t>
            </a:r>
            <a:endParaRPr b="0" i="0" sz="2800" u="none" cap="none" strike="noStrike">
              <a:solidFill>
                <a:schemeClr val="dk1"/>
              </a:solidFill>
              <a:latin typeface="Arial"/>
              <a:ea typeface="Arial"/>
              <a:cs typeface="Arial"/>
              <a:sym typeface="Arial"/>
            </a:endParaRPr>
          </a:p>
          <a:p>
            <a:pPr indent="-228600" lvl="0" marL="241300" marR="1750060" rtl="0" algn="l">
              <a:lnSpc>
                <a:spcPct val="96071"/>
              </a:lnSpc>
              <a:spcBef>
                <a:spcPts val="99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Arial"/>
                <a:ea typeface="Arial"/>
                <a:cs typeface="Arial"/>
                <a:sym typeface="Arial"/>
              </a:rPr>
              <a:t>It is a set of instructions that can be used by a process to  communicate with another process.</a:t>
            </a:r>
            <a:endParaRPr b="0" i="0" sz="2800" u="none" cap="none" strike="noStrike">
              <a:solidFill>
                <a:schemeClr val="dk1"/>
              </a:solidFill>
              <a:latin typeface="Arial"/>
              <a:ea typeface="Arial"/>
              <a:cs typeface="Arial"/>
              <a:sym typeface="Arial"/>
            </a:endParaRPr>
          </a:p>
          <a:p>
            <a:pPr indent="-228600" lvl="0" marL="241300" marR="5080" rtl="0" algn="l">
              <a:lnSpc>
                <a:spcPct val="80000"/>
              </a:lnSpc>
              <a:spcBef>
                <a:spcPts val="1019"/>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Sockets allows us to use the set of all instructions already designed in  a programming language.</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30"/>
          <p:cNvSpPr txBox="1"/>
          <p:nvPr>
            <p:ph type="title"/>
          </p:nvPr>
        </p:nvSpPr>
        <p:spPr>
          <a:xfrm>
            <a:off x="916939" y="463676"/>
            <a:ext cx="433387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Applications of SSH</a:t>
            </a:r>
            <a:endParaRPr/>
          </a:p>
        </p:txBody>
      </p:sp>
      <p:sp>
        <p:nvSpPr>
          <p:cNvPr id="819" name="Google Shape;819;p130"/>
          <p:cNvSpPr txBox="1"/>
          <p:nvPr/>
        </p:nvSpPr>
        <p:spPr>
          <a:xfrm>
            <a:off x="916939" y="1521917"/>
            <a:ext cx="10215880" cy="3853812"/>
          </a:xfrm>
          <a:prstGeom prst="rect">
            <a:avLst/>
          </a:prstGeom>
          <a:noFill/>
          <a:ln>
            <a:noFill/>
          </a:ln>
        </p:spPr>
        <p:txBody>
          <a:bodyPr anchorCtr="0" anchor="t" bIns="0" lIns="0" spcFirstLastPara="1" rIns="0" wrap="square" tIns="60325">
            <a:spAutoFit/>
          </a:bodyPr>
          <a:lstStyle/>
          <a:p>
            <a:pPr indent="-228600" lvl="0" marL="241300" marR="706755" rtl="0" algn="l">
              <a:lnSpc>
                <a:spcPct val="12625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SSH is, in fact, a general-purpose protocol that provides a secure  connection between a client and server.</a:t>
            </a:r>
            <a:endParaRPr sz="2400">
              <a:solidFill>
                <a:schemeClr val="dk1"/>
              </a:solidFill>
              <a:latin typeface="Times New Roman"/>
              <a:ea typeface="Times New Roman"/>
              <a:cs typeface="Times New Roman"/>
              <a:sym typeface="Times New Roman"/>
            </a:endParaRPr>
          </a:p>
          <a:p>
            <a:pPr indent="-228600" lvl="0" marL="241300" marR="5080" rtl="0" algn="l">
              <a:lnSpc>
                <a:spcPct val="90000"/>
              </a:lnSpc>
              <a:spcBef>
                <a:spcPts val="95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Several free and commercial applications use </a:t>
            </a:r>
            <a:r>
              <a:rPr lang="en-US" sz="2400">
                <a:solidFill>
                  <a:srgbClr val="006FC0"/>
                </a:solidFill>
                <a:latin typeface="Times New Roman"/>
                <a:ea typeface="Times New Roman"/>
                <a:cs typeface="Times New Roman"/>
                <a:sym typeface="Times New Roman"/>
              </a:rPr>
              <a:t>SSH for remote logging</a:t>
            </a:r>
            <a:r>
              <a:rPr lang="en-US" sz="2400">
                <a:solidFill>
                  <a:schemeClr val="dk1"/>
                </a:solidFill>
                <a:latin typeface="Times New Roman"/>
                <a:ea typeface="Times New Roman"/>
                <a:cs typeface="Times New Roman"/>
                <a:sym typeface="Times New Roman"/>
              </a:rPr>
              <a:t>. </a:t>
            </a:r>
            <a:r>
              <a:rPr lang="en-US" sz="2400">
                <a:solidFill>
                  <a:srgbClr val="006FC0"/>
                </a:solidFill>
                <a:latin typeface="Times New Roman"/>
                <a:ea typeface="Times New Roman"/>
                <a:cs typeface="Times New Roman"/>
                <a:sym typeface="Times New Roman"/>
              </a:rPr>
              <a:t> PuTTy and Tectia </a:t>
            </a:r>
            <a:r>
              <a:rPr lang="en-US" sz="2400">
                <a:solidFill>
                  <a:schemeClr val="dk1"/>
                </a:solidFill>
                <a:latin typeface="Times New Roman"/>
                <a:ea typeface="Times New Roman"/>
                <a:cs typeface="Times New Roman"/>
                <a:sym typeface="Times New Roman"/>
              </a:rPr>
              <a:t>are SSH programs that can be used for remote  logging</a:t>
            </a:r>
            <a:endParaRPr/>
          </a:p>
          <a:p>
            <a:pPr indent="-228600" lvl="0" marL="241300" marR="744855" rtl="0" algn="l">
              <a:lnSpc>
                <a:spcPct val="125833"/>
              </a:lnSpc>
              <a:spcBef>
                <a:spcPts val="104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Secure File Transfer Program (sftp) uses one of the channels  provided by the SSH to </a:t>
            </a:r>
            <a:r>
              <a:rPr lang="en-US" sz="2400">
                <a:solidFill>
                  <a:srgbClr val="006FC0"/>
                </a:solidFill>
                <a:latin typeface="Times New Roman"/>
                <a:ea typeface="Times New Roman"/>
                <a:cs typeface="Times New Roman"/>
                <a:sym typeface="Times New Roman"/>
              </a:rPr>
              <a:t>transfer files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2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Another common application is called </a:t>
            </a:r>
            <a:r>
              <a:rPr lang="en-US" sz="2400">
                <a:solidFill>
                  <a:srgbClr val="006FC0"/>
                </a:solidFill>
                <a:latin typeface="Times New Roman"/>
                <a:ea typeface="Times New Roman"/>
                <a:cs typeface="Times New Roman"/>
                <a:sym typeface="Times New Roman"/>
              </a:rPr>
              <a:t>Secure Copy (scp).</a:t>
            </a:r>
            <a:endParaRPr sz="2400">
              <a:solidFill>
                <a:schemeClr val="dk1"/>
              </a:solidFill>
              <a:latin typeface="Times New Roman"/>
              <a:ea typeface="Times New Roman"/>
              <a:cs typeface="Times New Roman"/>
              <a:sym typeface="Times New Roman"/>
            </a:endParaRPr>
          </a:p>
          <a:p>
            <a:pPr indent="-228600" lvl="0" marL="241300" marR="288925" rtl="0" algn="l">
              <a:lnSpc>
                <a:spcPct val="125833"/>
              </a:lnSpc>
              <a:spcBef>
                <a:spcPts val="105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This application uses the same format as the UNIX copy command,  cp, to copy files.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31"/>
          <p:cNvSpPr txBox="1"/>
          <p:nvPr>
            <p:ph type="title"/>
          </p:nvPr>
        </p:nvSpPr>
        <p:spPr>
          <a:xfrm>
            <a:off x="916939" y="424433"/>
            <a:ext cx="363029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Port Forwarding</a:t>
            </a:r>
            <a:endParaRPr/>
          </a:p>
        </p:txBody>
      </p:sp>
      <p:sp>
        <p:nvSpPr>
          <p:cNvPr id="825" name="Google Shape;825;p131"/>
          <p:cNvSpPr txBox="1"/>
          <p:nvPr/>
        </p:nvSpPr>
        <p:spPr>
          <a:xfrm>
            <a:off x="916939" y="1344129"/>
            <a:ext cx="10147300" cy="2482090"/>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One of the </a:t>
            </a:r>
            <a:r>
              <a:rPr lang="en-US" sz="2800">
                <a:solidFill>
                  <a:srgbClr val="006FC0"/>
                </a:solidFill>
                <a:latin typeface="Times New Roman"/>
                <a:ea typeface="Times New Roman"/>
                <a:cs typeface="Times New Roman"/>
                <a:sym typeface="Times New Roman"/>
              </a:rPr>
              <a:t>services </a:t>
            </a:r>
            <a:r>
              <a:rPr lang="en-US" sz="2800">
                <a:solidFill>
                  <a:schemeClr val="dk1"/>
                </a:solidFill>
                <a:latin typeface="Times New Roman"/>
                <a:ea typeface="Times New Roman"/>
                <a:cs typeface="Times New Roman"/>
                <a:sym typeface="Times New Roman"/>
              </a:rPr>
              <a:t>provided by the SSH protocol is port forwarding.</a:t>
            </a:r>
            <a:endParaRPr sz="28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7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 SSH port forwarding mechanism creates </a:t>
            </a:r>
            <a:r>
              <a:rPr lang="en-US" sz="2800">
                <a:solidFill>
                  <a:srgbClr val="006FC0"/>
                </a:solidFill>
                <a:latin typeface="Times New Roman"/>
                <a:ea typeface="Times New Roman"/>
                <a:cs typeface="Times New Roman"/>
                <a:sym typeface="Times New Roman"/>
              </a:rPr>
              <a:t>a tunnel</a:t>
            </a:r>
            <a:r>
              <a:rPr lang="en-US" sz="2800">
                <a:solidFill>
                  <a:schemeClr val="dk1"/>
                </a:solidFill>
                <a:latin typeface="Times New Roman"/>
                <a:ea typeface="Times New Roman"/>
                <a:cs typeface="Times New Roman"/>
                <a:sym typeface="Times New Roman"/>
              </a:rPr>
              <a:t> through which the messages belonging to </a:t>
            </a:r>
            <a:r>
              <a:rPr lang="en-US" sz="2800">
                <a:solidFill>
                  <a:srgbClr val="006FC0"/>
                </a:solidFill>
                <a:latin typeface="Times New Roman"/>
                <a:ea typeface="Times New Roman"/>
                <a:cs typeface="Times New Roman"/>
                <a:sym typeface="Times New Roman"/>
              </a:rPr>
              <a:t>other protocols </a:t>
            </a:r>
            <a:r>
              <a:rPr lang="en-US" sz="2800">
                <a:solidFill>
                  <a:schemeClr val="dk1"/>
                </a:solidFill>
                <a:latin typeface="Times New Roman"/>
                <a:ea typeface="Times New Roman"/>
                <a:cs typeface="Times New Roman"/>
                <a:sym typeface="Times New Roman"/>
              </a:rPr>
              <a:t>can travel.</a:t>
            </a:r>
            <a:endParaRPr sz="2800">
              <a:solidFill>
                <a:schemeClr val="dk1"/>
              </a:solidFill>
              <a:latin typeface="Times New Roman"/>
              <a:ea typeface="Times New Roman"/>
              <a:cs typeface="Times New Roman"/>
              <a:sym typeface="Times New Roman"/>
            </a:endParaRPr>
          </a:p>
          <a:p>
            <a:pPr indent="-228600" lvl="0" marL="241300" marR="614680" rtl="0" algn="l">
              <a:lnSpc>
                <a:spcPct val="107857"/>
              </a:lnSpc>
              <a:spcBef>
                <a:spcPts val="105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For this reason, this mechanism is sometimes referred to as </a:t>
            </a:r>
            <a:r>
              <a:rPr lang="en-US" sz="2800">
                <a:solidFill>
                  <a:srgbClr val="006FC0"/>
                </a:solidFill>
                <a:latin typeface="Times New Roman"/>
                <a:ea typeface="Times New Roman"/>
                <a:cs typeface="Times New Roman"/>
                <a:sym typeface="Times New Roman"/>
              </a:rPr>
              <a:t>SSH  tunneling.</a:t>
            </a:r>
            <a:endParaRPr sz="2800">
              <a:solidFill>
                <a:schemeClr val="dk1"/>
              </a:solidFill>
              <a:latin typeface="Times New Roman"/>
              <a:ea typeface="Times New Roman"/>
              <a:cs typeface="Times New Roman"/>
              <a:sym typeface="Times New Roman"/>
            </a:endParaRPr>
          </a:p>
        </p:txBody>
      </p:sp>
      <p:sp>
        <p:nvSpPr>
          <p:cNvPr id="826" name="Google Shape;826;p131"/>
          <p:cNvSpPr/>
          <p:nvPr/>
        </p:nvSpPr>
        <p:spPr>
          <a:xfrm>
            <a:off x="3220211" y="3889392"/>
            <a:ext cx="8093662" cy="26165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32"/>
          <p:cNvSpPr txBox="1"/>
          <p:nvPr>
            <p:ph type="title"/>
          </p:nvPr>
        </p:nvSpPr>
        <p:spPr>
          <a:xfrm>
            <a:off x="916939" y="502361"/>
            <a:ext cx="588899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Format of the SSH Packets</a:t>
            </a:r>
            <a:endParaRPr/>
          </a:p>
        </p:txBody>
      </p:sp>
      <p:sp>
        <p:nvSpPr>
          <p:cNvPr id="832" name="Google Shape;832;p132"/>
          <p:cNvSpPr txBox="1"/>
          <p:nvPr/>
        </p:nvSpPr>
        <p:spPr>
          <a:xfrm>
            <a:off x="916939" y="3354146"/>
            <a:ext cx="10249535" cy="2872740"/>
          </a:xfrm>
          <a:prstGeom prst="rect">
            <a:avLst/>
          </a:prstGeom>
          <a:noFill/>
          <a:ln>
            <a:noFill/>
          </a:ln>
        </p:spPr>
        <p:txBody>
          <a:bodyPr anchorCtr="0" anchor="t" bIns="0" lIns="0" spcFirstLastPara="1" rIns="0" wrap="square" tIns="13325">
            <a:spAutoFit/>
          </a:bodyPr>
          <a:lstStyle/>
          <a:p>
            <a:pPr indent="-228600" lvl="0" marL="241300" marR="0" rtl="0" algn="l">
              <a:lnSpc>
                <a:spcPct val="100000"/>
              </a:lnSpc>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The </a:t>
            </a:r>
            <a:r>
              <a:rPr lang="en-US" sz="2600">
                <a:solidFill>
                  <a:srgbClr val="006FC0"/>
                </a:solidFill>
                <a:latin typeface="Times New Roman"/>
                <a:ea typeface="Times New Roman"/>
                <a:cs typeface="Times New Roman"/>
                <a:sym typeface="Times New Roman"/>
              </a:rPr>
              <a:t>data field </a:t>
            </a:r>
            <a:r>
              <a:rPr lang="en-US" sz="2600">
                <a:solidFill>
                  <a:schemeClr val="dk1"/>
                </a:solidFill>
                <a:latin typeface="Times New Roman"/>
                <a:ea typeface="Times New Roman"/>
                <a:cs typeface="Times New Roman"/>
                <a:sym typeface="Times New Roman"/>
              </a:rPr>
              <a:t>is the data transferred by the packet in different protocols.</a:t>
            </a:r>
            <a:endParaRPr sz="2600">
              <a:solidFill>
                <a:schemeClr val="dk1"/>
              </a:solidFill>
              <a:latin typeface="Times New Roman"/>
              <a:ea typeface="Times New Roman"/>
              <a:cs typeface="Times New Roman"/>
              <a:sym typeface="Times New Roman"/>
            </a:endParaRPr>
          </a:p>
          <a:p>
            <a:pPr indent="-228600" lvl="0" marL="241300" marR="240029" rtl="0" algn="l">
              <a:lnSpc>
                <a:spcPct val="70000"/>
              </a:lnSpc>
              <a:spcBef>
                <a:spcPts val="100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The </a:t>
            </a:r>
            <a:r>
              <a:rPr lang="en-US" sz="2600">
                <a:solidFill>
                  <a:srgbClr val="006FC0"/>
                </a:solidFill>
                <a:latin typeface="Times New Roman"/>
                <a:ea typeface="Times New Roman"/>
                <a:cs typeface="Times New Roman"/>
                <a:sym typeface="Times New Roman"/>
              </a:rPr>
              <a:t>length field </a:t>
            </a:r>
            <a:r>
              <a:rPr lang="en-US" sz="2600">
                <a:solidFill>
                  <a:schemeClr val="dk1"/>
                </a:solidFill>
                <a:latin typeface="Times New Roman"/>
                <a:ea typeface="Times New Roman"/>
                <a:cs typeface="Times New Roman"/>
                <a:sym typeface="Times New Roman"/>
              </a:rPr>
              <a:t>defines the length of the packet but does not include the  padding.</a:t>
            </a:r>
            <a:endParaRPr sz="2600">
              <a:solidFill>
                <a:schemeClr val="dk1"/>
              </a:solidFill>
              <a:latin typeface="Times New Roman"/>
              <a:ea typeface="Times New Roman"/>
              <a:cs typeface="Times New Roman"/>
              <a:sym typeface="Times New Roman"/>
            </a:endParaRPr>
          </a:p>
          <a:p>
            <a:pPr indent="-228600" lvl="0" marL="241300" marR="5080" rtl="0" algn="l">
              <a:lnSpc>
                <a:spcPct val="70000"/>
              </a:lnSpc>
              <a:spcBef>
                <a:spcPts val="1005"/>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One to eight bytes of </a:t>
            </a:r>
            <a:r>
              <a:rPr lang="en-US" sz="2600">
                <a:solidFill>
                  <a:srgbClr val="006FC0"/>
                </a:solidFill>
                <a:latin typeface="Times New Roman"/>
                <a:ea typeface="Times New Roman"/>
                <a:cs typeface="Times New Roman"/>
                <a:sym typeface="Times New Roman"/>
              </a:rPr>
              <a:t>padding </a:t>
            </a:r>
            <a:r>
              <a:rPr lang="en-US" sz="2600">
                <a:solidFill>
                  <a:schemeClr val="dk1"/>
                </a:solidFill>
                <a:latin typeface="Times New Roman"/>
                <a:ea typeface="Times New Roman"/>
                <a:cs typeface="Times New Roman"/>
                <a:sym typeface="Times New Roman"/>
              </a:rPr>
              <a:t>is added to the packet to make the attack on  the security provision more difficult.</a:t>
            </a:r>
            <a:endParaRPr sz="26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5"/>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The cyclic redundancy check (CRC) field is used for </a:t>
            </a:r>
            <a:r>
              <a:rPr lang="en-US" sz="2600">
                <a:solidFill>
                  <a:srgbClr val="006FC0"/>
                </a:solidFill>
                <a:latin typeface="Times New Roman"/>
                <a:ea typeface="Times New Roman"/>
                <a:cs typeface="Times New Roman"/>
                <a:sym typeface="Times New Roman"/>
              </a:rPr>
              <a:t>error detection</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a:p>
            <a:pPr indent="-228600" lvl="0" marL="241300" marR="791845" rtl="0" algn="l">
              <a:lnSpc>
                <a:spcPct val="70000"/>
              </a:lnSpc>
              <a:spcBef>
                <a:spcPts val="994"/>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The </a:t>
            </a:r>
            <a:r>
              <a:rPr lang="en-US" sz="2600">
                <a:solidFill>
                  <a:srgbClr val="006FC0"/>
                </a:solidFill>
                <a:latin typeface="Times New Roman"/>
                <a:ea typeface="Times New Roman"/>
                <a:cs typeface="Times New Roman"/>
                <a:sym typeface="Times New Roman"/>
              </a:rPr>
              <a:t>type field </a:t>
            </a:r>
            <a:r>
              <a:rPr lang="en-US" sz="2600">
                <a:solidFill>
                  <a:schemeClr val="dk1"/>
                </a:solidFill>
                <a:latin typeface="Times New Roman"/>
                <a:ea typeface="Times New Roman"/>
                <a:cs typeface="Times New Roman"/>
                <a:sym typeface="Times New Roman"/>
              </a:rPr>
              <a:t>designates the type of the packet used in different SSH  protocols.</a:t>
            </a:r>
            <a:endParaRPr sz="2600">
              <a:solidFill>
                <a:schemeClr val="dk1"/>
              </a:solidFill>
              <a:latin typeface="Times New Roman"/>
              <a:ea typeface="Times New Roman"/>
              <a:cs typeface="Times New Roman"/>
              <a:sym typeface="Times New Roman"/>
            </a:endParaRPr>
          </a:p>
        </p:txBody>
      </p:sp>
      <p:sp>
        <p:nvSpPr>
          <p:cNvPr id="833" name="Google Shape;833;p132"/>
          <p:cNvSpPr/>
          <p:nvPr/>
        </p:nvSpPr>
        <p:spPr>
          <a:xfrm>
            <a:off x="955405" y="1581215"/>
            <a:ext cx="10782885" cy="156695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33"/>
          <p:cNvSpPr txBox="1"/>
          <p:nvPr>
            <p:ph type="title"/>
          </p:nvPr>
        </p:nvSpPr>
        <p:spPr>
          <a:xfrm>
            <a:off x="916939" y="609676"/>
            <a:ext cx="637540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Domain Name System (DNS)</a:t>
            </a:r>
            <a:endParaRPr/>
          </a:p>
        </p:txBody>
      </p:sp>
      <p:sp>
        <p:nvSpPr>
          <p:cNvPr id="839" name="Google Shape;839;p133"/>
          <p:cNvSpPr txBox="1"/>
          <p:nvPr/>
        </p:nvSpPr>
        <p:spPr>
          <a:xfrm>
            <a:off x="916939" y="1793493"/>
            <a:ext cx="10030460" cy="3137535"/>
          </a:xfrm>
          <a:prstGeom prst="rect">
            <a:avLst/>
          </a:prstGeom>
          <a:noFill/>
          <a:ln>
            <a:noFill/>
          </a:ln>
        </p:spPr>
        <p:txBody>
          <a:bodyPr anchorCtr="0" anchor="t" bIns="0" lIns="0" spcFirstLastPara="1" rIns="0" wrap="square" tIns="59675">
            <a:spAutoFit/>
          </a:bodyPr>
          <a:lstStyle/>
          <a:p>
            <a:pPr indent="-228600" lvl="0" marL="241300" marR="424180"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This is a </a:t>
            </a:r>
            <a:r>
              <a:rPr lang="en-US" sz="2800">
                <a:solidFill>
                  <a:srgbClr val="006FC0"/>
                </a:solidFill>
                <a:latin typeface="Arial"/>
                <a:ea typeface="Arial"/>
                <a:cs typeface="Arial"/>
                <a:sym typeface="Arial"/>
              </a:rPr>
              <a:t>client-server application program </a:t>
            </a:r>
            <a:r>
              <a:rPr lang="en-US" sz="2800">
                <a:solidFill>
                  <a:schemeClr val="dk1"/>
                </a:solidFill>
                <a:latin typeface="Arial"/>
                <a:ea typeface="Arial"/>
                <a:cs typeface="Arial"/>
                <a:sym typeface="Arial"/>
              </a:rPr>
              <a:t>designed to help other  application programs.</a:t>
            </a:r>
            <a:endParaRPr sz="2800">
              <a:solidFill>
                <a:schemeClr val="dk1"/>
              </a:solidFill>
              <a:latin typeface="Arial"/>
              <a:ea typeface="Arial"/>
              <a:cs typeface="Arial"/>
              <a:sym typeface="Arial"/>
            </a:endParaRPr>
          </a:p>
          <a:p>
            <a:pPr indent="-228600" lvl="0" marL="241300" marR="672465" rtl="0" algn="l">
              <a:lnSpc>
                <a:spcPct val="107857"/>
              </a:lnSpc>
              <a:spcBef>
                <a:spcPts val="1005"/>
              </a:spcBef>
              <a:spcAft>
                <a:spcPts val="0"/>
              </a:spcAft>
              <a:buClr>
                <a:schemeClr val="dk1"/>
              </a:buClr>
              <a:buSzPts val="2800"/>
              <a:buFont typeface="Arial"/>
              <a:buChar char="•"/>
            </a:pPr>
            <a:r>
              <a:rPr lang="en-US" sz="2800">
                <a:solidFill>
                  <a:schemeClr val="dk1"/>
                </a:solidFill>
                <a:latin typeface="Arial"/>
                <a:ea typeface="Arial"/>
                <a:cs typeface="Arial"/>
                <a:sym typeface="Arial"/>
              </a:rPr>
              <a:t>To identify an entity, TCP/IP protocols use the </a:t>
            </a:r>
            <a:r>
              <a:rPr lang="en-US" sz="2800">
                <a:solidFill>
                  <a:srgbClr val="006FC0"/>
                </a:solidFill>
                <a:latin typeface="Arial"/>
                <a:ea typeface="Arial"/>
                <a:cs typeface="Arial"/>
                <a:sym typeface="Arial"/>
              </a:rPr>
              <a:t>IP address</a:t>
            </a:r>
            <a:r>
              <a:rPr lang="en-US" sz="2800">
                <a:solidFill>
                  <a:schemeClr val="dk1"/>
                </a:solidFill>
                <a:latin typeface="Arial"/>
                <a:ea typeface="Arial"/>
                <a:cs typeface="Arial"/>
                <a:sym typeface="Arial"/>
              </a:rPr>
              <a:t>, which  uniquely identifies the connection of a host to the Internet.</a:t>
            </a:r>
            <a:endParaRPr sz="2800">
              <a:solidFill>
                <a:schemeClr val="dk1"/>
              </a:solidFill>
              <a:latin typeface="Arial"/>
              <a:ea typeface="Arial"/>
              <a:cs typeface="Arial"/>
              <a:sym typeface="Arial"/>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Arial"/>
                <a:ea typeface="Arial"/>
                <a:cs typeface="Arial"/>
                <a:sym typeface="Arial"/>
              </a:rPr>
              <a:t>However, people </a:t>
            </a:r>
            <a:r>
              <a:rPr lang="en-US" sz="2800">
                <a:solidFill>
                  <a:srgbClr val="006FC0"/>
                </a:solidFill>
                <a:latin typeface="Arial"/>
                <a:ea typeface="Arial"/>
                <a:cs typeface="Arial"/>
                <a:sym typeface="Arial"/>
              </a:rPr>
              <a:t>prefer </a:t>
            </a:r>
            <a:r>
              <a:rPr lang="en-US" sz="2800">
                <a:solidFill>
                  <a:schemeClr val="dk1"/>
                </a:solidFill>
                <a:latin typeface="Arial"/>
                <a:ea typeface="Arial"/>
                <a:cs typeface="Arial"/>
                <a:sym typeface="Arial"/>
              </a:rPr>
              <a:t>to use names instead of numeric addresses.</a:t>
            </a:r>
            <a:endParaRPr sz="2800">
              <a:solidFill>
                <a:schemeClr val="dk1"/>
              </a:solidFill>
              <a:latin typeface="Arial"/>
              <a:ea typeface="Arial"/>
              <a:cs typeface="Arial"/>
              <a:sym typeface="Arial"/>
            </a:endParaRPr>
          </a:p>
          <a:p>
            <a:pPr indent="-228600" lvl="0" marL="241300" marR="311150" rtl="0" algn="l">
              <a:lnSpc>
                <a:spcPct val="107857"/>
              </a:lnSpc>
              <a:spcBef>
                <a:spcPts val="104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Arial"/>
                <a:ea typeface="Arial"/>
                <a:cs typeface="Arial"/>
                <a:sym typeface="Arial"/>
              </a:rPr>
              <a:t>Therefore, the Internet needs to have a </a:t>
            </a:r>
            <a:r>
              <a:rPr lang="en-US" sz="2800">
                <a:solidFill>
                  <a:srgbClr val="006FC0"/>
                </a:solidFill>
                <a:latin typeface="Arial"/>
                <a:ea typeface="Arial"/>
                <a:cs typeface="Arial"/>
                <a:sym typeface="Arial"/>
              </a:rPr>
              <a:t>directory system </a:t>
            </a:r>
            <a:r>
              <a:rPr lang="en-US" sz="2800">
                <a:solidFill>
                  <a:schemeClr val="dk1"/>
                </a:solidFill>
                <a:latin typeface="Arial"/>
                <a:ea typeface="Arial"/>
                <a:cs typeface="Arial"/>
                <a:sym typeface="Arial"/>
              </a:rPr>
              <a:t>that can  map a name to an address.</a:t>
            </a:r>
            <a:endParaRPr sz="2800">
              <a:solidFill>
                <a:schemeClr val="dk1"/>
              </a:solidFill>
              <a:latin typeface="Arial"/>
              <a:ea typeface="Arial"/>
              <a:cs typeface="Arial"/>
              <a:sym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34"/>
          <p:cNvSpPr txBox="1"/>
          <p:nvPr/>
        </p:nvSpPr>
        <p:spPr>
          <a:xfrm>
            <a:off x="916939" y="568579"/>
            <a:ext cx="10165080" cy="4034154"/>
          </a:xfrm>
          <a:prstGeom prst="rect">
            <a:avLst/>
          </a:prstGeom>
          <a:noFill/>
          <a:ln>
            <a:noFill/>
          </a:ln>
        </p:spPr>
        <p:txBody>
          <a:bodyPr anchorCtr="0" anchor="t" bIns="0" lIns="0" spcFirstLastPara="1" rIns="0" wrap="square" tIns="60950">
            <a:spAutoFit/>
          </a:bodyPr>
          <a:lstStyle/>
          <a:p>
            <a:pPr indent="-228600" lvl="0" marL="241300" marR="5080" rtl="0" algn="l">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Since the Internet is so huge today, </a:t>
            </a:r>
            <a:r>
              <a:rPr lang="en-US" sz="2800">
                <a:solidFill>
                  <a:srgbClr val="006FC0"/>
                </a:solidFill>
                <a:latin typeface="Calibri"/>
                <a:ea typeface="Calibri"/>
                <a:cs typeface="Calibri"/>
                <a:sym typeface="Calibri"/>
              </a:rPr>
              <a:t>a central directory system </a:t>
            </a:r>
            <a:r>
              <a:rPr lang="en-US" sz="2800">
                <a:solidFill>
                  <a:schemeClr val="dk1"/>
                </a:solidFill>
                <a:latin typeface="Calibri"/>
                <a:ea typeface="Calibri"/>
                <a:cs typeface="Calibri"/>
                <a:sym typeface="Calibri"/>
              </a:rPr>
              <a:t>cannot  hold all the mapping.</a:t>
            </a:r>
            <a:endParaRPr sz="2800">
              <a:solidFill>
                <a:schemeClr val="dk1"/>
              </a:solidFill>
              <a:latin typeface="Calibri"/>
              <a:ea typeface="Calibri"/>
              <a:cs typeface="Calibri"/>
              <a:sym typeface="Calibri"/>
            </a:endParaRPr>
          </a:p>
          <a:p>
            <a:pPr indent="-228600" lvl="0" marL="241300" marR="267970" rtl="0" algn="l">
              <a:lnSpc>
                <a:spcPct val="107857"/>
              </a:lnSpc>
              <a:spcBef>
                <a:spcPts val="101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addition, if the central </a:t>
            </a:r>
            <a:r>
              <a:rPr lang="en-US" sz="2800">
                <a:solidFill>
                  <a:srgbClr val="006FC0"/>
                </a:solidFill>
                <a:latin typeface="Calibri"/>
                <a:ea typeface="Calibri"/>
                <a:cs typeface="Calibri"/>
                <a:sym typeface="Calibri"/>
              </a:rPr>
              <a:t>computer fails</a:t>
            </a:r>
            <a:r>
              <a:rPr lang="en-US" sz="2800">
                <a:solidFill>
                  <a:schemeClr val="dk1"/>
                </a:solidFill>
                <a:latin typeface="Calibri"/>
                <a:ea typeface="Calibri"/>
                <a:cs typeface="Calibri"/>
                <a:sym typeface="Calibri"/>
              </a:rPr>
              <a:t>, the whole communication  network will collapse.</a:t>
            </a:r>
            <a:endParaRPr sz="2800">
              <a:solidFill>
                <a:schemeClr val="dk1"/>
              </a:solidFill>
              <a:latin typeface="Calibri"/>
              <a:ea typeface="Calibri"/>
              <a:cs typeface="Calibri"/>
              <a:sym typeface="Calibri"/>
            </a:endParaRPr>
          </a:p>
          <a:p>
            <a:pPr indent="-228600" lvl="0" marL="241300" marR="1025525" rtl="0" algn="l">
              <a:lnSpc>
                <a:spcPct val="108214"/>
              </a:lnSpc>
              <a:spcBef>
                <a:spcPts val="994"/>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better solution is to </a:t>
            </a:r>
            <a:r>
              <a:rPr lang="en-US" sz="2800">
                <a:solidFill>
                  <a:srgbClr val="006FC0"/>
                </a:solidFill>
                <a:latin typeface="Calibri"/>
                <a:ea typeface="Calibri"/>
                <a:cs typeface="Calibri"/>
                <a:sym typeface="Calibri"/>
              </a:rPr>
              <a:t>distribute the information </a:t>
            </a:r>
            <a:r>
              <a:rPr lang="en-US" sz="2800">
                <a:solidFill>
                  <a:schemeClr val="dk1"/>
                </a:solidFill>
                <a:latin typeface="Calibri"/>
                <a:ea typeface="Calibri"/>
                <a:cs typeface="Calibri"/>
                <a:sym typeface="Calibri"/>
              </a:rPr>
              <a:t>among many  computers in the world.</a:t>
            </a:r>
            <a:endParaRPr sz="2800">
              <a:solidFill>
                <a:schemeClr val="dk1"/>
              </a:solidFill>
              <a:latin typeface="Calibri"/>
              <a:ea typeface="Calibri"/>
              <a:cs typeface="Calibri"/>
              <a:sym typeface="Calibri"/>
            </a:endParaRPr>
          </a:p>
          <a:p>
            <a:pPr indent="-228600" lvl="0" marL="241300" marR="108585" rtl="0" algn="l">
              <a:lnSpc>
                <a:spcPct val="107857"/>
              </a:lnSpc>
              <a:spcBef>
                <a:spcPts val="994"/>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this method, the host that needs mapping can contact the </a:t>
            </a:r>
            <a:r>
              <a:rPr lang="en-US" sz="2800">
                <a:solidFill>
                  <a:srgbClr val="006FC0"/>
                </a:solidFill>
                <a:latin typeface="Calibri"/>
                <a:ea typeface="Calibri"/>
                <a:cs typeface="Calibri"/>
                <a:sym typeface="Calibri"/>
              </a:rPr>
              <a:t>closest  computer </a:t>
            </a:r>
            <a:r>
              <a:rPr lang="en-US" sz="2800">
                <a:solidFill>
                  <a:schemeClr val="dk1"/>
                </a:solidFill>
                <a:latin typeface="Calibri"/>
                <a:ea typeface="Calibri"/>
                <a:cs typeface="Calibri"/>
                <a:sym typeface="Calibri"/>
              </a:rPr>
              <a:t>holding the needed information.</a:t>
            </a:r>
            <a:endParaRPr sz="2800">
              <a:solidFill>
                <a:schemeClr val="dk1"/>
              </a:solidFill>
              <a:latin typeface="Calibri"/>
              <a:ea typeface="Calibri"/>
              <a:cs typeface="Calibri"/>
              <a:sym typeface="Calibri"/>
            </a:endParaRPr>
          </a:p>
          <a:p>
            <a:pPr indent="-309880" lvl="0" marL="321945" marR="0" rtl="0" algn="l">
              <a:lnSpc>
                <a:spcPct val="100000"/>
              </a:lnSpc>
              <a:spcBef>
                <a:spcPts val="63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This method is used by the Domain Name System (DNS).</a:t>
            </a:r>
            <a:endParaRPr sz="2800">
              <a:solidFill>
                <a:schemeClr val="dk1"/>
              </a:solidFill>
              <a:latin typeface="Calibri"/>
              <a:ea typeface="Calibri"/>
              <a:cs typeface="Calibri"/>
              <a:sym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35"/>
          <p:cNvSpPr txBox="1"/>
          <p:nvPr>
            <p:ph type="title"/>
          </p:nvPr>
        </p:nvSpPr>
        <p:spPr>
          <a:xfrm>
            <a:off x="916939" y="609676"/>
            <a:ext cx="6957059"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Steps : Hostname to IP address</a:t>
            </a:r>
            <a:endParaRPr/>
          </a:p>
        </p:txBody>
      </p:sp>
      <p:pic>
        <p:nvPicPr>
          <p:cNvPr id="850" name="Google Shape;850;p135"/>
          <p:cNvPicPr preferRelativeResize="0"/>
          <p:nvPr/>
        </p:nvPicPr>
        <p:blipFill rotWithShape="1">
          <a:blip r:embed="rId3">
            <a:alphaModFix/>
          </a:blip>
          <a:srcRect b="0" l="0" r="0" t="0"/>
          <a:stretch/>
        </p:blipFill>
        <p:spPr>
          <a:xfrm>
            <a:off x="1194043" y="1793338"/>
            <a:ext cx="9578757" cy="4384957"/>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36"/>
          <p:cNvSpPr txBox="1"/>
          <p:nvPr/>
        </p:nvSpPr>
        <p:spPr>
          <a:xfrm>
            <a:off x="916939" y="391563"/>
            <a:ext cx="10109835" cy="5140960"/>
          </a:xfrm>
          <a:prstGeom prst="rect">
            <a:avLst/>
          </a:prstGeom>
          <a:noFill/>
          <a:ln>
            <a:noFill/>
          </a:ln>
        </p:spPr>
        <p:txBody>
          <a:bodyPr anchorCtr="0" anchor="t" bIns="0" lIns="0" spcFirstLastPara="1" rIns="0" wrap="square" tIns="9777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following </a:t>
            </a:r>
            <a:r>
              <a:rPr lang="en-US" sz="2800">
                <a:solidFill>
                  <a:srgbClr val="006FC0"/>
                </a:solidFill>
                <a:latin typeface="Calibri"/>
                <a:ea typeface="Calibri"/>
                <a:cs typeface="Calibri"/>
                <a:sym typeface="Calibri"/>
              </a:rPr>
              <a:t>six steps </a:t>
            </a:r>
            <a:r>
              <a:rPr lang="en-US" sz="2800">
                <a:solidFill>
                  <a:schemeClr val="dk1"/>
                </a:solidFill>
                <a:latin typeface="Calibri"/>
                <a:ea typeface="Calibri"/>
                <a:cs typeface="Calibri"/>
                <a:sym typeface="Calibri"/>
              </a:rPr>
              <a:t>map the host name to an IP address:</a:t>
            </a:r>
            <a:endParaRPr sz="2800">
              <a:solidFill>
                <a:schemeClr val="dk1"/>
              </a:solidFill>
              <a:latin typeface="Calibri"/>
              <a:ea typeface="Calibri"/>
              <a:cs typeface="Calibri"/>
              <a:sym typeface="Calibri"/>
            </a:endParaRPr>
          </a:p>
          <a:p>
            <a:pPr indent="-228600" lvl="0" marL="241300" marR="0" rtl="0" algn="l">
              <a:lnSpc>
                <a:spcPct val="100000"/>
              </a:lnSpc>
              <a:spcBef>
                <a:spcPts val="67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1. The user passes the host name to the </a:t>
            </a:r>
            <a:r>
              <a:rPr lang="en-US" sz="2800">
                <a:solidFill>
                  <a:srgbClr val="006FC0"/>
                </a:solidFill>
                <a:latin typeface="Calibri"/>
                <a:ea typeface="Calibri"/>
                <a:cs typeface="Calibri"/>
                <a:sym typeface="Calibri"/>
              </a:rPr>
              <a:t>file transfer </a:t>
            </a:r>
            <a:r>
              <a:rPr lang="en-US" sz="2800">
                <a:solidFill>
                  <a:schemeClr val="dk1"/>
                </a:solidFill>
                <a:latin typeface="Calibri"/>
                <a:ea typeface="Calibri"/>
                <a:cs typeface="Calibri"/>
                <a:sym typeface="Calibri"/>
              </a:rPr>
              <a:t>client.</a:t>
            </a:r>
            <a:endParaRPr sz="2800">
              <a:solidFill>
                <a:schemeClr val="dk1"/>
              </a:solidFill>
              <a:latin typeface="Calibri"/>
              <a:ea typeface="Calibri"/>
              <a:cs typeface="Calibri"/>
              <a:sym typeface="Calibri"/>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2. The file transfer client passes the host name to the </a:t>
            </a:r>
            <a:r>
              <a:rPr lang="en-US" sz="2800">
                <a:solidFill>
                  <a:srgbClr val="006FC0"/>
                </a:solidFill>
                <a:latin typeface="Calibri"/>
                <a:ea typeface="Calibri"/>
                <a:cs typeface="Calibri"/>
                <a:sym typeface="Calibri"/>
              </a:rPr>
              <a:t>DNS client.</a:t>
            </a:r>
            <a:endParaRPr sz="2800">
              <a:solidFill>
                <a:schemeClr val="dk1"/>
              </a:solidFill>
              <a:latin typeface="Calibri"/>
              <a:ea typeface="Calibri"/>
              <a:cs typeface="Calibri"/>
              <a:sym typeface="Calibri"/>
            </a:endParaRPr>
          </a:p>
          <a:p>
            <a:pPr indent="-228600" lvl="0" marL="241300" marR="5080" rtl="0" algn="just">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3. The DNS client sends a message to a </a:t>
            </a:r>
            <a:r>
              <a:rPr lang="en-US" sz="2800">
                <a:solidFill>
                  <a:srgbClr val="006FC0"/>
                </a:solidFill>
                <a:latin typeface="Calibri"/>
                <a:ea typeface="Calibri"/>
                <a:cs typeface="Calibri"/>
                <a:sym typeface="Calibri"/>
              </a:rPr>
              <a:t>DNS server </a:t>
            </a:r>
            <a:r>
              <a:rPr lang="en-US" sz="2800">
                <a:solidFill>
                  <a:schemeClr val="dk1"/>
                </a:solidFill>
                <a:latin typeface="Calibri"/>
                <a:ea typeface="Calibri"/>
                <a:cs typeface="Calibri"/>
                <a:sym typeface="Calibri"/>
              </a:rPr>
              <a:t>with a query that  gives the file transfer server name using the known IP address of the  DNS server.</a:t>
            </a:r>
            <a:endParaRPr sz="2800">
              <a:solidFill>
                <a:schemeClr val="dk1"/>
              </a:solidFill>
              <a:latin typeface="Calibri"/>
              <a:ea typeface="Calibri"/>
              <a:cs typeface="Calibri"/>
              <a:sym typeface="Calibri"/>
            </a:endParaRPr>
          </a:p>
          <a:p>
            <a:pPr indent="-228600" lvl="0" marL="241300" marR="436244" rtl="0" algn="just">
              <a:lnSpc>
                <a:spcPct val="107857"/>
              </a:lnSpc>
              <a:spcBef>
                <a:spcPts val="105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4. The DNS </a:t>
            </a:r>
            <a:r>
              <a:rPr lang="en-US" sz="2800">
                <a:solidFill>
                  <a:srgbClr val="006FC0"/>
                </a:solidFill>
                <a:latin typeface="Calibri"/>
                <a:ea typeface="Calibri"/>
                <a:cs typeface="Calibri"/>
                <a:sym typeface="Calibri"/>
              </a:rPr>
              <a:t>server responds with the IP address </a:t>
            </a:r>
            <a:r>
              <a:rPr lang="en-US" sz="2800">
                <a:solidFill>
                  <a:schemeClr val="dk1"/>
                </a:solidFill>
                <a:latin typeface="Calibri"/>
                <a:ea typeface="Calibri"/>
                <a:cs typeface="Calibri"/>
                <a:sym typeface="Calibri"/>
              </a:rPr>
              <a:t>of the desired file  transfer server.</a:t>
            </a:r>
            <a:endParaRPr sz="2800">
              <a:solidFill>
                <a:schemeClr val="dk1"/>
              </a:solidFill>
              <a:latin typeface="Calibri"/>
              <a:ea typeface="Calibri"/>
              <a:cs typeface="Calibri"/>
              <a:sym typeface="Calibri"/>
            </a:endParaRPr>
          </a:p>
          <a:p>
            <a:pPr indent="-228600" lvl="0" marL="241300" marR="0" rtl="0" algn="just">
              <a:lnSpc>
                <a:spcPct val="100000"/>
              </a:lnSpc>
              <a:spcBef>
                <a:spcPts val="62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5. The DNS client passes the IP address to the </a:t>
            </a:r>
            <a:r>
              <a:rPr lang="en-US" sz="2800">
                <a:solidFill>
                  <a:srgbClr val="006FC0"/>
                </a:solidFill>
                <a:latin typeface="Calibri"/>
                <a:ea typeface="Calibri"/>
                <a:cs typeface="Calibri"/>
                <a:sym typeface="Calibri"/>
              </a:rPr>
              <a:t>file transfer client.</a:t>
            </a:r>
            <a:endParaRPr sz="2800">
              <a:solidFill>
                <a:schemeClr val="dk1"/>
              </a:solidFill>
              <a:latin typeface="Calibri"/>
              <a:ea typeface="Calibri"/>
              <a:cs typeface="Calibri"/>
              <a:sym typeface="Calibri"/>
            </a:endParaRPr>
          </a:p>
          <a:p>
            <a:pPr indent="-228600" lvl="0" marL="241300" marR="100330" rtl="0" algn="just">
              <a:lnSpc>
                <a:spcPct val="108214"/>
              </a:lnSpc>
              <a:spcBef>
                <a:spcPts val="103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6. The file transfer client now uses the received IP address to access  the </a:t>
            </a:r>
            <a:r>
              <a:rPr lang="en-US" sz="2800">
                <a:solidFill>
                  <a:srgbClr val="006FC0"/>
                </a:solidFill>
                <a:latin typeface="Calibri"/>
                <a:ea typeface="Calibri"/>
                <a:cs typeface="Calibri"/>
                <a:sym typeface="Calibri"/>
              </a:rPr>
              <a:t>file transfer server</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37"/>
          <p:cNvSpPr txBox="1"/>
          <p:nvPr>
            <p:ph type="title"/>
          </p:nvPr>
        </p:nvSpPr>
        <p:spPr>
          <a:xfrm>
            <a:off x="916939" y="609676"/>
            <a:ext cx="281432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Name Space</a:t>
            </a:r>
            <a:endParaRPr/>
          </a:p>
        </p:txBody>
      </p:sp>
      <p:sp>
        <p:nvSpPr>
          <p:cNvPr id="861" name="Google Shape;861;p137"/>
          <p:cNvSpPr txBox="1"/>
          <p:nvPr/>
        </p:nvSpPr>
        <p:spPr>
          <a:xfrm>
            <a:off x="916939" y="1601800"/>
            <a:ext cx="10344785" cy="4514215"/>
          </a:xfrm>
          <a:prstGeom prst="rect">
            <a:avLst/>
          </a:prstGeom>
          <a:noFill/>
          <a:ln>
            <a:noFill/>
          </a:ln>
        </p:spPr>
        <p:txBody>
          <a:bodyPr anchorCtr="0" anchor="t" bIns="0" lIns="0" spcFirstLastPara="1" rIns="0" wrap="square" tIns="132075">
            <a:spAutoFit/>
          </a:bodyPr>
          <a:lstStyle/>
          <a:p>
            <a:pPr indent="-228600" lvl="0" marL="241300" marR="352425" rtl="0" algn="l">
              <a:lnSpc>
                <a:spcPct val="701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names assigned to machines	must be </a:t>
            </a:r>
            <a:r>
              <a:rPr lang="en-US" sz="2600">
                <a:solidFill>
                  <a:srgbClr val="006FC0"/>
                </a:solidFill>
                <a:latin typeface="Calibri"/>
                <a:ea typeface="Calibri"/>
                <a:cs typeface="Calibri"/>
                <a:sym typeface="Calibri"/>
              </a:rPr>
              <a:t>unique </a:t>
            </a:r>
            <a:r>
              <a:rPr lang="en-US" sz="2600">
                <a:solidFill>
                  <a:schemeClr val="dk1"/>
                </a:solidFill>
                <a:latin typeface="Calibri"/>
                <a:ea typeface="Calibri"/>
                <a:cs typeface="Calibri"/>
                <a:sym typeface="Calibri"/>
              </a:rPr>
              <a:t>because the addresses  are unique.</a:t>
            </a:r>
            <a:endParaRPr sz="2600">
              <a:solidFill>
                <a:schemeClr val="dk1"/>
              </a:solidFill>
              <a:latin typeface="Calibri"/>
              <a:ea typeface="Calibri"/>
              <a:cs typeface="Calibri"/>
              <a:sym typeface="Calibri"/>
            </a:endParaRPr>
          </a:p>
          <a:p>
            <a:pPr indent="-228600" lvl="0" marL="241300" marR="151130" rtl="0" algn="l">
              <a:lnSpc>
                <a:spcPct val="70000"/>
              </a:lnSpc>
              <a:spcBef>
                <a:spcPts val="994"/>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A name space that maps each address to a unique name can be organized  in </a:t>
            </a:r>
            <a:r>
              <a:rPr lang="en-US" sz="2600">
                <a:solidFill>
                  <a:srgbClr val="006FC0"/>
                </a:solidFill>
                <a:latin typeface="Calibri"/>
                <a:ea typeface="Calibri"/>
                <a:cs typeface="Calibri"/>
                <a:sym typeface="Calibri"/>
              </a:rPr>
              <a:t>two ways: flat or hierarchical.</a:t>
            </a:r>
            <a:endParaRPr sz="2600">
              <a:solidFill>
                <a:schemeClr val="dk1"/>
              </a:solidFill>
              <a:latin typeface="Calibri"/>
              <a:ea typeface="Calibri"/>
              <a:cs typeface="Calibri"/>
              <a:sym typeface="Calibri"/>
            </a:endParaRPr>
          </a:p>
          <a:p>
            <a:pPr indent="-228600" lvl="0" marL="241300" marR="0" rtl="0" algn="l">
              <a:lnSpc>
                <a:spcPct val="100000"/>
              </a:lnSpc>
              <a:spcBef>
                <a:spcPts val="6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In a flat name space, a name is a sequence of characters </a:t>
            </a:r>
            <a:r>
              <a:rPr lang="en-US" sz="2600">
                <a:solidFill>
                  <a:srgbClr val="006FC0"/>
                </a:solidFill>
                <a:latin typeface="Calibri"/>
                <a:ea typeface="Calibri"/>
                <a:cs typeface="Calibri"/>
                <a:sym typeface="Calibri"/>
              </a:rPr>
              <a:t>without </a:t>
            </a:r>
            <a:r>
              <a:rPr lang="en-US" sz="2600">
                <a:solidFill>
                  <a:schemeClr val="dk1"/>
                </a:solidFill>
                <a:latin typeface="Calibri"/>
                <a:ea typeface="Calibri"/>
                <a:cs typeface="Calibri"/>
                <a:sym typeface="Calibri"/>
              </a:rPr>
              <a:t>structure.</a:t>
            </a:r>
            <a:endParaRPr sz="2600">
              <a:solidFill>
                <a:schemeClr val="dk1"/>
              </a:solidFill>
              <a:latin typeface="Calibri"/>
              <a:ea typeface="Calibri"/>
              <a:cs typeface="Calibri"/>
              <a:sym typeface="Calibri"/>
            </a:endParaRPr>
          </a:p>
          <a:p>
            <a:pPr indent="-228600" lvl="0" marL="241300" marR="0" rtl="0" algn="l">
              <a:lnSpc>
                <a:spcPct val="101923"/>
              </a:lnSpc>
              <a:spcBef>
                <a:spcPts val="7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main </a:t>
            </a:r>
            <a:r>
              <a:rPr lang="en-US" sz="2600">
                <a:solidFill>
                  <a:srgbClr val="006FC0"/>
                </a:solidFill>
                <a:latin typeface="Calibri"/>
                <a:ea typeface="Calibri"/>
                <a:cs typeface="Calibri"/>
                <a:sym typeface="Calibri"/>
              </a:rPr>
              <a:t>disadvantage </a:t>
            </a:r>
            <a:r>
              <a:rPr lang="en-US" sz="2600">
                <a:solidFill>
                  <a:schemeClr val="dk1"/>
                </a:solidFill>
                <a:latin typeface="Calibri"/>
                <a:ea typeface="Calibri"/>
                <a:cs typeface="Calibri"/>
                <a:sym typeface="Calibri"/>
              </a:rPr>
              <a:t>of a flat name space is that it cannot be used in a</a:t>
            </a:r>
            <a:endParaRPr sz="2600">
              <a:solidFill>
                <a:schemeClr val="dk1"/>
              </a:solidFill>
              <a:latin typeface="Calibri"/>
              <a:ea typeface="Calibri"/>
              <a:cs typeface="Calibri"/>
              <a:sym typeface="Calibri"/>
            </a:endParaRPr>
          </a:p>
          <a:p>
            <a:pPr indent="0" lvl="0" marL="241300" marR="77470" rtl="0" algn="l">
              <a:lnSpc>
                <a:spcPct val="70000"/>
              </a:lnSpc>
              <a:spcBef>
                <a:spcPts val="465"/>
              </a:spcBef>
              <a:spcAft>
                <a:spcPts val="0"/>
              </a:spcAft>
              <a:buNone/>
            </a:pPr>
            <a:r>
              <a:rPr lang="en-US" sz="2600">
                <a:solidFill>
                  <a:schemeClr val="dk1"/>
                </a:solidFill>
                <a:latin typeface="Calibri"/>
                <a:ea typeface="Calibri"/>
                <a:cs typeface="Calibri"/>
                <a:sym typeface="Calibri"/>
              </a:rPr>
              <a:t>large system such as the Internet because it must be centrally controlled to  avoid ambiguity and duplication.</a:t>
            </a:r>
            <a:endParaRPr sz="2600">
              <a:solidFill>
                <a:schemeClr val="dk1"/>
              </a:solidFill>
              <a:latin typeface="Calibri"/>
              <a:ea typeface="Calibri"/>
              <a:cs typeface="Calibri"/>
              <a:sym typeface="Calibri"/>
            </a:endParaRPr>
          </a:p>
          <a:p>
            <a:pPr indent="-228600" lvl="0" marL="241300" marR="0" rtl="0" algn="l">
              <a:lnSpc>
                <a:spcPct val="100000"/>
              </a:lnSpc>
              <a:spcBef>
                <a:spcPts val="6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In a hierarchical name space, each name is made of several parts.</a:t>
            </a:r>
            <a:endParaRPr sz="2600">
              <a:solidFill>
                <a:schemeClr val="dk1"/>
              </a:solidFill>
              <a:latin typeface="Calibri"/>
              <a:ea typeface="Calibri"/>
              <a:cs typeface="Calibri"/>
              <a:sym typeface="Calibri"/>
            </a:endParaRPr>
          </a:p>
          <a:p>
            <a:pPr indent="-228600" lvl="0" marL="241300" marR="0" rtl="0" algn="l">
              <a:lnSpc>
                <a:spcPct val="101923"/>
              </a:lnSpc>
              <a:spcBef>
                <a:spcPts val="6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a:t>
            </a:r>
            <a:r>
              <a:rPr lang="en-US" sz="2600">
                <a:solidFill>
                  <a:srgbClr val="006FC0"/>
                </a:solidFill>
                <a:latin typeface="Calibri"/>
                <a:ea typeface="Calibri"/>
                <a:cs typeface="Calibri"/>
                <a:sym typeface="Calibri"/>
              </a:rPr>
              <a:t>first part </a:t>
            </a:r>
            <a:r>
              <a:rPr lang="en-US" sz="2600">
                <a:solidFill>
                  <a:schemeClr val="dk1"/>
                </a:solidFill>
                <a:latin typeface="Calibri"/>
                <a:ea typeface="Calibri"/>
                <a:cs typeface="Calibri"/>
                <a:sym typeface="Calibri"/>
              </a:rPr>
              <a:t>can define the nature of the organization, the </a:t>
            </a:r>
            <a:r>
              <a:rPr lang="en-US" sz="2600">
                <a:solidFill>
                  <a:srgbClr val="006FC0"/>
                </a:solidFill>
                <a:latin typeface="Calibri"/>
                <a:ea typeface="Calibri"/>
                <a:cs typeface="Calibri"/>
                <a:sym typeface="Calibri"/>
              </a:rPr>
              <a:t>second part </a:t>
            </a:r>
            <a:r>
              <a:rPr lang="en-US" sz="2600">
                <a:solidFill>
                  <a:schemeClr val="dk1"/>
                </a:solidFill>
                <a:latin typeface="Calibri"/>
                <a:ea typeface="Calibri"/>
                <a:cs typeface="Calibri"/>
                <a:sym typeface="Calibri"/>
              </a:rPr>
              <a:t>can</a:t>
            </a:r>
            <a:endParaRPr sz="2600">
              <a:solidFill>
                <a:schemeClr val="dk1"/>
              </a:solidFill>
              <a:latin typeface="Calibri"/>
              <a:ea typeface="Calibri"/>
              <a:cs typeface="Calibri"/>
              <a:sym typeface="Calibri"/>
            </a:endParaRPr>
          </a:p>
          <a:p>
            <a:pPr indent="0" lvl="0" marL="241300" marR="170815" rtl="0" algn="l">
              <a:lnSpc>
                <a:spcPct val="70000"/>
              </a:lnSpc>
              <a:spcBef>
                <a:spcPts val="465"/>
              </a:spcBef>
              <a:spcAft>
                <a:spcPts val="0"/>
              </a:spcAft>
              <a:buNone/>
            </a:pPr>
            <a:r>
              <a:rPr lang="en-US" sz="2600">
                <a:solidFill>
                  <a:schemeClr val="dk1"/>
                </a:solidFill>
                <a:latin typeface="Calibri"/>
                <a:ea typeface="Calibri"/>
                <a:cs typeface="Calibri"/>
                <a:sym typeface="Calibri"/>
              </a:rPr>
              <a:t>define the name of an organization, the </a:t>
            </a:r>
            <a:r>
              <a:rPr lang="en-US" sz="2600">
                <a:solidFill>
                  <a:srgbClr val="006FC0"/>
                </a:solidFill>
                <a:latin typeface="Calibri"/>
                <a:ea typeface="Calibri"/>
                <a:cs typeface="Calibri"/>
                <a:sym typeface="Calibri"/>
              </a:rPr>
              <a:t>third part </a:t>
            </a:r>
            <a:r>
              <a:rPr lang="en-US" sz="2600">
                <a:solidFill>
                  <a:schemeClr val="dk1"/>
                </a:solidFill>
                <a:latin typeface="Calibri"/>
                <a:ea typeface="Calibri"/>
                <a:cs typeface="Calibri"/>
                <a:sym typeface="Calibri"/>
              </a:rPr>
              <a:t>can define departments  in the organization, and so on.</a:t>
            </a:r>
            <a:endParaRPr sz="2600">
              <a:solidFill>
                <a:schemeClr val="dk1"/>
              </a:solidFill>
              <a:latin typeface="Calibri"/>
              <a:ea typeface="Calibri"/>
              <a:cs typeface="Calibri"/>
              <a:sym typeface="Calibri"/>
            </a:endParaRPr>
          </a:p>
          <a:p>
            <a:pPr indent="-228600" lvl="0" marL="241300" marR="0" rtl="0" algn="l">
              <a:lnSpc>
                <a:spcPct val="100000"/>
              </a:lnSpc>
              <a:spcBef>
                <a:spcPts val="7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Examples: </a:t>
            </a:r>
            <a:r>
              <a:rPr lang="en-US" sz="2600">
                <a:solidFill>
                  <a:srgbClr val="006FC0"/>
                </a:solidFill>
                <a:latin typeface="Calibri"/>
                <a:ea typeface="Calibri"/>
                <a:cs typeface="Calibri"/>
                <a:sym typeface="Calibri"/>
              </a:rPr>
              <a:t>ceasar.first.com </a:t>
            </a:r>
            <a:r>
              <a:rPr lang="en-US" sz="2600">
                <a:solidFill>
                  <a:schemeClr val="dk1"/>
                </a:solidFill>
                <a:latin typeface="Calibri"/>
                <a:ea typeface="Calibri"/>
                <a:cs typeface="Calibri"/>
                <a:sym typeface="Calibri"/>
              </a:rPr>
              <a:t>and </a:t>
            </a:r>
            <a:r>
              <a:rPr lang="en-US" sz="2600">
                <a:solidFill>
                  <a:srgbClr val="006FC0"/>
                </a:solidFill>
                <a:latin typeface="Calibri"/>
                <a:ea typeface="Calibri"/>
                <a:cs typeface="Calibri"/>
                <a:sym typeface="Calibri"/>
              </a:rPr>
              <a:t>ceasar.second.com.</a:t>
            </a:r>
            <a:endParaRPr sz="2600">
              <a:solidFill>
                <a:schemeClr val="dk1"/>
              </a:solidFill>
              <a:latin typeface="Calibri"/>
              <a:ea typeface="Calibri"/>
              <a:cs typeface="Calibri"/>
              <a:sym typeface="Calibri"/>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38"/>
          <p:cNvSpPr txBox="1"/>
          <p:nvPr>
            <p:ph type="title"/>
          </p:nvPr>
        </p:nvSpPr>
        <p:spPr>
          <a:xfrm>
            <a:off x="916939" y="437514"/>
            <a:ext cx="469328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Domain Name Space</a:t>
            </a:r>
            <a:endParaRPr/>
          </a:p>
        </p:txBody>
      </p:sp>
      <p:sp>
        <p:nvSpPr>
          <p:cNvPr id="867" name="Google Shape;867;p138"/>
          <p:cNvSpPr txBox="1"/>
          <p:nvPr/>
        </p:nvSpPr>
        <p:spPr>
          <a:xfrm>
            <a:off x="916939" y="1496313"/>
            <a:ext cx="9653270" cy="2242820"/>
          </a:xfrm>
          <a:prstGeom prst="rect">
            <a:avLst/>
          </a:prstGeom>
          <a:noFill/>
          <a:ln>
            <a:noFill/>
          </a:ln>
        </p:spPr>
        <p:txBody>
          <a:bodyPr anchorCtr="0" anchor="t" bIns="0" lIns="0" spcFirstLastPara="1" rIns="0" wrap="square" tIns="60950">
            <a:spAutoFit/>
          </a:bodyPr>
          <a:lstStyle/>
          <a:p>
            <a:pPr indent="-228600" lvl="0" marL="241300" marR="542290" rtl="0" algn="l">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To have a </a:t>
            </a:r>
            <a:r>
              <a:rPr lang="en-US" sz="2800">
                <a:solidFill>
                  <a:srgbClr val="006FC0"/>
                </a:solidFill>
                <a:latin typeface="Calibri"/>
                <a:ea typeface="Calibri"/>
                <a:cs typeface="Calibri"/>
                <a:sym typeface="Calibri"/>
              </a:rPr>
              <a:t>hierarchical name space</a:t>
            </a:r>
            <a:r>
              <a:rPr lang="en-US" sz="2800">
                <a:solidFill>
                  <a:schemeClr val="dk1"/>
                </a:solidFill>
                <a:latin typeface="Calibri"/>
                <a:ea typeface="Calibri"/>
                <a:cs typeface="Calibri"/>
                <a:sym typeface="Calibri"/>
              </a:rPr>
              <a:t>, a domain name space was  designed.</a:t>
            </a:r>
            <a:endParaRPr sz="2800">
              <a:solidFill>
                <a:schemeClr val="dk1"/>
              </a:solidFill>
              <a:latin typeface="Calibri"/>
              <a:ea typeface="Calibri"/>
              <a:cs typeface="Calibri"/>
              <a:sym typeface="Calibri"/>
            </a:endParaRPr>
          </a:p>
          <a:p>
            <a:pPr indent="-228600" lvl="0" marL="241300" marR="5080" rtl="0" algn="l">
              <a:lnSpc>
                <a:spcPct val="108214"/>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this design the names are defined in </a:t>
            </a:r>
            <a:r>
              <a:rPr lang="en-US" sz="2800">
                <a:solidFill>
                  <a:srgbClr val="006FC0"/>
                </a:solidFill>
                <a:latin typeface="Calibri"/>
                <a:ea typeface="Calibri"/>
                <a:cs typeface="Calibri"/>
                <a:sym typeface="Calibri"/>
              </a:rPr>
              <a:t>an inverted-tree structure  </a:t>
            </a:r>
            <a:r>
              <a:rPr lang="en-US" sz="2800">
                <a:solidFill>
                  <a:schemeClr val="dk1"/>
                </a:solidFill>
                <a:latin typeface="Calibri"/>
                <a:ea typeface="Calibri"/>
                <a:cs typeface="Calibri"/>
                <a:sym typeface="Calibri"/>
              </a:rPr>
              <a:t>with the root at the top.</a:t>
            </a:r>
            <a:endParaRPr sz="2800">
              <a:solidFill>
                <a:schemeClr val="dk1"/>
              </a:solidFill>
              <a:latin typeface="Calibri"/>
              <a:ea typeface="Calibri"/>
              <a:cs typeface="Calibri"/>
              <a:sym typeface="Calibri"/>
            </a:endParaRPr>
          </a:p>
          <a:p>
            <a:pPr indent="-309880" lvl="0" marL="321945" marR="0" rtl="0" algn="l">
              <a:lnSpc>
                <a:spcPct val="100000"/>
              </a:lnSpc>
              <a:spcBef>
                <a:spcPts val="6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tree can have only </a:t>
            </a:r>
            <a:r>
              <a:rPr lang="en-US" sz="2800">
                <a:solidFill>
                  <a:srgbClr val="006FC0"/>
                </a:solidFill>
                <a:latin typeface="Calibri"/>
                <a:ea typeface="Calibri"/>
                <a:cs typeface="Calibri"/>
                <a:sym typeface="Calibri"/>
              </a:rPr>
              <a:t>128 levels: level 0 (root) to level 127</a:t>
            </a:r>
            <a:endParaRPr sz="2800">
              <a:solidFill>
                <a:schemeClr val="dk1"/>
              </a:solidFill>
              <a:latin typeface="Calibri"/>
              <a:ea typeface="Calibri"/>
              <a:cs typeface="Calibri"/>
              <a:sym typeface="Calibri"/>
            </a:endParaRPr>
          </a:p>
        </p:txBody>
      </p:sp>
      <p:pic>
        <p:nvPicPr>
          <p:cNvPr id="868" name="Google Shape;868;p138"/>
          <p:cNvPicPr preferRelativeResize="0"/>
          <p:nvPr/>
        </p:nvPicPr>
        <p:blipFill rotWithShape="1">
          <a:blip r:embed="rId3">
            <a:alphaModFix/>
          </a:blip>
          <a:srcRect b="0" l="0" r="0" t="0"/>
          <a:stretch/>
        </p:blipFill>
        <p:spPr>
          <a:xfrm>
            <a:off x="2488691" y="3930070"/>
            <a:ext cx="6648528" cy="2628031"/>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39"/>
          <p:cNvSpPr txBox="1"/>
          <p:nvPr/>
        </p:nvSpPr>
        <p:spPr>
          <a:xfrm>
            <a:off x="916939" y="285064"/>
            <a:ext cx="10268585" cy="6143625"/>
          </a:xfrm>
          <a:prstGeom prst="rect">
            <a:avLst/>
          </a:prstGeom>
          <a:noFill/>
          <a:ln>
            <a:noFill/>
          </a:ln>
        </p:spPr>
        <p:txBody>
          <a:bodyPr anchorCtr="0" anchor="t" bIns="0" lIns="0" spcFirstLastPara="1" rIns="0" wrap="square" tIns="12700">
            <a:spAutoFit/>
          </a:bodyPr>
          <a:lstStyle/>
          <a:p>
            <a:pPr indent="-228600" lvl="0" marL="241300" marR="0" rtl="0" algn="l">
              <a:lnSpc>
                <a:spcPct val="102083"/>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Each node in the tree has </a:t>
            </a:r>
            <a:r>
              <a:rPr lang="en-US" sz="2400">
                <a:solidFill>
                  <a:srgbClr val="006FC0"/>
                </a:solidFill>
                <a:latin typeface="Calibri"/>
                <a:ea typeface="Calibri"/>
                <a:cs typeface="Calibri"/>
                <a:sym typeface="Calibri"/>
              </a:rPr>
              <a:t>a label</a:t>
            </a:r>
            <a:r>
              <a:rPr lang="en-US" sz="2400">
                <a:solidFill>
                  <a:schemeClr val="dk1"/>
                </a:solidFill>
                <a:latin typeface="Calibri"/>
                <a:ea typeface="Calibri"/>
                <a:cs typeface="Calibri"/>
                <a:sym typeface="Calibri"/>
              </a:rPr>
              <a:t>, which is </a:t>
            </a:r>
            <a:r>
              <a:rPr lang="en-US" sz="2400">
                <a:solidFill>
                  <a:srgbClr val="006FC0"/>
                </a:solidFill>
                <a:latin typeface="Calibri"/>
                <a:ea typeface="Calibri"/>
                <a:cs typeface="Calibri"/>
                <a:sym typeface="Calibri"/>
              </a:rPr>
              <a:t>a string </a:t>
            </a:r>
            <a:r>
              <a:rPr lang="en-US" sz="2400">
                <a:solidFill>
                  <a:schemeClr val="dk1"/>
                </a:solidFill>
                <a:latin typeface="Calibri"/>
                <a:ea typeface="Calibri"/>
                <a:cs typeface="Calibri"/>
                <a:sym typeface="Calibri"/>
              </a:rPr>
              <a:t>with a maximum of 63</a:t>
            </a:r>
            <a:endParaRPr sz="2400">
              <a:solidFill>
                <a:schemeClr val="dk1"/>
              </a:solidFill>
              <a:latin typeface="Calibri"/>
              <a:ea typeface="Calibri"/>
              <a:cs typeface="Calibri"/>
              <a:sym typeface="Calibri"/>
            </a:endParaRPr>
          </a:p>
          <a:p>
            <a:pPr indent="0" lvl="0" marL="241300" marR="0" rtl="0" algn="l">
              <a:lnSpc>
                <a:spcPct val="102083"/>
              </a:lnSpc>
              <a:spcBef>
                <a:spcPts val="0"/>
              </a:spcBef>
              <a:spcAft>
                <a:spcPts val="0"/>
              </a:spcAft>
              <a:buNone/>
            </a:pPr>
            <a:r>
              <a:rPr lang="en-US" sz="2400">
                <a:solidFill>
                  <a:schemeClr val="dk1"/>
                </a:solidFill>
                <a:latin typeface="Calibri"/>
                <a:ea typeface="Calibri"/>
                <a:cs typeface="Calibri"/>
                <a:sym typeface="Calibri"/>
              </a:rPr>
              <a:t>characters.</a:t>
            </a:r>
            <a:endParaRPr sz="2400">
              <a:solidFill>
                <a:schemeClr val="dk1"/>
              </a:solidFill>
              <a:latin typeface="Calibri"/>
              <a:ea typeface="Calibri"/>
              <a:cs typeface="Calibri"/>
              <a:sym typeface="Calibri"/>
            </a:endParaRPr>
          </a:p>
          <a:p>
            <a:pPr indent="-228600" lvl="0" marL="241300" marR="0" rtl="0" algn="l">
              <a:lnSpc>
                <a:spcPct val="100000"/>
              </a:lnSpc>
              <a:spcBef>
                <a:spcPts val="13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root label is a null string (empty string).</a:t>
            </a:r>
            <a:endParaRPr sz="2400">
              <a:solidFill>
                <a:schemeClr val="dk1"/>
              </a:solidFill>
              <a:latin typeface="Calibri"/>
              <a:ea typeface="Calibri"/>
              <a:cs typeface="Calibri"/>
              <a:sym typeface="Calibri"/>
            </a:endParaRPr>
          </a:p>
          <a:p>
            <a:pPr indent="-228600" lvl="0" marL="241300" marR="62230" rtl="0" algn="l">
              <a:lnSpc>
                <a:spcPct val="70000"/>
              </a:lnSpc>
              <a:spcBef>
                <a:spcPts val="100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DNS requires that children of a node </a:t>
            </a:r>
            <a:r>
              <a:rPr lang="en-US" sz="2400">
                <a:solidFill>
                  <a:srgbClr val="006FC0"/>
                </a:solidFill>
                <a:latin typeface="Calibri"/>
                <a:ea typeface="Calibri"/>
                <a:cs typeface="Calibri"/>
                <a:sym typeface="Calibri"/>
              </a:rPr>
              <a:t>have different labels</a:t>
            </a:r>
            <a:r>
              <a:rPr lang="en-US" sz="2400">
                <a:solidFill>
                  <a:schemeClr val="dk1"/>
                </a:solidFill>
                <a:latin typeface="Calibri"/>
                <a:ea typeface="Calibri"/>
                <a:cs typeface="Calibri"/>
                <a:sym typeface="Calibri"/>
              </a:rPr>
              <a:t>, which guarantees the  uniqueness of the domain names.</a:t>
            </a:r>
            <a:endParaRPr sz="2400">
              <a:solidFill>
                <a:schemeClr val="dk1"/>
              </a:solidFill>
              <a:latin typeface="Calibri"/>
              <a:ea typeface="Calibri"/>
              <a:cs typeface="Calibri"/>
              <a:sym typeface="Calibri"/>
            </a:endParaRPr>
          </a:p>
          <a:p>
            <a:pPr indent="-228600" lvl="0" marL="241300" marR="0" rtl="0" algn="l">
              <a:lnSpc>
                <a:spcPct val="100000"/>
              </a:lnSpc>
              <a:spcBef>
                <a:spcPts val="13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Each node in the tree has a </a:t>
            </a:r>
            <a:r>
              <a:rPr lang="en-US" sz="2400">
                <a:solidFill>
                  <a:srgbClr val="006FC0"/>
                </a:solidFill>
                <a:latin typeface="Calibri"/>
                <a:ea typeface="Calibri"/>
                <a:cs typeface="Calibri"/>
                <a:sym typeface="Calibri"/>
              </a:rPr>
              <a:t>domain name.</a:t>
            </a:r>
            <a:endParaRPr sz="2400">
              <a:solidFill>
                <a:schemeClr val="dk1"/>
              </a:solidFill>
              <a:latin typeface="Calibri"/>
              <a:ea typeface="Calibri"/>
              <a:cs typeface="Calibri"/>
              <a:sym typeface="Calibri"/>
            </a:endParaRPr>
          </a:p>
          <a:p>
            <a:pPr indent="-297815" lvl="0" marL="309880" marR="0" rtl="0" algn="l">
              <a:lnSpc>
                <a:spcPct val="100000"/>
              </a:lnSpc>
              <a:spcBef>
                <a:spcPts val="130"/>
              </a:spcBef>
              <a:spcAft>
                <a:spcPts val="0"/>
              </a:spcAft>
              <a:buClr>
                <a:srgbClr val="006FC0"/>
              </a:buClr>
              <a:buSzPts val="2400"/>
              <a:buFont typeface="Arial"/>
              <a:buChar char="•"/>
            </a:pPr>
            <a:r>
              <a:rPr lang="en-US" sz="2400">
                <a:solidFill>
                  <a:schemeClr val="dk1"/>
                </a:solidFill>
                <a:latin typeface="Calibri"/>
                <a:ea typeface="Calibri"/>
                <a:cs typeface="Calibri"/>
                <a:sym typeface="Calibri"/>
              </a:rPr>
              <a:t>A </a:t>
            </a:r>
            <a:r>
              <a:rPr lang="en-US" sz="2400">
                <a:solidFill>
                  <a:srgbClr val="006FC0"/>
                </a:solidFill>
                <a:latin typeface="Calibri"/>
                <a:ea typeface="Calibri"/>
                <a:cs typeface="Calibri"/>
                <a:sym typeface="Calibri"/>
              </a:rPr>
              <a:t>full domain name </a:t>
            </a:r>
            <a:r>
              <a:rPr lang="en-US" sz="2400">
                <a:solidFill>
                  <a:schemeClr val="dk1"/>
                </a:solidFill>
                <a:latin typeface="Calibri"/>
                <a:ea typeface="Calibri"/>
                <a:cs typeface="Calibri"/>
                <a:sym typeface="Calibri"/>
              </a:rPr>
              <a:t>is a sequence of labels separated by dots (.).</a:t>
            </a:r>
            <a:endParaRPr sz="2400">
              <a:solidFill>
                <a:schemeClr val="dk1"/>
              </a:solidFill>
              <a:latin typeface="Calibri"/>
              <a:ea typeface="Calibri"/>
              <a:cs typeface="Calibri"/>
              <a:sym typeface="Calibri"/>
            </a:endParaRPr>
          </a:p>
          <a:p>
            <a:pPr indent="-228600" lvl="0" marL="241300" marR="0" rtl="0" algn="l">
              <a:lnSpc>
                <a:spcPct val="100000"/>
              </a:lnSpc>
              <a:spcBef>
                <a:spcPts val="14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domain names are always read from </a:t>
            </a:r>
            <a:r>
              <a:rPr lang="en-US" sz="2400">
                <a:solidFill>
                  <a:srgbClr val="006FC0"/>
                </a:solidFill>
                <a:latin typeface="Calibri"/>
                <a:ea typeface="Calibri"/>
                <a:cs typeface="Calibri"/>
                <a:sym typeface="Calibri"/>
              </a:rPr>
              <a:t>the node up to the root</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228600" lvl="0" marL="241300" marR="0" rtl="0" algn="l">
              <a:lnSpc>
                <a:spcPct val="102083"/>
              </a:lnSpc>
              <a:spcBef>
                <a:spcPts val="13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This means that a full domain name always ends in a null label, which means the</a:t>
            </a:r>
            <a:endParaRPr sz="2400">
              <a:solidFill>
                <a:schemeClr val="dk1"/>
              </a:solidFill>
              <a:latin typeface="Calibri"/>
              <a:ea typeface="Calibri"/>
              <a:cs typeface="Calibri"/>
              <a:sym typeface="Calibri"/>
            </a:endParaRPr>
          </a:p>
          <a:p>
            <a:pPr indent="0" lvl="0" marL="241300" marR="0" rtl="0" algn="l">
              <a:lnSpc>
                <a:spcPct val="102083"/>
              </a:lnSpc>
              <a:spcBef>
                <a:spcPts val="0"/>
              </a:spcBef>
              <a:spcAft>
                <a:spcPts val="0"/>
              </a:spcAft>
              <a:buNone/>
            </a:pPr>
            <a:r>
              <a:rPr lang="en-US" sz="2400">
                <a:solidFill>
                  <a:srgbClr val="006FC0"/>
                </a:solidFill>
                <a:latin typeface="Calibri"/>
                <a:ea typeface="Calibri"/>
                <a:cs typeface="Calibri"/>
                <a:sym typeface="Calibri"/>
              </a:rPr>
              <a:t>last character </a:t>
            </a:r>
            <a:r>
              <a:rPr lang="en-US" sz="2400">
                <a:solidFill>
                  <a:schemeClr val="dk1"/>
                </a:solidFill>
                <a:latin typeface="Calibri"/>
                <a:ea typeface="Calibri"/>
                <a:cs typeface="Calibri"/>
                <a:sym typeface="Calibri"/>
              </a:rPr>
              <a:t>is a dot because the </a:t>
            </a:r>
            <a:r>
              <a:rPr lang="en-US" sz="2400">
                <a:solidFill>
                  <a:srgbClr val="006FC0"/>
                </a:solidFill>
                <a:latin typeface="Calibri"/>
                <a:ea typeface="Calibri"/>
                <a:cs typeface="Calibri"/>
                <a:sym typeface="Calibri"/>
              </a:rPr>
              <a:t>null string </a:t>
            </a:r>
            <a:r>
              <a:rPr lang="en-US" sz="2400">
                <a:solidFill>
                  <a:schemeClr val="dk1"/>
                </a:solidFill>
                <a:latin typeface="Calibri"/>
                <a:ea typeface="Calibri"/>
                <a:cs typeface="Calibri"/>
                <a:sym typeface="Calibri"/>
              </a:rPr>
              <a:t>is nothing.</a:t>
            </a:r>
            <a:endParaRPr sz="2400">
              <a:solidFill>
                <a:schemeClr val="dk1"/>
              </a:solidFill>
              <a:latin typeface="Calibri"/>
              <a:ea typeface="Calibri"/>
              <a:cs typeface="Calibri"/>
              <a:sym typeface="Calibri"/>
            </a:endParaRPr>
          </a:p>
          <a:p>
            <a:pPr indent="-228600" lvl="0" marL="241300" marR="732790" rtl="0" algn="l">
              <a:lnSpc>
                <a:spcPct val="70000"/>
              </a:lnSpc>
              <a:spcBef>
                <a:spcPts val="994"/>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If a label is </a:t>
            </a:r>
            <a:r>
              <a:rPr lang="en-US" sz="2400">
                <a:solidFill>
                  <a:srgbClr val="006FC0"/>
                </a:solidFill>
                <a:latin typeface="Calibri"/>
                <a:ea typeface="Calibri"/>
                <a:cs typeface="Calibri"/>
                <a:sym typeface="Calibri"/>
              </a:rPr>
              <a:t>terminated by </a:t>
            </a:r>
            <a:r>
              <a:rPr lang="en-US" sz="2400">
                <a:solidFill>
                  <a:schemeClr val="dk1"/>
                </a:solidFill>
                <a:latin typeface="Calibri"/>
                <a:ea typeface="Calibri"/>
                <a:cs typeface="Calibri"/>
                <a:sym typeface="Calibri"/>
              </a:rPr>
              <a:t>a null string that is dot, it is called a fully qualified  domain name (FQDN).</a:t>
            </a:r>
            <a:endParaRPr sz="2400">
              <a:solidFill>
                <a:schemeClr val="dk1"/>
              </a:solidFill>
              <a:latin typeface="Calibri"/>
              <a:ea typeface="Calibri"/>
              <a:cs typeface="Calibri"/>
              <a:sym typeface="Calibri"/>
            </a:endParaRPr>
          </a:p>
          <a:p>
            <a:pPr indent="-297815" lvl="0" marL="309880" marR="0" rtl="0" algn="l">
              <a:lnSpc>
                <a:spcPct val="102083"/>
              </a:lnSpc>
              <a:spcBef>
                <a:spcPts val="14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If a label is </a:t>
            </a:r>
            <a:r>
              <a:rPr lang="en-US" sz="2400">
                <a:solidFill>
                  <a:srgbClr val="006FC0"/>
                </a:solidFill>
                <a:latin typeface="Calibri"/>
                <a:ea typeface="Calibri"/>
                <a:cs typeface="Calibri"/>
                <a:sym typeface="Calibri"/>
              </a:rPr>
              <a:t>not terminated </a:t>
            </a:r>
            <a:r>
              <a:rPr lang="en-US" sz="2400">
                <a:solidFill>
                  <a:schemeClr val="dk1"/>
                </a:solidFill>
                <a:latin typeface="Calibri"/>
                <a:ea typeface="Calibri"/>
                <a:cs typeface="Calibri"/>
                <a:sym typeface="Calibri"/>
              </a:rPr>
              <a:t>by a null string, it is called a partially qualified domain</a:t>
            </a:r>
            <a:endParaRPr sz="2400">
              <a:solidFill>
                <a:schemeClr val="dk1"/>
              </a:solidFill>
              <a:latin typeface="Calibri"/>
              <a:ea typeface="Calibri"/>
              <a:cs typeface="Calibri"/>
              <a:sym typeface="Calibri"/>
            </a:endParaRPr>
          </a:p>
          <a:p>
            <a:pPr indent="0" lvl="0" marL="241300" marR="0" rtl="0" algn="l">
              <a:lnSpc>
                <a:spcPct val="102083"/>
              </a:lnSpc>
              <a:spcBef>
                <a:spcPts val="0"/>
              </a:spcBef>
              <a:spcAft>
                <a:spcPts val="0"/>
              </a:spcAft>
              <a:buNone/>
            </a:pPr>
            <a:r>
              <a:rPr lang="en-US" sz="2400">
                <a:solidFill>
                  <a:schemeClr val="dk1"/>
                </a:solidFill>
                <a:latin typeface="Calibri"/>
                <a:ea typeface="Calibri"/>
                <a:cs typeface="Calibri"/>
                <a:sym typeface="Calibri"/>
              </a:rPr>
              <a:t>name (PQDN).</a:t>
            </a:r>
            <a:endParaRPr sz="2400">
              <a:solidFill>
                <a:schemeClr val="dk1"/>
              </a:solidFill>
              <a:latin typeface="Calibri"/>
              <a:ea typeface="Calibri"/>
              <a:cs typeface="Calibri"/>
              <a:sym typeface="Calibri"/>
            </a:endParaRPr>
          </a:p>
          <a:p>
            <a:pPr indent="-297815" lvl="0" marL="309880" marR="0" rtl="0" algn="l">
              <a:lnSpc>
                <a:spcPct val="100000"/>
              </a:lnSpc>
              <a:spcBef>
                <a:spcPts val="13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PQDN starts from a node, but it </a:t>
            </a:r>
            <a:r>
              <a:rPr lang="en-US" sz="2400">
                <a:solidFill>
                  <a:srgbClr val="006FC0"/>
                </a:solidFill>
                <a:latin typeface="Calibri"/>
                <a:ea typeface="Calibri"/>
                <a:cs typeface="Calibri"/>
                <a:sym typeface="Calibri"/>
              </a:rPr>
              <a:t>does not reach </a:t>
            </a:r>
            <a:r>
              <a:rPr lang="en-US" sz="2400">
                <a:solidFill>
                  <a:schemeClr val="dk1"/>
                </a:solidFill>
                <a:latin typeface="Calibri"/>
                <a:ea typeface="Calibri"/>
                <a:cs typeface="Calibri"/>
                <a:sym typeface="Calibri"/>
              </a:rPr>
              <a:t>the root.</a:t>
            </a:r>
            <a:endParaRPr sz="2400">
              <a:solidFill>
                <a:schemeClr val="dk1"/>
              </a:solidFill>
              <a:latin typeface="Calibri"/>
              <a:ea typeface="Calibri"/>
              <a:cs typeface="Calibri"/>
              <a:sym typeface="Calibri"/>
            </a:endParaRPr>
          </a:p>
          <a:p>
            <a:pPr indent="-297815" lvl="0" marL="309880" marR="0" rtl="0" algn="l">
              <a:lnSpc>
                <a:spcPct val="100000"/>
              </a:lnSpc>
              <a:spcBef>
                <a:spcPts val="13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a:t>
            </a:r>
            <a:r>
              <a:rPr lang="en-US" sz="2400">
                <a:solidFill>
                  <a:srgbClr val="006FC0"/>
                </a:solidFill>
                <a:latin typeface="Calibri"/>
                <a:ea typeface="Calibri"/>
                <a:cs typeface="Calibri"/>
                <a:sym typeface="Calibri"/>
              </a:rPr>
              <a:t>is used when </a:t>
            </a:r>
            <a:r>
              <a:rPr lang="en-US" sz="2400">
                <a:solidFill>
                  <a:schemeClr val="dk1"/>
                </a:solidFill>
                <a:latin typeface="Calibri"/>
                <a:ea typeface="Calibri"/>
                <a:cs typeface="Calibri"/>
                <a:sym typeface="Calibri"/>
              </a:rPr>
              <a:t>the name to be resolved belongs to the same site as the client.</a:t>
            </a:r>
            <a:endParaRPr sz="2400">
              <a:solidFill>
                <a:schemeClr val="dk1"/>
              </a:solidFill>
              <a:latin typeface="Calibri"/>
              <a:ea typeface="Calibri"/>
              <a:cs typeface="Calibri"/>
              <a:sym typeface="Calibri"/>
            </a:endParaRPr>
          </a:p>
          <a:p>
            <a:pPr indent="-228600" lvl="0" marL="241300" marR="0" rtl="0" algn="l">
              <a:lnSpc>
                <a:spcPct val="102083"/>
              </a:lnSpc>
              <a:spcBef>
                <a:spcPts val="14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Here the resolver can supply the missing part, called the </a:t>
            </a:r>
            <a:r>
              <a:rPr lang="en-US" sz="2400">
                <a:solidFill>
                  <a:srgbClr val="006FC0"/>
                </a:solidFill>
                <a:latin typeface="Calibri"/>
                <a:ea typeface="Calibri"/>
                <a:cs typeface="Calibri"/>
                <a:sym typeface="Calibri"/>
              </a:rPr>
              <a:t>suffix</a:t>
            </a:r>
            <a:r>
              <a:rPr lang="en-US" sz="2400">
                <a:solidFill>
                  <a:schemeClr val="dk1"/>
                </a:solidFill>
                <a:latin typeface="Calibri"/>
                <a:ea typeface="Calibri"/>
                <a:cs typeface="Calibri"/>
                <a:sym typeface="Calibri"/>
              </a:rPr>
              <a:t>, to create an</a:t>
            </a:r>
            <a:endParaRPr sz="2400">
              <a:solidFill>
                <a:schemeClr val="dk1"/>
              </a:solidFill>
              <a:latin typeface="Calibri"/>
              <a:ea typeface="Calibri"/>
              <a:cs typeface="Calibri"/>
              <a:sym typeface="Calibri"/>
            </a:endParaRPr>
          </a:p>
          <a:p>
            <a:pPr indent="0" lvl="0" marL="241300" marR="0" rtl="0" algn="l">
              <a:lnSpc>
                <a:spcPct val="102083"/>
              </a:lnSpc>
              <a:spcBef>
                <a:spcPts val="0"/>
              </a:spcBef>
              <a:spcAft>
                <a:spcPts val="0"/>
              </a:spcAft>
              <a:buNone/>
            </a:pPr>
            <a:r>
              <a:rPr lang="en-US" sz="2400">
                <a:solidFill>
                  <a:schemeClr val="dk1"/>
                </a:solidFill>
                <a:latin typeface="Calibri"/>
                <a:ea typeface="Calibri"/>
                <a:cs typeface="Calibri"/>
                <a:sym typeface="Calibri"/>
              </a:rPr>
              <a:t>FQDN.</a:t>
            </a: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ph type="title"/>
          </p:nvPr>
        </p:nvSpPr>
        <p:spPr>
          <a:xfrm>
            <a:off x="916939" y="609676"/>
            <a:ext cx="33502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Sockets</a:t>
            </a:r>
            <a:endParaRPr/>
          </a:p>
        </p:txBody>
      </p:sp>
      <p:sp>
        <p:nvSpPr>
          <p:cNvPr id="153" name="Google Shape;153;p14"/>
          <p:cNvSpPr txBox="1"/>
          <p:nvPr/>
        </p:nvSpPr>
        <p:spPr>
          <a:xfrm>
            <a:off x="916939" y="1793493"/>
            <a:ext cx="10099040" cy="1732280"/>
          </a:xfrm>
          <a:prstGeom prst="rect">
            <a:avLst/>
          </a:prstGeom>
          <a:noFill/>
          <a:ln>
            <a:noFill/>
          </a:ln>
        </p:spPr>
        <p:txBody>
          <a:bodyPr anchorCtr="0" anchor="t" bIns="0" lIns="0" spcFirstLastPara="1" rIns="0" wrap="square" tIns="59675">
            <a:spAutoFit/>
          </a:bodyPr>
          <a:lstStyle/>
          <a:p>
            <a:pPr indent="-228600" lvl="0" marL="241300" marR="508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 socket behave like a terminal or a file, but it is not a physical entity  like them; it is an abstraction.</a:t>
            </a:r>
            <a:endParaRPr b="0" i="0" sz="2800" u="none" cap="none" strike="noStrike">
              <a:solidFill>
                <a:schemeClr val="dk1"/>
              </a:solidFill>
              <a:latin typeface="Arial"/>
              <a:ea typeface="Arial"/>
              <a:cs typeface="Arial"/>
              <a:sym typeface="Arial"/>
            </a:endParaRPr>
          </a:p>
          <a:p>
            <a:pPr indent="-228600" lvl="0" marL="241300" marR="759460" rtl="0" algn="l">
              <a:lnSpc>
                <a:spcPct val="107857"/>
              </a:lnSpc>
              <a:spcBef>
                <a:spcPts val="1005"/>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It is a </a:t>
            </a:r>
            <a:r>
              <a:rPr b="0" i="0" lang="en-US" sz="2800" u="none" cap="none" strike="noStrike">
                <a:solidFill>
                  <a:srgbClr val="2D75B6"/>
                </a:solidFill>
                <a:latin typeface="Arial"/>
                <a:ea typeface="Arial"/>
                <a:cs typeface="Arial"/>
                <a:sym typeface="Arial"/>
              </a:rPr>
              <a:t>data structure </a:t>
            </a:r>
            <a:r>
              <a:rPr b="0" i="0" lang="en-US" sz="2800" u="none" cap="none" strike="noStrike">
                <a:solidFill>
                  <a:schemeClr val="dk1"/>
                </a:solidFill>
                <a:latin typeface="Arial"/>
                <a:ea typeface="Arial"/>
                <a:cs typeface="Arial"/>
                <a:sym typeface="Arial"/>
              </a:rPr>
              <a:t>that is created and used by the application  program.</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40"/>
          <p:cNvSpPr txBox="1"/>
          <p:nvPr>
            <p:ph type="title"/>
          </p:nvPr>
        </p:nvSpPr>
        <p:spPr>
          <a:xfrm>
            <a:off x="916939" y="609676"/>
            <a:ext cx="591756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Example for domain name</a:t>
            </a:r>
            <a:endParaRPr/>
          </a:p>
        </p:txBody>
      </p:sp>
      <p:pic>
        <p:nvPicPr>
          <p:cNvPr id="879" name="Google Shape;879;p140"/>
          <p:cNvPicPr preferRelativeResize="0"/>
          <p:nvPr/>
        </p:nvPicPr>
        <p:blipFill rotWithShape="1">
          <a:blip r:embed="rId3">
            <a:alphaModFix/>
          </a:blip>
          <a:srcRect b="0" l="0" r="0" t="0"/>
          <a:stretch/>
        </p:blipFill>
        <p:spPr>
          <a:xfrm>
            <a:off x="2857499" y="1578825"/>
            <a:ext cx="6835505" cy="4651164"/>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41"/>
          <p:cNvSpPr txBox="1"/>
          <p:nvPr/>
        </p:nvSpPr>
        <p:spPr>
          <a:xfrm>
            <a:off x="916939" y="351116"/>
            <a:ext cx="9852025" cy="1945639"/>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a:t>
            </a:r>
            <a:r>
              <a:rPr lang="en-US" sz="2800">
                <a:solidFill>
                  <a:srgbClr val="006FC0"/>
                </a:solidFill>
                <a:latin typeface="Calibri"/>
                <a:ea typeface="Calibri"/>
                <a:cs typeface="Calibri"/>
                <a:sym typeface="Calibri"/>
              </a:rPr>
              <a:t>domain </a:t>
            </a:r>
            <a:r>
              <a:rPr lang="en-US" sz="2800">
                <a:solidFill>
                  <a:schemeClr val="dk1"/>
                </a:solidFill>
                <a:latin typeface="Calibri"/>
                <a:ea typeface="Calibri"/>
                <a:cs typeface="Calibri"/>
                <a:sym typeface="Calibri"/>
              </a:rPr>
              <a:t>is a subtree of the domain name space.</a:t>
            </a:r>
            <a:endParaRPr sz="2800">
              <a:solidFill>
                <a:schemeClr val="dk1"/>
              </a:solidFill>
              <a:latin typeface="Calibri"/>
              <a:ea typeface="Calibri"/>
              <a:cs typeface="Calibri"/>
              <a:sym typeface="Calibri"/>
            </a:endParaRPr>
          </a:p>
          <a:p>
            <a:pPr indent="-228600" lvl="0" marL="241300" marR="5080" rtl="0" algn="l">
              <a:lnSpc>
                <a:spcPct val="107857"/>
              </a:lnSpc>
              <a:spcBef>
                <a:spcPts val="106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The name of the domain is the </a:t>
            </a:r>
            <a:r>
              <a:rPr lang="en-US" sz="2800">
                <a:solidFill>
                  <a:srgbClr val="006FC0"/>
                </a:solidFill>
                <a:latin typeface="Calibri"/>
                <a:ea typeface="Calibri"/>
                <a:cs typeface="Calibri"/>
                <a:sym typeface="Calibri"/>
              </a:rPr>
              <a:t>name of the node at the top </a:t>
            </a:r>
            <a:r>
              <a:rPr lang="en-US" sz="2800">
                <a:solidFill>
                  <a:schemeClr val="dk1"/>
                </a:solidFill>
                <a:latin typeface="Calibri"/>
                <a:ea typeface="Calibri"/>
                <a:cs typeface="Calibri"/>
                <a:sym typeface="Calibri"/>
              </a:rPr>
              <a:t>of the  subtree.</a:t>
            </a:r>
            <a:endParaRPr sz="2800">
              <a:solidFill>
                <a:schemeClr val="dk1"/>
              </a:solidFill>
              <a:latin typeface="Calibri"/>
              <a:ea typeface="Calibri"/>
              <a:cs typeface="Calibri"/>
              <a:sym typeface="Calibri"/>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domain may itself be </a:t>
            </a:r>
            <a:r>
              <a:rPr lang="en-US" sz="2800">
                <a:solidFill>
                  <a:srgbClr val="006FC0"/>
                </a:solidFill>
                <a:latin typeface="Calibri"/>
                <a:ea typeface="Calibri"/>
                <a:cs typeface="Calibri"/>
                <a:sym typeface="Calibri"/>
              </a:rPr>
              <a:t>divided into </a:t>
            </a:r>
            <a:r>
              <a:rPr lang="en-US" sz="2800">
                <a:solidFill>
                  <a:schemeClr val="dk1"/>
                </a:solidFill>
                <a:latin typeface="Calibri"/>
                <a:ea typeface="Calibri"/>
                <a:cs typeface="Calibri"/>
                <a:sym typeface="Calibri"/>
              </a:rPr>
              <a:t>domains.</a:t>
            </a:r>
            <a:endParaRPr sz="2800">
              <a:solidFill>
                <a:schemeClr val="dk1"/>
              </a:solidFill>
              <a:latin typeface="Calibri"/>
              <a:ea typeface="Calibri"/>
              <a:cs typeface="Calibri"/>
              <a:sym typeface="Calibri"/>
            </a:endParaRPr>
          </a:p>
        </p:txBody>
      </p:sp>
      <p:pic>
        <p:nvPicPr>
          <p:cNvPr id="885" name="Google Shape;885;p141"/>
          <p:cNvPicPr preferRelativeResize="0"/>
          <p:nvPr/>
        </p:nvPicPr>
        <p:blipFill rotWithShape="1">
          <a:blip r:embed="rId3">
            <a:alphaModFix/>
          </a:blip>
          <a:srcRect b="0" l="0" r="0" t="0"/>
          <a:stretch/>
        </p:blipFill>
        <p:spPr>
          <a:xfrm>
            <a:off x="3002279" y="2447661"/>
            <a:ext cx="7482475" cy="3834218"/>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42"/>
          <p:cNvSpPr txBox="1"/>
          <p:nvPr>
            <p:ph type="title"/>
          </p:nvPr>
        </p:nvSpPr>
        <p:spPr>
          <a:xfrm>
            <a:off x="916939" y="609676"/>
            <a:ext cx="617410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Distribution of Name Space</a:t>
            </a:r>
            <a:endParaRPr/>
          </a:p>
        </p:txBody>
      </p:sp>
      <p:sp>
        <p:nvSpPr>
          <p:cNvPr id="891" name="Google Shape;891;p142"/>
          <p:cNvSpPr txBox="1"/>
          <p:nvPr/>
        </p:nvSpPr>
        <p:spPr>
          <a:xfrm>
            <a:off x="916939" y="1793493"/>
            <a:ext cx="10353040" cy="4034154"/>
          </a:xfrm>
          <a:prstGeom prst="rect">
            <a:avLst/>
          </a:prstGeom>
          <a:noFill/>
          <a:ln>
            <a:noFill/>
          </a:ln>
        </p:spPr>
        <p:txBody>
          <a:bodyPr anchorCtr="0" anchor="t" bIns="0" lIns="0" spcFirstLastPara="1" rIns="0" wrap="square" tIns="59675">
            <a:spAutoFit/>
          </a:bodyPr>
          <a:lstStyle/>
          <a:p>
            <a:pPr indent="-228600" lvl="0" marL="241300" marR="477519"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is very </a:t>
            </a:r>
            <a:r>
              <a:rPr lang="en-US" sz="2800">
                <a:solidFill>
                  <a:srgbClr val="006FC0"/>
                </a:solidFill>
                <a:latin typeface="Calibri"/>
                <a:ea typeface="Calibri"/>
                <a:cs typeface="Calibri"/>
                <a:sym typeface="Calibri"/>
              </a:rPr>
              <a:t>inefficient </a:t>
            </a:r>
            <a:r>
              <a:rPr lang="en-US" sz="2800">
                <a:solidFill>
                  <a:schemeClr val="dk1"/>
                </a:solidFill>
                <a:latin typeface="Calibri"/>
                <a:ea typeface="Calibri"/>
                <a:cs typeface="Calibri"/>
                <a:sym typeface="Calibri"/>
              </a:rPr>
              <a:t>and also </a:t>
            </a:r>
            <a:r>
              <a:rPr lang="en-US" sz="2800">
                <a:solidFill>
                  <a:srgbClr val="006FC0"/>
                </a:solidFill>
                <a:latin typeface="Calibri"/>
                <a:ea typeface="Calibri"/>
                <a:cs typeface="Calibri"/>
                <a:sym typeface="Calibri"/>
              </a:rPr>
              <a:t>not reliable </a:t>
            </a:r>
            <a:r>
              <a:rPr lang="en-US" sz="2800">
                <a:solidFill>
                  <a:schemeClr val="dk1"/>
                </a:solidFill>
                <a:latin typeface="Calibri"/>
                <a:ea typeface="Calibri"/>
                <a:cs typeface="Calibri"/>
                <a:sym typeface="Calibri"/>
              </a:rPr>
              <a:t>to have just one computer  store such a huge amount of information.</a:t>
            </a:r>
            <a:endParaRPr sz="2800">
              <a:solidFill>
                <a:schemeClr val="dk1"/>
              </a:solidFill>
              <a:latin typeface="Calibri"/>
              <a:ea typeface="Calibri"/>
              <a:cs typeface="Calibri"/>
              <a:sym typeface="Calibri"/>
            </a:endParaRPr>
          </a:p>
          <a:p>
            <a:pPr indent="-228600" lvl="0" marL="241300" marR="5080" rtl="0" algn="l">
              <a:lnSpc>
                <a:spcPct val="107857"/>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is inefficient because </a:t>
            </a:r>
            <a:r>
              <a:rPr lang="en-US" sz="2800">
                <a:solidFill>
                  <a:srgbClr val="006FC0"/>
                </a:solidFill>
                <a:latin typeface="Calibri"/>
                <a:ea typeface="Calibri"/>
                <a:cs typeface="Calibri"/>
                <a:sym typeface="Calibri"/>
              </a:rPr>
              <a:t>responding to requests from </a:t>
            </a:r>
            <a:r>
              <a:rPr lang="en-US" sz="2800">
                <a:solidFill>
                  <a:schemeClr val="dk1"/>
                </a:solidFill>
                <a:latin typeface="Calibri"/>
                <a:ea typeface="Calibri"/>
                <a:cs typeface="Calibri"/>
                <a:sym typeface="Calibri"/>
              </a:rPr>
              <a:t>all over the world  places a heavy load on the system.</a:t>
            </a:r>
            <a:endParaRPr sz="2800">
              <a:solidFill>
                <a:schemeClr val="dk1"/>
              </a:solidFill>
              <a:latin typeface="Calibri"/>
              <a:ea typeface="Calibri"/>
              <a:cs typeface="Calibri"/>
              <a:sym typeface="Calibri"/>
            </a:endParaRPr>
          </a:p>
          <a:p>
            <a:pPr indent="-309880" lvl="0" marL="321945" marR="0" rtl="0" algn="l">
              <a:lnSpc>
                <a:spcPct val="100000"/>
              </a:lnSpc>
              <a:spcBef>
                <a:spcPts val="6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is not reliable because any failure makes the data inaccessible.</a:t>
            </a:r>
            <a:endParaRPr sz="2800">
              <a:solidFill>
                <a:schemeClr val="dk1"/>
              </a:solidFill>
              <a:latin typeface="Calibri"/>
              <a:ea typeface="Calibri"/>
              <a:cs typeface="Calibri"/>
              <a:sym typeface="Calibri"/>
            </a:endParaRPr>
          </a:p>
          <a:p>
            <a:pPr indent="-228600" lvl="0" marL="241300" marR="26034" rtl="0" algn="l">
              <a:lnSpc>
                <a:spcPct val="107857"/>
              </a:lnSpc>
              <a:spcBef>
                <a:spcPts val="104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t>
            </a:r>
            <a:r>
              <a:rPr lang="en-US" sz="2800">
                <a:solidFill>
                  <a:srgbClr val="006FC0"/>
                </a:solidFill>
                <a:latin typeface="Calibri"/>
                <a:ea typeface="Calibri"/>
                <a:cs typeface="Calibri"/>
                <a:sym typeface="Calibri"/>
              </a:rPr>
              <a:t>solution to these problems </a:t>
            </a:r>
            <a:r>
              <a:rPr lang="en-US" sz="2800">
                <a:solidFill>
                  <a:schemeClr val="dk1"/>
                </a:solidFill>
                <a:latin typeface="Calibri"/>
                <a:ea typeface="Calibri"/>
                <a:cs typeface="Calibri"/>
                <a:sym typeface="Calibri"/>
              </a:rPr>
              <a:t>is to distribute the information among  many computers called DNS servers.</a:t>
            </a:r>
            <a:endParaRPr sz="2800">
              <a:solidFill>
                <a:schemeClr val="dk1"/>
              </a:solidFill>
              <a:latin typeface="Calibri"/>
              <a:ea typeface="Calibri"/>
              <a:cs typeface="Calibri"/>
              <a:sym typeface="Calibri"/>
            </a:endParaRPr>
          </a:p>
          <a:p>
            <a:pPr indent="-228600" lvl="0" marL="241300" marR="570865" rtl="0" algn="l">
              <a:lnSpc>
                <a:spcPct val="107857"/>
              </a:lnSpc>
              <a:spcBef>
                <a:spcPts val="102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a:t>
            </a:r>
            <a:r>
              <a:rPr lang="en-US" sz="2800">
                <a:solidFill>
                  <a:srgbClr val="006FC0"/>
                </a:solidFill>
                <a:latin typeface="Calibri"/>
                <a:ea typeface="Calibri"/>
                <a:cs typeface="Calibri"/>
                <a:sym typeface="Calibri"/>
              </a:rPr>
              <a:t>hierarchy of servers </a:t>
            </a:r>
            <a:r>
              <a:rPr lang="en-US" sz="2800">
                <a:solidFill>
                  <a:schemeClr val="dk1"/>
                </a:solidFill>
                <a:latin typeface="Calibri"/>
                <a:ea typeface="Calibri"/>
                <a:cs typeface="Calibri"/>
                <a:sym typeface="Calibri"/>
              </a:rPr>
              <a:t>in the same way that we have a hierarchy of  names.</a:t>
            </a:r>
            <a:endParaRPr sz="2800">
              <a:solidFill>
                <a:schemeClr val="dk1"/>
              </a:solidFill>
              <a:latin typeface="Calibri"/>
              <a:ea typeface="Calibri"/>
              <a:cs typeface="Calibri"/>
              <a:sym typeface="Calibri"/>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43"/>
          <p:cNvSpPr txBox="1"/>
          <p:nvPr/>
        </p:nvSpPr>
        <p:spPr>
          <a:xfrm>
            <a:off x="916939" y="660018"/>
            <a:ext cx="10252710" cy="2369820"/>
          </a:xfrm>
          <a:prstGeom prst="rect">
            <a:avLst/>
          </a:prstGeom>
          <a:noFill/>
          <a:ln>
            <a:noFill/>
          </a:ln>
        </p:spPr>
        <p:txBody>
          <a:bodyPr anchorCtr="0" anchor="t" bIns="0" lIns="0" spcFirstLastPara="1" rIns="0" wrap="square" tIns="59675">
            <a:spAutoFit/>
          </a:bodyPr>
          <a:lstStyle/>
          <a:p>
            <a:pPr indent="-228600" lvl="0" marL="241300" marR="503555"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Since the complete domain name hierarchy cannot be stored on a  single server, it is </a:t>
            </a:r>
            <a:r>
              <a:rPr lang="en-US" sz="2800">
                <a:solidFill>
                  <a:srgbClr val="006FC0"/>
                </a:solidFill>
                <a:latin typeface="Calibri"/>
                <a:ea typeface="Calibri"/>
                <a:cs typeface="Calibri"/>
                <a:sym typeface="Calibri"/>
              </a:rPr>
              <a:t>divided among many </a:t>
            </a:r>
            <a:r>
              <a:rPr lang="en-US" sz="2800">
                <a:solidFill>
                  <a:schemeClr val="dk1"/>
                </a:solidFill>
                <a:latin typeface="Calibri"/>
                <a:ea typeface="Calibri"/>
                <a:cs typeface="Calibri"/>
                <a:sym typeface="Calibri"/>
              </a:rPr>
              <a:t>servers.</a:t>
            </a:r>
            <a:endParaRPr sz="2800">
              <a:solidFill>
                <a:schemeClr val="dk1"/>
              </a:solidFill>
              <a:latin typeface="Calibri"/>
              <a:ea typeface="Calibri"/>
              <a:cs typeface="Calibri"/>
              <a:sym typeface="Calibri"/>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What a server is responsible for or has authority over is </a:t>
            </a:r>
            <a:r>
              <a:rPr lang="en-US" sz="2800">
                <a:solidFill>
                  <a:srgbClr val="006FC0"/>
                </a:solidFill>
                <a:latin typeface="Calibri"/>
                <a:ea typeface="Calibri"/>
                <a:cs typeface="Calibri"/>
                <a:sym typeface="Calibri"/>
              </a:rPr>
              <a:t>called a zone</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0" marL="241300" marR="0" rtl="0" algn="l">
              <a:lnSpc>
                <a:spcPct val="100000"/>
              </a:lnSpc>
              <a:spcBef>
                <a:spcPts val="65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We can define a zone as a </a:t>
            </a:r>
            <a:r>
              <a:rPr lang="en-US" sz="2800">
                <a:solidFill>
                  <a:srgbClr val="006FC0"/>
                </a:solidFill>
                <a:latin typeface="Calibri"/>
                <a:ea typeface="Calibri"/>
                <a:cs typeface="Calibri"/>
                <a:sym typeface="Calibri"/>
              </a:rPr>
              <a:t>contiguous part </a:t>
            </a:r>
            <a:r>
              <a:rPr lang="en-US" sz="2800">
                <a:solidFill>
                  <a:schemeClr val="dk1"/>
                </a:solidFill>
                <a:latin typeface="Calibri"/>
                <a:ea typeface="Calibri"/>
                <a:cs typeface="Calibri"/>
                <a:sym typeface="Calibri"/>
              </a:rPr>
              <a:t>of the entire tree.</a:t>
            </a:r>
            <a:endParaRPr sz="2800">
              <a:solidFill>
                <a:schemeClr val="dk1"/>
              </a:solidFill>
              <a:latin typeface="Calibri"/>
              <a:ea typeface="Calibri"/>
              <a:cs typeface="Calibri"/>
              <a:sym typeface="Calibri"/>
            </a:endParaRPr>
          </a:p>
          <a:p>
            <a:pPr indent="-228600" lvl="0" marL="241300" marR="0" rtl="0" algn="l">
              <a:lnSpc>
                <a:spcPct val="100000"/>
              </a:lnSpc>
              <a:spcBef>
                <a:spcPts val="66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a:t>
            </a:r>
            <a:r>
              <a:rPr lang="en-US" sz="2800">
                <a:solidFill>
                  <a:srgbClr val="006FC0"/>
                </a:solidFill>
                <a:latin typeface="Calibri"/>
                <a:ea typeface="Calibri"/>
                <a:cs typeface="Calibri"/>
                <a:sym typeface="Calibri"/>
              </a:rPr>
              <a:t>root server </a:t>
            </a:r>
            <a:r>
              <a:rPr lang="en-US" sz="2800">
                <a:solidFill>
                  <a:schemeClr val="dk1"/>
                </a:solidFill>
                <a:latin typeface="Calibri"/>
                <a:ea typeface="Calibri"/>
                <a:cs typeface="Calibri"/>
                <a:sym typeface="Calibri"/>
              </a:rPr>
              <a:t>is a server whose zone consists of the whole tree.</a:t>
            </a:r>
            <a:endParaRPr sz="2800">
              <a:solidFill>
                <a:schemeClr val="dk1"/>
              </a:solidFill>
              <a:latin typeface="Calibri"/>
              <a:ea typeface="Calibri"/>
              <a:cs typeface="Calibri"/>
              <a:sym typeface="Calibri"/>
            </a:endParaRPr>
          </a:p>
        </p:txBody>
      </p:sp>
      <p:pic>
        <p:nvPicPr>
          <p:cNvPr id="897" name="Google Shape;897;p143"/>
          <p:cNvPicPr preferRelativeResize="0"/>
          <p:nvPr/>
        </p:nvPicPr>
        <p:blipFill rotWithShape="1">
          <a:blip r:embed="rId3">
            <a:alphaModFix/>
          </a:blip>
          <a:srcRect b="0" l="0" r="0" t="0"/>
          <a:stretch/>
        </p:blipFill>
        <p:spPr>
          <a:xfrm>
            <a:off x="6095999" y="3331522"/>
            <a:ext cx="4723794" cy="3276483"/>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44"/>
          <p:cNvSpPr txBox="1"/>
          <p:nvPr>
            <p:ph type="title"/>
          </p:nvPr>
        </p:nvSpPr>
        <p:spPr>
          <a:xfrm>
            <a:off x="916939" y="384759"/>
            <a:ext cx="6976109"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Primary and Secondary Servers</a:t>
            </a:r>
            <a:endParaRPr/>
          </a:p>
        </p:txBody>
      </p:sp>
      <p:sp>
        <p:nvSpPr>
          <p:cNvPr id="903" name="Google Shape;903;p144"/>
          <p:cNvSpPr txBox="1"/>
          <p:nvPr/>
        </p:nvSpPr>
        <p:spPr>
          <a:xfrm>
            <a:off x="916939" y="1161669"/>
            <a:ext cx="10149205" cy="5120005"/>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DNS defines </a:t>
            </a:r>
            <a:r>
              <a:rPr lang="en-US" sz="2400">
                <a:solidFill>
                  <a:srgbClr val="006FC0"/>
                </a:solidFill>
                <a:latin typeface="Calibri"/>
                <a:ea typeface="Calibri"/>
                <a:cs typeface="Calibri"/>
                <a:sym typeface="Calibri"/>
              </a:rPr>
              <a:t>two types </a:t>
            </a:r>
            <a:r>
              <a:rPr lang="en-US" sz="2400">
                <a:solidFill>
                  <a:schemeClr val="dk1"/>
                </a:solidFill>
                <a:latin typeface="Calibri"/>
                <a:ea typeface="Calibri"/>
                <a:cs typeface="Calibri"/>
                <a:sym typeface="Calibri"/>
              </a:rPr>
              <a:t>of servers: primary and secondary.</a:t>
            </a:r>
            <a:endParaRPr sz="2400">
              <a:solidFill>
                <a:schemeClr val="dk1"/>
              </a:solidFill>
              <a:latin typeface="Calibri"/>
              <a:ea typeface="Calibri"/>
              <a:cs typeface="Calibri"/>
              <a:sym typeface="Calibri"/>
            </a:endParaRPr>
          </a:p>
          <a:p>
            <a:pPr indent="-228600" lvl="0" marL="241300" marR="431165" rtl="0" algn="l">
              <a:lnSpc>
                <a:spcPct val="70000"/>
              </a:lnSpc>
              <a:spcBef>
                <a:spcPts val="994"/>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a:t>
            </a:r>
            <a:r>
              <a:rPr lang="en-US" sz="2400">
                <a:solidFill>
                  <a:srgbClr val="006FC0"/>
                </a:solidFill>
                <a:latin typeface="Calibri"/>
                <a:ea typeface="Calibri"/>
                <a:cs typeface="Calibri"/>
                <a:sym typeface="Calibri"/>
              </a:rPr>
              <a:t>primary server </a:t>
            </a:r>
            <a:r>
              <a:rPr lang="en-US" sz="2400">
                <a:solidFill>
                  <a:schemeClr val="dk1"/>
                </a:solidFill>
                <a:latin typeface="Calibri"/>
                <a:ea typeface="Calibri"/>
                <a:cs typeface="Calibri"/>
                <a:sym typeface="Calibri"/>
              </a:rPr>
              <a:t>is a server that stores a file about the zone for which it is an  authority.</a:t>
            </a:r>
            <a:endParaRPr sz="2400">
              <a:solidFill>
                <a:schemeClr val="dk1"/>
              </a:solidFill>
              <a:latin typeface="Calibri"/>
              <a:ea typeface="Calibri"/>
              <a:cs typeface="Calibri"/>
              <a:sym typeface="Calibri"/>
            </a:endParaRPr>
          </a:p>
          <a:p>
            <a:pPr indent="-228600" lvl="0" marL="241300" marR="0" rtl="0" algn="l">
              <a:lnSpc>
                <a:spcPct val="100000"/>
              </a:lnSpc>
              <a:spcBef>
                <a:spcPts val="14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is </a:t>
            </a:r>
            <a:r>
              <a:rPr lang="en-US" sz="2400">
                <a:solidFill>
                  <a:srgbClr val="006FC0"/>
                </a:solidFill>
                <a:latin typeface="Calibri"/>
                <a:ea typeface="Calibri"/>
                <a:cs typeface="Calibri"/>
                <a:sym typeface="Calibri"/>
              </a:rPr>
              <a:t>responsible </a:t>
            </a:r>
            <a:r>
              <a:rPr lang="en-US" sz="2400">
                <a:solidFill>
                  <a:schemeClr val="dk1"/>
                </a:solidFill>
                <a:latin typeface="Calibri"/>
                <a:ea typeface="Calibri"/>
                <a:cs typeface="Calibri"/>
                <a:sym typeface="Calibri"/>
              </a:rPr>
              <a:t>for creating, maintaining, and updating the zone file.</a:t>
            </a:r>
            <a:endParaRPr sz="2400">
              <a:solidFill>
                <a:schemeClr val="dk1"/>
              </a:solidFill>
              <a:latin typeface="Calibri"/>
              <a:ea typeface="Calibri"/>
              <a:cs typeface="Calibri"/>
              <a:sym typeface="Calibri"/>
            </a:endParaRPr>
          </a:p>
          <a:p>
            <a:pPr indent="-297815" lvl="0" marL="309880" marR="0" rtl="0" algn="l">
              <a:lnSpc>
                <a:spcPct val="100000"/>
              </a:lnSpc>
              <a:spcBef>
                <a:spcPts val="13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a:t>
            </a:r>
            <a:r>
              <a:rPr lang="en-US" sz="2400">
                <a:solidFill>
                  <a:srgbClr val="006FC0"/>
                </a:solidFill>
                <a:latin typeface="Calibri"/>
                <a:ea typeface="Calibri"/>
                <a:cs typeface="Calibri"/>
                <a:sym typeface="Calibri"/>
              </a:rPr>
              <a:t>stores the zone file </a:t>
            </a:r>
            <a:r>
              <a:rPr lang="en-US" sz="2400">
                <a:solidFill>
                  <a:schemeClr val="dk1"/>
                </a:solidFill>
                <a:latin typeface="Calibri"/>
                <a:ea typeface="Calibri"/>
                <a:cs typeface="Calibri"/>
                <a:sym typeface="Calibri"/>
              </a:rPr>
              <a:t>on a local disk.</a:t>
            </a:r>
            <a:endParaRPr sz="2400">
              <a:solidFill>
                <a:schemeClr val="dk1"/>
              </a:solidFill>
              <a:latin typeface="Calibri"/>
              <a:ea typeface="Calibri"/>
              <a:cs typeface="Calibri"/>
              <a:sym typeface="Calibri"/>
            </a:endParaRPr>
          </a:p>
          <a:p>
            <a:pPr indent="-228600" lvl="0" marL="241300" marR="0" rtl="0" algn="l">
              <a:lnSpc>
                <a:spcPct val="102083"/>
              </a:lnSpc>
              <a:spcBef>
                <a:spcPts val="13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a:t>
            </a:r>
            <a:r>
              <a:rPr lang="en-US" sz="2400">
                <a:solidFill>
                  <a:srgbClr val="006FC0"/>
                </a:solidFill>
                <a:latin typeface="Calibri"/>
                <a:ea typeface="Calibri"/>
                <a:cs typeface="Calibri"/>
                <a:sym typeface="Calibri"/>
              </a:rPr>
              <a:t>secondary server </a:t>
            </a:r>
            <a:r>
              <a:rPr lang="en-US" sz="2400">
                <a:solidFill>
                  <a:schemeClr val="dk1"/>
                </a:solidFill>
                <a:latin typeface="Calibri"/>
                <a:ea typeface="Calibri"/>
                <a:cs typeface="Calibri"/>
                <a:sym typeface="Calibri"/>
              </a:rPr>
              <a:t>is a server that transfers the complete information about a</a:t>
            </a:r>
            <a:endParaRPr sz="2400">
              <a:solidFill>
                <a:schemeClr val="dk1"/>
              </a:solidFill>
              <a:latin typeface="Calibri"/>
              <a:ea typeface="Calibri"/>
              <a:cs typeface="Calibri"/>
              <a:sym typeface="Calibri"/>
            </a:endParaRPr>
          </a:p>
          <a:p>
            <a:pPr indent="0" lvl="0" marL="241300" marR="172720" rtl="0" algn="l">
              <a:lnSpc>
                <a:spcPct val="70000"/>
              </a:lnSpc>
              <a:spcBef>
                <a:spcPts val="434"/>
              </a:spcBef>
              <a:spcAft>
                <a:spcPts val="0"/>
              </a:spcAft>
              <a:buNone/>
            </a:pPr>
            <a:r>
              <a:rPr lang="en-US" sz="2400">
                <a:solidFill>
                  <a:schemeClr val="dk1"/>
                </a:solidFill>
                <a:latin typeface="Calibri"/>
                <a:ea typeface="Calibri"/>
                <a:cs typeface="Calibri"/>
                <a:sym typeface="Calibri"/>
              </a:rPr>
              <a:t>zone from </a:t>
            </a:r>
            <a:r>
              <a:rPr lang="en-US" sz="2400">
                <a:solidFill>
                  <a:srgbClr val="006FC0"/>
                </a:solidFill>
                <a:latin typeface="Calibri"/>
                <a:ea typeface="Calibri"/>
                <a:cs typeface="Calibri"/>
                <a:sym typeface="Calibri"/>
              </a:rPr>
              <a:t>another server </a:t>
            </a:r>
            <a:r>
              <a:rPr lang="en-US" sz="2400">
                <a:solidFill>
                  <a:schemeClr val="dk1"/>
                </a:solidFill>
                <a:latin typeface="Calibri"/>
                <a:ea typeface="Calibri"/>
                <a:cs typeface="Calibri"/>
                <a:sym typeface="Calibri"/>
              </a:rPr>
              <a:t>(primary or secondary) and stores the file on its local  disk.</a:t>
            </a:r>
            <a:endParaRPr sz="2400">
              <a:solidFill>
                <a:schemeClr val="dk1"/>
              </a:solidFill>
              <a:latin typeface="Calibri"/>
              <a:ea typeface="Calibri"/>
              <a:cs typeface="Calibri"/>
              <a:sym typeface="Calibri"/>
            </a:endParaRPr>
          </a:p>
          <a:p>
            <a:pPr indent="-228600" lvl="0" marL="241300" marR="0" rtl="0" algn="l">
              <a:lnSpc>
                <a:spcPct val="100000"/>
              </a:lnSpc>
              <a:spcBef>
                <a:spcPts val="14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secondary server neither creates nor updates the zone files.</a:t>
            </a:r>
            <a:endParaRPr sz="2400">
              <a:solidFill>
                <a:schemeClr val="dk1"/>
              </a:solidFill>
              <a:latin typeface="Calibri"/>
              <a:ea typeface="Calibri"/>
              <a:cs typeface="Calibri"/>
              <a:sym typeface="Calibri"/>
            </a:endParaRPr>
          </a:p>
          <a:p>
            <a:pPr indent="-228600" lvl="0" marL="241300" marR="175895" rtl="0" algn="l">
              <a:lnSpc>
                <a:spcPct val="70000"/>
              </a:lnSpc>
              <a:spcBef>
                <a:spcPts val="994"/>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If </a:t>
            </a:r>
            <a:r>
              <a:rPr lang="en-US" sz="2400">
                <a:solidFill>
                  <a:srgbClr val="006FC0"/>
                </a:solidFill>
                <a:latin typeface="Calibri"/>
                <a:ea typeface="Calibri"/>
                <a:cs typeface="Calibri"/>
                <a:sym typeface="Calibri"/>
              </a:rPr>
              <a:t>updating </a:t>
            </a:r>
            <a:r>
              <a:rPr lang="en-US" sz="2400">
                <a:solidFill>
                  <a:schemeClr val="dk1"/>
                </a:solidFill>
                <a:latin typeface="Calibri"/>
                <a:ea typeface="Calibri"/>
                <a:cs typeface="Calibri"/>
                <a:sym typeface="Calibri"/>
              </a:rPr>
              <a:t>is required, it must be done by the primary server, which sends the  updated version to the secondary.</a:t>
            </a:r>
            <a:endParaRPr sz="2400">
              <a:solidFill>
                <a:schemeClr val="dk1"/>
              </a:solidFill>
              <a:latin typeface="Calibri"/>
              <a:ea typeface="Calibri"/>
              <a:cs typeface="Calibri"/>
              <a:sym typeface="Calibri"/>
            </a:endParaRPr>
          </a:p>
          <a:p>
            <a:pPr indent="-228600" lvl="0" marL="241300" marR="0" rtl="0" algn="l">
              <a:lnSpc>
                <a:spcPct val="102083"/>
              </a:lnSpc>
              <a:spcBef>
                <a:spcPts val="13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This is to create </a:t>
            </a:r>
            <a:r>
              <a:rPr lang="en-US" sz="2400">
                <a:solidFill>
                  <a:srgbClr val="006FC0"/>
                </a:solidFill>
                <a:latin typeface="Calibri"/>
                <a:ea typeface="Calibri"/>
                <a:cs typeface="Calibri"/>
                <a:sym typeface="Calibri"/>
              </a:rPr>
              <a:t>redundancy for the data </a:t>
            </a:r>
            <a:r>
              <a:rPr lang="en-US" sz="2400">
                <a:solidFill>
                  <a:schemeClr val="dk1"/>
                </a:solidFill>
                <a:latin typeface="Calibri"/>
                <a:ea typeface="Calibri"/>
                <a:cs typeface="Calibri"/>
                <a:sym typeface="Calibri"/>
              </a:rPr>
              <a:t>so that if one server fails, the other can</a:t>
            </a:r>
            <a:endParaRPr sz="2400">
              <a:solidFill>
                <a:schemeClr val="dk1"/>
              </a:solidFill>
              <a:latin typeface="Calibri"/>
              <a:ea typeface="Calibri"/>
              <a:cs typeface="Calibri"/>
              <a:sym typeface="Calibri"/>
            </a:endParaRPr>
          </a:p>
          <a:p>
            <a:pPr indent="0" lvl="0" marL="241300" marR="0" rtl="0" algn="l">
              <a:lnSpc>
                <a:spcPct val="102083"/>
              </a:lnSpc>
              <a:spcBef>
                <a:spcPts val="0"/>
              </a:spcBef>
              <a:spcAft>
                <a:spcPts val="0"/>
              </a:spcAft>
              <a:buNone/>
            </a:pPr>
            <a:r>
              <a:rPr lang="en-US" sz="2400">
                <a:solidFill>
                  <a:schemeClr val="dk1"/>
                </a:solidFill>
                <a:latin typeface="Calibri"/>
                <a:ea typeface="Calibri"/>
                <a:cs typeface="Calibri"/>
                <a:sym typeface="Calibri"/>
              </a:rPr>
              <a:t>continue serving clients.</a:t>
            </a:r>
            <a:endParaRPr sz="2400">
              <a:solidFill>
                <a:schemeClr val="dk1"/>
              </a:solidFill>
              <a:latin typeface="Calibri"/>
              <a:ea typeface="Calibri"/>
              <a:cs typeface="Calibri"/>
              <a:sym typeface="Calibri"/>
            </a:endParaRPr>
          </a:p>
          <a:p>
            <a:pPr indent="-228600" lvl="0" marL="241300" marR="0" rtl="0" algn="l">
              <a:lnSpc>
                <a:spcPct val="100000"/>
              </a:lnSpc>
              <a:spcBef>
                <a:spcPts val="14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primary server loads all information </a:t>
            </a:r>
            <a:r>
              <a:rPr lang="en-US" sz="2400">
                <a:solidFill>
                  <a:srgbClr val="006FC0"/>
                </a:solidFill>
                <a:latin typeface="Calibri"/>
                <a:ea typeface="Calibri"/>
                <a:cs typeface="Calibri"/>
                <a:sym typeface="Calibri"/>
              </a:rPr>
              <a:t>from the disk file</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228600" lvl="0" marL="241300" marR="0" rtl="0" algn="l">
              <a:lnSpc>
                <a:spcPct val="100000"/>
              </a:lnSpc>
              <a:spcBef>
                <a:spcPts val="13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secondary server loads all information </a:t>
            </a:r>
            <a:r>
              <a:rPr lang="en-US" sz="2400">
                <a:solidFill>
                  <a:srgbClr val="006FC0"/>
                </a:solidFill>
                <a:latin typeface="Calibri"/>
                <a:ea typeface="Calibri"/>
                <a:cs typeface="Calibri"/>
                <a:sym typeface="Calibri"/>
              </a:rPr>
              <a:t>from the primary server</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45"/>
          <p:cNvSpPr txBox="1"/>
          <p:nvPr>
            <p:ph type="title"/>
          </p:nvPr>
        </p:nvSpPr>
        <p:spPr>
          <a:xfrm>
            <a:off x="916939" y="609676"/>
            <a:ext cx="434276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DNS in the Internet</a:t>
            </a:r>
            <a:endParaRPr/>
          </a:p>
        </p:txBody>
      </p:sp>
      <p:sp>
        <p:nvSpPr>
          <p:cNvPr id="909" name="Google Shape;909;p145"/>
          <p:cNvSpPr txBox="1"/>
          <p:nvPr/>
        </p:nvSpPr>
        <p:spPr>
          <a:xfrm>
            <a:off x="916939" y="1793493"/>
            <a:ext cx="10206990" cy="2500630"/>
          </a:xfrm>
          <a:prstGeom prst="rect">
            <a:avLst/>
          </a:prstGeom>
          <a:noFill/>
          <a:ln>
            <a:noFill/>
          </a:ln>
        </p:spPr>
        <p:txBody>
          <a:bodyPr anchorCtr="0" anchor="t" bIns="0" lIns="0" spcFirstLastPara="1" rIns="0" wrap="square" tIns="54600">
            <a:spAutoFit/>
          </a:bodyPr>
          <a:lstStyle/>
          <a:p>
            <a:pPr indent="-228600" lvl="0" marL="241300" marR="76200" rtl="0" algn="just">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the </a:t>
            </a:r>
            <a:r>
              <a:rPr lang="en-US" sz="2800">
                <a:solidFill>
                  <a:srgbClr val="006FC0"/>
                </a:solidFill>
                <a:latin typeface="Calibri"/>
                <a:ea typeface="Calibri"/>
                <a:cs typeface="Calibri"/>
                <a:sym typeface="Calibri"/>
              </a:rPr>
              <a:t>Internet</a:t>
            </a:r>
            <a:r>
              <a:rPr lang="en-US" sz="2800">
                <a:solidFill>
                  <a:schemeClr val="dk1"/>
                </a:solidFill>
                <a:latin typeface="Calibri"/>
                <a:ea typeface="Calibri"/>
                <a:cs typeface="Calibri"/>
                <a:sym typeface="Calibri"/>
              </a:rPr>
              <a:t>, the domain name space (tree) was originally divided  into </a:t>
            </a:r>
            <a:r>
              <a:rPr lang="en-US" sz="2800">
                <a:solidFill>
                  <a:srgbClr val="006FC0"/>
                </a:solidFill>
                <a:latin typeface="Calibri"/>
                <a:ea typeface="Calibri"/>
                <a:cs typeface="Calibri"/>
                <a:sym typeface="Calibri"/>
              </a:rPr>
              <a:t>three different </a:t>
            </a:r>
            <a:r>
              <a:rPr lang="en-US" sz="2800">
                <a:solidFill>
                  <a:schemeClr val="dk1"/>
                </a:solidFill>
                <a:latin typeface="Calibri"/>
                <a:ea typeface="Calibri"/>
                <a:cs typeface="Calibri"/>
                <a:sym typeface="Calibri"/>
              </a:rPr>
              <a:t>sections: generic domains, country domains, and  the inverse domain.</a:t>
            </a:r>
            <a:endParaRPr sz="2800">
              <a:solidFill>
                <a:schemeClr val="dk1"/>
              </a:solidFill>
              <a:latin typeface="Calibri"/>
              <a:ea typeface="Calibri"/>
              <a:cs typeface="Calibri"/>
              <a:sym typeface="Calibri"/>
            </a:endParaRPr>
          </a:p>
          <a:p>
            <a:pPr indent="-228600" lvl="0" marL="241300" marR="5080" rtl="0" algn="just">
              <a:lnSpc>
                <a:spcPct val="90000"/>
              </a:lnSpc>
              <a:spcBef>
                <a:spcPts val="10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Due to the rapid growth of the Internet, it became extremely difficult  to keep </a:t>
            </a:r>
            <a:r>
              <a:rPr lang="en-US" sz="2800">
                <a:solidFill>
                  <a:srgbClr val="006FC0"/>
                </a:solidFill>
                <a:latin typeface="Calibri"/>
                <a:ea typeface="Calibri"/>
                <a:cs typeface="Calibri"/>
                <a:sym typeface="Calibri"/>
              </a:rPr>
              <a:t>track of the inverse domains</a:t>
            </a:r>
            <a:r>
              <a:rPr lang="en-US" sz="2800">
                <a:solidFill>
                  <a:schemeClr val="dk1"/>
                </a:solidFill>
                <a:latin typeface="Calibri"/>
                <a:ea typeface="Calibri"/>
                <a:cs typeface="Calibri"/>
                <a:sym typeface="Calibri"/>
              </a:rPr>
              <a:t>, which could be </a:t>
            </a:r>
            <a:r>
              <a:rPr lang="en-US" sz="2800">
                <a:solidFill>
                  <a:srgbClr val="006FC0"/>
                </a:solidFill>
                <a:latin typeface="Calibri"/>
                <a:ea typeface="Calibri"/>
                <a:cs typeface="Calibri"/>
                <a:sym typeface="Calibri"/>
              </a:rPr>
              <a:t>used to find </a:t>
            </a:r>
            <a:r>
              <a:rPr lang="en-US" sz="2800">
                <a:solidFill>
                  <a:schemeClr val="dk1"/>
                </a:solidFill>
                <a:latin typeface="Calibri"/>
                <a:ea typeface="Calibri"/>
                <a:cs typeface="Calibri"/>
                <a:sym typeface="Calibri"/>
              </a:rPr>
              <a:t>the  name of a host when given the IP address.</a:t>
            </a:r>
            <a:endParaRPr sz="2800">
              <a:solidFill>
                <a:schemeClr val="dk1"/>
              </a:solidFill>
              <a:latin typeface="Calibri"/>
              <a:ea typeface="Calibri"/>
              <a:cs typeface="Calibri"/>
              <a:sym typeface="Calibri"/>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46"/>
          <p:cNvSpPr txBox="1"/>
          <p:nvPr>
            <p:ph type="title"/>
          </p:nvPr>
        </p:nvSpPr>
        <p:spPr>
          <a:xfrm>
            <a:off x="916939" y="404876"/>
            <a:ext cx="386397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Generic Domains</a:t>
            </a:r>
            <a:endParaRPr/>
          </a:p>
        </p:txBody>
      </p:sp>
      <p:sp>
        <p:nvSpPr>
          <p:cNvPr id="915" name="Google Shape;915;p146"/>
          <p:cNvSpPr txBox="1"/>
          <p:nvPr/>
        </p:nvSpPr>
        <p:spPr>
          <a:xfrm>
            <a:off x="916939" y="1339037"/>
            <a:ext cx="10206990" cy="1220470"/>
          </a:xfrm>
          <a:prstGeom prst="rect">
            <a:avLst/>
          </a:prstGeom>
          <a:noFill/>
          <a:ln>
            <a:noFill/>
          </a:ln>
        </p:spPr>
        <p:txBody>
          <a:bodyPr anchorCtr="0" anchor="t" bIns="0" lIns="0" spcFirstLastPara="1" rIns="0" wrap="square" tIns="55225">
            <a:spAutoFit/>
          </a:bodyPr>
          <a:lstStyle/>
          <a:p>
            <a:pPr indent="-228600" lvl="0" marL="241300" marR="508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generic domains define registered hosts according to their  generic behavior. </a:t>
            </a:r>
            <a:r>
              <a:rPr lang="en-US" sz="2800">
                <a:solidFill>
                  <a:srgbClr val="006FC0"/>
                </a:solidFill>
                <a:latin typeface="Calibri"/>
                <a:ea typeface="Calibri"/>
                <a:cs typeface="Calibri"/>
                <a:sym typeface="Calibri"/>
              </a:rPr>
              <a:t>Each node </a:t>
            </a:r>
            <a:r>
              <a:rPr lang="en-US" sz="2800">
                <a:solidFill>
                  <a:schemeClr val="dk1"/>
                </a:solidFill>
                <a:latin typeface="Calibri"/>
                <a:ea typeface="Calibri"/>
                <a:cs typeface="Calibri"/>
                <a:sym typeface="Calibri"/>
              </a:rPr>
              <a:t>in the tree defines a domain, which is an  index to the domain name space database.</a:t>
            </a:r>
            <a:endParaRPr sz="2800">
              <a:solidFill>
                <a:schemeClr val="dk1"/>
              </a:solidFill>
              <a:latin typeface="Calibri"/>
              <a:ea typeface="Calibri"/>
              <a:cs typeface="Calibri"/>
              <a:sym typeface="Calibri"/>
            </a:endParaRPr>
          </a:p>
        </p:txBody>
      </p:sp>
      <p:pic>
        <p:nvPicPr>
          <p:cNvPr id="916" name="Google Shape;916;p146"/>
          <p:cNvPicPr preferRelativeResize="0"/>
          <p:nvPr/>
        </p:nvPicPr>
        <p:blipFill rotWithShape="1">
          <a:blip r:embed="rId3">
            <a:alphaModFix/>
          </a:blip>
          <a:srcRect b="0" l="0" r="0" t="0"/>
          <a:stretch/>
        </p:blipFill>
        <p:spPr>
          <a:xfrm>
            <a:off x="1608511" y="2990142"/>
            <a:ext cx="9015568" cy="3653425"/>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pic>
        <p:nvPicPr>
          <p:cNvPr id="921" name="Google Shape;921;p147"/>
          <p:cNvPicPr preferRelativeResize="0"/>
          <p:nvPr/>
        </p:nvPicPr>
        <p:blipFill rotWithShape="1">
          <a:blip r:embed="rId3">
            <a:alphaModFix/>
          </a:blip>
          <a:srcRect b="0" l="0" r="0" t="0"/>
          <a:stretch/>
        </p:blipFill>
        <p:spPr>
          <a:xfrm>
            <a:off x="603503" y="2212792"/>
            <a:ext cx="10726377" cy="2190043"/>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48"/>
          <p:cNvSpPr txBox="1"/>
          <p:nvPr>
            <p:ph type="title"/>
          </p:nvPr>
        </p:nvSpPr>
        <p:spPr>
          <a:xfrm>
            <a:off x="916939" y="609676"/>
            <a:ext cx="39147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Country Domains</a:t>
            </a:r>
            <a:endParaRPr/>
          </a:p>
        </p:txBody>
      </p:sp>
      <p:sp>
        <p:nvSpPr>
          <p:cNvPr id="927" name="Google Shape;927;p148"/>
          <p:cNvSpPr txBox="1"/>
          <p:nvPr>
            <p:ph idx="1" type="body"/>
          </p:nvPr>
        </p:nvSpPr>
        <p:spPr>
          <a:xfrm>
            <a:off x="916939" y="1707159"/>
            <a:ext cx="10358120" cy="2456179"/>
          </a:xfrm>
          <a:prstGeom prst="rect">
            <a:avLst/>
          </a:prstGeom>
          <a:noFill/>
          <a:ln>
            <a:noFill/>
          </a:ln>
        </p:spPr>
        <p:txBody>
          <a:bodyPr anchorCtr="0" anchor="t" bIns="0" lIns="0" spcFirstLastPara="1" rIns="0" wrap="square" tIns="60950">
            <a:spAutoFit/>
          </a:bodyPr>
          <a:lstStyle/>
          <a:p>
            <a:pPr indent="-228600" lvl="0" marL="368300" marR="5080" rtl="0" algn="l">
              <a:lnSpc>
                <a:spcPct val="167777"/>
              </a:lnSpc>
              <a:spcBef>
                <a:spcPts val="0"/>
              </a:spcBef>
              <a:spcAft>
                <a:spcPts val="0"/>
              </a:spcAft>
              <a:buClr>
                <a:schemeClr val="dk1"/>
              </a:buClr>
              <a:buSzPts val="1800"/>
              <a:buFont typeface="Arial"/>
              <a:buChar char="•"/>
            </a:pPr>
            <a:r>
              <a:rPr lang="en-US"/>
              <a:t>The country domains section uses </a:t>
            </a:r>
            <a:r>
              <a:rPr lang="en-US">
                <a:solidFill>
                  <a:srgbClr val="006FC0"/>
                </a:solidFill>
              </a:rPr>
              <a:t>two-character </a:t>
            </a:r>
            <a:r>
              <a:rPr lang="en-US"/>
              <a:t>country abbreviations  (e.g., us for United States).</a:t>
            </a:r>
            <a:endParaRPr/>
          </a:p>
          <a:p>
            <a:pPr indent="-228600" lvl="0" marL="368300" marR="723900" rtl="0" algn="l">
              <a:lnSpc>
                <a:spcPct val="167777"/>
              </a:lnSpc>
              <a:spcBef>
                <a:spcPts val="1015"/>
              </a:spcBef>
              <a:spcAft>
                <a:spcPts val="0"/>
              </a:spcAft>
              <a:buClr>
                <a:schemeClr val="dk1"/>
              </a:buClr>
              <a:buSzPts val="1800"/>
              <a:buFont typeface="Arial"/>
              <a:buChar char="•"/>
            </a:pPr>
            <a:r>
              <a:rPr lang="en-US"/>
              <a:t>	Second labels can be organizational, or they can be more specific,  national designations.</a:t>
            </a:r>
            <a:endParaRPr/>
          </a:p>
          <a:p>
            <a:pPr indent="-228600" lvl="0" marL="368300" rtl="0" algn="l">
              <a:lnSpc>
                <a:spcPct val="100000"/>
              </a:lnSpc>
              <a:spcBef>
                <a:spcPts val="625"/>
              </a:spcBef>
              <a:spcAft>
                <a:spcPts val="0"/>
              </a:spcAft>
              <a:buClr>
                <a:srgbClr val="006FC0"/>
              </a:buClr>
              <a:buSzPts val="1800"/>
              <a:buFont typeface="Arial"/>
              <a:buChar char="•"/>
            </a:pPr>
            <a:r>
              <a:rPr lang="en-US">
                <a:solidFill>
                  <a:srgbClr val="006FC0"/>
                </a:solidFill>
              </a:rPr>
              <a:t>uci.ca.us. </a:t>
            </a:r>
            <a:r>
              <a:rPr lang="en-US"/>
              <a:t>can be translated to University of California.</a:t>
            </a:r>
            <a:endParaRPr/>
          </a:p>
        </p:txBody>
      </p:sp>
      <p:pic>
        <p:nvPicPr>
          <p:cNvPr id="928" name="Google Shape;928;p148"/>
          <p:cNvPicPr preferRelativeResize="0"/>
          <p:nvPr/>
        </p:nvPicPr>
        <p:blipFill rotWithShape="1">
          <a:blip r:embed="rId3">
            <a:alphaModFix/>
          </a:blip>
          <a:srcRect b="0" l="0" r="0" t="0"/>
          <a:stretch/>
        </p:blipFill>
        <p:spPr>
          <a:xfrm>
            <a:off x="2866643" y="3878552"/>
            <a:ext cx="6805939" cy="2456715"/>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49"/>
          <p:cNvSpPr txBox="1"/>
          <p:nvPr>
            <p:ph type="title"/>
          </p:nvPr>
        </p:nvSpPr>
        <p:spPr>
          <a:xfrm>
            <a:off x="916939" y="609676"/>
            <a:ext cx="42195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What is Resolution</a:t>
            </a:r>
            <a:endParaRPr/>
          </a:p>
        </p:txBody>
      </p:sp>
      <p:sp>
        <p:nvSpPr>
          <p:cNvPr id="934" name="Google Shape;934;p149"/>
          <p:cNvSpPr txBox="1"/>
          <p:nvPr/>
        </p:nvSpPr>
        <p:spPr>
          <a:xfrm>
            <a:off x="916939" y="1342966"/>
            <a:ext cx="10316210" cy="4846320"/>
          </a:xfrm>
          <a:prstGeom prst="rect">
            <a:avLst/>
          </a:prstGeom>
          <a:noFill/>
          <a:ln>
            <a:noFill/>
          </a:ln>
        </p:spPr>
        <p:txBody>
          <a:bodyPr anchorCtr="0" anchor="t" bIns="0" lIns="0" spcFirstLastPara="1" rIns="0" wrap="square" tIns="60325">
            <a:spAutoFit/>
          </a:bodyPr>
          <a:lstStyle/>
          <a:p>
            <a:pPr indent="-228600" lvl="0" marL="241300" marR="0" rtl="0" algn="l">
              <a:lnSpc>
                <a:spcPct val="10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Mapping a name to an address is called </a:t>
            </a:r>
            <a:r>
              <a:rPr lang="en-US" sz="2600">
                <a:solidFill>
                  <a:srgbClr val="006FC0"/>
                </a:solidFill>
                <a:latin typeface="Calibri"/>
                <a:ea typeface="Calibri"/>
                <a:cs typeface="Calibri"/>
                <a:sym typeface="Calibri"/>
              </a:rPr>
              <a:t>name-address resolution</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indent="-228600" lvl="0" marL="241300" marR="0" rtl="0" algn="l">
              <a:lnSpc>
                <a:spcPct val="100000"/>
              </a:lnSpc>
              <a:spcBef>
                <a:spcPts val="37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DNS is designed as a </a:t>
            </a:r>
            <a:r>
              <a:rPr lang="en-US" sz="2600">
                <a:solidFill>
                  <a:srgbClr val="006FC0"/>
                </a:solidFill>
                <a:latin typeface="Calibri"/>
                <a:ea typeface="Calibri"/>
                <a:cs typeface="Calibri"/>
                <a:sym typeface="Calibri"/>
              </a:rPr>
              <a:t>client-server </a:t>
            </a:r>
            <a:r>
              <a:rPr lang="en-US" sz="2600">
                <a:solidFill>
                  <a:schemeClr val="dk1"/>
                </a:solidFill>
                <a:latin typeface="Calibri"/>
                <a:ea typeface="Calibri"/>
                <a:cs typeface="Calibri"/>
                <a:sym typeface="Calibri"/>
              </a:rPr>
              <a:t>application.</a:t>
            </a:r>
            <a:endParaRPr sz="2600">
              <a:solidFill>
                <a:schemeClr val="dk1"/>
              </a:solidFill>
              <a:latin typeface="Calibri"/>
              <a:ea typeface="Calibri"/>
              <a:cs typeface="Calibri"/>
              <a:sym typeface="Calibri"/>
            </a:endParaRPr>
          </a:p>
          <a:p>
            <a:pPr indent="-228600" lvl="0" marL="241300" marR="434975" rtl="0" algn="l">
              <a:lnSpc>
                <a:spcPct val="80000"/>
              </a:lnSpc>
              <a:spcBef>
                <a:spcPts val="101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 host that </a:t>
            </a:r>
            <a:r>
              <a:rPr lang="en-US" sz="2600">
                <a:solidFill>
                  <a:srgbClr val="006FC0"/>
                </a:solidFill>
                <a:latin typeface="Calibri"/>
                <a:ea typeface="Calibri"/>
                <a:cs typeface="Calibri"/>
                <a:sym typeface="Calibri"/>
              </a:rPr>
              <a:t>needs to </a:t>
            </a:r>
            <a:r>
              <a:rPr lang="en-US" sz="2600">
                <a:solidFill>
                  <a:schemeClr val="dk1"/>
                </a:solidFill>
                <a:latin typeface="Calibri"/>
                <a:ea typeface="Calibri"/>
                <a:cs typeface="Calibri"/>
                <a:sym typeface="Calibri"/>
              </a:rPr>
              <a:t>map an address to a name or a name to an address  </a:t>
            </a:r>
            <a:r>
              <a:rPr lang="en-US" sz="2600">
                <a:solidFill>
                  <a:srgbClr val="006FC0"/>
                </a:solidFill>
                <a:latin typeface="Calibri"/>
                <a:ea typeface="Calibri"/>
                <a:cs typeface="Calibri"/>
                <a:sym typeface="Calibri"/>
              </a:rPr>
              <a:t>calls </a:t>
            </a:r>
            <a:r>
              <a:rPr lang="en-US" sz="2600">
                <a:solidFill>
                  <a:schemeClr val="dk1"/>
                </a:solidFill>
                <a:latin typeface="Calibri"/>
                <a:ea typeface="Calibri"/>
                <a:cs typeface="Calibri"/>
                <a:sym typeface="Calibri"/>
              </a:rPr>
              <a:t>a DNS client called </a:t>
            </a:r>
            <a:r>
              <a:rPr lang="en-US" sz="2600">
                <a:solidFill>
                  <a:srgbClr val="006FC0"/>
                </a:solidFill>
                <a:latin typeface="Calibri"/>
                <a:ea typeface="Calibri"/>
                <a:cs typeface="Calibri"/>
                <a:sym typeface="Calibri"/>
              </a:rPr>
              <a:t>a resolver</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indent="-228600" lvl="0" marL="241300" marR="0" rtl="0" algn="l">
              <a:lnSpc>
                <a:spcPct val="100000"/>
              </a:lnSpc>
              <a:spcBef>
                <a:spcPts val="37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resolver accesses the </a:t>
            </a:r>
            <a:r>
              <a:rPr lang="en-US" sz="2600">
                <a:solidFill>
                  <a:srgbClr val="006FC0"/>
                </a:solidFill>
                <a:latin typeface="Calibri"/>
                <a:ea typeface="Calibri"/>
                <a:cs typeface="Calibri"/>
                <a:sym typeface="Calibri"/>
              </a:rPr>
              <a:t>closest DNS </a:t>
            </a:r>
            <a:r>
              <a:rPr lang="en-US" sz="2600">
                <a:solidFill>
                  <a:schemeClr val="dk1"/>
                </a:solidFill>
                <a:latin typeface="Calibri"/>
                <a:ea typeface="Calibri"/>
                <a:cs typeface="Calibri"/>
                <a:sym typeface="Calibri"/>
              </a:rPr>
              <a:t>server with a mapping request.</a:t>
            </a:r>
            <a:endParaRPr sz="2600">
              <a:solidFill>
                <a:schemeClr val="dk1"/>
              </a:solidFill>
              <a:latin typeface="Calibri"/>
              <a:ea typeface="Calibri"/>
              <a:cs typeface="Calibri"/>
              <a:sym typeface="Calibri"/>
            </a:endParaRPr>
          </a:p>
          <a:p>
            <a:pPr indent="-304165" lvl="0" marL="316230" marR="0" rtl="0" algn="l">
              <a:lnSpc>
                <a:spcPct val="100000"/>
              </a:lnSpc>
              <a:spcBef>
                <a:spcPts val="37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If the server </a:t>
            </a:r>
            <a:r>
              <a:rPr lang="en-US" sz="2600">
                <a:solidFill>
                  <a:srgbClr val="006FC0"/>
                </a:solidFill>
                <a:latin typeface="Calibri"/>
                <a:ea typeface="Calibri"/>
                <a:cs typeface="Calibri"/>
                <a:sym typeface="Calibri"/>
              </a:rPr>
              <a:t>has the information</a:t>
            </a:r>
            <a:r>
              <a:rPr lang="en-US" sz="2600">
                <a:solidFill>
                  <a:schemeClr val="dk1"/>
                </a:solidFill>
                <a:latin typeface="Calibri"/>
                <a:ea typeface="Calibri"/>
                <a:cs typeface="Calibri"/>
                <a:sym typeface="Calibri"/>
              </a:rPr>
              <a:t>, it satisfies the resolver;</a:t>
            </a:r>
            <a:endParaRPr sz="2600">
              <a:solidFill>
                <a:schemeClr val="dk1"/>
              </a:solidFill>
              <a:latin typeface="Calibri"/>
              <a:ea typeface="Calibri"/>
              <a:cs typeface="Calibri"/>
              <a:sym typeface="Calibri"/>
            </a:endParaRPr>
          </a:p>
          <a:p>
            <a:pPr indent="-228600" lvl="0" marL="241300" marR="962660" rtl="0" algn="l">
              <a:lnSpc>
                <a:spcPct val="96153"/>
              </a:lnSpc>
              <a:spcBef>
                <a:spcPts val="98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otherwise, it either </a:t>
            </a:r>
            <a:r>
              <a:rPr lang="en-US" sz="2600">
                <a:solidFill>
                  <a:srgbClr val="006FC0"/>
                </a:solidFill>
                <a:latin typeface="Calibri"/>
                <a:ea typeface="Calibri"/>
                <a:cs typeface="Calibri"/>
                <a:sym typeface="Calibri"/>
              </a:rPr>
              <a:t>refers </a:t>
            </a:r>
            <a:r>
              <a:rPr lang="en-US" sz="2600">
                <a:solidFill>
                  <a:schemeClr val="dk1"/>
                </a:solidFill>
                <a:latin typeface="Calibri"/>
                <a:ea typeface="Calibri"/>
                <a:cs typeface="Calibri"/>
                <a:sym typeface="Calibri"/>
              </a:rPr>
              <a:t>the resolver to other servers or asks other  servers to provide the information.</a:t>
            </a:r>
            <a:endParaRPr sz="2600">
              <a:solidFill>
                <a:schemeClr val="dk1"/>
              </a:solidFill>
              <a:latin typeface="Calibri"/>
              <a:ea typeface="Calibri"/>
              <a:cs typeface="Calibri"/>
              <a:sym typeface="Calibri"/>
            </a:endParaRPr>
          </a:p>
          <a:p>
            <a:pPr indent="-228600" lvl="0" marL="241300" marR="5080" rtl="0" algn="l">
              <a:lnSpc>
                <a:spcPct val="96153"/>
              </a:lnSpc>
              <a:spcBef>
                <a:spcPts val="99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After the resolver </a:t>
            </a:r>
            <a:r>
              <a:rPr lang="en-US" sz="2600">
                <a:solidFill>
                  <a:srgbClr val="006FC0"/>
                </a:solidFill>
                <a:latin typeface="Calibri"/>
                <a:ea typeface="Calibri"/>
                <a:cs typeface="Calibri"/>
                <a:sym typeface="Calibri"/>
              </a:rPr>
              <a:t>receives the mapping</a:t>
            </a:r>
            <a:r>
              <a:rPr lang="en-US" sz="2600">
                <a:solidFill>
                  <a:schemeClr val="dk1"/>
                </a:solidFill>
                <a:latin typeface="Calibri"/>
                <a:ea typeface="Calibri"/>
                <a:cs typeface="Calibri"/>
                <a:sym typeface="Calibri"/>
              </a:rPr>
              <a:t>, it </a:t>
            </a:r>
            <a:r>
              <a:rPr lang="en-US" sz="2600">
                <a:solidFill>
                  <a:srgbClr val="006FC0"/>
                </a:solidFill>
                <a:latin typeface="Calibri"/>
                <a:ea typeface="Calibri"/>
                <a:cs typeface="Calibri"/>
                <a:sym typeface="Calibri"/>
              </a:rPr>
              <a:t>interprets </a:t>
            </a:r>
            <a:r>
              <a:rPr lang="en-US" sz="2600">
                <a:solidFill>
                  <a:schemeClr val="dk1"/>
                </a:solidFill>
                <a:latin typeface="Calibri"/>
                <a:ea typeface="Calibri"/>
                <a:cs typeface="Calibri"/>
                <a:sym typeface="Calibri"/>
              </a:rPr>
              <a:t>the response to see if  it is a real resolution or </a:t>
            </a:r>
            <a:r>
              <a:rPr lang="en-US" sz="2600">
                <a:solidFill>
                  <a:srgbClr val="006FC0"/>
                </a:solidFill>
                <a:latin typeface="Calibri"/>
                <a:ea typeface="Calibri"/>
                <a:cs typeface="Calibri"/>
                <a:sym typeface="Calibri"/>
              </a:rPr>
              <a:t>an error</a:t>
            </a:r>
            <a:r>
              <a:rPr lang="en-US" sz="2600">
                <a:solidFill>
                  <a:schemeClr val="dk1"/>
                </a:solidFill>
                <a:latin typeface="Calibri"/>
                <a:ea typeface="Calibri"/>
                <a:cs typeface="Calibri"/>
                <a:sym typeface="Calibri"/>
              </a:rPr>
              <a:t>, and finally delivers the result to the  process that requested it.</a:t>
            </a:r>
            <a:endParaRPr sz="2600">
              <a:solidFill>
                <a:schemeClr val="dk1"/>
              </a:solidFill>
              <a:latin typeface="Calibri"/>
              <a:ea typeface="Calibri"/>
              <a:cs typeface="Calibri"/>
              <a:sym typeface="Calibri"/>
            </a:endParaRPr>
          </a:p>
          <a:p>
            <a:pPr indent="-228600" lvl="0" marL="241300" marR="0" rtl="0" algn="l">
              <a:lnSpc>
                <a:spcPct val="100000"/>
              </a:lnSpc>
              <a:spcBef>
                <a:spcPts val="38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 resolution can be either </a:t>
            </a:r>
            <a:r>
              <a:rPr lang="en-US" sz="2600">
                <a:solidFill>
                  <a:srgbClr val="006FC0"/>
                </a:solidFill>
                <a:latin typeface="Calibri"/>
                <a:ea typeface="Calibri"/>
                <a:cs typeface="Calibri"/>
                <a:sym typeface="Calibri"/>
              </a:rPr>
              <a:t>recursive or iterative.</a:t>
            </a:r>
            <a:endParaRPr sz="2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type="title"/>
          </p:nvPr>
        </p:nvSpPr>
        <p:spPr>
          <a:xfrm>
            <a:off x="916939" y="609676"/>
            <a:ext cx="92938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Position of the socket interface</a:t>
            </a:r>
            <a:endParaRPr/>
          </a:p>
        </p:txBody>
      </p:sp>
      <p:sp>
        <p:nvSpPr>
          <p:cNvPr id="159" name="Google Shape;159;p15"/>
          <p:cNvSpPr/>
          <p:nvPr/>
        </p:nvSpPr>
        <p:spPr>
          <a:xfrm>
            <a:off x="1894331" y="1964509"/>
            <a:ext cx="8168478" cy="39652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50"/>
          <p:cNvSpPr txBox="1"/>
          <p:nvPr>
            <p:ph type="title"/>
          </p:nvPr>
        </p:nvSpPr>
        <p:spPr>
          <a:xfrm>
            <a:off x="916939" y="609676"/>
            <a:ext cx="465772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Recursive Resolution</a:t>
            </a:r>
            <a:endParaRPr/>
          </a:p>
        </p:txBody>
      </p:sp>
      <p:pic>
        <p:nvPicPr>
          <p:cNvPr id="940" name="Google Shape;940;p150"/>
          <p:cNvPicPr preferRelativeResize="0"/>
          <p:nvPr/>
        </p:nvPicPr>
        <p:blipFill rotWithShape="1">
          <a:blip r:embed="rId3">
            <a:alphaModFix/>
          </a:blip>
          <a:srcRect b="0" l="0" r="0" t="0"/>
          <a:stretch/>
        </p:blipFill>
        <p:spPr>
          <a:xfrm>
            <a:off x="1140919" y="2084117"/>
            <a:ext cx="10204177" cy="3352289"/>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51"/>
          <p:cNvSpPr txBox="1"/>
          <p:nvPr>
            <p:ph type="title"/>
          </p:nvPr>
        </p:nvSpPr>
        <p:spPr>
          <a:xfrm>
            <a:off x="916939" y="609676"/>
            <a:ext cx="43846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Iterative Resolution</a:t>
            </a:r>
            <a:endParaRPr/>
          </a:p>
        </p:txBody>
      </p:sp>
      <p:sp>
        <p:nvSpPr>
          <p:cNvPr id="946" name="Google Shape;946;p151"/>
          <p:cNvSpPr txBox="1"/>
          <p:nvPr/>
        </p:nvSpPr>
        <p:spPr>
          <a:xfrm>
            <a:off x="916939" y="1548511"/>
            <a:ext cx="9996170" cy="1220470"/>
          </a:xfrm>
          <a:prstGeom prst="rect">
            <a:avLst/>
          </a:prstGeom>
          <a:noFill/>
          <a:ln>
            <a:noFill/>
          </a:ln>
        </p:spPr>
        <p:txBody>
          <a:bodyPr anchorCtr="0" anchor="t" bIns="0" lIns="0" spcFirstLastPara="1" rIns="0" wrap="square" tIns="54600">
            <a:spAutoFit/>
          </a:bodyPr>
          <a:lstStyle/>
          <a:p>
            <a:pPr indent="-228600" lvl="0" marL="241300" marR="508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iterative resolution, each server that does not know the mapping  sends the </a:t>
            </a:r>
            <a:r>
              <a:rPr lang="en-US" sz="2800">
                <a:solidFill>
                  <a:srgbClr val="006FC0"/>
                </a:solidFill>
                <a:latin typeface="Calibri"/>
                <a:ea typeface="Calibri"/>
                <a:cs typeface="Calibri"/>
                <a:sym typeface="Calibri"/>
              </a:rPr>
              <a:t>IP address of the next server back </a:t>
            </a:r>
            <a:r>
              <a:rPr lang="en-US" sz="2800">
                <a:solidFill>
                  <a:schemeClr val="dk1"/>
                </a:solidFill>
                <a:latin typeface="Calibri"/>
                <a:ea typeface="Calibri"/>
                <a:cs typeface="Calibri"/>
                <a:sym typeface="Calibri"/>
              </a:rPr>
              <a:t>to the one that  requested it.</a:t>
            </a:r>
            <a:endParaRPr sz="2800">
              <a:solidFill>
                <a:schemeClr val="dk1"/>
              </a:solidFill>
              <a:latin typeface="Calibri"/>
              <a:ea typeface="Calibri"/>
              <a:cs typeface="Calibri"/>
              <a:sym typeface="Calibri"/>
            </a:endParaRPr>
          </a:p>
        </p:txBody>
      </p:sp>
      <p:pic>
        <p:nvPicPr>
          <p:cNvPr id="947" name="Google Shape;947;p151"/>
          <p:cNvPicPr preferRelativeResize="0"/>
          <p:nvPr/>
        </p:nvPicPr>
        <p:blipFill rotWithShape="1">
          <a:blip r:embed="rId3">
            <a:alphaModFix/>
          </a:blip>
          <a:srcRect b="0" l="0" r="0" t="0"/>
          <a:stretch/>
        </p:blipFill>
        <p:spPr>
          <a:xfrm>
            <a:off x="1745899" y="2906356"/>
            <a:ext cx="8765248" cy="3559975"/>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52"/>
          <p:cNvSpPr txBox="1"/>
          <p:nvPr>
            <p:ph type="title"/>
          </p:nvPr>
        </p:nvSpPr>
        <p:spPr>
          <a:xfrm>
            <a:off x="916939" y="609676"/>
            <a:ext cx="1793239"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Caching</a:t>
            </a:r>
            <a:endParaRPr/>
          </a:p>
        </p:txBody>
      </p:sp>
      <p:sp>
        <p:nvSpPr>
          <p:cNvPr id="953" name="Google Shape;953;p152"/>
          <p:cNvSpPr txBox="1"/>
          <p:nvPr/>
        </p:nvSpPr>
        <p:spPr>
          <a:xfrm>
            <a:off x="916939" y="1624660"/>
            <a:ext cx="10271125" cy="4161154"/>
          </a:xfrm>
          <a:prstGeom prst="rect">
            <a:avLst/>
          </a:prstGeom>
          <a:noFill/>
          <a:ln>
            <a:noFill/>
          </a:ln>
        </p:spPr>
        <p:txBody>
          <a:bodyPr anchorCtr="0" anchor="t" bIns="0" lIns="0" spcFirstLastPara="1" rIns="0" wrap="square" tIns="94600">
            <a:spAutoFit/>
          </a:bodyPr>
          <a:lstStyle/>
          <a:p>
            <a:pPr indent="-228600" lvl="0" marL="241300" marR="271780" rtl="0" algn="l">
              <a:lnSpc>
                <a:spcPct val="96071"/>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When a server </a:t>
            </a:r>
            <a:r>
              <a:rPr lang="en-US" sz="2800">
                <a:solidFill>
                  <a:srgbClr val="006FC0"/>
                </a:solidFill>
                <a:latin typeface="Calibri"/>
                <a:ea typeface="Calibri"/>
                <a:cs typeface="Calibri"/>
                <a:sym typeface="Calibri"/>
              </a:rPr>
              <a:t>asks for </a:t>
            </a:r>
            <a:r>
              <a:rPr lang="en-US" sz="2800">
                <a:solidFill>
                  <a:schemeClr val="dk1"/>
                </a:solidFill>
                <a:latin typeface="Calibri"/>
                <a:ea typeface="Calibri"/>
                <a:cs typeface="Calibri"/>
                <a:sym typeface="Calibri"/>
              </a:rPr>
              <a:t>a mapping from another server and receives  the response, it stores this information in its cache memory.</a:t>
            </a:r>
            <a:endParaRPr sz="2800">
              <a:solidFill>
                <a:schemeClr val="dk1"/>
              </a:solidFill>
              <a:latin typeface="Calibri"/>
              <a:ea typeface="Calibri"/>
              <a:cs typeface="Calibri"/>
              <a:sym typeface="Calibri"/>
            </a:endParaRPr>
          </a:p>
          <a:p>
            <a:pPr indent="-228600" lvl="0" marL="241300" marR="0" rtl="0" algn="l">
              <a:lnSpc>
                <a:spcPct val="100000"/>
              </a:lnSpc>
              <a:spcBef>
                <a:spcPts val="34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Caching </a:t>
            </a:r>
            <a:r>
              <a:rPr lang="en-US" sz="2800">
                <a:solidFill>
                  <a:srgbClr val="006FC0"/>
                </a:solidFill>
                <a:latin typeface="Calibri"/>
                <a:ea typeface="Calibri"/>
                <a:cs typeface="Calibri"/>
                <a:sym typeface="Calibri"/>
              </a:rPr>
              <a:t>speeds up </a:t>
            </a:r>
            <a:r>
              <a:rPr lang="en-US" sz="2800">
                <a:solidFill>
                  <a:schemeClr val="dk1"/>
                </a:solidFill>
                <a:latin typeface="Calibri"/>
                <a:ea typeface="Calibri"/>
                <a:cs typeface="Calibri"/>
                <a:sym typeface="Calibri"/>
              </a:rPr>
              <a:t>resolution, but it can also be </a:t>
            </a:r>
            <a:r>
              <a:rPr lang="en-US" sz="2800">
                <a:solidFill>
                  <a:srgbClr val="006FC0"/>
                </a:solidFill>
                <a:latin typeface="Calibri"/>
                <a:ea typeface="Calibri"/>
                <a:cs typeface="Calibri"/>
                <a:sym typeface="Calibri"/>
              </a:rPr>
              <a:t>problematic.</a:t>
            </a:r>
            <a:endParaRPr sz="2800">
              <a:solidFill>
                <a:schemeClr val="dk1"/>
              </a:solidFill>
              <a:latin typeface="Calibri"/>
              <a:ea typeface="Calibri"/>
              <a:cs typeface="Calibri"/>
              <a:sym typeface="Calibri"/>
            </a:endParaRPr>
          </a:p>
          <a:p>
            <a:pPr indent="-228600" lvl="0" marL="241300" marR="5080" rtl="0" algn="l">
              <a:lnSpc>
                <a:spcPct val="96071"/>
              </a:lnSpc>
              <a:spcBef>
                <a:spcPts val="98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If a server caches a mapping for a long time, it may send an </a:t>
            </a:r>
            <a:r>
              <a:rPr lang="en-US" sz="2800">
                <a:solidFill>
                  <a:srgbClr val="006FC0"/>
                </a:solidFill>
                <a:latin typeface="Calibri"/>
                <a:ea typeface="Calibri"/>
                <a:cs typeface="Calibri"/>
                <a:sym typeface="Calibri"/>
              </a:rPr>
              <a:t>outdated  </a:t>
            </a:r>
            <a:r>
              <a:rPr lang="en-US" sz="2800">
                <a:solidFill>
                  <a:schemeClr val="dk1"/>
                </a:solidFill>
                <a:latin typeface="Calibri"/>
                <a:ea typeface="Calibri"/>
                <a:cs typeface="Calibri"/>
                <a:sym typeface="Calibri"/>
              </a:rPr>
              <a:t>mapping to the client.</a:t>
            </a:r>
            <a:endParaRPr sz="2800">
              <a:solidFill>
                <a:schemeClr val="dk1"/>
              </a:solidFill>
              <a:latin typeface="Calibri"/>
              <a:ea typeface="Calibri"/>
              <a:cs typeface="Calibri"/>
              <a:sym typeface="Calibri"/>
            </a:endParaRPr>
          </a:p>
          <a:p>
            <a:pPr indent="-228600" lvl="0" marL="241300" marR="745490" rtl="0" algn="l">
              <a:lnSpc>
                <a:spcPct val="96071"/>
              </a:lnSpc>
              <a:spcBef>
                <a:spcPts val="994"/>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To solve this, the server always adds information to the mapping  called </a:t>
            </a:r>
            <a:r>
              <a:rPr lang="en-US" sz="2800">
                <a:solidFill>
                  <a:srgbClr val="006FC0"/>
                </a:solidFill>
                <a:latin typeface="Calibri"/>
                <a:ea typeface="Calibri"/>
                <a:cs typeface="Calibri"/>
                <a:sym typeface="Calibri"/>
              </a:rPr>
              <a:t>time to live </a:t>
            </a:r>
            <a:r>
              <a:rPr lang="en-US" sz="2800">
                <a:solidFill>
                  <a:schemeClr val="dk1"/>
                </a:solidFill>
                <a:latin typeface="Calibri"/>
                <a:ea typeface="Calibri"/>
                <a:cs typeface="Calibri"/>
                <a:sym typeface="Calibri"/>
              </a:rPr>
              <a:t>(TTL).</a:t>
            </a:r>
            <a:endParaRPr sz="2800">
              <a:solidFill>
                <a:schemeClr val="dk1"/>
              </a:solidFill>
              <a:latin typeface="Calibri"/>
              <a:ea typeface="Calibri"/>
              <a:cs typeface="Calibri"/>
              <a:sym typeface="Calibri"/>
            </a:endParaRPr>
          </a:p>
          <a:p>
            <a:pPr indent="-228600" lvl="0" marL="241300" marR="38735" rtl="0" algn="l">
              <a:lnSpc>
                <a:spcPct val="80000"/>
              </a:lnSpc>
              <a:spcBef>
                <a:spcPts val="102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It defines the time in seconds that the receiving server can cache the  information.</a:t>
            </a:r>
            <a:endParaRPr sz="2800">
              <a:solidFill>
                <a:schemeClr val="dk1"/>
              </a:solidFill>
              <a:latin typeface="Calibri"/>
              <a:ea typeface="Calibri"/>
              <a:cs typeface="Calibri"/>
              <a:sym typeface="Calibri"/>
            </a:endParaRPr>
          </a:p>
          <a:p>
            <a:pPr indent="-228600" lvl="0" marL="241300" marR="0" rtl="0" algn="l">
              <a:lnSpc>
                <a:spcPct val="100000"/>
              </a:lnSpc>
              <a:spcBef>
                <a:spcPts val="33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After that time, the mapping is invalid.</a:t>
            </a:r>
            <a:endParaRPr sz="2800">
              <a:solidFill>
                <a:schemeClr val="dk1"/>
              </a:solidFill>
              <a:latin typeface="Calibri"/>
              <a:ea typeface="Calibri"/>
              <a:cs typeface="Calibri"/>
              <a:sym typeface="Calibri"/>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53"/>
          <p:cNvSpPr txBox="1"/>
          <p:nvPr>
            <p:ph type="title"/>
          </p:nvPr>
        </p:nvSpPr>
        <p:spPr>
          <a:xfrm>
            <a:off x="916939" y="456641"/>
            <a:ext cx="506984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DNS Resource Records</a:t>
            </a:r>
            <a:endParaRPr/>
          </a:p>
        </p:txBody>
      </p:sp>
      <p:sp>
        <p:nvSpPr>
          <p:cNvPr id="959" name="Google Shape;959;p153"/>
          <p:cNvSpPr txBox="1"/>
          <p:nvPr/>
        </p:nvSpPr>
        <p:spPr>
          <a:xfrm>
            <a:off x="916939" y="1793493"/>
            <a:ext cx="10084435" cy="4286885"/>
          </a:xfrm>
          <a:prstGeom prst="rect">
            <a:avLst/>
          </a:prstGeom>
          <a:noFill/>
          <a:ln>
            <a:noFill/>
          </a:ln>
        </p:spPr>
        <p:txBody>
          <a:bodyPr anchorCtr="0" anchor="t" bIns="0" lIns="0" spcFirstLastPara="1" rIns="0" wrap="square" tIns="59675">
            <a:spAutoFit/>
          </a:bodyPr>
          <a:lstStyle/>
          <a:p>
            <a:pPr indent="-228600" lvl="0" marL="241300" marR="243840"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t>
            </a:r>
            <a:r>
              <a:rPr lang="en-US" sz="2800">
                <a:solidFill>
                  <a:srgbClr val="2D75B6"/>
                </a:solidFill>
                <a:latin typeface="Calibri"/>
                <a:ea typeface="Calibri"/>
                <a:cs typeface="Calibri"/>
                <a:sym typeface="Calibri"/>
              </a:rPr>
              <a:t>zone information </a:t>
            </a:r>
            <a:r>
              <a:rPr lang="en-US" sz="2800">
                <a:solidFill>
                  <a:schemeClr val="dk1"/>
                </a:solidFill>
                <a:latin typeface="Calibri"/>
                <a:ea typeface="Calibri"/>
                <a:cs typeface="Calibri"/>
                <a:sym typeface="Calibri"/>
              </a:rPr>
              <a:t>associated with a server is implemented as a  set of resource records.</a:t>
            </a:r>
            <a:endParaRPr sz="2800">
              <a:solidFill>
                <a:schemeClr val="dk1"/>
              </a:solidFill>
              <a:latin typeface="Calibri"/>
              <a:ea typeface="Calibri"/>
              <a:cs typeface="Calibri"/>
              <a:sym typeface="Calibri"/>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a:t>
            </a:r>
            <a:r>
              <a:rPr lang="en-US" sz="2800">
                <a:solidFill>
                  <a:srgbClr val="2D75B6"/>
                </a:solidFill>
                <a:latin typeface="Calibri"/>
                <a:ea typeface="Calibri"/>
                <a:cs typeface="Calibri"/>
                <a:sym typeface="Calibri"/>
              </a:rPr>
              <a:t>name server </a:t>
            </a:r>
            <a:r>
              <a:rPr lang="en-US" sz="2800">
                <a:solidFill>
                  <a:schemeClr val="dk1"/>
                </a:solidFill>
                <a:latin typeface="Calibri"/>
                <a:ea typeface="Calibri"/>
                <a:cs typeface="Calibri"/>
                <a:sym typeface="Calibri"/>
              </a:rPr>
              <a:t>stores a database of resource records.</a:t>
            </a:r>
            <a:endParaRPr sz="2800">
              <a:solidFill>
                <a:schemeClr val="dk1"/>
              </a:solidFill>
              <a:latin typeface="Calibri"/>
              <a:ea typeface="Calibri"/>
              <a:cs typeface="Calibri"/>
              <a:sym typeface="Calibri"/>
            </a:endParaRPr>
          </a:p>
          <a:p>
            <a:pPr indent="-309880" lvl="0" marL="321945" marR="0" rtl="0" algn="l">
              <a:lnSpc>
                <a:spcPct val="100000"/>
              </a:lnSpc>
              <a:spcBef>
                <a:spcPts val="6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resource record is a </a:t>
            </a:r>
            <a:r>
              <a:rPr lang="en-US" sz="2800">
                <a:solidFill>
                  <a:srgbClr val="2D75B6"/>
                </a:solidFill>
                <a:latin typeface="Calibri"/>
                <a:ea typeface="Calibri"/>
                <a:cs typeface="Calibri"/>
                <a:sym typeface="Calibri"/>
              </a:rPr>
              <a:t>5-tuple </a:t>
            </a:r>
            <a:r>
              <a:rPr lang="en-US" sz="2800">
                <a:solidFill>
                  <a:schemeClr val="dk1"/>
                </a:solidFill>
                <a:latin typeface="Calibri"/>
                <a:ea typeface="Calibri"/>
                <a:cs typeface="Calibri"/>
                <a:sym typeface="Calibri"/>
              </a:rPr>
              <a:t>structure:</a:t>
            </a:r>
            <a:endParaRPr sz="2800">
              <a:solidFill>
                <a:schemeClr val="dk1"/>
              </a:solidFill>
              <a:latin typeface="Calibri"/>
              <a:ea typeface="Calibri"/>
              <a:cs typeface="Calibri"/>
              <a:sym typeface="Calibri"/>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domain name field is what </a:t>
            </a:r>
            <a:r>
              <a:rPr lang="en-US" sz="2800">
                <a:solidFill>
                  <a:srgbClr val="2D75B6"/>
                </a:solidFill>
                <a:latin typeface="Calibri"/>
                <a:ea typeface="Calibri"/>
                <a:cs typeface="Calibri"/>
                <a:sym typeface="Calibri"/>
              </a:rPr>
              <a:t>identifies </a:t>
            </a:r>
            <a:r>
              <a:rPr lang="en-US" sz="2800">
                <a:solidFill>
                  <a:schemeClr val="dk1"/>
                </a:solidFill>
                <a:latin typeface="Calibri"/>
                <a:ea typeface="Calibri"/>
                <a:cs typeface="Calibri"/>
                <a:sym typeface="Calibri"/>
              </a:rPr>
              <a:t>the resource record.</a:t>
            </a:r>
            <a:endParaRPr sz="2800">
              <a:solidFill>
                <a:schemeClr val="dk1"/>
              </a:solidFill>
              <a:latin typeface="Calibri"/>
              <a:ea typeface="Calibri"/>
              <a:cs typeface="Calibri"/>
              <a:sym typeface="Calibri"/>
            </a:endParaRPr>
          </a:p>
          <a:p>
            <a:pPr indent="-309880" lvl="0" marL="321945" marR="0"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value defines the </a:t>
            </a:r>
            <a:r>
              <a:rPr lang="en-US" sz="2800">
                <a:solidFill>
                  <a:srgbClr val="2D75B6"/>
                </a:solidFill>
                <a:latin typeface="Calibri"/>
                <a:ea typeface="Calibri"/>
                <a:cs typeface="Calibri"/>
                <a:sym typeface="Calibri"/>
              </a:rPr>
              <a:t>information </a:t>
            </a:r>
            <a:r>
              <a:rPr lang="en-US" sz="2800">
                <a:solidFill>
                  <a:schemeClr val="dk1"/>
                </a:solidFill>
                <a:latin typeface="Calibri"/>
                <a:ea typeface="Calibri"/>
                <a:cs typeface="Calibri"/>
                <a:sym typeface="Calibri"/>
              </a:rPr>
              <a:t>kept about the domain name.</a:t>
            </a:r>
            <a:endParaRPr sz="2800">
              <a:solidFill>
                <a:schemeClr val="dk1"/>
              </a:solidFill>
              <a:latin typeface="Calibri"/>
              <a:ea typeface="Calibri"/>
              <a:cs typeface="Calibri"/>
              <a:sym typeface="Calibri"/>
            </a:endParaRPr>
          </a:p>
          <a:p>
            <a:pPr indent="-228600" lvl="0" marL="241300" marR="5080" rtl="0" algn="l">
              <a:lnSpc>
                <a:spcPct val="108214"/>
              </a:lnSpc>
              <a:spcBef>
                <a:spcPts val="103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The TTL defines the number of </a:t>
            </a:r>
            <a:r>
              <a:rPr lang="en-US" sz="2800">
                <a:solidFill>
                  <a:srgbClr val="2D75B6"/>
                </a:solidFill>
                <a:latin typeface="Calibri"/>
                <a:ea typeface="Calibri"/>
                <a:cs typeface="Calibri"/>
                <a:sym typeface="Calibri"/>
              </a:rPr>
              <a:t>seconds </a:t>
            </a:r>
            <a:r>
              <a:rPr lang="en-US" sz="2800">
                <a:solidFill>
                  <a:schemeClr val="dk1"/>
                </a:solidFill>
                <a:latin typeface="Calibri"/>
                <a:ea typeface="Calibri"/>
                <a:cs typeface="Calibri"/>
                <a:sym typeface="Calibri"/>
              </a:rPr>
              <a:t>for which the information is  valid.</a:t>
            </a:r>
            <a:endParaRPr sz="2800">
              <a:solidFill>
                <a:schemeClr val="dk1"/>
              </a:solidFill>
              <a:latin typeface="Calibri"/>
              <a:ea typeface="Calibri"/>
              <a:cs typeface="Calibri"/>
              <a:sym typeface="Calibri"/>
            </a:endParaRPr>
          </a:p>
          <a:p>
            <a:pPr indent="-228600" lvl="0" marL="241300" marR="0" rtl="0" algn="l">
              <a:lnSpc>
                <a:spcPct val="100000"/>
              </a:lnSpc>
              <a:spcBef>
                <a:spcPts val="6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class defines the type </a:t>
            </a:r>
            <a:r>
              <a:rPr lang="en-US" sz="2800">
                <a:solidFill>
                  <a:srgbClr val="2D75B6"/>
                </a:solidFill>
                <a:latin typeface="Calibri"/>
                <a:ea typeface="Calibri"/>
                <a:cs typeface="Calibri"/>
                <a:sym typeface="Calibri"/>
              </a:rPr>
              <a:t>of network</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pic>
        <p:nvPicPr>
          <p:cNvPr id="960" name="Google Shape;960;p153"/>
          <p:cNvPicPr preferRelativeResize="0"/>
          <p:nvPr/>
        </p:nvPicPr>
        <p:blipFill rotWithShape="1">
          <a:blip r:embed="rId3">
            <a:alphaModFix/>
          </a:blip>
          <a:srcRect b="0" l="0" r="0" t="0"/>
          <a:stretch/>
        </p:blipFill>
        <p:spPr>
          <a:xfrm>
            <a:off x="3723131" y="6152388"/>
            <a:ext cx="7612817" cy="597123"/>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54"/>
          <p:cNvSpPr txBox="1"/>
          <p:nvPr>
            <p:ph type="title"/>
          </p:nvPr>
        </p:nvSpPr>
        <p:spPr>
          <a:xfrm>
            <a:off x="916939" y="417957"/>
            <a:ext cx="329882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DNS Messages</a:t>
            </a:r>
            <a:endParaRPr/>
          </a:p>
        </p:txBody>
      </p:sp>
      <p:sp>
        <p:nvSpPr>
          <p:cNvPr id="966" name="Google Shape;966;p154"/>
          <p:cNvSpPr txBox="1"/>
          <p:nvPr/>
        </p:nvSpPr>
        <p:spPr>
          <a:xfrm>
            <a:off x="916939" y="1430477"/>
            <a:ext cx="10306050" cy="836294"/>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To retrieve information about hosts, DNS uses </a:t>
            </a:r>
            <a:r>
              <a:rPr lang="en-US" sz="2800">
                <a:solidFill>
                  <a:srgbClr val="2D75B6"/>
                </a:solidFill>
                <a:latin typeface="Calibri"/>
                <a:ea typeface="Calibri"/>
                <a:cs typeface="Calibri"/>
                <a:sym typeface="Calibri"/>
              </a:rPr>
              <a:t>two types </a:t>
            </a:r>
            <a:r>
              <a:rPr lang="en-US" sz="2800">
                <a:solidFill>
                  <a:schemeClr val="dk1"/>
                </a:solidFill>
                <a:latin typeface="Calibri"/>
                <a:ea typeface="Calibri"/>
                <a:cs typeface="Calibri"/>
                <a:sym typeface="Calibri"/>
              </a:rPr>
              <a:t>of messages:  </a:t>
            </a:r>
            <a:r>
              <a:rPr lang="en-US" sz="2800">
                <a:solidFill>
                  <a:srgbClr val="2D75B6"/>
                </a:solidFill>
                <a:latin typeface="Calibri"/>
                <a:ea typeface="Calibri"/>
                <a:cs typeface="Calibri"/>
                <a:sym typeface="Calibri"/>
              </a:rPr>
              <a:t>query and response</a:t>
            </a:r>
            <a:r>
              <a:rPr lang="en-US" sz="2800">
                <a:solidFill>
                  <a:schemeClr val="dk1"/>
                </a:solidFill>
                <a:latin typeface="Calibri"/>
                <a:ea typeface="Calibri"/>
                <a:cs typeface="Calibri"/>
                <a:sym typeface="Calibri"/>
              </a:rPr>
              <a:t>. Both types have the same format:</a:t>
            </a:r>
            <a:endParaRPr sz="2800">
              <a:solidFill>
                <a:schemeClr val="dk1"/>
              </a:solidFill>
              <a:latin typeface="Calibri"/>
              <a:ea typeface="Calibri"/>
              <a:cs typeface="Calibri"/>
              <a:sym typeface="Calibri"/>
            </a:endParaRPr>
          </a:p>
        </p:txBody>
      </p:sp>
      <p:pic>
        <p:nvPicPr>
          <p:cNvPr id="967" name="Google Shape;967;p154"/>
          <p:cNvPicPr preferRelativeResize="0"/>
          <p:nvPr/>
        </p:nvPicPr>
        <p:blipFill rotWithShape="1">
          <a:blip r:embed="rId3">
            <a:alphaModFix/>
          </a:blip>
          <a:srcRect b="0" l="0" r="0" t="0"/>
          <a:stretch/>
        </p:blipFill>
        <p:spPr>
          <a:xfrm>
            <a:off x="1494183" y="2508590"/>
            <a:ext cx="8921042" cy="3893048"/>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55"/>
          <p:cNvSpPr txBox="1"/>
          <p:nvPr/>
        </p:nvSpPr>
        <p:spPr>
          <a:xfrm>
            <a:off x="916939" y="304876"/>
            <a:ext cx="10281920" cy="5750560"/>
          </a:xfrm>
          <a:prstGeom prst="rect">
            <a:avLst/>
          </a:prstGeom>
          <a:noFill/>
          <a:ln>
            <a:noFill/>
          </a:ln>
        </p:spPr>
        <p:txBody>
          <a:bodyPr anchorCtr="0" anchor="t" bIns="0" lIns="0" spcFirstLastPara="1" rIns="0" wrap="square" tIns="89525">
            <a:spAutoFit/>
          </a:bodyPr>
          <a:lstStyle/>
          <a:p>
            <a:pPr indent="-228600" lvl="0" marL="241300" marR="20955" rtl="0" algn="l">
              <a:lnSpc>
                <a:spcPct val="96153"/>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a:t>
            </a:r>
            <a:r>
              <a:rPr lang="en-US" sz="2600">
                <a:solidFill>
                  <a:srgbClr val="2D75B6"/>
                </a:solidFill>
                <a:latin typeface="Calibri"/>
                <a:ea typeface="Calibri"/>
                <a:cs typeface="Calibri"/>
                <a:sym typeface="Calibri"/>
              </a:rPr>
              <a:t>identification field </a:t>
            </a:r>
            <a:r>
              <a:rPr lang="en-US" sz="2600">
                <a:solidFill>
                  <a:schemeClr val="dk1"/>
                </a:solidFill>
                <a:latin typeface="Calibri"/>
                <a:ea typeface="Calibri"/>
                <a:cs typeface="Calibri"/>
                <a:sym typeface="Calibri"/>
              </a:rPr>
              <a:t>is used by the client to </a:t>
            </a:r>
            <a:r>
              <a:rPr lang="en-US" sz="2600">
                <a:solidFill>
                  <a:srgbClr val="2D75B6"/>
                </a:solidFill>
                <a:latin typeface="Calibri"/>
                <a:ea typeface="Calibri"/>
                <a:cs typeface="Calibri"/>
                <a:sym typeface="Calibri"/>
              </a:rPr>
              <a:t>match the response </a:t>
            </a:r>
            <a:r>
              <a:rPr lang="en-US" sz="2600">
                <a:solidFill>
                  <a:schemeClr val="dk1"/>
                </a:solidFill>
                <a:latin typeface="Calibri"/>
                <a:ea typeface="Calibri"/>
                <a:cs typeface="Calibri"/>
                <a:sym typeface="Calibri"/>
              </a:rPr>
              <a:t>with the  query.</a:t>
            </a:r>
            <a:endParaRPr sz="2600">
              <a:solidFill>
                <a:schemeClr val="dk1"/>
              </a:solidFill>
              <a:latin typeface="Calibri"/>
              <a:ea typeface="Calibri"/>
              <a:cs typeface="Calibri"/>
              <a:sym typeface="Calibri"/>
            </a:endParaRPr>
          </a:p>
          <a:p>
            <a:pPr indent="-228600" lvl="0" marL="241300" marR="229870" rtl="0" algn="l">
              <a:lnSpc>
                <a:spcPct val="80000"/>
              </a:lnSpc>
              <a:spcBef>
                <a:spcPts val="101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The flag field defines whether the message is a </a:t>
            </a:r>
            <a:r>
              <a:rPr lang="en-US" sz="2600">
                <a:solidFill>
                  <a:srgbClr val="2D75B6"/>
                </a:solidFill>
                <a:latin typeface="Calibri"/>
                <a:ea typeface="Calibri"/>
                <a:cs typeface="Calibri"/>
                <a:sym typeface="Calibri"/>
              </a:rPr>
              <a:t>query or response</a:t>
            </a:r>
            <a:r>
              <a:rPr lang="en-US" sz="2600">
                <a:solidFill>
                  <a:schemeClr val="dk1"/>
                </a:solidFill>
                <a:latin typeface="Calibri"/>
                <a:ea typeface="Calibri"/>
                <a:cs typeface="Calibri"/>
                <a:sym typeface="Calibri"/>
              </a:rPr>
              <a:t>. It also  includes </a:t>
            </a:r>
            <a:r>
              <a:rPr lang="en-US" sz="2600">
                <a:solidFill>
                  <a:srgbClr val="2D75B6"/>
                </a:solidFill>
                <a:latin typeface="Calibri"/>
                <a:ea typeface="Calibri"/>
                <a:cs typeface="Calibri"/>
                <a:sym typeface="Calibri"/>
              </a:rPr>
              <a:t>status of error</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indent="-228600" lvl="0" marL="241300" marR="5080" rtl="0" algn="l">
              <a:lnSpc>
                <a:spcPct val="80000"/>
              </a:lnSpc>
              <a:spcBef>
                <a:spcPts val="101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a:t>
            </a:r>
            <a:r>
              <a:rPr lang="en-US" sz="2600">
                <a:solidFill>
                  <a:srgbClr val="2D75B6"/>
                </a:solidFill>
                <a:latin typeface="Calibri"/>
                <a:ea typeface="Calibri"/>
                <a:cs typeface="Calibri"/>
                <a:sym typeface="Calibri"/>
              </a:rPr>
              <a:t>next four fields </a:t>
            </a:r>
            <a:r>
              <a:rPr lang="en-US" sz="2600">
                <a:solidFill>
                  <a:schemeClr val="dk1"/>
                </a:solidFill>
                <a:latin typeface="Calibri"/>
                <a:ea typeface="Calibri"/>
                <a:cs typeface="Calibri"/>
                <a:sym typeface="Calibri"/>
              </a:rPr>
              <a:t>in the header define the number of each record type in  the message.</a:t>
            </a:r>
            <a:endParaRPr sz="2600">
              <a:solidFill>
                <a:schemeClr val="dk1"/>
              </a:solidFill>
              <a:latin typeface="Calibri"/>
              <a:ea typeface="Calibri"/>
              <a:cs typeface="Calibri"/>
              <a:sym typeface="Calibri"/>
            </a:endParaRPr>
          </a:p>
          <a:p>
            <a:pPr indent="-228600" lvl="0" marL="241300" marR="377190" rtl="0" algn="l">
              <a:lnSpc>
                <a:spcPct val="80000"/>
              </a:lnSpc>
              <a:spcBef>
                <a:spcPts val="994"/>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question section, which is included in the query and repeated in the  response message, consists of one or more </a:t>
            </a:r>
            <a:r>
              <a:rPr lang="en-US" sz="2600">
                <a:solidFill>
                  <a:srgbClr val="2D75B6"/>
                </a:solidFill>
                <a:latin typeface="Calibri"/>
                <a:ea typeface="Calibri"/>
                <a:cs typeface="Calibri"/>
                <a:sym typeface="Calibri"/>
              </a:rPr>
              <a:t>question records</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indent="-304165" lvl="0" marL="316230" marR="0" rtl="0" algn="l">
              <a:lnSpc>
                <a:spcPct val="100000"/>
              </a:lnSpc>
              <a:spcBef>
                <a:spcPts val="37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It is present in </a:t>
            </a:r>
            <a:r>
              <a:rPr lang="en-US" sz="2600">
                <a:solidFill>
                  <a:srgbClr val="2D75B6"/>
                </a:solidFill>
                <a:latin typeface="Calibri"/>
                <a:ea typeface="Calibri"/>
                <a:cs typeface="Calibri"/>
                <a:sym typeface="Calibri"/>
              </a:rPr>
              <a:t>both query and response </a:t>
            </a:r>
            <a:r>
              <a:rPr lang="en-US" sz="2600">
                <a:solidFill>
                  <a:schemeClr val="dk1"/>
                </a:solidFill>
                <a:latin typeface="Calibri"/>
                <a:ea typeface="Calibri"/>
                <a:cs typeface="Calibri"/>
                <a:sym typeface="Calibri"/>
              </a:rPr>
              <a:t>messages.</a:t>
            </a:r>
            <a:endParaRPr sz="2600">
              <a:solidFill>
                <a:schemeClr val="dk1"/>
              </a:solidFill>
              <a:latin typeface="Calibri"/>
              <a:ea typeface="Calibri"/>
              <a:cs typeface="Calibri"/>
              <a:sym typeface="Calibri"/>
            </a:endParaRPr>
          </a:p>
          <a:p>
            <a:pPr indent="-228600" lvl="0" marL="241300" marR="312420" rtl="0" algn="l">
              <a:lnSpc>
                <a:spcPct val="80000"/>
              </a:lnSpc>
              <a:spcBef>
                <a:spcPts val="101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answer section consist of </a:t>
            </a:r>
            <a:r>
              <a:rPr lang="en-US" sz="2600">
                <a:solidFill>
                  <a:srgbClr val="2D75B6"/>
                </a:solidFill>
                <a:latin typeface="Calibri"/>
                <a:ea typeface="Calibri"/>
                <a:cs typeface="Calibri"/>
                <a:sym typeface="Calibri"/>
              </a:rPr>
              <a:t>one or more resource records</a:t>
            </a:r>
            <a:r>
              <a:rPr lang="en-US" sz="2600">
                <a:solidFill>
                  <a:schemeClr val="dk1"/>
                </a:solidFill>
                <a:latin typeface="Calibri"/>
                <a:ea typeface="Calibri"/>
                <a:cs typeface="Calibri"/>
                <a:sym typeface="Calibri"/>
              </a:rPr>
              <a:t>. It is present  only in response messages.</a:t>
            </a:r>
            <a:endParaRPr sz="2600">
              <a:solidFill>
                <a:schemeClr val="dk1"/>
              </a:solidFill>
              <a:latin typeface="Calibri"/>
              <a:ea typeface="Calibri"/>
              <a:cs typeface="Calibri"/>
              <a:sym typeface="Calibri"/>
            </a:endParaRPr>
          </a:p>
          <a:p>
            <a:pPr indent="-228600" lvl="0" marL="241300" marR="332105" rtl="0" algn="l">
              <a:lnSpc>
                <a:spcPct val="96153"/>
              </a:lnSpc>
              <a:spcBef>
                <a:spcPts val="97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a:t>
            </a:r>
            <a:r>
              <a:rPr lang="en-US" sz="2600">
                <a:solidFill>
                  <a:srgbClr val="2D75B6"/>
                </a:solidFill>
                <a:latin typeface="Calibri"/>
                <a:ea typeface="Calibri"/>
                <a:cs typeface="Calibri"/>
                <a:sym typeface="Calibri"/>
              </a:rPr>
              <a:t>authoritative section </a:t>
            </a:r>
            <a:r>
              <a:rPr lang="en-US" sz="2600">
                <a:solidFill>
                  <a:schemeClr val="dk1"/>
                </a:solidFill>
                <a:latin typeface="Calibri"/>
                <a:ea typeface="Calibri"/>
                <a:cs typeface="Calibri"/>
                <a:sym typeface="Calibri"/>
              </a:rPr>
              <a:t>gives information (domain name) about one or  more authoritative servers for the query.</a:t>
            </a:r>
            <a:endParaRPr sz="2600">
              <a:solidFill>
                <a:schemeClr val="dk1"/>
              </a:solidFill>
              <a:latin typeface="Calibri"/>
              <a:ea typeface="Calibri"/>
              <a:cs typeface="Calibri"/>
              <a:sym typeface="Calibri"/>
            </a:endParaRPr>
          </a:p>
          <a:p>
            <a:pPr indent="-228600" lvl="0" marL="241300" marR="400050" rtl="0" algn="l">
              <a:lnSpc>
                <a:spcPct val="80000"/>
              </a:lnSpc>
              <a:spcBef>
                <a:spcPts val="101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The </a:t>
            </a:r>
            <a:r>
              <a:rPr lang="en-US" sz="2600">
                <a:solidFill>
                  <a:srgbClr val="2D75B6"/>
                </a:solidFill>
                <a:latin typeface="Calibri"/>
                <a:ea typeface="Calibri"/>
                <a:cs typeface="Calibri"/>
                <a:sym typeface="Calibri"/>
              </a:rPr>
              <a:t>additional information </a:t>
            </a:r>
            <a:r>
              <a:rPr lang="en-US" sz="2600">
                <a:solidFill>
                  <a:schemeClr val="dk1"/>
                </a:solidFill>
                <a:latin typeface="Calibri"/>
                <a:ea typeface="Calibri"/>
                <a:cs typeface="Calibri"/>
                <a:sym typeface="Calibri"/>
              </a:rPr>
              <a:t>section provides additional information that  may help the resolver.</a:t>
            </a:r>
            <a:endParaRPr sz="2600">
              <a:solidFill>
                <a:schemeClr val="dk1"/>
              </a:solidFill>
              <a:latin typeface="Calibri"/>
              <a:ea typeface="Calibri"/>
              <a:cs typeface="Calibri"/>
              <a:sym typeface="Calibri"/>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56"/>
          <p:cNvSpPr txBox="1"/>
          <p:nvPr/>
        </p:nvSpPr>
        <p:spPr>
          <a:xfrm>
            <a:off x="916939" y="1793493"/>
            <a:ext cx="9746615" cy="1732280"/>
          </a:xfrm>
          <a:prstGeom prst="rect">
            <a:avLst/>
          </a:prstGeom>
          <a:noFill/>
          <a:ln>
            <a:noFill/>
          </a:ln>
        </p:spPr>
        <p:txBody>
          <a:bodyPr anchorCtr="0" anchor="t" bIns="0" lIns="0" spcFirstLastPara="1" rIns="0" wrap="square" tIns="59675">
            <a:spAutoFit/>
          </a:bodyPr>
          <a:lstStyle/>
          <a:p>
            <a:pPr indent="-228600" lvl="0" marL="241300" marR="5080"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UNIX and Windows, the </a:t>
            </a:r>
            <a:r>
              <a:rPr lang="en-US" sz="2800">
                <a:solidFill>
                  <a:srgbClr val="2D75B6"/>
                </a:solidFill>
                <a:latin typeface="Calibri"/>
                <a:ea typeface="Calibri"/>
                <a:cs typeface="Calibri"/>
                <a:sym typeface="Calibri"/>
              </a:rPr>
              <a:t>nslookup </a:t>
            </a:r>
            <a:r>
              <a:rPr lang="en-US" sz="2800">
                <a:solidFill>
                  <a:schemeClr val="dk1"/>
                </a:solidFill>
                <a:latin typeface="Calibri"/>
                <a:ea typeface="Calibri"/>
                <a:cs typeface="Calibri"/>
                <a:sym typeface="Calibri"/>
              </a:rPr>
              <a:t>utility can be used to retrieve  address/name mapping.</a:t>
            </a:r>
            <a:endParaRPr sz="2800">
              <a:solidFill>
                <a:schemeClr val="dk1"/>
              </a:solidFill>
              <a:latin typeface="Calibri"/>
              <a:ea typeface="Calibri"/>
              <a:cs typeface="Calibri"/>
              <a:sym typeface="Calibri"/>
            </a:endParaRPr>
          </a:p>
          <a:p>
            <a:pPr indent="-228600" lvl="0" marL="241300" marR="474344" rtl="0" algn="l">
              <a:lnSpc>
                <a:spcPct val="107857"/>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following shows how we can retrieve an address when the  domain name is given.</a:t>
            </a:r>
            <a:endParaRPr sz="2800">
              <a:solidFill>
                <a:schemeClr val="dk1"/>
              </a:solidFill>
              <a:latin typeface="Calibri"/>
              <a:ea typeface="Calibri"/>
              <a:cs typeface="Calibri"/>
              <a:sym typeface="Calibri"/>
            </a:endParaRPr>
          </a:p>
        </p:txBody>
      </p:sp>
      <p:pic>
        <p:nvPicPr>
          <p:cNvPr id="978" name="Google Shape;978;p156"/>
          <p:cNvPicPr preferRelativeResize="0"/>
          <p:nvPr/>
        </p:nvPicPr>
        <p:blipFill rotWithShape="1">
          <a:blip r:embed="rId3">
            <a:alphaModFix/>
          </a:blip>
          <a:srcRect b="0" l="0" r="0" t="0"/>
          <a:stretch/>
        </p:blipFill>
        <p:spPr>
          <a:xfrm>
            <a:off x="3194303" y="3587535"/>
            <a:ext cx="5523448" cy="1515253"/>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57"/>
          <p:cNvSpPr txBox="1"/>
          <p:nvPr>
            <p:ph type="title"/>
          </p:nvPr>
        </p:nvSpPr>
        <p:spPr>
          <a:xfrm>
            <a:off x="916939" y="312166"/>
            <a:ext cx="433641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Encapsulation in DNS</a:t>
            </a:r>
            <a:endParaRPr sz="4000"/>
          </a:p>
        </p:txBody>
      </p:sp>
      <p:sp>
        <p:nvSpPr>
          <p:cNvPr id="984" name="Google Shape;984;p157"/>
          <p:cNvSpPr txBox="1"/>
          <p:nvPr/>
        </p:nvSpPr>
        <p:spPr>
          <a:xfrm>
            <a:off x="916939" y="1034922"/>
            <a:ext cx="10307955" cy="4640580"/>
          </a:xfrm>
          <a:prstGeom prst="rect">
            <a:avLst/>
          </a:prstGeom>
          <a:noFill/>
          <a:ln>
            <a:noFill/>
          </a:ln>
        </p:spPr>
        <p:txBody>
          <a:bodyPr anchorCtr="0" anchor="t" bIns="0" lIns="0" spcFirstLastPara="1" rIns="0" wrap="square" tIns="13325">
            <a:spAutoFit/>
          </a:bodyPr>
          <a:lstStyle/>
          <a:p>
            <a:pPr indent="-228600" lvl="0" marL="241300" marR="0" rtl="0" algn="l">
              <a:lnSpc>
                <a:spcPct val="10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DNS can use either </a:t>
            </a:r>
            <a:r>
              <a:rPr lang="en-US" sz="2600">
                <a:solidFill>
                  <a:srgbClr val="2D75B6"/>
                </a:solidFill>
                <a:latin typeface="Calibri"/>
                <a:ea typeface="Calibri"/>
                <a:cs typeface="Calibri"/>
                <a:sym typeface="Calibri"/>
              </a:rPr>
              <a:t>UDP or TCP.</a:t>
            </a:r>
            <a:endParaRPr sz="2600">
              <a:solidFill>
                <a:schemeClr val="dk1"/>
              </a:solidFill>
              <a:latin typeface="Calibri"/>
              <a:ea typeface="Calibri"/>
              <a:cs typeface="Calibri"/>
              <a:sym typeface="Calibri"/>
            </a:endParaRPr>
          </a:p>
          <a:p>
            <a:pPr indent="-304165" lvl="0" marL="316230" marR="0" rtl="0" algn="l">
              <a:lnSpc>
                <a:spcPct val="100000"/>
              </a:lnSpc>
              <a:spcBef>
                <a:spcPts val="5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In both cases the well-known port used by the server is </a:t>
            </a:r>
            <a:r>
              <a:rPr lang="en-US" sz="2600">
                <a:solidFill>
                  <a:srgbClr val="2D75B6"/>
                </a:solidFill>
                <a:latin typeface="Calibri"/>
                <a:ea typeface="Calibri"/>
                <a:cs typeface="Calibri"/>
                <a:sym typeface="Calibri"/>
              </a:rPr>
              <a:t>port 53</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indent="-304165" lvl="0" marL="316230" marR="0" rtl="0" algn="l">
              <a:lnSpc>
                <a:spcPct val="100000"/>
              </a:lnSpc>
              <a:spcBef>
                <a:spcPts val="6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UDP is used when the size of the response message is less than 512 bytes.</a:t>
            </a:r>
            <a:endParaRPr sz="2600">
              <a:solidFill>
                <a:schemeClr val="dk1"/>
              </a:solidFill>
              <a:latin typeface="Calibri"/>
              <a:ea typeface="Calibri"/>
              <a:cs typeface="Calibri"/>
              <a:sym typeface="Calibri"/>
            </a:endParaRPr>
          </a:p>
          <a:p>
            <a:pPr indent="-228600" lvl="0" marL="241300" marR="1367790" rtl="0" algn="l">
              <a:lnSpc>
                <a:spcPct val="70000"/>
              </a:lnSpc>
              <a:spcBef>
                <a:spcPts val="101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If the size of the response message is </a:t>
            </a:r>
            <a:r>
              <a:rPr lang="en-US" sz="2600">
                <a:solidFill>
                  <a:srgbClr val="2D75B6"/>
                </a:solidFill>
                <a:latin typeface="Calibri"/>
                <a:ea typeface="Calibri"/>
                <a:cs typeface="Calibri"/>
                <a:sym typeface="Calibri"/>
              </a:rPr>
              <a:t>more than 512 bytes</a:t>
            </a:r>
            <a:r>
              <a:rPr lang="en-US" sz="2600">
                <a:solidFill>
                  <a:schemeClr val="dk1"/>
                </a:solidFill>
                <a:latin typeface="Calibri"/>
                <a:ea typeface="Calibri"/>
                <a:cs typeface="Calibri"/>
                <a:sym typeface="Calibri"/>
              </a:rPr>
              <a:t>, a TCP  connection is used.</a:t>
            </a:r>
            <a:endParaRPr sz="2600">
              <a:solidFill>
                <a:schemeClr val="dk1"/>
              </a:solidFill>
              <a:latin typeface="Calibri"/>
              <a:ea typeface="Calibri"/>
              <a:cs typeface="Calibri"/>
              <a:sym typeface="Calibri"/>
            </a:endParaRPr>
          </a:p>
          <a:p>
            <a:pPr indent="-228600" lvl="0" marL="241300" marR="5080" rtl="0" algn="l">
              <a:lnSpc>
                <a:spcPct val="70000"/>
              </a:lnSpc>
              <a:spcBef>
                <a:spcPts val="99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If the resolver has prior knowledge that the size of the response message is  more than 512 bytes, it uses the TCP connection.</a:t>
            </a:r>
            <a:endParaRPr sz="2600">
              <a:solidFill>
                <a:schemeClr val="dk1"/>
              </a:solidFill>
              <a:latin typeface="Calibri"/>
              <a:ea typeface="Calibri"/>
              <a:cs typeface="Calibri"/>
              <a:sym typeface="Calibri"/>
            </a:endParaRPr>
          </a:p>
          <a:p>
            <a:pPr indent="-228600" lvl="0" marL="241300" marR="226695" rtl="0" algn="l">
              <a:lnSpc>
                <a:spcPct val="70000"/>
              </a:lnSpc>
              <a:spcBef>
                <a:spcPts val="100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If the resolver does not know the size of the response message, it can use  the UDP port.</a:t>
            </a:r>
            <a:endParaRPr sz="2600">
              <a:solidFill>
                <a:schemeClr val="dk1"/>
              </a:solidFill>
              <a:latin typeface="Calibri"/>
              <a:ea typeface="Calibri"/>
              <a:cs typeface="Calibri"/>
              <a:sym typeface="Calibri"/>
            </a:endParaRPr>
          </a:p>
          <a:p>
            <a:pPr indent="-228600" lvl="0" marL="241300" marR="330835" rtl="0" algn="l">
              <a:lnSpc>
                <a:spcPct val="70000"/>
              </a:lnSpc>
              <a:spcBef>
                <a:spcPts val="100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However, if the size of the response message is more than 512 bytes, the  </a:t>
            </a:r>
            <a:r>
              <a:rPr lang="en-US" sz="2600">
                <a:solidFill>
                  <a:srgbClr val="2D75B6"/>
                </a:solidFill>
                <a:latin typeface="Calibri"/>
                <a:ea typeface="Calibri"/>
                <a:cs typeface="Calibri"/>
                <a:sym typeface="Calibri"/>
              </a:rPr>
              <a:t>server truncates the message </a:t>
            </a:r>
            <a:r>
              <a:rPr lang="en-US" sz="2600">
                <a:solidFill>
                  <a:schemeClr val="dk1"/>
                </a:solidFill>
                <a:latin typeface="Calibri"/>
                <a:ea typeface="Calibri"/>
                <a:cs typeface="Calibri"/>
                <a:sym typeface="Calibri"/>
              </a:rPr>
              <a:t>and turns on the TC bit.</a:t>
            </a:r>
            <a:endParaRPr sz="2600">
              <a:solidFill>
                <a:schemeClr val="dk1"/>
              </a:solidFill>
              <a:latin typeface="Calibri"/>
              <a:ea typeface="Calibri"/>
              <a:cs typeface="Calibri"/>
              <a:sym typeface="Calibri"/>
            </a:endParaRPr>
          </a:p>
          <a:p>
            <a:pPr indent="-228600" lvl="0" marL="241300" marR="38735" rtl="0" algn="l">
              <a:lnSpc>
                <a:spcPct val="70000"/>
              </a:lnSpc>
              <a:spcBef>
                <a:spcPts val="10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The resolver now opens a TCP connection and </a:t>
            </a:r>
            <a:r>
              <a:rPr lang="en-US" sz="2600">
                <a:solidFill>
                  <a:srgbClr val="2D75B6"/>
                </a:solidFill>
                <a:latin typeface="Calibri"/>
                <a:ea typeface="Calibri"/>
                <a:cs typeface="Calibri"/>
                <a:sym typeface="Calibri"/>
              </a:rPr>
              <a:t>repeats the request </a:t>
            </a:r>
            <a:r>
              <a:rPr lang="en-US" sz="2600">
                <a:solidFill>
                  <a:schemeClr val="dk1"/>
                </a:solidFill>
                <a:latin typeface="Calibri"/>
                <a:ea typeface="Calibri"/>
                <a:cs typeface="Calibri"/>
                <a:sym typeface="Calibri"/>
              </a:rPr>
              <a:t>to get a  full response from the server.</a:t>
            </a:r>
            <a:endParaRPr sz="2600">
              <a:solidFill>
                <a:schemeClr val="dk1"/>
              </a:solidFill>
              <a:latin typeface="Calibri"/>
              <a:ea typeface="Calibri"/>
              <a:cs typeface="Calibri"/>
              <a:sym typeface="Calibri"/>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58"/>
          <p:cNvSpPr txBox="1"/>
          <p:nvPr>
            <p:ph type="title"/>
          </p:nvPr>
        </p:nvSpPr>
        <p:spPr>
          <a:xfrm>
            <a:off x="916939" y="450595"/>
            <a:ext cx="851027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How are new domains added to DNS?</a:t>
            </a:r>
            <a:endParaRPr/>
          </a:p>
        </p:txBody>
      </p:sp>
      <p:sp>
        <p:nvSpPr>
          <p:cNvPr id="990" name="Google Shape;990;p158"/>
          <p:cNvSpPr txBox="1"/>
          <p:nvPr/>
        </p:nvSpPr>
        <p:spPr>
          <a:xfrm>
            <a:off x="916939" y="1455801"/>
            <a:ext cx="10306685" cy="4545965"/>
          </a:xfrm>
          <a:prstGeom prst="rect">
            <a:avLst/>
          </a:prstGeom>
          <a:noFill/>
          <a:ln>
            <a:noFill/>
          </a:ln>
        </p:spPr>
        <p:txBody>
          <a:bodyPr anchorCtr="0" anchor="t" bIns="0" lIns="0" spcFirstLastPara="1" rIns="0" wrap="square" tIns="92075">
            <a:spAutoFit/>
          </a:bodyPr>
          <a:lstStyle/>
          <a:p>
            <a:pPr indent="-228600" lvl="0" marL="241300" marR="287020" rtl="0" algn="l">
              <a:lnSpc>
                <a:spcPct val="8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This is done through a </a:t>
            </a:r>
            <a:r>
              <a:rPr lang="en-US" sz="2600">
                <a:solidFill>
                  <a:srgbClr val="2D75B6"/>
                </a:solidFill>
                <a:latin typeface="Calibri"/>
                <a:ea typeface="Calibri"/>
                <a:cs typeface="Calibri"/>
                <a:sym typeface="Calibri"/>
              </a:rPr>
              <a:t>registrar, </a:t>
            </a:r>
            <a:r>
              <a:rPr lang="en-US" sz="2600">
                <a:solidFill>
                  <a:schemeClr val="dk1"/>
                </a:solidFill>
                <a:latin typeface="Calibri"/>
                <a:ea typeface="Calibri"/>
                <a:cs typeface="Calibri"/>
                <a:sym typeface="Calibri"/>
              </a:rPr>
              <a:t>a commercial entity accredited by ICANN  (Internet Corporation for Assigned Names and Numbers).</a:t>
            </a:r>
            <a:endParaRPr sz="2600">
              <a:solidFill>
                <a:schemeClr val="dk1"/>
              </a:solidFill>
              <a:latin typeface="Calibri"/>
              <a:ea typeface="Calibri"/>
              <a:cs typeface="Calibri"/>
              <a:sym typeface="Calibri"/>
            </a:endParaRPr>
          </a:p>
          <a:p>
            <a:pPr indent="-228600" lvl="0" marL="241300" marR="578485" rtl="0" algn="l">
              <a:lnSpc>
                <a:spcPct val="96153"/>
              </a:lnSpc>
              <a:spcBef>
                <a:spcPts val="97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A registrar first </a:t>
            </a:r>
            <a:r>
              <a:rPr lang="en-US" sz="2600">
                <a:solidFill>
                  <a:srgbClr val="2D75B6"/>
                </a:solidFill>
                <a:latin typeface="Calibri"/>
                <a:ea typeface="Calibri"/>
                <a:cs typeface="Calibri"/>
                <a:sym typeface="Calibri"/>
              </a:rPr>
              <a:t>verifies </a:t>
            </a:r>
            <a:r>
              <a:rPr lang="en-US" sz="2600">
                <a:solidFill>
                  <a:schemeClr val="dk1"/>
                </a:solidFill>
                <a:latin typeface="Calibri"/>
                <a:ea typeface="Calibri"/>
                <a:cs typeface="Calibri"/>
                <a:sym typeface="Calibri"/>
              </a:rPr>
              <a:t>that the requested domain name is unique and  then </a:t>
            </a:r>
            <a:r>
              <a:rPr lang="en-US" sz="2600">
                <a:solidFill>
                  <a:srgbClr val="2D75B6"/>
                </a:solidFill>
                <a:latin typeface="Calibri"/>
                <a:ea typeface="Calibri"/>
                <a:cs typeface="Calibri"/>
                <a:sym typeface="Calibri"/>
              </a:rPr>
              <a:t>enters </a:t>
            </a:r>
            <a:r>
              <a:rPr lang="en-US" sz="2600">
                <a:solidFill>
                  <a:schemeClr val="dk1"/>
                </a:solidFill>
                <a:latin typeface="Calibri"/>
                <a:ea typeface="Calibri"/>
                <a:cs typeface="Calibri"/>
                <a:sym typeface="Calibri"/>
              </a:rPr>
              <a:t>it into the DNS database.</a:t>
            </a:r>
            <a:endParaRPr sz="2600">
              <a:solidFill>
                <a:schemeClr val="dk1"/>
              </a:solidFill>
              <a:latin typeface="Calibri"/>
              <a:ea typeface="Calibri"/>
              <a:cs typeface="Calibri"/>
              <a:sym typeface="Calibri"/>
            </a:endParaRPr>
          </a:p>
          <a:p>
            <a:pPr indent="-228600" lvl="0" marL="241300" marR="5080" rtl="0" algn="l">
              <a:lnSpc>
                <a:spcPct val="96153"/>
              </a:lnSpc>
              <a:spcBef>
                <a:spcPts val="100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 fee is charged.	There are many registrars; their names and addresses can  be found at:</a:t>
            </a:r>
            <a:r>
              <a:rPr lang="en-US" sz="2600">
                <a:solidFill>
                  <a:srgbClr val="0462C1"/>
                </a:solidFill>
                <a:latin typeface="Calibri"/>
                <a:ea typeface="Calibri"/>
                <a:cs typeface="Calibri"/>
                <a:sym typeface="Calibri"/>
              </a:rPr>
              <a:t> </a:t>
            </a:r>
            <a:r>
              <a:rPr lang="en-US" sz="2600" u="sng">
                <a:solidFill>
                  <a:srgbClr val="0462C1"/>
                </a:solidFill>
                <a:latin typeface="Calibri"/>
                <a:ea typeface="Calibri"/>
                <a:cs typeface="Calibri"/>
                <a:sym typeface="Calibri"/>
                <a:hlinkClick r:id="rId3">
                  <a:extLst>
                    <a:ext uri="{A12FA001-AC4F-418D-AE19-62706E023703}">
                      <ahyp:hlinkClr val="tx"/>
                    </a:ext>
                  </a:extLst>
                </a:hlinkClick>
              </a:rPr>
              <a:t>http://www.intenic.net</a:t>
            </a:r>
            <a:endParaRPr sz="2600">
              <a:solidFill>
                <a:schemeClr val="dk1"/>
              </a:solidFill>
              <a:latin typeface="Calibri"/>
              <a:ea typeface="Calibri"/>
              <a:cs typeface="Calibri"/>
              <a:sym typeface="Calibri"/>
            </a:endParaRPr>
          </a:p>
          <a:p>
            <a:pPr indent="-228600" lvl="0" marL="241300" marR="45720" rtl="0" algn="l">
              <a:lnSpc>
                <a:spcPct val="96153"/>
              </a:lnSpc>
              <a:spcBef>
                <a:spcPts val="99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To register, the organization needs to give the name of its server and the IP  address of the server.</a:t>
            </a:r>
            <a:endParaRPr sz="2600">
              <a:solidFill>
                <a:schemeClr val="dk1"/>
              </a:solidFill>
              <a:latin typeface="Calibri"/>
              <a:ea typeface="Calibri"/>
              <a:cs typeface="Calibri"/>
              <a:sym typeface="Calibri"/>
            </a:endParaRPr>
          </a:p>
          <a:p>
            <a:pPr indent="-228600" lvl="0" marL="241300" marR="72390" rtl="0" algn="l">
              <a:lnSpc>
                <a:spcPct val="96153"/>
              </a:lnSpc>
              <a:spcBef>
                <a:spcPts val="99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For example, a new commercial organization named </a:t>
            </a:r>
            <a:r>
              <a:rPr lang="en-US" sz="2600">
                <a:solidFill>
                  <a:srgbClr val="2D75B6"/>
                </a:solidFill>
                <a:latin typeface="Calibri"/>
                <a:ea typeface="Calibri"/>
                <a:cs typeface="Calibri"/>
                <a:sym typeface="Calibri"/>
              </a:rPr>
              <a:t>wonderful </a:t>
            </a:r>
            <a:r>
              <a:rPr lang="en-US" sz="2600">
                <a:solidFill>
                  <a:schemeClr val="dk1"/>
                </a:solidFill>
                <a:latin typeface="Calibri"/>
                <a:ea typeface="Calibri"/>
                <a:cs typeface="Calibri"/>
                <a:sym typeface="Calibri"/>
              </a:rPr>
              <a:t>with a  server named </a:t>
            </a:r>
            <a:r>
              <a:rPr lang="en-US" sz="2600">
                <a:solidFill>
                  <a:srgbClr val="2D75B6"/>
                </a:solidFill>
                <a:latin typeface="Calibri"/>
                <a:ea typeface="Calibri"/>
                <a:cs typeface="Calibri"/>
                <a:sym typeface="Calibri"/>
              </a:rPr>
              <a:t>ws </a:t>
            </a:r>
            <a:r>
              <a:rPr lang="en-US" sz="2600">
                <a:solidFill>
                  <a:schemeClr val="dk1"/>
                </a:solidFill>
                <a:latin typeface="Calibri"/>
                <a:ea typeface="Calibri"/>
                <a:cs typeface="Calibri"/>
                <a:sym typeface="Calibri"/>
              </a:rPr>
              <a:t>and IP address 200.200.200.5 needs to give the following  information to one of the registrars:</a:t>
            </a:r>
            <a:endParaRPr sz="2600">
              <a:solidFill>
                <a:schemeClr val="dk1"/>
              </a:solidFill>
              <a:latin typeface="Calibri"/>
              <a:ea typeface="Calibri"/>
              <a:cs typeface="Calibri"/>
              <a:sym typeface="Calibri"/>
            </a:endParaRPr>
          </a:p>
          <a:p>
            <a:pPr indent="-228600" lvl="0" marL="241300" marR="0" rtl="0" algn="l">
              <a:lnSpc>
                <a:spcPct val="100000"/>
              </a:lnSpc>
              <a:spcBef>
                <a:spcPts val="400"/>
              </a:spcBef>
              <a:spcAft>
                <a:spcPts val="0"/>
              </a:spcAft>
              <a:buClr>
                <a:srgbClr val="2D75B6"/>
              </a:buClr>
              <a:buSzPts val="2600"/>
              <a:buFont typeface="Arial"/>
              <a:buChar char="•"/>
            </a:pPr>
            <a:r>
              <a:rPr lang="en-US" sz="2600">
                <a:solidFill>
                  <a:srgbClr val="2D75B6"/>
                </a:solidFill>
                <a:latin typeface="Calibri"/>
                <a:ea typeface="Calibri"/>
                <a:cs typeface="Calibri"/>
                <a:sym typeface="Calibri"/>
              </a:rPr>
              <a:t>Domain name</a:t>
            </a:r>
            <a:r>
              <a:rPr lang="en-US" sz="2600">
                <a:solidFill>
                  <a:schemeClr val="dk1"/>
                </a:solidFill>
                <a:latin typeface="Calibri"/>
                <a:ea typeface="Calibri"/>
                <a:cs typeface="Calibri"/>
                <a:sym typeface="Calibri"/>
              </a:rPr>
              <a:t>: ws.wonderful.com </a:t>
            </a:r>
            <a:r>
              <a:rPr lang="en-US" sz="2600">
                <a:solidFill>
                  <a:srgbClr val="2D75B6"/>
                </a:solidFill>
                <a:latin typeface="Calibri"/>
                <a:ea typeface="Calibri"/>
                <a:cs typeface="Calibri"/>
                <a:sym typeface="Calibri"/>
              </a:rPr>
              <a:t>IP address</a:t>
            </a:r>
            <a:r>
              <a:rPr lang="en-US" sz="2600">
                <a:solidFill>
                  <a:schemeClr val="dk1"/>
                </a:solidFill>
                <a:latin typeface="Calibri"/>
                <a:ea typeface="Calibri"/>
                <a:cs typeface="Calibri"/>
                <a:sym typeface="Calibri"/>
              </a:rPr>
              <a:t>: 200.200.200.5</a:t>
            </a:r>
            <a:endParaRPr sz="2600">
              <a:solidFill>
                <a:schemeClr val="dk1"/>
              </a:solidFill>
              <a:latin typeface="Calibri"/>
              <a:ea typeface="Calibri"/>
              <a:cs typeface="Calibri"/>
              <a:sym typeface="Calibri"/>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59"/>
          <p:cNvSpPr txBox="1"/>
          <p:nvPr>
            <p:ph type="title"/>
          </p:nvPr>
        </p:nvSpPr>
        <p:spPr>
          <a:xfrm>
            <a:off x="916939" y="609676"/>
            <a:ext cx="3170554"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DDNS</a:t>
            </a:r>
            <a:endParaRPr/>
          </a:p>
        </p:txBody>
      </p:sp>
      <p:sp>
        <p:nvSpPr>
          <p:cNvPr id="996" name="Google Shape;996;p159"/>
          <p:cNvSpPr txBox="1"/>
          <p:nvPr/>
        </p:nvSpPr>
        <p:spPr>
          <a:xfrm>
            <a:off x="916939" y="1048003"/>
            <a:ext cx="10149840" cy="5321935"/>
          </a:xfrm>
          <a:prstGeom prst="rect">
            <a:avLst/>
          </a:prstGeom>
          <a:noFill/>
          <a:ln>
            <a:noFill/>
          </a:ln>
        </p:spPr>
        <p:txBody>
          <a:bodyPr anchorCtr="0" anchor="t" bIns="0" lIns="0" spcFirstLastPara="1" rIns="0" wrap="square" tIns="13325">
            <a:spAutoFit/>
          </a:bodyPr>
          <a:lstStyle/>
          <a:p>
            <a:pPr indent="-228600" lvl="0" marL="241300" marR="0" rtl="0" algn="l">
              <a:lnSpc>
                <a:spcPct val="10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Dynamic Domain Name System.</a:t>
            </a:r>
            <a:endParaRPr sz="2600">
              <a:solidFill>
                <a:schemeClr val="dk1"/>
              </a:solidFill>
              <a:latin typeface="Calibri"/>
              <a:ea typeface="Calibri"/>
              <a:cs typeface="Calibri"/>
              <a:sym typeface="Calibri"/>
            </a:endParaRPr>
          </a:p>
          <a:p>
            <a:pPr indent="-228600" lvl="0" marL="241300" marR="0" rtl="0" algn="l">
              <a:lnSpc>
                <a:spcPct val="101923"/>
              </a:lnSpc>
              <a:spcBef>
                <a:spcPts val="5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In DNS, when there </a:t>
            </a:r>
            <a:r>
              <a:rPr lang="en-US" sz="2600">
                <a:solidFill>
                  <a:srgbClr val="2D75B6"/>
                </a:solidFill>
                <a:latin typeface="Calibri"/>
                <a:ea typeface="Calibri"/>
                <a:cs typeface="Calibri"/>
                <a:sym typeface="Calibri"/>
              </a:rPr>
              <a:t>is a change</a:t>
            </a:r>
            <a:r>
              <a:rPr lang="en-US" sz="2600">
                <a:solidFill>
                  <a:schemeClr val="dk1"/>
                </a:solidFill>
                <a:latin typeface="Calibri"/>
                <a:ea typeface="Calibri"/>
                <a:cs typeface="Calibri"/>
                <a:sym typeface="Calibri"/>
              </a:rPr>
              <a:t>, such as adding a new host, removing a</a:t>
            </a:r>
            <a:endParaRPr sz="2600">
              <a:solidFill>
                <a:schemeClr val="dk1"/>
              </a:solidFill>
              <a:latin typeface="Calibri"/>
              <a:ea typeface="Calibri"/>
              <a:cs typeface="Calibri"/>
              <a:sym typeface="Calibri"/>
            </a:endParaRPr>
          </a:p>
          <a:p>
            <a:pPr indent="0" lvl="0" marL="241300" marR="588010" rtl="0" algn="l">
              <a:lnSpc>
                <a:spcPct val="70000"/>
              </a:lnSpc>
              <a:spcBef>
                <a:spcPts val="470"/>
              </a:spcBef>
              <a:spcAft>
                <a:spcPts val="0"/>
              </a:spcAft>
              <a:buNone/>
            </a:pPr>
            <a:r>
              <a:rPr lang="en-US" sz="2600">
                <a:solidFill>
                  <a:schemeClr val="dk1"/>
                </a:solidFill>
                <a:latin typeface="Calibri"/>
                <a:ea typeface="Calibri"/>
                <a:cs typeface="Calibri"/>
                <a:sym typeface="Calibri"/>
              </a:rPr>
              <a:t>host, or changing an IP address, the change must be made to the DNS  </a:t>
            </a:r>
            <a:r>
              <a:rPr lang="en-US" sz="2600">
                <a:solidFill>
                  <a:srgbClr val="2D75B6"/>
                </a:solidFill>
                <a:latin typeface="Calibri"/>
                <a:ea typeface="Calibri"/>
                <a:cs typeface="Calibri"/>
                <a:sym typeface="Calibri"/>
              </a:rPr>
              <a:t>master file</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indent="-228600" lvl="0" marL="241300" marR="0" rtl="0" algn="l">
              <a:lnSpc>
                <a:spcPct val="100000"/>
              </a:lnSpc>
              <a:spcBef>
                <a:spcPts val="6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These types of changes involve a lot of manual updating.</a:t>
            </a:r>
            <a:endParaRPr sz="2600">
              <a:solidFill>
                <a:schemeClr val="dk1"/>
              </a:solidFill>
              <a:latin typeface="Calibri"/>
              <a:ea typeface="Calibri"/>
              <a:cs typeface="Calibri"/>
              <a:sym typeface="Calibri"/>
            </a:endParaRPr>
          </a:p>
          <a:p>
            <a:pPr indent="-228600" lvl="0" marL="241300" marR="1151890" rtl="0" algn="l">
              <a:lnSpc>
                <a:spcPct val="70000"/>
              </a:lnSpc>
              <a:spcBef>
                <a:spcPts val="101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size of today’s Internet does not allow for this kind of </a:t>
            </a:r>
            <a:r>
              <a:rPr lang="en-US" sz="2600">
                <a:solidFill>
                  <a:srgbClr val="2D75B6"/>
                </a:solidFill>
                <a:latin typeface="Calibri"/>
                <a:ea typeface="Calibri"/>
                <a:cs typeface="Calibri"/>
                <a:sym typeface="Calibri"/>
              </a:rPr>
              <a:t>manual  operation.</a:t>
            </a:r>
            <a:endParaRPr sz="2600">
              <a:solidFill>
                <a:schemeClr val="dk1"/>
              </a:solidFill>
              <a:latin typeface="Calibri"/>
              <a:ea typeface="Calibri"/>
              <a:cs typeface="Calibri"/>
              <a:sym typeface="Calibri"/>
            </a:endParaRPr>
          </a:p>
          <a:p>
            <a:pPr indent="-228600" lvl="0" marL="241300" marR="0" rtl="0" algn="l">
              <a:lnSpc>
                <a:spcPct val="100000"/>
              </a:lnSpc>
              <a:spcBef>
                <a:spcPts val="6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DNS master file must be </a:t>
            </a:r>
            <a:r>
              <a:rPr lang="en-US" sz="2600">
                <a:solidFill>
                  <a:srgbClr val="2D75B6"/>
                </a:solidFill>
                <a:latin typeface="Calibri"/>
                <a:ea typeface="Calibri"/>
                <a:cs typeface="Calibri"/>
                <a:sym typeface="Calibri"/>
              </a:rPr>
              <a:t>updated dynamically.</a:t>
            </a:r>
            <a:endParaRPr sz="2600">
              <a:solidFill>
                <a:schemeClr val="dk1"/>
              </a:solidFill>
              <a:latin typeface="Calibri"/>
              <a:ea typeface="Calibri"/>
              <a:cs typeface="Calibri"/>
              <a:sym typeface="Calibri"/>
            </a:endParaRPr>
          </a:p>
          <a:p>
            <a:pPr indent="-228600" lvl="0" marL="241300" marR="0" rtl="0" algn="l">
              <a:lnSpc>
                <a:spcPct val="100000"/>
              </a:lnSpc>
              <a:spcBef>
                <a:spcPts val="6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Dynamic Domain Name System (DDNS) </a:t>
            </a:r>
            <a:r>
              <a:rPr lang="en-US" sz="2600">
                <a:solidFill>
                  <a:srgbClr val="2D75B6"/>
                </a:solidFill>
                <a:latin typeface="Calibri"/>
                <a:ea typeface="Calibri"/>
                <a:cs typeface="Calibri"/>
                <a:sym typeface="Calibri"/>
              </a:rPr>
              <a:t>therefore </a:t>
            </a:r>
            <a:r>
              <a:rPr lang="en-US" sz="2600">
                <a:solidFill>
                  <a:schemeClr val="dk1"/>
                </a:solidFill>
                <a:latin typeface="Calibri"/>
                <a:ea typeface="Calibri"/>
                <a:cs typeface="Calibri"/>
                <a:sym typeface="Calibri"/>
              </a:rPr>
              <a:t>was devised.</a:t>
            </a:r>
            <a:endParaRPr sz="2600">
              <a:solidFill>
                <a:schemeClr val="dk1"/>
              </a:solidFill>
              <a:latin typeface="Calibri"/>
              <a:ea typeface="Calibri"/>
              <a:cs typeface="Calibri"/>
              <a:sym typeface="Calibri"/>
            </a:endParaRPr>
          </a:p>
          <a:p>
            <a:pPr indent="-228600" lvl="0" marL="241300" marR="0" rtl="0" algn="l">
              <a:lnSpc>
                <a:spcPct val="101923"/>
              </a:lnSpc>
              <a:spcBef>
                <a:spcPts val="7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In DDNS, when a binding between a name and an address is </a:t>
            </a:r>
            <a:r>
              <a:rPr lang="en-US" sz="2600">
                <a:solidFill>
                  <a:srgbClr val="2D75B6"/>
                </a:solidFill>
                <a:latin typeface="Calibri"/>
                <a:ea typeface="Calibri"/>
                <a:cs typeface="Calibri"/>
                <a:sym typeface="Calibri"/>
              </a:rPr>
              <a:t>determined</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indent="0" lvl="0" marL="241300" marR="614680" rtl="0" algn="l">
              <a:lnSpc>
                <a:spcPct val="70000"/>
              </a:lnSpc>
              <a:spcBef>
                <a:spcPts val="470"/>
              </a:spcBef>
              <a:spcAft>
                <a:spcPts val="0"/>
              </a:spcAft>
              <a:buNone/>
            </a:pPr>
            <a:r>
              <a:rPr lang="en-US" sz="2600">
                <a:solidFill>
                  <a:schemeClr val="dk1"/>
                </a:solidFill>
                <a:latin typeface="Calibri"/>
                <a:ea typeface="Calibri"/>
                <a:cs typeface="Calibri"/>
                <a:sym typeface="Calibri"/>
              </a:rPr>
              <a:t>the information is sent, usually by DHCP (Dynamic Host Configuration  </a:t>
            </a:r>
            <a:r>
              <a:rPr lang="en-US" sz="2600">
                <a:solidFill>
                  <a:srgbClr val="2D75B6"/>
                </a:solidFill>
                <a:latin typeface="Calibri"/>
                <a:ea typeface="Calibri"/>
                <a:cs typeface="Calibri"/>
                <a:sym typeface="Calibri"/>
              </a:rPr>
              <a:t>Protocol </a:t>
            </a:r>
            <a:r>
              <a:rPr lang="en-US" sz="2600">
                <a:solidFill>
                  <a:schemeClr val="dk1"/>
                </a:solidFill>
                <a:latin typeface="Calibri"/>
                <a:ea typeface="Calibri"/>
                <a:cs typeface="Calibri"/>
                <a:sym typeface="Calibri"/>
              </a:rPr>
              <a:t>)to a primary DNS server.</a:t>
            </a:r>
            <a:endParaRPr sz="2600">
              <a:solidFill>
                <a:schemeClr val="dk1"/>
              </a:solidFill>
              <a:latin typeface="Calibri"/>
              <a:ea typeface="Calibri"/>
              <a:cs typeface="Calibri"/>
              <a:sym typeface="Calibri"/>
            </a:endParaRPr>
          </a:p>
          <a:p>
            <a:pPr indent="-304165" lvl="0" marL="316230" marR="0" rtl="0" algn="l">
              <a:lnSpc>
                <a:spcPct val="100000"/>
              </a:lnSpc>
              <a:spcBef>
                <a:spcPts val="6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primary server </a:t>
            </a:r>
            <a:r>
              <a:rPr lang="en-US" sz="2600">
                <a:solidFill>
                  <a:srgbClr val="2D75B6"/>
                </a:solidFill>
                <a:latin typeface="Calibri"/>
                <a:ea typeface="Calibri"/>
                <a:cs typeface="Calibri"/>
                <a:sym typeface="Calibri"/>
              </a:rPr>
              <a:t>updates the zone.</a:t>
            </a:r>
            <a:endParaRPr sz="2600">
              <a:solidFill>
                <a:schemeClr val="dk1"/>
              </a:solidFill>
              <a:latin typeface="Calibri"/>
              <a:ea typeface="Calibri"/>
              <a:cs typeface="Calibri"/>
              <a:sym typeface="Calibri"/>
            </a:endParaRPr>
          </a:p>
          <a:p>
            <a:pPr indent="-228600" lvl="0" marL="241300" marR="5080" rtl="0" algn="l">
              <a:lnSpc>
                <a:spcPct val="70000"/>
              </a:lnSpc>
              <a:spcBef>
                <a:spcPts val="994"/>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To provide security and </a:t>
            </a:r>
            <a:r>
              <a:rPr lang="en-US" sz="2600">
                <a:solidFill>
                  <a:srgbClr val="2D75B6"/>
                </a:solidFill>
                <a:latin typeface="Calibri"/>
                <a:ea typeface="Calibri"/>
                <a:cs typeface="Calibri"/>
                <a:sym typeface="Calibri"/>
              </a:rPr>
              <a:t>prevent unauthorized changes </a:t>
            </a:r>
            <a:r>
              <a:rPr lang="en-US" sz="2600">
                <a:solidFill>
                  <a:schemeClr val="dk1"/>
                </a:solidFill>
                <a:latin typeface="Calibri"/>
                <a:ea typeface="Calibri"/>
                <a:cs typeface="Calibri"/>
                <a:sym typeface="Calibri"/>
              </a:rPr>
              <a:t>in the DNS records,  DDNS can use an authentication mechanism.</a:t>
            </a:r>
            <a:endParaRPr sz="2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p:nvPr/>
        </p:nvSpPr>
        <p:spPr>
          <a:xfrm>
            <a:off x="1651218" y="1838100"/>
            <a:ext cx="8926716" cy="373557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60"/>
          <p:cNvSpPr txBox="1"/>
          <p:nvPr>
            <p:ph type="title"/>
          </p:nvPr>
        </p:nvSpPr>
        <p:spPr>
          <a:xfrm>
            <a:off x="916939" y="247853"/>
            <a:ext cx="34956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Security of DNS</a:t>
            </a:r>
            <a:endParaRPr/>
          </a:p>
        </p:txBody>
      </p:sp>
      <p:sp>
        <p:nvSpPr>
          <p:cNvPr id="1002" name="Google Shape;1002;p160"/>
          <p:cNvSpPr txBox="1"/>
          <p:nvPr/>
        </p:nvSpPr>
        <p:spPr>
          <a:xfrm>
            <a:off x="916939" y="1004510"/>
            <a:ext cx="10353040" cy="5353050"/>
          </a:xfrm>
          <a:prstGeom prst="rect">
            <a:avLst/>
          </a:prstGeom>
          <a:noFill/>
          <a:ln>
            <a:noFill/>
          </a:ln>
        </p:spPr>
        <p:txBody>
          <a:bodyPr anchorCtr="0" anchor="t" bIns="0" lIns="0" spcFirstLastPara="1" rIns="0" wrap="square" tIns="59050">
            <a:spAutoFit/>
          </a:bodyPr>
          <a:lstStyle/>
          <a:p>
            <a:pPr indent="-228600" lvl="0" marL="241300" marR="0" rtl="0" algn="l">
              <a:lnSpc>
                <a:spcPct val="10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DNS is one of the </a:t>
            </a:r>
            <a:r>
              <a:rPr lang="en-US" sz="2600">
                <a:solidFill>
                  <a:srgbClr val="2D75B6"/>
                </a:solidFill>
                <a:latin typeface="Calibri"/>
                <a:ea typeface="Calibri"/>
                <a:cs typeface="Calibri"/>
                <a:sym typeface="Calibri"/>
              </a:rPr>
              <a:t>most important </a:t>
            </a:r>
            <a:r>
              <a:rPr lang="en-US" sz="2600">
                <a:solidFill>
                  <a:schemeClr val="dk1"/>
                </a:solidFill>
                <a:latin typeface="Calibri"/>
                <a:ea typeface="Calibri"/>
                <a:cs typeface="Calibri"/>
                <a:sym typeface="Calibri"/>
              </a:rPr>
              <a:t>systems in the Internet infrastructure.</a:t>
            </a:r>
            <a:endParaRPr sz="2600">
              <a:solidFill>
                <a:schemeClr val="dk1"/>
              </a:solidFill>
              <a:latin typeface="Calibri"/>
              <a:ea typeface="Calibri"/>
              <a:cs typeface="Calibri"/>
              <a:sym typeface="Calibri"/>
            </a:endParaRPr>
          </a:p>
          <a:p>
            <a:pPr indent="-228600" lvl="0" marL="241300" marR="1149985" rtl="0" algn="l">
              <a:lnSpc>
                <a:spcPct val="80000"/>
              </a:lnSpc>
              <a:spcBef>
                <a:spcPts val="100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To protect DNS, IETF has devised </a:t>
            </a:r>
            <a:r>
              <a:rPr lang="en-US" sz="2600">
                <a:solidFill>
                  <a:srgbClr val="2D75B6"/>
                </a:solidFill>
                <a:latin typeface="Calibri"/>
                <a:ea typeface="Calibri"/>
                <a:cs typeface="Calibri"/>
                <a:sym typeface="Calibri"/>
              </a:rPr>
              <a:t>a technology </a:t>
            </a:r>
            <a:r>
              <a:rPr lang="en-US" sz="2600">
                <a:solidFill>
                  <a:schemeClr val="dk1"/>
                </a:solidFill>
                <a:latin typeface="Calibri"/>
                <a:ea typeface="Calibri"/>
                <a:cs typeface="Calibri"/>
                <a:sym typeface="Calibri"/>
              </a:rPr>
              <a:t>named DNS Security  (DNSSEC).</a:t>
            </a:r>
            <a:endParaRPr sz="2600">
              <a:solidFill>
                <a:schemeClr val="dk1"/>
              </a:solidFill>
              <a:latin typeface="Calibri"/>
              <a:ea typeface="Calibri"/>
              <a:cs typeface="Calibri"/>
              <a:sym typeface="Calibri"/>
            </a:endParaRPr>
          </a:p>
          <a:p>
            <a:pPr indent="-228600" lvl="0" marL="241300" marR="0" rtl="0" algn="l">
              <a:lnSpc>
                <a:spcPct val="100000"/>
              </a:lnSpc>
              <a:spcBef>
                <a:spcPts val="38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DNS can be attacked in several ways:</a:t>
            </a:r>
            <a:endParaRPr sz="2600">
              <a:solidFill>
                <a:schemeClr val="dk1"/>
              </a:solidFill>
              <a:latin typeface="Calibri"/>
              <a:ea typeface="Calibri"/>
              <a:cs typeface="Calibri"/>
              <a:sym typeface="Calibri"/>
            </a:endParaRPr>
          </a:p>
          <a:p>
            <a:pPr indent="-228600" lvl="0" marL="241300" marR="45720" rtl="0" algn="l">
              <a:lnSpc>
                <a:spcPct val="80000"/>
              </a:lnSpc>
              <a:spcBef>
                <a:spcPts val="994"/>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1. The attacker may </a:t>
            </a:r>
            <a:r>
              <a:rPr lang="en-US" sz="2600">
                <a:solidFill>
                  <a:srgbClr val="2D75B6"/>
                </a:solidFill>
                <a:latin typeface="Calibri"/>
                <a:ea typeface="Calibri"/>
                <a:cs typeface="Calibri"/>
                <a:sym typeface="Calibri"/>
              </a:rPr>
              <a:t>read the response </a:t>
            </a:r>
            <a:r>
              <a:rPr lang="en-US" sz="2600">
                <a:solidFill>
                  <a:schemeClr val="dk1"/>
                </a:solidFill>
                <a:latin typeface="Calibri"/>
                <a:ea typeface="Calibri"/>
                <a:cs typeface="Calibri"/>
                <a:sym typeface="Calibri"/>
              </a:rPr>
              <a:t>of a DNS server to find the nature or  names of sites the </a:t>
            </a:r>
            <a:r>
              <a:rPr lang="en-US" sz="2600">
                <a:solidFill>
                  <a:srgbClr val="2D75B6"/>
                </a:solidFill>
                <a:latin typeface="Calibri"/>
                <a:ea typeface="Calibri"/>
                <a:cs typeface="Calibri"/>
                <a:sym typeface="Calibri"/>
              </a:rPr>
              <a:t>user mostly accesses</a:t>
            </a:r>
            <a:r>
              <a:rPr lang="en-US" sz="2600">
                <a:solidFill>
                  <a:schemeClr val="dk1"/>
                </a:solidFill>
                <a:latin typeface="Calibri"/>
                <a:ea typeface="Calibri"/>
                <a:cs typeface="Calibri"/>
                <a:sym typeface="Calibri"/>
              </a:rPr>
              <a:t>. This type of information can be  used to find the user’s profile.</a:t>
            </a:r>
            <a:endParaRPr sz="2600">
              <a:solidFill>
                <a:schemeClr val="dk1"/>
              </a:solidFill>
              <a:latin typeface="Calibri"/>
              <a:ea typeface="Calibri"/>
              <a:cs typeface="Calibri"/>
              <a:sym typeface="Calibri"/>
            </a:endParaRPr>
          </a:p>
          <a:p>
            <a:pPr indent="-228600" lvl="0" marL="241300" marR="0" rtl="0" algn="l">
              <a:lnSpc>
                <a:spcPct val="100000"/>
              </a:lnSpc>
              <a:spcBef>
                <a:spcPts val="37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To prevent this attack, DNS messages need to be confidential.</a:t>
            </a:r>
            <a:endParaRPr sz="2600">
              <a:solidFill>
                <a:schemeClr val="dk1"/>
              </a:solidFill>
              <a:latin typeface="Calibri"/>
              <a:ea typeface="Calibri"/>
              <a:cs typeface="Calibri"/>
              <a:sym typeface="Calibri"/>
            </a:endParaRPr>
          </a:p>
          <a:p>
            <a:pPr indent="-228600" lvl="0" marL="241300" marR="5080" rtl="0" algn="l">
              <a:lnSpc>
                <a:spcPct val="80000"/>
              </a:lnSpc>
              <a:spcBef>
                <a:spcPts val="101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2. The attacker </a:t>
            </a:r>
            <a:r>
              <a:rPr lang="en-US" sz="2600">
                <a:solidFill>
                  <a:srgbClr val="2D75B6"/>
                </a:solidFill>
                <a:latin typeface="Calibri"/>
                <a:ea typeface="Calibri"/>
                <a:cs typeface="Calibri"/>
                <a:sym typeface="Calibri"/>
              </a:rPr>
              <a:t>may intercept </a:t>
            </a:r>
            <a:r>
              <a:rPr lang="en-US" sz="2600">
                <a:solidFill>
                  <a:schemeClr val="dk1"/>
                </a:solidFill>
                <a:latin typeface="Calibri"/>
                <a:ea typeface="Calibri"/>
                <a:cs typeface="Calibri"/>
                <a:sym typeface="Calibri"/>
              </a:rPr>
              <a:t>the response of a DNS server and change it to  direct the user to another site .This type of attack can be prevented using  message origin </a:t>
            </a:r>
            <a:r>
              <a:rPr lang="en-US" sz="2600">
                <a:solidFill>
                  <a:srgbClr val="2D75B6"/>
                </a:solidFill>
                <a:latin typeface="Calibri"/>
                <a:ea typeface="Calibri"/>
                <a:cs typeface="Calibri"/>
                <a:sym typeface="Calibri"/>
              </a:rPr>
              <a:t>authentication </a:t>
            </a:r>
            <a:r>
              <a:rPr lang="en-US" sz="2600">
                <a:solidFill>
                  <a:schemeClr val="dk1"/>
                </a:solidFill>
                <a:latin typeface="Calibri"/>
                <a:ea typeface="Calibri"/>
                <a:cs typeface="Calibri"/>
                <a:sym typeface="Calibri"/>
              </a:rPr>
              <a:t>and message integrity</a:t>
            </a:r>
            <a:endParaRPr sz="2600">
              <a:solidFill>
                <a:schemeClr val="dk1"/>
              </a:solidFill>
              <a:latin typeface="Calibri"/>
              <a:ea typeface="Calibri"/>
              <a:cs typeface="Calibri"/>
              <a:sym typeface="Calibri"/>
            </a:endParaRPr>
          </a:p>
          <a:p>
            <a:pPr indent="-228600" lvl="0" marL="241300" marR="468630" rtl="0" algn="l">
              <a:lnSpc>
                <a:spcPct val="80000"/>
              </a:lnSpc>
              <a:spcBef>
                <a:spcPts val="994"/>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3. The attacker may </a:t>
            </a:r>
            <a:r>
              <a:rPr lang="en-US" sz="2600">
                <a:solidFill>
                  <a:srgbClr val="2D75B6"/>
                </a:solidFill>
                <a:latin typeface="Calibri"/>
                <a:ea typeface="Calibri"/>
                <a:cs typeface="Calibri"/>
                <a:sym typeface="Calibri"/>
              </a:rPr>
              <a:t>flood the DNS </a:t>
            </a:r>
            <a:r>
              <a:rPr lang="en-US" sz="2600">
                <a:solidFill>
                  <a:schemeClr val="dk1"/>
                </a:solidFill>
                <a:latin typeface="Calibri"/>
                <a:ea typeface="Calibri"/>
                <a:cs typeface="Calibri"/>
                <a:sym typeface="Calibri"/>
              </a:rPr>
              <a:t>server to overwhelm it or eventually  crash it. This type of attack can be prevented using the provision against  </a:t>
            </a:r>
            <a:r>
              <a:rPr lang="en-US" sz="2600">
                <a:solidFill>
                  <a:srgbClr val="2D75B6"/>
                </a:solidFill>
                <a:latin typeface="Calibri"/>
                <a:ea typeface="Calibri"/>
                <a:cs typeface="Calibri"/>
                <a:sym typeface="Calibri"/>
              </a:rPr>
              <a:t>denial-of-service </a:t>
            </a:r>
            <a:r>
              <a:rPr lang="en-US" sz="2600">
                <a:solidFill>
                  <a:schemeClr val="dk1"/>
                </a:solidFill>
                <a:latin typeface="Calibri"/>
                <a:ea typeface="Calibri"/>
                <a:cs typeface="Calibri"/>
                <a:sym typeface="Calibri"/>
              </a:rPr>
              <a:t>attack.</a:t>
            </a:r>
            <a:endParaRPr sz="2600">
              <a:solidFill>
                <a:schemeClr val="dk1"/>
              </a:solidFill>
              <a:latin typeface="Calibri"/>
              <a:ea typeface="Calibri"/>
              <a:cs typeface="Calibri"/>
              <a:sym typeface="Calibri"/>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61"/>
          <p:cNvSpPr txBox="1"/>
          <p:nvPr>
            <p:ph type="title"/>
          </p:nvPr>
        </p:nvSpPr>
        <p:spPr>
          <a:xfrm>
            <a:off x="916939" y="609676"/>
            <a:ext cx="58337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PEER-TO-PEER PARADIGM</a:t>
            </a:r>
            <a:endParaRPr/>
          </a:p>
        </p:txBody>
      </p:sp>
      <p:sp>
        <p:nvSpPr>
          <p:cNvPr id="1008" name="Google Shape;1008;p161"/>
          <p:cNvSpPr txBox="1"/>
          <p:nvPr/>
        </p:nvSpPr>
        <p:spPr>
          <a:xfrm>
            <a:off x="916939" y="1707159"/>
            <a:ext cx="10142855" cy="3862704"/>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rgbClr val="2D75B6"/>
              </a:buClr>
              <a:buSzPts val="2800"/>
              <a:buFont typeface="Arial"/>
              <a:buChar char="•"/>
            </a:pPr>
            <a:r>
              <a:rPr lang="en-US" sz="2800" u="sng">
                <a:solidFill>
                  <a:srgbClr val="2D75B6"/>
                </a:solidFill>
                <a:latin typeface="Calibri"/>
                <a:ea typeface="Calibri"/>
                <a:cs typeface="Calibri"/>
                <a:sym typeface="Calibri"/>
              </a:rPr>
              <a:t>History</a:t>
            </a:r>
            <a:endParaRPr sz="2800">
              <a:solidFill>
                <a:schemeClr val="dk1"/>
              </a:solidFill>
              <a:latin typeface="Calibri"/>
              <a:ea typeface="Calibri"/>
              <a:cs typeface="Calibri"/>
              <a:sym typeface="Calibri"/>
            </a:endParaRPr>
          </a:p>
          <a:p>
            <a:pPr indent="-228600" lvl="0" marL="241300" marR="5080" rtl="0" algn="l">
              <a:lnSpc>
                <a:spcPct val="107857"/>
              </a:lnSpc>
              <a:spcBef>
                <a:spcPts val="10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first instance of peer-to-peer file sharing goes back to December  1987 when Wayne Bell created WWIVnet.</a:t>
            </a:r>
            <a:endParaRPr sz="2800">
              <a:solidFill>
                <a:schemeClr val="dk1"/>
              </a:solidFill>
              <a:latin typeface="Calibri"/>
              <a:ea typeface="Calibri"/>
              <a:cs typeface="Calibri"/>
              <a:sym typeface="Calibri"/>
            </a:endParaRPr>
          </a:p>
          <a:p>
            <a:pPr indent="-228600" lvl="0" marL="241300" marR="0" rtl="0" algn="l">
              <a:lnSpc>
                <a:spcPct val="100000"/>
              </a:lnSpc>
              <a:spcBef>
                <a:spcPts val="62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Freenet 1999</a:t>
            </a:r>
            <a:endParaRPr sz="2800">
              <a:solidFill>
                <a:schemeClr val="dk1"/>
              </a:solidFill>
              <a:latin typeface="Calibri"/>
              <a:ea typeface="Calibri"/>
              <a:cs typeface="Calibri"/>
              <a:sym typeface="Calibri"/>
            </a:endParaRPr>
          </a:p>
          <a:p>
            <a:pPr indent="-309880" lvl="0" marL="321945" marR="0" rtl="0" algn="l">
              <a:lnSpc>
                <a:spcPct val="100000"/>
              </a:lnSpc>
              <a:spcBef>
                <a:spcPts val="6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Napster (1999–2001)</a:t>
            </a:r>
            <a:endParaRPr sz="2800">
              <a:solidFill>
                <a:schemeClr val="dk1"/>
              </a:solidFill>
              <a:latin typeface="Calibri"/>
              <a:ea typeface="Calibri"/>
              <a:cs typeface="Calibri"/>
              <a:sym typeface="Calibri"/>
            </a:endParaRPr>
          </a:p>
          <a:p>
            <a:pPr indent="-228600" lvl="0" marL="241300" marR="0" rtl="0" algn="l">
              <a:lnSpc>
                <a:spcPct val="100000"/>
              </a:lnSpc>
              <a:spcBef>
                <a:spcPts val="67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Gnutella 2000</a:t>
            </a:r>
            <a:endParaRPr sz="2800">
              <a:solidFill>
                <a:schemeClr val="dk1"/>
              </a:solidFill>
              <a:latin typeface="Calibri"/>
              <a:ea typeface="Calibri"/>
              <a:cs typeface="Calibri"/>
              <a:sym typeface="Calibri"/>
            </a:endParaRPr>
          </a:p>
          <a:p>
            <a:pPr indent="-228600" lvl="0" marL="241300" marR="408305" rtl="0" algn="l">
              <a:lnSpc>
                <a:spcPct val="108214"/>
              </a:lnSpc>
              <a:spcBef>
                <a:spcPts val="104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Fast-Track (used by the Kazaa), BitTorrent, WinMX, and GNUnet in  2001.</a:t>
            </a:r>
            <a:endParaRPr sz="2800">
              <a:solidFill>
                <a:schemeClr val="dk1"/>
              </a:solidFill>
              <a:latin typeface="Calibri"/>
              <a:ea typeface="Calibri"/>
              <a:cs typeface="Calibri"/>
              <a:sym typeface="Calibri"/>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pic>
        <p:nvPicPr>
          <p:cNvPr id="1013" name="Google Shape;1013;p162"/>
          <p:cNvPicPr preferRelativeResize="0"/>
          <p:nvPr/>
        </p:nvPicPr>
        <p:blipFill rotWithShape="1">
          <a:blip r:embed="rId3">
            <a:alphaModFix/>
          </a:blip>
          <a:srcRect b="0" l="0" r="0" t="0"/>
          <a:stretch/>
        </p:blipFill>
        <p:spPr>
          <a:xfrm>
            <a:off x="1135695" y="972866"/>
            <a:ext cx="9381009" cy="4601741"/>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63"/>
          <p:cNvSpPr txBox="1"/>
          <p:nvPr>
            <p:ph type="title"/>
          </p:nvPr>
        </p:nvSpPr>
        <p:spPr>
          <a:xfrm>
            <a:off x="916939" y="609676"/>
            <a:ext cx="314579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P2P Networks</a:t>
            </a:r>
            <a:endParaRPr/>
          </a:p>
        </p:txBody>
      </p:sp>
      <p:sp>
        <p:nvSpPr>
          <p:cNvPr id="1019" name="Google Shape;1019;p163"/>
          <p:cNvSpPr txBox="1"/>
          <p:nvPr/>
        </p:nvSpPr>
        <p:spPr>
          <a:xfrm>
            <a:off x="916939" y="1766062"/>
            <a:ext cx="10246360" cy="4545965"/>
          </a:xfrm>
          <a:prstGeom prst="rect">
            <a:avLst/>
          </a:prstGeom>
          <a:noFill/>
          <a:ln>
            <a:noFill/>
          </a:ln>
        </p:spPr>
        <p:txBody>
          <a:bodyPr anchorCtr="0" anchor="t" bIns="0" lIns="0" spcFirstLastPara="1" rIns="0" wrap="square" tIns="92075">
            <a:spAutoFit/>
          </a:bodyPr>
          <a:lstStyle/>
          <a:p>
            <a:pPr indent="-228600" lvl="0" marL="241300" marR="374650" rtl="0" algn="l">
              <a:lnSpc>
                <a:spcPct val="8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Internet users that are </a:t>
            </a:r>
            <a:r>
              <a:rPr lang="en-US" sz="2600">
                <a:solidFill>
                  <a:srgbClr val="2D75B6"/>
                </a:solidFill>
                <a:latin typeface="Calibri"/>
                <a:ea typeface="Calibri"/>
                <a:cs typeface="Calibri"/>
                <a:sym typeface="Calibri"/>
              </a:rPr>
              <a:t>ready to share their resources </a:t>
            </a:r>
            <a:r>
              <a:rPr lang="en-US" sz="2600">
                <a:solidFill>
                  <a:schemeClr val="dk1"/>
                </a:solidFill>
                <a:latin typeface="Calibri"/>
                <a:ea typeface="Calibri"/>
                <a:cs typeface="Calibri"/>
                <a:sym typeface="Calibri"/>
              </a:rPr>
              <a:t>become peers and  form a network.</a:t>
            </a:r>
            <a:endParaRPr sz="2600">
              <a:solidFill>
                <a:schemeClr val="dk1"/>
              </a:solidFill>
              <a:latin typeface="Calibri"/>
              <a:ea typeface="Calibri"/>
              <a:cs typeface="Calibri"/>
              <a:sym typeface="Calibri"/>
            </a:endParaRPr>
          </a:p>
          <a:p>
            <a:pPr indent="-228600" lvl="0" marL="241300" marR="118745" rtl="0" algn="l">
              <a:lnSpc>
                <a:spcPct val="80000"/>
              </a:lnSpc>
              <a:spcBef>
                <a:spcPts val="100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When a peer in the network </a:t>
            </a:r>
            <a:r>
              <a:rPr lang="en-US" sz="2600">
                <a:solidFill>
                  <a:srgbClr val="2D75B6"/>
                </a:solidFill>
                <a:latin typeface="Calibri"/>
                <a:ea typeface="Calibri"/>
                <a:cs typeface="Calibri"/>
                <a:sym typeface="Calibri"/>
              </a:rPr>
              <a:t>has a file </a:t>
            </a:r>
            <a:r>
              <a:rPr lang="en-US" sz="2600">
                <a:solidFill>
                  <a:schemeClr val="dk1"/>
                </a:solidFill>
                <a:latin typeface="Calibri"/>
                <a:ea typeface="Calibri"/>
                <a:cs typeface="Calibri"/>
                <a:sym typeface="Calibri"/>
              </a:rPr>
              <a:t>(for example, an audio or video file)  to share, it makes it available to the rest of the peers.</a:t>
            </a:r>
            <a:endParaRPr sz="2600">
              <a:solidFill>
                <a:schemeClr val="dk1"/>
              </a:solidFill>
              <a:latin typeface="Calibri"/>
              <a:ea typeface="Calibri"/>
              <a:cs typeface="Calibri"/>
              <a:sym typeface="Calibri"/>
            </a:endParaRPr>
          </a:p>
          <a:p>
            <a:pPr indent="-228600" lvl="0" marL="241300" marR="607695" rtl="0" algn="l">
              <a:lnSpc>
                <a:spcPct val="96153"/>
              </a:lnSpc>
              <a:spcBef>
                <a:spcPts val="98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An interested peer can </a:t>
            </a:r>
            <a:r>
              <a:rPr lang="en-US" sz="2600">
                <a:solidFill>
                  <a:srgbClr val="2D75B6"/>
                </a:solidFill>
                <a:latin typeface="Calibri"/>
                <a:ea typeface="Calibri"/>
                <a:cs typeface="Calibri"/>
                <a:sym typeface="Calibri"/>
              </a:rPr>
              <a:t>connect itself </a:t>
            </a:r>
            <a:r>
              <a:rPr lang="en-US" sz="2600">
                <a:solidFill>
                  <a:schemeClr val="dk1"/>
                </a:solidFill>
                <a:latin typeface="Calibri"/>
                <a:ea typeface="Calibri"/>
                <a:cs typeface="Calibri"/>
                <a:sym typeface="Calibri"/>
              </a:rPr>
              <a:t>to the computer where the file is  stored and download it.</a:t>
            </a:r>
            <a:endParaRPr sz="2600">
              <a:solidFill>
                <a:schemeClr val="dk1"/>
              </a:solidFill>
              <a:latin typeface="Calibri"/>
              <a:ea typeface="Calibri"/>
              <a:cs typeface="Calibri"/>
              <a:sym typeface="Calibri"/>
            </a:endParaRPr>
          </a:p>
          <a:p>
            <a:pPr indent="-228600" lvl="0" marL="241300" marR="484505" rtl="0" algn="l">
              <a:lnSpc>
                <a:spcPct val="80000"/>
              </a:lnSpc>
              <a:spcBef>
                <a:spcPts val="101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After a peer downloads a file, it can make it available for other peers to  download.</a:t>
            </a:r>
            <a:endParaRPr sz="2600">
              <a:solidFill>
                <a:schemeClr val="dk1"/>
              </a:solidFill>
              <a:latin typeface="Calibri"/>
              <a:ea typeface="Calibri"/>
              <a:cs typeface="Calibri"/>
              <a:sym typeface="Calibri"/>
            </a:endParaRPr>
          </a:p>
          <a:p>
            <a:pPr indent="-228600" lvl="0" marL="241300" marR="5080" rtl="0" algn="l">
              <a:lnSpc>
                <a:spcPct val="96153"/>
              </a:lnSpc>
              <a:spcBef>
                <a:spcPts val="969"/>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As more peers join and download that file, more copies of the file become  available to the group.</a:t>
            </a:r>
            <a:endParaRPr sz="2600">
              <a:solidFill>
                <a:schemeClr val="dk1"/>
              </a:solidFill>
              <a:latin typeface="Calibri"/>
              <a:ea typeface="Calibri"/>
              <a:cs typeface="Calibri"/>
              <a:sym typeface="Calibri"/>
            </a:endParaRPr>
          </a:p>
          <a:p>
            <a:pPr indent="-228600" lvl="0" marL="241300" marR="728345" rtl="0" algn="l">
              <a:lnSpc>
                <a:spcPct val="80000"/>
              </a:lnSpc>
              <a:spcBef>
                <a:spcPts val="102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P2P networks can be divided into </a:t>
            </a:r>
            <a:r>
              <a:rPr lang="en-US" sz="2600">
                <a:solidFill>
                  <a:srgbClr val="2D75B6"/>
                </a:solidFill>
                <a:latin typeface="Calibri"/>
                <a:ea typeface="Calibri"/>
                <a:cs typeface="Calibri"/>
                <a:sym typeface="Calibri"/>
              </a:rPr>
              <a:t>two categories</a:t>
            </a:r>
            <a:r>
              <a:rPr lang="en-US" sz="2600">
                <a:solidFill>
                  <a:schemeClr val="dk1"/>
                </a:solidFill>
                <a:latin typeface="Calibri"/>
                <a:ea typeface="Calibri"/>
                <a:cs typeface="Calibri"/>
                <a:sym typeface="Calibri"/>
              </a:rPr>
              <a:t>: centralized and  decentralized.</a:t>
            </a:r>
            <a:endParaRPr sz="2600">
              <a:solidFill>
                <a:schemeClr val="dk1"/>
              </a:solidFill>
              <a:latin typeface="Calibri"/>
              <a:ea typeface="Calibri"/>
              <a:cs typeface="Calibri"/>
              <a:sym typeface="Calibri"/>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64"/>
          <p:cNvSpPr txBox="1"/>
          <p:nvPr>
            <p:ph type="title"/>
          </p:nvPr>
        </p:nvSpPr>
        <p:spPr>
          <a:xfrm>
            <a:off x="916939" y="609676"/>
            <a:ext cx="48037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Centralized Networks</a:t>
            </a:r>
            <a:endParaRPr/>
          </a:p>
        </p:txBody>
      </p:sp>
      <p:sp>
        <p:nvSpPr>
          <p:cNvPr id="1025" name="Google Shape;1025;p164"/>
          <p:cNvSpPr txBox="1"/>
          <p:nvPr/>
        </p:nvSpPr>
        <p:spPr>
          <a:xfrm>
            <a:off x="916939" y="1759966"/>
            <a:ext cx="10326370" cy="4032885"/>
          </a:xfrm>
          <a:prstGeom prst="rect">
            <a:avLst/>
          </a:prstGeom>
          <a:noFill/>
          <a:ln>
            <a:noFill/>
          </a:ln>
        </p:spPr>
        <p:txBody>
          <a:bodyPr anchorCtr="0" anchor="t" bIns="0" lIns="0" spcFirstLastPara="1" rIns="0" wrap="square" tIns="97150">
            <a:spAutoFit/>
          </a:bodyPr>
          <a:lstStyle/>
          <a:p>
            <a:pPr indent="-228600" lvl="0" marL="241300" marR="5080" rtl="0" algn="l">
              <a:lnSpc>
                <a:spcPct val="8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a centralized P2P network, the </a:t>
            </a:r>
            <a:r>
              <a:rPr lang="en-US" sz="2800">
                <a:solidFill>
                  <a:srgbClr val="2D75B6"/>
                </a:solidFill>
                <a:latin typeface="Calibri"/>
                <a:ea typeface="Calibri"/>
                <a:cs typeface="Calibri"/>
                <a:sym typeface="Calibri"/>
              </a:rPr>
              <a:t>directory system</a:t>
            </a:r>
            <a:r>
              <a:rPr lang="en-US" sz="2800">
                <a:solidFill>
                  <a:schemeClr val="dk1"/>
                </a:solidFill>
                <a:latin typeface="Cambria Math"/>
                <a:ea typeface="Cambria Math"/>
                <a:cs typeface="Cambria Math"/>
                <a:sym typeface="Cambria Math"/>
              </a:rPr>
              <a:t>⎯</a:t>
            </a:r>
            <a:r>
              <a:rPr lang="en-US" sz="2800">
                <a:solidFill>
                  <a:schemeClr val="dk1"/>
                </a:solidFill>
                <a:latin typeface="Calibri"/>
                <a:ea typeface="Calibri"/>
                <a:cs typeface="Calibri"/>
                <a:sym typeface="Calibri"/>
              </a:rPr>
              <a:t>listing of the peers  and what they offer</a:t>
            </a:r>
            <a:r>
              <a:rPr lang="en-US" sz="2800">
                <a:solidFill>
                  <a:schemeClr val="dk1"/>
                </a:solidFill>
                <a:latin typeface="Cambria Math"/>
                <a:ea typeface="Cambria Math"/>
                <a:cs typeface="Cambria Math"/>
                <a:sym typeface="Cambria Math"/>
              </a:rPr>
              <a:t>⎯</a:t>
            </a:r>
            <a:r>
              <a:rPr lang="en-US" sz="2800">
                <a:solidFill>
                  <a:schemeClr val="dk1"/>
                </a:solidFill>
                <a:latin typeface="Calibri"/>
                <a:ea typeface="Calibri"/>
                <a:cs typeface="Calibri"/>
                <a:sym typeface="Calibri"/>
              </a:rPr>
              <a:t>uses the client-server paradigm, but the storing  and downloading of the files are done using the peer-to-peer  paradigm.</a:t>
            </a:r>
            <a:endParaRPr sz="2800">
              <a:solidFill>
                <a:schemeClr val="dk1"/>
              </a:solidFill>
              <a:latin typeface="Calibri"/>
              <a:ea typeface="Calibri"/>
              <a:cs typeface="Calibri"/>
              <a:sym typeface="Calibri"/>
            </a:endParaRPr>
          </a:p>
          <a:p>
            <a:pPr indent="-228600" lvl="0" marL="241300" marR="29844" rtl="0" algn="l">
              <a:lnSpc>
                <a:spcPct val="96071"/>
              </a:lnSpc>
              <a:spcBef>
                <a:spcPts val="9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this reason, a centralized P2P network is sometimes referred to as  a </a:t>
            </a:r>
            <a:r>
              <a:rPr lang="en-US" sz="2800">
                <a:solidFill>
                  <a:srgbClr val="2D75B6"/>
                </a:solidFill>
                <a:latin typeface="Calibri"/>
                <a:ea typeface="Calibri"/>
                <a:cs typeface="Calibri"/>
                <a:sym typeface="Calibri"/>
              </a:rPr>
              <a:t>hybrid P2P </a:t>
            </a:r>
            <a:r>
              <a:rPr lang="en-US" sz="2800">
                <a:solidFill>
                  <a:schemeClr val="dk1"/>
                </a:solidFill>
                <a:latin typeface="Calibri"/>
                <a:ea typeface="Calibri"/>
                <a:cs typeface="Calibri"/>
                <a:sym typeface="Calibri"/>
              </a:rPr>
              <a:t>network.</a:t>
            </a:r>
            <a:endParaRPr sz="2800">
              <a:solidFill>
                <a:schemeClr val="dk1"/>
              </a:solidFill>
              <a:latin typeface="Calibri"/>
              <a:ea typeface="Calibri"/>
              <a:cs typeface="Calibri"/>
              <a:sym typeface="Calibri"/>
            </a:endParaRPr>
          </a:p>
          <a:p>
            <a:pPr indent="-228600" lvl="0" marL="241300" marR="0" rtl="0" algn="l">
              <a:lnSpc>
                <a:spcPct val="100000"/>
              </a:lnSpc>
              <a:spcBef>
                <a:spcPts val="35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Napster was an example of a centralized P2P.</a:t>
            </a:r>
            <a:endParaRPr sz="2800">
              <a:solidFill>
                <a:schemeClr val="dk1"/>
              </a:solidFill>
              <a:latin typeface="Calibri"/>
              <a:ea typeface="Calibri"/>
              <a:cs typeface="Calibri"/>
              <a:sym typeface="Calibri"/>
            </a:endParaRPr>
          </a:p>
          <a:p>
            <a:pPr indent="-228600" lvl="0" marL="241300" marR="934719" rtl="0" algn="l">
              <a:lnSpc>
                <a:spcPct val="96071"/>
              </a:lnSpc>
              <a:spcBef>
                <a:spcPts val="9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this type of network, a peer </a:t>
            </a:r>
            <a:r>
              <a:rPr lang="en-US" sz="2800">
                <a:solidFill>
                  <a:srgbClr val="2D75B6"/>
                </a:solidFill>
                <a:latin typeface="Calibri"/>
                <a:ea typeface="Calibri"/>
                <a:cs typeface="Calibri"/>
                <a:sym typeface="Calibri"/>
              </a:rPr>
              <a:t>first registers itself </a:t>
            </a:r>
            <a:r>
              <a:rPr lang="en-US" sz="2800">
                <a:solidFill>
                  <a:schemeClr val="dk1"/>
                </a:solidFill>
                <a:latin typeface="Calibri"/>
                <a:ea typeface="Calibri"/>
                <a:cs typeface="Calibri"/>
                <a:sym typeface="Calibri"/>
              </a:rPr>
              <a:t>with a central  server.</a:t>
            </a:r>
            <a:endParaRPr sz="2800">
              <a:solidFill>
                <a:schemeClr val="dk1"/>
              </a:solidFill>
              <a:latin typeface="Calibri"/>
              <a:ea typeface="Calibri"/>
              <a:cs typeface="Calibri"/>
              <a:sym typeface="Calibri"/>
            </a:endParaRPr>
          </a:p>
          <a:p>
            <a:pPr indent="-309880" lvl="0" marL="321945" marR="0" rtl="0" algn="l">
              <a:lnSpc>
                <a:spcPct val="100000"/>
              </a:lnSpc>
              <a:spcBef>
                <a:spcPts val="34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peer then </a:t>
            </a:r>
            <a:r>
              <a:rPr lang="en-US" sz="2800">
                <a:solidFill>
                  <a:srgbClr val="2D75B6"/>
                </a:solidFill>
                <a:latin typeface="Calibri"/>
                <a:ea typeface="Calibri"/>
                <a:cs typeface="Calibri"/>
                <a:sym typeface="Calibri"/>
              </a:rPr>
              <a:t>provides its IP address </a:t>
            </a:r>
            <a:r>
              <a:rPr lang="en-US" sz="2800">
                <a:solidFill>
                  <a:schemeClr val="dk1"/>
                </a:solidFill>
                <a:latin typeface="Calibri"/>
                <a:ea typeface="Calibri"/>
                <a:cs typeface="Calibri"/>
                <a:sym typeface="Calibri"/>
              </a:rPr>
              <a:t>and a list of files it has to share.</a:t>
            </a:r>
            <a:endParaRPr sz="2800">
              <a:solidFill>
                <a:schemeClr val="dk1"/>
              </a:solidFill>
              <a:latin typeface="Calibri"/>
              <a:ea typeface="Calibri"/>
              <a:cs typeface="Calibri"/>
              <a:sym typeface="Calibri"/>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pic>
        <p:nvPicPr>
          <p:cNvPr id="1030" name="Google Shape;1030;p165"/>
          <p:cNvPicPr preferRelativeResize="0"/>
          <p:nvPr/>
        </p:nvPicPr>
        <p:blipFill rotWithShape="1">
          <a:blip r:embed="rId3">
            <a:alphaModFix/>
          </a:blip>
          <a:srcRect b="0" l="0" r="0" t="0"/>
          <a:stretch/>
        </p:blipFill>
        <p:spPr>
          <a:xfrm>
            <a:off x="960119" y="1345789"/>
            <a:ext cx="10746290" cy="4440838"/>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66"/>
          <p:cNvSpPr txBox="1"/>
          <p:nvPr/>
        </p:nvSpPr>
        <p:spPr>
          <a:xfrm>
            <a:off x="564286" y="453667"/>
            <a:ext cx="10264140" cy="5140960"/>
          </a:xfrm>
          <a:prstGeom prst="rect">
            <a:avLst/>
          </a:prstGeom>
          <a:noFill/>
          <a:ln>
            <a:noFill/>
          </a:ln>
        </p:spPr>
        <p:txBody>
          <a:bodyPr anchorCtr="0" anchor="t" bIns="0" lIns="0" spcFirstLastPara="1" rIns="0" wrap="square" tIns="9777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peer, looking for </a:t>
            </a:r>
            <a:r>
              <a:rPr lang="en-US" sz="2800">
                <a:solidFill>
                  <a:srgbClr val="2D75B6"/>
                </a:solidFill>
                <a:latin typeface="Calibri"/>
                <a:ea typeface="Calibri"/>
                <a:cs typeface="Calibri"/>
                <a:sym typeface="Calibri"/>
              </a:rPr>
              <a:t>a particular file</a:t>
            </a:r>
            <a:r>
              <a:rPr lang="en-US" sz="2800">
                <a:solidFill>
                  <a:schemeClr val="dk1"/>
                </a:solidFill>
                <a:latin typeface="Calibri"/>
                <a:ea typeface="Calibri"/>
                <a:cs typeface="Calibri"/>
                <a:sym typeface="Calibri"/>
              </a:rPr>
              <a:t>, sends a query to a central server.</a:t>
            </a:r>
            <a:endParaRPr sz="2800">
              <a:solidFill>
                <a:schemeClr val="dk1"/>
              </a:solidFill>
              <a:latin typeface="Calibri"/>
              <a:ea typeface="Calibri"/>
              <a:cs typeface="Calibri"/>
              <a:sym typeface="Calibri"/>
            </a:endParaRPr>
          </a:p>
          <a:p>
            <a:pPr indent="-228600" lvl="0" marL="241300" marR="168910" rtl="0" algn="l">
              <a:lnSpc>
                <a:spcPct val="108214"/>
              </a:lnSpc>
              <a:spcBef>
                <a:spcPts val="104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server </a:t>
            </a:r>
            <a:r>
              <a:rPr lang="en-US" sz="2800">
                <a:solidFill>
                  <a:srgbClr val="2D75B6"/>
                </a:solidFill>
                <a:latin typeface="Calibri"/>
                <a:ea typeface="Calibri"/>
                <a:cs typeface="Calibri"/>
                <a:sym typeface="Calibri"/>
              </a:rPr>
              <a:t>searches its directory </a:t>
            </a:r>
            <a:r>
              <a:rPr lang="en-US" sz="2800">
                <a:solidFill>
                  <a:schemeClr val="dk1"/>
                </a:solidFill>
                <a:latin typeface="Calibri"/>
                <a:ea typeface="Calibri"/>
                <a:cs typeface="Calibri"/>
                <a:sym typeface="Calibri"/>
              </a:rPr>
              <a:t>and responds with the IP addresses  of nodes that have a copy of the file.</a:t>
            </a:r>
            <a:endParaRPr sz="2800">
              <a:solidFill>
                <a:schemeClr val="dk1"/>
              </a:solidFill>
              <a:latin typeface="Calibri"/>
              <a:ea typeface="Calibri"/>
              <a:cs typeface="Calibri"/>
              <a:sym typeface="Calibri"/>
            </a:endParaRPr>
          </a:p>
          <a:p>
            <a:pPr indent="-228600" lvl="0" marL="241300" marR="822960" rtl="0" algn="l">
              <a:lnSpc>
                <a:spcPct val="107857"/>
              </a:lnSpc>
              <a:spcBef>
                <a:spcPts val="994"/>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peer </a:t>
            </a:r>
            <a:r>
              <a:rPr lang="en-US" sz="2800">
                <a:solidFill>
                  <a:srgbClr val="2D75B6"/>
                </a:solidFill>
                <a:latin typeface="Calibri"/>
                <a:ea typeface="Calibri"/>
                <a:cs typeface="Calibri"/>
                <a:sym typeface="Calibri"/>
              </a:rPr>
              <a:t>contacts one of the nodes </a:t>
            </a:r>
            <a:r>
              <a:rPr lang="en-US" sz="2800">
                <a:solidFill>
                  <a:schemeClr val="dk1"/>
                </a:solidFill>
                <a:latin typeface="Calibri"/>
                <a:ea typeface="Calibri"/>
                <a:cs typeface="Calibri"/>
                <a:sym typeface="Calibri"/>
              </a:rPr>
              <a:t>and downloads the file. The  directory is constantly updated.</a:t>
            </a:r>
            <a:endParaRPr sz="2800">
              <a:solidFill>
                <a:schemeClr val="dk1"/>
              </a:solidFill>
              <a:latin typeface="Calibri"/>
              <a:ea typeface="Calibri"/>
              <a:cs typeface="Calibri"/>
              <a:sym typeface="Calibri"/>
            </a:endParaRPr>
          </a:p>
          <a:p>
            <a:pPr indent="-228600" lvl="0" marL="241300" marR="243204" rtl="0" algn="l">
              <a:lnSpc>
                <a:spcPct val="107857"/>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Centralized networks make the </a:t>
            </a:r>
            <a:r>
              <a:rPr lang="en-US" sz="2800">
                <a:solidFill>
                  <a:srgbClr val="2D75B6"/>
                </a:solidFill>
                <a:latin typeface="Calibri"/>
                <a:ea typeface="Calibri"/>
                <a:cs typeface="Calibri"/>
                <a:sym typeface="Calibri"/>
              </a:rPr>
              <a:t>maintenance </a:t>
            </a:r>
            <a:r>
              <a:rPr lang="en-US" sz="2800">
                <a:solidFill>
                  <a:schemeClr val="dk1"/>
                </a:solidFill>
                <a:latin typeface="Calibri"/>
                <a:ea typeface="Calibri"/>
                <a:cs typeface="Calibri"/>
                <a:sym typeface="Calibri"/>
              </a:rPr>
              <a:t>of the directory simple  but have </a:t>
            </a:r>
            <a:r>
              <a:rPr lang="en-US" sz="2800">
                <a:solidFill>
                  <a:srgbClr val="2D75B6"/>
                </a:solidFill>
                <a:latin typeface="Calibri"/>
                <a:ea typeface="Calibri"/>
                <a:cs typeface="Calibri"/>
                <a:sym typeface="Calibri"/>
              </a:rPr>
              <a:t>several drawbacks</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0" marL="241300" marR="0" rtl="0" algn="l">
              <a:lnSpc>
                <a:spcPct val="100000"/>
              </a:lnSpc>
              <a:spcBef>
                <a:spcPts val="63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Accessing the directory can generate </a:t>
            </a:r>
            <a:r>
              <a:rPr lang="en-US" sz="2800">
                <a:solidFill>
                  <a:srgbClr val="2D75B6"/>
                </a:solidFill>
                <a:latin typeface="Calibri"/>
                <a:ea typeface="Calibri"/>
                <a:cs typeface="Calibri"/>
                <a:sym typeface="Calibri"/>
              </a:rPr>
              <a:t>huge traffic and slow down </a:t>
            </a:r>
            <a:r>
              <a:rPr lang="en-US" sz="2800">
                <a:solidFill>
                  <a:schemeClr val="dk1"/>
                </a:solidFill>
                <a:latin typeface="Calibri"/>
                <a:ea typeface="Calibri"/>
                <a:cs typeface="Calibri"/>
                <a:sym typeface="Calibri"/>
              </a:rPr>
              <a:t>the</a:t>
            </a:r>
            <a:endParaRPr sz="2800">
              <a:solidFill>
                <a:schemeClr val="dk1"/>
              </a:solidFill>
              <a:latin typeface="Calibri"/>
              <a:ea typeface="Calibri"/>
              <a:cs typeface="Calibri"/>
              <a:sym typeface="Calibri"/>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system.</a:t>
            </a:r>
            <a:endParaRPr sz="2800">
              <a:solidFill>
                <a:schemeClr val="dk1"/>
              </a:solidFill>
              <a:latin typeface="Calibri"/>
              <a:ea typeface="Calibri"/>
              <a:cs typeface="Calibri"/>
              <a:sym typeface="Calibri"/>
            </a:endParaRPr>
          </a:p>
          <a:p>
            <a:pPr indent="-228600" lvl="0" marL="241300" marR="5080" rtl="0" algn="l">
              <a:lnSpc>
                <a:spcPct val="107857"/>
              </a:lnSpc>
              <a:spcBef>
                <a:spcPts val="104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central servers are vulnerable to attack, and </a:t>
            </a:r>
            <a:r>
              <a:rPr lang="en-US" sz="2800">
                <a:solidFill>
                  <a:srgbClr val="2D75B6"/>
                </a:solidFill>
                <a:latin typeface="Calibri"/>
                <a:ea typeface="Calibri"/>
                <a:cs typeface="Calibri"/>
                <a:sym typeface="Calibri"/>
              </a:rPr>
              <a:t>if all of them fail</a:t>
            </a:r>
            <a:r>
              <a:rPr lang="en-US" sz="2800">
                <a:solidFill>
                  <a:schemeClr val="dk1"/>
                </a:solidFill>
                <a:latin typeface="Calibri"/>
                <a:ea typeface="Calibri"/>
                <a:cs typeface="Calibri"/>
                <a:sym typeface="Calibri"/>
              </a:rPr>
              <a:t>, the  whole system goes down.</a:t>
            </a:r>
            <a:endParaRPr sz="2800">
              <a:solidFill>
                <a:schemeClr val="dk1"/>
              </a:solidFill>
              <a:latin typeface="Calibri"/>
              <a:ea typeface="Calibri"/>
              <a:cs typeface="Calibri"/>
              <a:sym typeface="Calibri"/>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67"/>
          <p:cNvSpPr txBox="1"/>
          <p:nvPr>
            <p:ph type="title"/>
          </p:nvPr>
        </p:nvSpPr>
        <p:spPr>
          <a:xfrm>
            <a:off x="916939" y="424433"/>
            <a:ext cx="514921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Decentralized Network</a:t>
            </a:r>
            <a:endParaRPr/>
          </a:p>
        </p:txBody>
      </p:sp>
      <p:sp>
        <p:nvSpPr>
          <p:cNvPr id="1041" name="Google Shape;1041;p167"/>
          <p:cNvSpPr txBox="1"/>
          <p:nvPr/>
        </p:nvSpPr>
        <p:spPr>
          <a:xfrm>
            <a:off x="916939" y="1793493"/>
            <a:ext cx="9747885" cy="3011170"/>
          </a:xfrm>
          <a:prstGeom prst="rect">
            <a:avLst/>
          </a:prstGeom>
          <a:noFill/>
          <a:ln>
            <a:noFill/>
          </a:ln>
        </p:spPr>
        <p:txBody>
          <a:bodyPr anchorCtr="0" anchor="t" bIns="0" lIns="0" spcFirstLastPara="1" rIns="0" wrap="square" tIns="59675">
            <a:spAutoFit/>
          </a:bodyPr>
          <a:lstStyle/>
          <a:p>
            <a:pPr indent="-228600" lvl="0" marL="241300" marR="467994"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decentralized P2P network </a:t>
            </a:r>
            <a:r>
              <a:rPr lang="en-US" sz="2800">
                <a:solidFill>
                  <a:srgbClr val="2D75B6"/>
                </a:solidFill>
                <a:latin typeface="Calibri"/>
                <a:ea typeface="Calibri"/>
                <a:cs typeface="Calibri"/>
                <a:sym typeface="Calibri"/>
              </a:rPr>
              <a:t>does not depend </a:t>
            </a:r>
            <a:r>
              <a:rPr lang="en-US" sz="2800">
                <a:solidFill>
                  <a:schemeClr val="dk1"/>
                </a:solidFill>
                <a:latin typeface="Calibri"/>
                <a:ea typeface="Calibri"/>
                <a:cs typeface="Calibri"/>
                <a:sym typeface="Calibri"/>
              </a:rPr>
              <a:t>on a centralized  directory system.</a:t>
            </a:r>
            <a:endParaRPr sz="2800">
              <a:solidFill>
                <a:schemeClr val="dk1"/>
              </a:solidFill>
              <a:latin typeface="Calibri"/>
              <a:ea typeface="Calibri"/>
              <a:cs typeface="Calibri"/>
              <a:sym typeface="Calibri"/>
            </a:endParaRPr>
          </a:p>
          <a:p>
            <a:pPr indent="-228600" lvl="0" marL="241300" marR="78105" rtl="0" algn="l">
              <a:lnSpc>
                <a:spcPct val="107857"/>
              </a:lnSpc>
              <a:spcBef>
                <a:spcPts val="100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In this model, peers arrange themselves into an overlay network,  which is a </a:t>
            </a:r>
            <a:r>
              <a:rPr lang="en-US" sz="2800">
                <a:solidFill>
                  <a:srgbClr val="2D75B6"/>
                </a:solidFill>
                <a:latin typeface="Calibri"/>
                <a:ea typeface="Calibri"/>
                <a:cs typeface="Calibri"/>
                <a:sym typeface="Calibri"/>
              </a:rPr>
              <a:t>logical network </a:t>
            </a:r>
            <a:r>
              <a:rPr lang="en-US" sz="2800">
                <a:solidFill>
                  <a:schemeClr val="dk1"/>
                </a:solidFill>
                <a:latin typeface="Calibri"/>
                <a:ea typeface="Calibri"/>
                <a:cs typeface="Calibri"/>
                <a:sym typeface="Calibri"/>
              </a:rPr>
              <a:t>made on top of the physical network.</a:t>
            </a:r>
            <a:endParaRPr sz="2800">
              <a:solidFill>
                <a:schemeClr val="dk1"/>
              </a:solidFill>
              <a:latin typeface="Calibri"/>
              <a:ea typeface="Calibri"/>
              <a:cs typeface="Calibri"/>
              <a:sym typeface="Calibri"/>
            </a:endParaRPr>
          </a:p>
          <a:p>
            <a:pPr indent="-228600" lvl="0" marL="241300" marR="5080" rtl="0" algn="l">
              <a:lnSpc>
                <a:spcPct val="107857"/>
              </a:lnSpc>
              <a:spcBef>
                <a:spcPts val="101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Depending on how the nodes in the overlay network are linked, a  decentralized P2P network is </a:t>
            </a:r>
            <a:r>
              <a:rPr lang="en-US" sz="2800">
                <a:solidFill>
                  <a:srgbClr val="2D75B6"/>
                </a:solidFill>
                <a:latin typeface="Calibri"/>
                <a:ea typeface="Calibri"/>
                <a:cs typeface="Calibri"/>
                <a:sym typeface="Calibri"/>
              </a:rPr>
              <a:t>classified as </a:t>
            </a:r>
            <a:r>
              <a:rPr lang="en-US" sz="2800">
                <a:solidFill>
                  <a:schemeClr val="dk1"/>
                </a:solidFill>
                <a:latin typeface="Calibri"/>
                <a:ea typeface="Calibri"/>
                <a:cs typeface="Calibri"/>
                <a:sym typeface="Calibri"/>
              </a:rPr>
              <a:t>either </a:t>
            </a:r>
            <a:r>
              <a:rPr lang="en-US" sz="2800">
                <a:solidFill>
                  <a:srgbClr val="2D75B6"/>
                </a:solidFill>
                <a:latin typeface="Calibri"/>
                <a:ea typeface="Calibri"/>
                <a:cs typeface="Calibri"/>
                <a:sym typeface="Calibri"/>
              </a:rPr>
              <a:t>unstructured or  structured.</a:t>
            </a:r>
            <a:endParaRPr sz="2800">
              <a:solidFill>
                <a:schemeClr val="dk1"/>
              </a:solidFill>
              <a:latin typeface="Calibri"/>
              <a:ea typeface="Calibri"/>
              <a:cs typeface="Calibri"/>
              <a:sym typeface="Calibri"/>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68"/>
          <p:cNvSpPr txBox="1"/>
          <p:nvPr>
            <p:ph type="title"/>
          </p:nvPr>
        </p:nvSpPr>
        <p:spPr>
          <a:xfrm>
            <a:off x="916939" y="502361"/>
            <a:ext cx="528002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Unstructured Networks</a:t>
            </a:r>
            <a:endParaRPr/>
          </a:p>
        </p:txBody>
      </p:sp>
      <p:sp>
        <p:nvSpPr>
          <p:cNvPr id="1047" name="Google Shape;1047;p168"/>
          <p:cNvSpPr txBox="1"/>
          <p:nvPr/>
        </p:nvSpPr>
        <p:spPr>
          <a:xfrm>
            <a:off x="916939" y="1707159"/>
            <a:ext cx="10209530" cy="2329180"/>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an unstructured P2P network, the nodes are </a:t>
            </a:r>
            <a:r>
              <a:rPr lang="en-US" sz="2800">
                <a:solidFill>
                  <a:srgbClr val="2D75B6"/>
                </a:solidFill>
                <a:latin typeface="Calibri"/>
                <a:ea typeface="Calibri"/>
                <a:cs typeface="Calibri"/>
                <a:sym typeface="Calibri"/>
              </a:rPr>
              <a:t>linked randomly</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0" marL="241300" marR="5080" rtl="0" algn="l">
              <a:lnSpc>
                <a:spcPct val="107857"/>
              </a:lnSpc>
              <a:spcBef>
                <a:spcPts val="106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A search in an unstructured P2P is </a:t>
            </a:r>
            <a:r>
              <a:rPr lang="en-US" sz="2800">
                <a:solidFill>
                  <a:srgbClr val="2D75B6"/>
                </a:solidFill>
                <a:latin typeface="Calibri"/>
                <a:ea typeface="Calibri"/>
                <a:cs typeface="Calibri"/>
                <a:sym typeface="Calibri"/>
              </a:rPr>
              <a:t>not very efficient </a:t>
            </a:r>
            <a:r>
              <a:rPr lang="en-US" sz="2800">
                <a:solidFill>
                  <a:schemeClr val="dk1"/>
                </a:solidFill>
                <a:latin typeface="Calibri"/>
                <a:ea typeface="Calibri"/>
                <a:cs typeface="Calibri"/>
                <a:sym typeface="Calibri"/>
              </a:rPr>
              <a:t>because a query  to find a file must be flooded through the network, which produces  </a:t>
            </a:r>
            <a:r>
              <a:rPr lang="en-US" sz="2800">
                <a:solidFill>
                  <a:srgbClr val="2D75B6"/>
                </a:solidFill>
                <a:latin typeface="Calibri"/>
                <a:ea typeface="Calibri"/>
                <a:cs typeface="Calibri"/>
                <a:sym typeface="Calibri"/>
              </a:rPr>
              <a:t>significant traffic </a:t>
            </a:r>
            <a:r>
              <a:rPr lang="en-US" sz="2800">
                <a:solidFill>
                  <a:schemeClr val="dk1"/>
                </a:solidFill>
                <a:latin typeface="Calibri"/>
                <a:ea typeface="Calibri"/>
                <a:cs typeface="Calibri"/>
                <a:sym typeface="Calibri"/>
              </a:rPr>
              <a:t>and still the query may not be resolved.</a:t>
            </a:r>
            <a:endParaRPr sz="2800">
              <a:solidFill>
                <a:schemeClr val="dk1"/>
              </a:solidFill>
              <a:latin typeface="Calibri"/>
              <a:ea typeface="Calibri"/>
              <a:cs typeface="Calibri"/>
              <a:sym typeface="Calibri"/>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Two </a:t>
            </a:r>
            <a:r>
              <a:rPr lang="en-US" sz="2800">
                <a:solidFill>
                  <a:srgbClr val="2D75B6"/>
                </a:solidFill>
                <a:latin typeface="Calibri"/>
                <a:ea typeface="Calibri"/>
                <a:cs typeface="Calibri"/>
                <a:sym typeface="Calibri"/>
              </a:rPr>
              <a:t>examples </a:t>
            </a:r>
            <a:r>
              <a:rPr lang="en-US" sz="2800">
                <a:solidFill>
                  <a:schemeClr val="dk1"/>
                </a:solidFill>
                <a:latin typeface="Calibri"/>
                <a:ea typeface="Calibri"/>
                <a:cs typeface="Calibri"/>
                <a:sym typeface="Calibri"/>
              </a:rPr>
              <a:t>of this type of network are Gnutella and Freenet.</a:t>
            </a:r>
            <a:endParaRPr sz="2800">
              <a:solidFill>
                <a:schemeClr val="dk1"/>
              </a:solidFill>
              <a:latin typeface="Calibri"/>
              <a:ea typeface="Calibri"/>
              <a:cs typeface="Calibri"/>
              <a:sym typeface="Calibri"/>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69"/>
          <p:cNvSpPr txBox="1"/>
          <p:nvPr>
            <p:ph type="title"/>
          </p:nvPr>
        </p:nvSpPr>
        <p:spPr>
          <a:xfrm>
            <a:off x="916939" y="331216"/>
            <a:ext cx="5102861"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Example : Gnutella</a:t>
            </a:r>
            <a:endParaRPr/>
          </a:p>
        </p:txBody>
      </p:sp>
      <p:sp>
        <p:nvSpPr>
          <p:cNvPr id="1053" name="Google Shape;1053;p169"/>
          <p:cNvSpPr txBox="1"/>
          <p:nvPr/>
        </p:nvSpPr>
        <p:spPr>
          <a:xfrm>
            <a:off x="916939" y="1028446"/>
            <a:ext cx="10154920" cy="5151755"/>
          </a:xfrm>
          <a:prstGeom prst="rect">
            <a:avLst/>
          </a:prstGeom>
          <a:noFill/>
          <a:ln>
            <a:noFill/>
          </a:ln>
        </p:spPr>
        <p:txBody>
          <a:bodyPr anchorCtr="0" anchor="t" bIns="0" lIns="0" spcFirstLastPara="1" rIns="0" wrap="square" tIns="112375">
            <a:spAutoFit/>
          </a:bodyPr>
          <a:lstStyle/>
          <a:p>
            <a:pPr indent="-228600" lvl="0" marL="241300" marR="27305" rtl="0" algn="l">
              <a:lnSpc>
                <a:spcPct val="7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The Gnutella network is an </a:t>
            </a:r>
            <a:r>
              <a:rPr lang="en-US" sz="2200">
                <a:solidFill>
                  <a:srgbClr val="006FC0"/>
                </a:solidFill>
                <a:latin typeface="Calibri"/>
                <a:ea typeface="Calibri"/>
                <a:cs typeface="Calibri"/>
                <a:sym typeface="Calibri"/>
              </a:rPr>
              <a:t>example of a peer-to-peer </a:t>
            </a:r>
            <a:r>
              <a:rPr lang="en-US" sz="2200">
                <a:solidFill>
                  <a:schemeClr val="dk1"/>
                </a:solidFill>
                <a:latin typeface="Calibri"/>
                <a:ea typeface="Calibri"/>
                <a:cs typeface="Calibri"/>
                <a:sym typeface="Calibri"/>
              </a:rPr>
              <a:t>network that is decentralized but  unstructured.</a:t>
            </a:r>
            <a:endParaRPr sz="2200">
              <a:solidFill>
                <a:schemeClr val="dk1"/>
              </a:solidFill>
              <a:latin typeface="Calibri"/>
              <a:ea typeface="Calibri"/>
              <a:cs typeface="Calibri"/>
              <a:sym typeface="Calibri"/>
            </a:endParaRPr>
          </a:p>
          <a:p>
            <a:pPr indent="-293369" lvl="0" marL="305435" marR="0" rtl="0" algn="l">
              <a:lnSpc>
                <a:spcPct val="100000"/>
              </a:lnSpc>
              <a:spcBef>
                <a:spcPts val="204"/>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It is </a:t>
            </a:r>
            <a:r>
              <a:rPr lang="en-US" sz="2200">
                <a:solidFill>
                  <a:srgbClr val="006FC0"/>
                </a:solidFill>
                <a:latin typeface="Calibri"/>
                <a:ea typeface="Calibri"/>
                <a:cs typeface="Calibri"/>
                <a:sym typeface="Calibri"/>
              </a:rPr>
              <a:t>unstructured </a:t>
            </a:r>
            <a:r>
              <a:rPr lang="en-US" sz="2200">
                <a:solidFill>
                  <a:schemeClr val="dk1"/>
                </a:solidFill>
                <a:latin typeface="Calibri"/>
                <a:ea typeface="Calibri"/>
                <a:cs typeface="Calibri"/>
                <a:sym typeface="Calibri"/>
              </a:rPr>
              <a:t>in a sense that the </a:t>
            </a:r>
            <a:r>
              <a:rPr lang="en-US" sz="2200">
                <a:solidFill>
                  <a:srgbClr val="006FC0"/>
                </a:solidFill>
                <a:latin typeface="Calibri"/>
                <a:ea typeface="Calibri"/>
                <a:cs typeface="Calibri"/>
                <a:sym typeface="Calibri"/>
              </a:rPr>
              <a:t>directory </a:t>
            </a:r>
            <a:r>
              <a:rPr lang="en-US" sz="2200">
                <a:solidFill>
                  <a:schemeClr val="dk1"/>
                </a:solidFill>
                <a:latin typeface="Calibri"/>
                <a:ea typeface="Calibri"/>
                <a:cs typeface="Calibri"/>
                <a:sym typeface="Calibri"/>
              </a:rPr>
              <a:t>is randomly distributed between nodes.</a:t>
            </a:r>
            <a:endParaRPr sz="2200">
              <a:solidFill>
                <a:schemeClr val="dk1"/>
              </a:solidFill>
              <a:latin typeface="Calibri"/>
              <a:ea typeface="Calibri"/>
              <a:cs typeface="Calibri"/>
              <a:sym typeface="Calibri"/>
            </a:endParaRPr>
          </a:p>
          <a:p>
            <a:pPr indent="-228600" lvl="0" marL="241300" marR="0" rtl="0" algn="l">
              <a:lnSpc>
                <a:spcPct val="100000"/>
              </a:lnSpc>
              <a:spcBef>
                <a:spcPts val="204"/>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When node A </a:t>
            </a:r>
            <a:r>
              <a:rPr lang="en-US" sz="2200">
                <a:solidFill>
                  <a:srgbClr val="006FC0"/>
                </a:solidFill>
                <a:latin typeface="Calibri"/>
                <a:ea typeface="Calibri"/>
                <a:cs typeface="Calibri"/>
                <a:sym typeface="Calibri"/>
              </a:rPr>
              <a:t>wants to access </a:t>
            </a:r>
            <a:r>
              <a:rPr lang="en-US" sz="2200">
                <a:solidFill>
                  <a:schemeClr val="dk1"/>
                </a:solidFill>
                <a:latin typeface="Calibri"/>
                <a:ea typeface="Calibri"/>
                <a:cs typeface="Calibri"/>
                <a:sym typeface="Calibri"/>
              </a:rPr>
              <a:t>an object (such as a file), it contacts one of its </a:t>
            </a:r>
            <a:r>
              <a:rPr lang="en-US" sz="2200">
                <a:solidFill>
                  <a:srgbClr val="006FC0"/>
                </a:solidFill>
                <a:latin typeface="Calibri"/>
                <a:ea typeface="Calibri"/>
                <a:cs typeface="Calibri"/>
                <a:sym typeface="Calibri"/>
              </a:rPr>
              <a:t>neighbors</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228600" lvl="0" marL="241300" marR="0" rtl="0" algn="l">
              <a:lnSpc>
                <a:spcPct val="100000"/>
              </a:lnSpc>
              <a:spcBef>
                <a:spcPts val="22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A neighbor, in this case, is any node whose </a:t>
            </a:r>
            <a:r>
              <a:rPr lang="en-US" sz="2200">
                <a:solidFill>
                  <a:srgbClr val="006FC0"/>
                </a:solidFill>
                <a:latin typeface="Calibri"/>
                <a:ea typeface="Calibri"/>
                <a:cs typeface="Calibri"/>
                <a:sym typeface="Calibri"/>
              </a:rPr>
              <a:t>address is known </a:t>
            </a:r>
            <a:r>
              <a:rPr lang="en-US" sz="2200">
                <a:solidFill>
                  <a:schemeClr val="dk1"/>
                </a:solidFill>
                <a:latin typeface="Calibri"/>
                <a:ea typeface="Calibri"/>
                <a:cs typeface="Calibri"/>
                <a:sym typeface="Calibri"/>
              </a:rPr>
              <a:t>to node A.</a:t>
            </a:r>
            <a:endParaRPr/>
          </a:p>
          <a:p>
            <a:pPr indent="-228600" lvl="0" marL="241300" marR="0" rtl="0" algn="l">
              <a:lnSpc>
                <a:spcPct val="100000"/>
              </a:lnSpc>
              <a:spcBef>
                <a:spcPts val="2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Node A sends a query message to the neighbor, node W.</a:t>
            </a:r>
            <a:endParaRPr sz="2200">
              <a:solidFill>
                <a:schemeClr val="dk1"/>
              </a:solidFill>
              <a:latin typeface="Calibri"/>
              <a:ea typeface="Calibri"/>
              <a:cs typeface="Calibri"/>
              <a:sym typeface="Calibri"/>
            </a:endParaRPr>
          </a:p>
          <a:p>
            <a:pPr indent="-228600" lvl="0" marL="241300" marR="0" rtl="0" algn="l">
              <a:lnSpc>
                <a:spcPct val="100000"/>
              </a:lnSpc>
              <a:spcBef>
                <a:spcPts val="209"/>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The query includes the identity of the object (for example, </a:t>
            </a:r>
            <a:r>
              <a:rPr lang="en-US" sz="2200">
                <a:solidFill>
                  <a:srgbClr val="006FC0"/>
                </a:solidFill>
                <a:latin typeface="Calibri"/>
                <a:ea typeface="Calibri"/>
                <a:cs typeface="Calibri"/>
                <a:sym typeface="Calibri"/>
              </a:rPr>
              <a:t>file name</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228600" lvl="0" marL="241300" marR="701675" rtl="0" algn="l">
              <a:lnSpc>
                <a:spcPct val="70000"/>
              </a:lnSpc>
              <a:spcBef>
                <a:spcPts val="1005"/>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If node </a:t>
            </a:r>
            <a:r>
              <a:rPr lang="en-US" sz="2200">
                <a:solidFill>
                  <a:srgbClr val="006FC0"/>
                </a:solidFill>
                <a:latin typeface="Calibri"/>
                <a:ea typeface="Calibri"/>
                <a:cs typeface="Calibri"/>
                <a:sym typeface="Calibri"/>
              </a:rPr>
              <a:t>W knows the address </a:t>
            </a:r>
            <a:r>
              <a:rPr lang="en-US" sz="2200">
                <a:solidFill>
                  <a:schemeClr val="dk1"/>
                </a:solidFill>
                <a:latin typeface="Calibri"/>
                <a:ea typeface="Calibri"/>
                <a:cs typeface="Calibri"/>
                <a:sym typeface="Calibri"/>
              </a:rPr>
              <a:t>of node X, which has the object, it sends a response  message, that includes the address of node X.</a:t>
            </a:r>
            <a:endParaRPr sz="2200">
              <a:solidFill>
                <a:schemeClr val="dk1"/>
              </a:solidFill>
              <a:latin typeface="Calibri"/>
              <a:ea typeface="Calibri"/>
              <a:cs typeface="Calibri"/>
              <a:sym typeface="Calibri"/>
            </a:endParaRPr>
          </a:p>
          <a:p>
            <a:pPr indent="-228600" lvl="0" marL="241300" marR="0" rtl="0" algn="l">
              <a:lnSpc>
                <a:spcPct val="102045"/>
              </a:lnSpc>
              <a:spcBef>
                <a:spcPts val="204"/>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Node A now can use the commands defined in a transfer protocol such as HTTP to </a:t>
            </a:r>
            <a:r>
              <a:rPr lang="en-US" sz="2200">
                <a:solidFill>
                  <a:srgbClr val="006FC0"/>
                </a:solidFill>
                <a:latin typeface="Calibri"/>
                <a:ea typeface="Calibri"/>
                <a:cs typeface="Calibri"/>
                <a:sym typeface="Calibri"/>
              </a:rPr>
              <a:t>get a</a:t>
            </a:r>
            <a:endParaRPr sz="2200">
              <a:solidFill>
                <a:schemeClr val="dk1"/>
              </a:solidFill>
              <a:latin typeface="Calibri"/>
              <a:ea typeface="Calibri"/>
              <a:cs typeface="Calibri"/>
              <a:sym typeface="Calibri"/>
            </a:endParaRPr>
          </a:p>
          <a:p>
            <a:pPr indent="0" lvl="0" marL="241300" marR="0" rtl="0" algn="l">
              <a:lnSpc>
                <a:spcPct val="102045"/>
              </a:lnSpc>
              <a:spcBef>
                <a:spcPts val="0"/>
              </a:spcBef>
              <a:spcAft>
                <a:spcPts val="0"/>
              </a:spcAft>
              <a:buNone/>
            </a:pPr>
            <a:r>
              <a:rPr lang="en-US" sz="2200">
                <a:solidFill>
                  <a:srgbClr val="006FC0"/>
                </a:solidFill>
                <a:latin typeface="Calibri"/>
                <a:ea typeface="Calibri"/>
                <a:cs typeface="Calibri"/>
                <a:sym typeface="Calibri"/>
              </a:rPr>
              <a:t>copy </a:t>
            </a:r>
            <a:r>
              <a:rPr lang="en-US" sz="2200">
                <a:solidFill>
                  <a:schemeClr val="dk1"/>
                </a:solidFill>
                <a:latin typeface="Calibri"/>
                <a:ea typeface="Calibri"/>
                <a:cs typeface="Calibri"/>
                <a:sym typeface="Calibri"/>
              </a:rPr>
              <a:t>of the object from node X.</a:t>
            </a:r>
            <a:endParaRPr sz="2200">
              <a:solidFill>
                <a:schemeClr val="dk1"/>
              </a:solidFill>
              <a:latin typeface="Calibri"/>
              <a:ea typeface="Calibri"/>
              <a:cs typeface="Calibri"/>
              <a:sym typeface="Calibri"/>
            </a:endParaRPr>
          </a:p>
          <a:p>
            <a:pPr indent="-228600" lvl="0" marL="241300" marR="300990" rtl="0" algn="l">
              <a:lnSpc>
                <a:spcPct val="70000"/>
              </a:lnSpc>
              <a:spcBef>
                <a:spcPts val="10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If node W </a:t>
            </a:r>
            <a:r>
              <a:rPr lang="en-US" sz="2200">
                <a:solidFill>
                  <a:srgbClr val="006FC0"/>
                </a:solidFill>
                <a:latin typeface="Calibri"/>
                <a:ea typeface="Calibri"/>
                <a:cs typeface="Calibri"/>
                <a:sym typeface="Calibri"/>
              </a:rPr>
              <a:t>does not know </a:t>
            </a:r>
            <a:r>
              <a:rPr lang="en-US" sz="2200">
                <a:solidFill>
                  <a:schemeClr val="dk1"/>
                </a:solidFill>
                <a:latin typeface="Calibri"/>
                <a:ea typeface="Calibri"/>
                <a:cs typeface="Calibri"/>
                <a:sym typeface="Calibri"/>
              </a:rPr>
              <a:t>the address of node X, </a:t>
            </a:r>
            <a:r>
              <a:rPr lang="en-US" sz="2200">
                <a:solidFill>
                  <a:srgbClr val="006FC0"/>
                </a:solidFill>
                <a:latin typeface="Calibri"/>
                <a:ea typeface="Calibri"/>
                <a:cs typeface="Calibri"/>
                <a:sym typeface="Calibri"/>
              </a:rPr>
              <a:t>it floods the request </a:t>
            </a:r>
            <a:r>
              <a:rPr lang="en-US" sz="2200">
                <a:solidFill>
                  <a:schemeClr val="dk1"/>
                </a:solidFill>
                <a:latin typeface="Calibri"/>
                <a:ea typeface="Calibri"/>
                <a:cs typeface="Calibri"/>
                <a:sym typeface="Calibri"/>
              </a:rPr>
              <a:t>from A to </a:t>
            </a:r>
            <a:r>
              <a:rPr lang="en-US" sz="2200">
                <a:solidFill>
                  <a:srgbClr val="006FC0"/>
                </a:solidFill>
                <a:latin typeface="Calibri"/>
                <a:ea typeface="Calibri"/>
                <a:cs typeface="Calibri"/>
                <a:sym typeface="Calibri"/>
              </a:rPr>
              <a:t>all its  </a:t>
            </a:r>
            <a:r>
              <a:rPr lang="en-US" sz="2200">
                <a:solidFill>
                  <a:schemeClr val="dk1"/>
                </a:solidFill>
                <a:latin typeface="Calibri"/>
                <a:ea typeface="Calibri"/>
                <a:cs typeface="Calibri"/>
                <a:sym typeface="Calibri"/>
              </a:rPr>
              <a:t>neighbors.</a:t>
            </a:r>
            <a:endParaRPr sz="2200">
              <a:solidFill>
                <a:schemeClr val="dk1"/>
              </a:solidFill>
              <a:latin typeface="Calibri"/>
              <a:ea typeface="Calibri"/>
              <a:cs typeface="Calibri"/>
              <a:sym typeface="Calibri"/>
            </a:endParaRPr>
          </a:p>
          <a:p>
            <a:pPr indent="-228600" lvl="0" marL="241300" marR="0" rtl="0" algn="l">
              <a:lnSpc>
                <a:spcPct val="100000"/>
              </a:lnSpc>
              <a:spcBef>
                <a:spcPts val="215"/>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one of the reasons that Gnutella can not be scaled well is </a:t>
            </a:r>
            <a:r>
              <a:rPr lang="en-US" sz="2200">
                <a:solidFill>
                  <a:srgbClr val="006FC0"/>
                </a:solidFill>
                <a:latin typeface="Calibri"/>
                <a:ea typeface="Calibri"/>
                <a:cs typeface="Calibri"/>
                <a:sym typeface="Calibri"/>
              </a:rPr>
              <a:t>the flooding.</a:t>
            </a:r>
            <a:endParaRPr sz="2200">
              <a:solidFill>
                <a:schemeClr val="dk1"/>
              </a:solidFill>
              <a:latin typeface="Calibri"/>
              <a:ea typeface="Calibri"/>
              <a:cs typeface="Calibri"/>
              <a:sym typeface="Calibri"/>
            </a:endParaRPr>
          </a:p>
          <a:p>
            <a:pPr indent="-228600" lvl="0" marL="241300" marR="0" rtl="0" algn="l">
              <a:lnSpc>
                <a:spcPct val="102045"/>
              </a:lnSpc>
              <a:spcBef>
                <a:spcPts val="204"/>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Gnutella adopted techniques such as Query Routing Protocol (QRP) and Dynamic</a:t>
            </a:r>
            <a:endParaRPr sz="2200">
              <a:solidFill>
                <a:schemeClr val="dk1"/>
              </a:solidFill>
              <a:latin typeface="Calibri"/>
              <a:ea typeface="Calibri"/>
              <a:cs typeface="Calibri"/>
              <a:sym typeface="Calibri"/>
            </a:endParaRPr>
          </a:p>
          <a:p>
            <a:pPr indent="0" lvl="0" marL="241300" marR="0" rtl="0" algn="l">
              <a:lnSpc>
                <a:spcPct val="102045"/>
              </a:lnSpc>
              <a:spcBef>
                <a:spcPts val="0"/>
              </a:spcBef>
              <a:spcAft>
                <a:spcPts val="0"/>
              </a:spcAft>
              <a:buNone/>
            </a:pPr>
            <a:r>
              <a:rPr lang="en-US" sz="2200">
                <a:solidFill>
                  <a:schemeClr val="dk1"/>
                </a:solidFill>
                <a:latin typeface="Calibri"/>
                <a:ea typeface="Calibri"/>
                <a:cs typeface="Calibri"/>
                <a:sym typeface="Calibri"/>
              </a:rPr>
              <a:t>Querying (DQ) </a:t>
            </a:r>
            <a:r>
              <a:rPr lang="en-US" sz="2200">
                <a:solidFill>
                  <a:srgbClr val="006FC0"/>
                </a:solidFill>
                <a:latin typeface="Calibri"/>
                <a:ea typeface="Calibri"/>
                <a:cs typeface="Calibri"/>
                <a:sym typeface="Calibri"/>
              </a:rPr>
              <a:t>to reduce traffic </a:t>
            </a:r>
            <a:r>
              <a:rPr lang="en-US" sz="2200">
                <a:solidFill>
                  <a:schemeClr val="dk1"/>
                </a:solidFill>
                <a:latin typeface="Calibri"/>
                <a:ea typeface="Calibri"/>
                <a:cs typeface="Calibri"/>
                <a:sym typeface="Calibri"/>
              </a:rPr>
              <a:t>overhead.</a:t>
            </a:r>
            <a:endParaRPr sz="2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nvSpPr>
        <p:spPr>
          <a:xfrm>
            <a:off x="916939" y="882142"/>
            <a:ext cx="10316210" cy="4802505"/>
          </a:xfrm>
          <a:prstGeom prst="rect">
            <a:avLst/>
          </a:prstGeom>
          <a:noFill/>
          <a:ln>
            <a:noFill/>
          </a:ln>
        </p:spPr>
        <p:txBody>
          <a:bodyPr anchorCtr="0" anchor="t" bIns="0" lIns="0" spcFirstLastPara="1" rIns="0" wrap="square" tIns="60950">
            <a:spAutoFit/>
          </a:bodyPr>
          <a:lstStyle/>
          <a:p>
            <a:pPr indent="-228600" lvl="0" marL="241300" marR="1035685" rtl="0" algn="l">
              <a:lnSpc>
                <a:spcPct val="107857"/>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Communication between a client process and server process is </a:t>
            </a:r>
            <a:r>
              <a:rPr lang="en-US" sz="2800">
                <a:solidFill>
                  <a:srgbClr val="2D75B6"/>
                </a:solidFill>
                <a:latin typeface="Arial"/>
                <a:ea typeface="Arial"/>
                <a:cs typeface="Arial"/>
                <a:sym typeface="Arial"/>
              </a:rPr>
              <a:t> communication between two sockets</a:t>
            </a:r>
            <a:r>
              <a:rPr lang="en-US" sz="2800">
                <a:solidFill>
                  <a:schemeClr val="dk1"/>
                </a:solidFill>
                <a:latin typeface="Arial"/>
                <a:ea typeface="Arial"/>
                <a:cs typeface="Arial"/>
                <a:sym typeface="Arial"/>
              </a:rPr>
              <a:t>, created at two ends.</a:t>
            </a:r>
            <a:endParaRPr sz="2800">
              <a:solidFill>
                <a:schemeClr val="dk1"/>
              </a:solidFill>
              <a:latin typeface="Arial"/>
              <a:ea typeface="Arial"/>
              <a:cs typeface="Arial"/>
              <a:sym typeface="Arial"/>
            </a:endParaRPr>
          </a:p>
          <a:p>
            <a:pPr indent="-228600" lvl="0" marL="241300" marR="5080" rtl="0" algn="l">
              <a:lnSpc>
                <a:spcPct val="107857"/>
              </a:lnSpc>
              <a:spcBef>
                <a:spcPts val="1015"/>
              </a:spcBef>
              <a:spcAft>
                <a:spcPts val="0"/>
              </a:spcAft>
              <a:buClr>
                <a:schemeClr val="dk1"/>
              </a:buClr>
              <a:buSzPts val="2800"/>
              <a:buFont typeface="Arial"/>
              <a:buChar char="•"/>
            </a:pPr>
            <a:r>
              <a:rPr lang="en-US" sz="2800">
                <a:solidFill>
                  <a:schemeClr val="dk1"/>
                </a:solidFill>
                <a:latin typeface="Arial"/>
                <a:ea typeface="Arial"/>
                <a:cs typeface="Arial"/>
                <a:sym typeface="Arial"/>
              </a:rPr>
              <a:t>The </a:t>
            </a:r>
            <a:r>
              <a:rPr lang="en-US" sz="2800">
                <a:solidFill>
                  <a:srgbClr val="2D75B6"/>
                </a:solidFill>
                <a:latin typeface="Arial"/>
                <a:ea typeface="Arial"/>
                <a:cs typeface="Arial"/>
                <a:sym typeface="Arial"/>
              </a:rPr>
              <a:t>client thinks </a:t>
            </a:r>
            <a:r>
              <a:rPr lang="en-US" sz="2800">
                <a:solidFill>
                  <a:schemeClr val="dk1"/>
                </a:solidFill>
                <a:latin typeface="Arial"/>
                <a:ea typeface="Arial"/>
                <a:cs typeface="Arial"/>
                <a:sym typeface="Arial"/>
              </a:rPr>
              <a:t>that the socket is the entity that receives the request  and gives the response;</a:t>
            </a:r>
            <a:endParaRPr sz="2800">
              <a:solidFill>
                <a:schemeClr val="dk1"/>
              </a:solidFill>
              <a:latin typeface="Arial"/>
              <a:ea typeface="Arial"/>
              <a:cs typeface="Arial"/>
              <a:sym typeface="Arial"/>
            </a:endParaRPr>
          </a:p>
          <a:p>
            <a:pPr indent="-228600" lvl="0" marL="241300" marR="524510" rtl="0" algn="l">
              <a:lnSpc>
                <a:spcPct val="108214"/>
              </a:lnSpc>
              <a:spcBef>
                <a:spcPts val="10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Arial"/>
                <a:ea typeface="Arial"/>
                <a:cs typeface="Arial"/>
                <a:sym typeface="Arial"/>
              </a:rPr>
              <a:t>the s</a:t>
            </a:r>
            <a:r>
              <a:rPr lang="en-US" sz="2800">
                <a:solidFill>
                  <a:srgbClr val="2D75B6"/>
                </a:solidFill>
                <a:latin typeface="Arial"/>
                <a:ea typeface="Arial"/>
                <a:cs typeface="Arial"/>
                <a:sym typeface="Arial"/>
              </a:rPr>
              <a:t>erver thinks </a:t>
            </a:r>
            <a:r>
              <a:rPr lang="en-US" sz="2800">
                <a:solidFill>
                  <a:schemeClr val="dk1"/>
                </a:solidFill>
                <a:latin typeface="Arial"/>
                <a:ea typeface="Arial"/>
                <a:cs typeface="Arial"/>
                <a:sym typeface="Arial"/>
              </a:rPr>
              <a:t>that the socket is the one that has a request and  needs the response.</a:t>
            </a:r>
            <a:endParaRPr sz="2800">
              <a:solidFill>
                <a:schemeClr val="dk1"/>
              </a:solidFill>
              <a:latin typeface="Arial"/>
              <a:ea typeface="Arial"/>
              <a:cs typeface="Arial"/>
              <a:sym typeface="Arial"/>
            </a:endParaRPr>
          </a:p>
          <a:p>
            <a:pPr indent="-228600" lvl="0" marL="241300" marR="151130" rtl="0" algn="just">
              <a:lnSpc>
                <a:spcPct val="90000"/>
              </a:lnSpc>
              <a:spcBef>
                <a:spcPts val="944"/>
              </a:spcBef>
              <a:spcAft>
                <a:spcPts val="0"/>
              </a:spcAft>
              <a:buClr>
                <a:schemeClr val="dk1"/>
              </a:buClr>
              <a:buSzPts val="2800"/>
              <a:buFont typeface="Arial"/>
              <a:buChar char="•"/>
            </a:pPr>
            <a:r>
              <a:rPr lang="en-US" sz="2800">
                <a:solidFill>
                  <a:schemeClr val="dk1"/>
                </a:solidFill>
                <a:latin typeface="Arial"/>
                <a:ea typeface="Arial"/>
                <a:cs typeface="Arial"/>
                <a:sym typeface="Arial"/>
              </a:rPr>
              <a:t>If we create two sockets, one at each end, and define the source and  destination addresses correctly, we can use the available instructions  to send and receive data.</a:t>
            </a:r>
            <a:endParaRPr sz="2800">
              <a:solidFill>
                <a:schemeClr val="dk1"/>
              </a:solidFill>
              <a:latin typeface="Arial"/>
              <a:ea typeface="Arial"/>
              <a:cs typeface="Arial"/>
              <a:sym typeface="Arial"/>
            </a:endParaRPr>
          </a:p>
          <a:p>
            <a:pPr indent="-228600" lvl="0" marL="241300" marR="1344295" rtl="0" algn="just">
              <a:lnSpc>
                <a:spcPct val="107857"/>
              </a:lnSpc>
              <a:spcBef>
                <a:spcPts val="1055"/>
              </a:spcBef>
              <a:spcAft>
                <a:spcPts val="0"/>
              </a:spcAft>
              <a:buClr>
                <a:schemeClr val="dk1"/>
              </a:buClr>
              <a:buSzPts val="2800"/>
              <a:buFont typeface="Arial"/>
              <a:buChar char="•"/>
            </a:pPr>
            <a:r>
              <a:rPr lang="en-US" sz="2800">
                <a:solidFill>
                  <a:schemeClr val="dk1"/>
                </a:solidFill>
                <a:latin typeface="Arial"/>
                <a:ea typeface="Arial"/>
                <a:cs typeface="Arial"/>
                <a:sym typeface="Arial"/>
              </a:rPr>
              <a:t>The rest is the responsibility of the </a:t>
            </a:r>
            <a:r>
              <a:rPr lang="en-US" sz="2800">
                <a:solidFill>
                  <a:srgbClr val="2D75B6"/>
                </a:solidFill>
                <a:latin typeface="Arial"/>
                <a:ea typeface="Arial"/>
                <a:cs typeface="Arial"/>
                <a:sym typeface="Arial"/>
              </a:rPr>
              <a:t>operating system </a:t>
            </a:r>
            <a:r>
              <a:rPr lang="en-US" sz="2800">
                <a:solidFill>
                  <a:schemeClr val="dk1"/>
                </a:solidFill>
                <a:latin typeface="Arial"/>
                <a:ea typeface="Arial"/>
                <a:cs typeface="Arial"/>
                <a:sym typeface="Arial"/>
              </a:rPr>
              <a:t>and the  embedded TCP/IP protocol.</a:t>
            </a:r>
            <a:endParaRPr sz="2800">
              <a:solidFill>
                <a:schemeClr val="dk1"/>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70"/>
          <p:cNvSpPr txBox="1"/>
          <p:nvPr>
            <p:ph type="title"/>
          </p:nvPr>
        </p:nvSpPr>
        <p:spPr>
          <a:xfrm>
            <a:off x="916939" y="609676"/>
            <a:ext cx="467931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Structured Networks</a:t>
            </a:r>
            <a:endParaRPr/>
          </a:p>
        </p:txBody>
      </p:sp>
      <p:sp>
        <p:nvSpPr>
          <p:cNvPr id="1059" name="Google Shape;1059;p170"/>
          <p:cNvSpPr txBox="1"/>
          <p:nvPr/>
        </p:nvSpPr>
        <p:spPr>
          <a:xfrm>
            <a:off x="916939" y="1793493"/>
            <a:ext cx="10241280" cy="3522345"/>
          </a:xfrm>
          <a:prstGeom prst="rect">
            <a:avLst/>
          </a:prstGeom>
          <a:noFill/>
          <a:ln>
            <a:noFill/>
          </a:ln>
        </p:spPr>
        <p:txBody>
          <a:bodyPr anchorCtr="0" anchor="t" bIns="0" lIns="0" spcFirstLastPara="1" rIns="0" wrap="square" tIns="59675">
            <a:spAutoFit/>
          </a:bodyPr>
          <a:lstStyle/>
          <a:p>
            <a:pPr indent="-228600" lvl="0" marL="241300" marR="250825"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structured network uses a </a:t>
            </a:r>
            <a:r>
              <a:rPr lang="en-US" sz="2800">
                <a:solidFill>
                  <a:srgbClr val="2D75B6"/>
                </a:solidFill>
                <a:latin typeface="Calibri"/>
                <a:ea typeface="Calibri"/>
                <a:cs typeface="Calibri"/>
                <a:sym typeface="Calibri"/>
              </a:rPr>
              <a:t>predefined set of rules </a:t>
            </a:r>
            <a:r>
              <a:rPr lang="en-US" sz="2800">
                <a:solidFill>
                  <a:schemeClr val="dk1"/>
                </a:solidFill>
                <a:latin typeface="Calibri"/>
                <a:ea typeface="Calibri"/>
                <a:cs typeface="Calibri"/>
                <a:sym typeface="Calibri"/>
              </a:rPr>
              <a:t>to link nodes so  that a query can be effectively and efficiently resolved.</a:t>
            </a:r>
            <a:endParaRPr sz="2800">
              <a:solidFill>
                <a:schemeClr val="dk1"/>
              </a:solidFill>
              <a:latin typeface="Calibri"/>
              <a:ea typeface="Calibri"/>
              <a:cs typeface="Calibri"/>
              <a:sym typeface="Calibri"/>
            </a:endParaRPr>
          </a:p>
          <a:p>
            <a:pPr indent="-228600" lvl="0" marL="241300" marR="58419" rtl="0" algn="l">
              <a:lnSpc>
                <a:spcPct val="107857"/>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most common </a:t>
            </a:r>
            <a:r>
              <a:rPr lang="en-US" sz="2800">
                <a:solidFill>
                  <a:srgbClr val="2D75B6"/>
                </a:solidFill>
                <a:latin typeface="Calibri"/>
                <a:ea typeface="Calibri"/>
                <a:cs typeface="Calibri"/>
                <a:sym typeface="Calibri"/>
              </a:rPr>
              <a:t>technique </a:t>
            </a:r>
            <a:r>
              <a:rPr lang="en-US" sz="2800">
                <a:solidFill>
                  <a:schemeClr val="dk1"/>
                </a:solidFill>
                <a:latin typeface="Calibri"/>
                <a:ea typeface="Calibri"/>
                <a:cs typeface="Calibri"/>
                <a:sym typeface="Calibri"/>
              </a:rPr>
              <a:t>used for this purpose is the Distributed  Hash Table (DHT).</a:t>
            </a:r>
            <a:endParaRPr sz="2800">
              <a:solidFill>
                <a:schemeClr val="dk1"/>
              </a:solidFill>
              <a:latin typeface="Calibri"/>
              <a:ea typeface="Calibri"/>
              <a:cs typeface="Calibri"/>
              <a:sym typeface="Calibri"/>
            </a:endParaRPr>
          </a:p>
          <a:p>
            <a:pPr indent="-228600" lvl="0" marL="241300" marR="5080" rtl="0" algn="l">
              <a:lnSpc>
                <a:spcPct val="107857"/>
              </a:lnSpc>
              <a:spcBef>
                <a:spcPts val="10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DHT is used in many applications including Distributed Data Structure  (DDS), Content Distributed Systems (CDS), Domain Name System  (DNS), and </a:t>
            </a:r>
            <a:r>
              <a:rPr lang="en-US" sz="2800">
                <a:solidFill>
                  <a:srgbClr val="2D75B6"/>
                </a:solidFill>
                <a:latin typeface="Calibri"/>
                <a:ea typeface="Calibri"/>
                <a:cs typeface="Calibri"/>
                <a:sym typeface="Calibri"/>
              </a:rPr>
              <a:t>P2P file sharing</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One popular P2P file </a:t>
            </a:r>
            <a:r>
              <a:rPr lang="en-US" sz="2800">
                <a:solidFill>
                  <a:srgbClr val="2D75B6"/>
                </a:solidFill>
                <a:latin typeface="Calibri"/>
                <a:ea typeface="Calibri"/>
                <a:cs typeface="Calibri"/>
                <a:sym typeface="Calibri"/>
              </a:rPr>
              <a:t>sharing protocol </a:t>
            </a:r>
            <a:r>
              <a:rPr lang="en-US" sz="2800">
                <a:solidFill>
                  <a:schemeClr val="dk1"/>
                </a:solidFill>
                <a:latin typeface="Calibri"/>
                <a:ea typeface="Calibri"/>
                <a:cs typeface="Calibri"/>
                <a:sym typeface="Calibri"/>
              </a:rPr>
              <a:t>that uses the DHT is </a:t>
            </a:r>
            <a:r>
              <a:rPr lang="en-US" sz="2800">
                <a:solidFill>
                  <a:srgbClr val="2D75B6"/>
                </a:solidFill>
                <a:latin typeface="Calibri"/>
                <a:ea typeface="Calibri"/>
                <a:cs typeface="Calibri"/>
                <a:sym typeface="Calibri"/>
              </a:rPr>
              <a:t>BitTorrent.</a:t>
            </a:r>
            <a:endParaRPr sz="2800">
              <a:solidFill>
                <a:schemeClr val="dk1"/>
              </a:solidFill>
              <a:latin typeface="Calibri"/>
              <a:ea typeface="Calibri"/>
              <a:cs typeface="Calibri"/>
              <a:sym typeface="Calibri"/>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71"/>
          <p:cNvSpPr txBox="1"/>
          <p:nvPr>
            <p:ph type="title"/>
          </p:nvPr>
        </p:nvSpPr>
        <p:spPr>
          <a:xfrm>
            <a:off x="916939" y="496315"/>
            <a:ext cx="649414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Distributed Hash Table (DHT)</a:t>
            </a:r>
            <a:endParaRPr/>
          </a:p>
        </p:txBody>
      </p:sp>
      <p:sp>
        <p:nvSpPr>
          <p:cNvPr id="1065" name="Google Shape;1065;p171"/>
          <p:cNvSpPr txBox="1"/>
          <p:nvPr/>
        </p:nvSpPr>
        <p:spPr>
          <a:xfrm>
            <a:off x="916939" y="1793493"/>
            <a:ext cx="10351135" cy="3522345"/>
          </a:xfrm>
          <a:prstGeom prst="rect">
            <a:avLst/>
          </a:prstGeom>
          <a:noFill/>
          <a:ln>
            <a:noFill/>
          </a:ln>
        </p:spPr>
        <p:txBody>
          <a:bodyPr anchorCtr="0" anchor="t" bIns="0" lIns="0" spcFirstLastPara="1" rIns="0" wrap="square" tIns="59675">
            <a:spAutoFit/>
          </a:bodyPr>
          <a:lstStyle/>
          <a:p>
            <a:pPr indent="-228600" lvl="0" marL="241300" marR="5080"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Distributed Hash Table (DHT) </a:t>
            </a:r>
            <a:r>
              <a:rPr lang="en-US" sz="2800">
                <a:solidFill>
                  <a:srgbClr val="006FC0"/>
                </a:solidFill>
                <a:latin typeface="Calibri"/>
                <a:ea typeface="Calibri"/>
                <a:cs typeface="Calibri"/>
                <a:sym typeface="Calibri"/>
              </a:rPr>
              <a:t>distributes data </a:t>
            </a:r>
            <a:r>
              <a:rPr lang="en-US" sz="2800">
                <a:solidFill>
                  <a:schemeClr val="dk1"/>
                </a:solidFill>
                <a:latin typeface="Calibri"/>
                <a:ea typeface="Calibri"/>
                <a:cs typeface="Calibri"/>
                <a:sym typeface="Calibri"/>
              </a:rPr>
              <a:t>(or references to data)  among a set of nodes according to some </a:t>
            </a:r>
            <a:r>
              <a:rPr lang="en-US" sz="2800">
                <a:solidFill>
                  <a:srgbClr val="006FC0"/>
                </a:solidFill>
                <a:latin typeface="Calibri"/>
                <a:ea typeface="Calibri"/>
                <a:cs typeface="Calibri"/>
                <a:sym typeface="Calibri"/>
              </a:rPr>
              <a:t>predefined rules.</a:t>
            </a:r>
            <a:endParaRPr sz="2800">
              <a:solidFill>
                <a:schemeClr val="dk1"/>
              </a:solidFill>
              <a:latin typeface="Calibri"/>
              <a:ea typeface="Calibri"/>
              <a:cs typeface="Calibri"/>
              <a:sym typeface="Calibri"/>
            </a:endParaRPr>
          </a:p>
          <a:p>
            <a:pPr indent="-228600" lvl="0" marL="241300" marR="368935" rtl="0" algn="l">
              <a:lnSpc>
                <a:spcPct val="107857"/>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Each peer in a DHT-based network becomes </a:t>
            </a:r>
            <a:r>
              <a:rPr lang="en-US" sz="2800">
                <a:solidFill>
                  <a:srgbClr val="006FC0"/>
                </a:solidFill>
                <a:latin typeface="Calibri"/>
                <a:ea typeface="Calibri"/>
                <a:cs typeface="Calibri"/>
                <a:sym typeface="Calibri"/>
              </a:rPr>
              <a:t>responsible for a range  </a:t>
            </a:r>
            <a:r>
              <a:rPr lang="en-US" sz="2800">
                <a:solidFill>
                  <a:schemeClr val="dk1"/>
                </a:solidFill>
                <a:latin typeface="Calibri"/>
                <a:ea typeface="Calibri"/>
                <a:cs typeface="Calibri"/>
                <a:sym typeface="Calibri"/>
              </a:rPr>
              <a:t>of data items.</a:t>
            </a:r>
            <a:endParaRPr sz="2800">
              <a:solidFill>
                <a:schemeClr val="dk1"/>
              </a:solidFill>
              <a:latin typeface="Calibri"/>
              <a:ea typeface="Calibri"/>
              <a:cs typeface="Calibri"/>
              <a:sym typeface="Calibri"/>
            </a:endParaRPr>
          </a:p>
          <a:p>
            <a:pPr indent="-228600" lvl="0" marL="241300" marR="106045" rtl="0" algn="l">
              <a:lnSpc>
                <a:spcPct val="107857"/>
              </a:lnSpc>
              <a:spcBef>
                <a:spcPts val="10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To </a:t>
            </a:r>
            <a:r>
              <a:rPr lang="en-US" sz="2800">
                <a:solidFill>
                  <a:srgbClr val="006FC0"/>
                </a:solidFill>
                <a:latin typeface="Calibri"/>
                <a:ea typeface="Calibri"/>
                <a:cs typeface="Calibri"/>
                <a:sym typeface="Calibri"/>
              </a:rPr>
              <a:t>avoid the flooding </a:t>
            </a:r>
            <a:r>
              <a:rPr lang="en-US" sz="2800">
                <a:solidFill>
                  <a:schemeClr val="dk1"/>
                </a:solidFill>
                <a:latin typeface="Calibri"/>
                <a:ea typeface="Calibri"/>
                <a:cs typeface="Calibri"/>
                <a:sym typeface="Calibri"/>
              </a:rPr>
              <a:t>overhead, DHT-based networks allow each peer  to have </a:t>
            </a:r>
            <a:r>
              <a:rPr lang="en-US" sz="2800">
                <a:solidFill>
                  <a:srgbClr val="006FC0"/>
                </a:solidFill>
                <a:latin typeface="Calibri"/>
                <a:ea typeface="Calibri"/>
                <a:cs typeface="Calibri"/>
                <a:sym typeface="Calibri"/>
              </a:rPr>
              <a:t>a partial knowledge </a:t>
            </a:r>
            <a:r>
              <a:rPr lang="en-US" sz="2800">
                <a:solidFill>
                  <a:schemeClr val="dk1"/>
                </a:solidFill>
                <a:latin typeface="Calibri"/>
                <a:ea typeface="Calibri"/>
                <a:cs typeface="Calibri"/>
                <a:sym typeface="Calibri"/>
              </a:rPr>
              <a:t>about the whole network.</a:t>
            </a:r>
            <a:endParaRPr sz="2800">
              <a:solidFill>
                <a:schemeClr val="dk1"/>
              </a:solidFill>
              <a:latin typeface="Calibri"/>
              <a:ea typeface="Calibri"/>
              <a:cs typeface="Calibri"/>
              <a:sym typeface="Calibri"/>
            </a:endParaRPr>
          </a:p>
          <a:p>
            <a:pPr indent="-228600" lvl="0" marL="241300" marR="5080" rtl="0" algn="l">
              <a:lnSpc>
                <a:spcPct val="108214"/>
              </a:lnSpc>
              <a:spcBef>
                <a:spcPts val="994"/>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This knowledge can be used </a:t>
            </a:r>
            <a:r>
              <a:rPr lang="en-US" sz="2800">
                <a:solidFill>
                  <a:srgbClr val="006FC0"/>
                </a:solidFill>
                <a:latin typeface="Calibri"/>
                <a:ea typeface="Calibri"/>
                <a:cs typeface="Calibri"/>
                <a:sym typeface="Calibri"/>
              </a:rPr>
              <a:t>to route the queries </a:t>
            </a:r>
            <a:r>
              <a:rPr lang="en-US" sz="2800">
                <a:solidFill>
                  <a:schemeClr val="dk1"/>
                </a:solidFill>
                <a:latin typeface="Calibri"/>
                <a:ea typeface="Calibri"/>
                <a:cs typeface="Calibri"/>
                <a:sym typeface="Calibri"/>
              </a:rPr>
              <a:t>about the data items  to the responsible nodes using effective and scalable procedures.</a:t>
            </a:r>
            <a:endParaRPr sz="2800">
              <a:solidFill>
                <a:schemeClr val="dk1"/>
              </a:solidFill>
              <a:latin typeface="Calibri"/>
              <a:ea typeface="Calibri"/>
              <a:cs typeface="Calibri"/>
              <a:sym typeface="Calibri"/>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72"/>
          <p:cNvSpPr txBox="1"/>
          <p:nvPr>
            <p:ph type="title"/>
          </p:nvPr>
        </p:nvSpPr>
        <p:spPr>
          <a:xfrm>
            <a:off x="916939" y="443560"/>
            <a:ext cx="488886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Address Space in DHT</a:t>
            </a:r>
            <a:endParaRPr/>
          </a:p>
        </p:txBody>
      </p:sp>
      <p:sp>
        <p:nvSpPr>
          <p:cNvPr id="1071" name="Google Shape;1071;p172"/>
          <p:cNvSpPr txBox="1"/>
          <p:nvPr/>
        </p:nvSpPr>
        <p:spPr>
          <a:xfrm>
            <a:off x="904239" y="1325956"/>
            <a:ext cx="10213975" cy="2753995"/>
          </a:xfrm>
          <a:prstGeom prst="rect">
            <a:avLst/>
          </a:prstGeom>
          <a:noFill/>
          <a:ln>
            <a:noFill/>
          </a:ln>
        </p:spPr>
        <p:txBody>
          <a:bodyPr anchorCtr="0" anchor="t" bIns="0" lIns="0" spcFirstLastPara="1" rIns="0" wrap="square" tIns="60325">
            <a:spAutoFit/>
          </a:bodyPr>
          <a:lstStyle/>
          <a:p>
            <a:pPr indent="-228600" lvl="0" marL="254000" marR="17780"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a DHT-based network, </a:t>
            </a:r>
            <a:r>
              <a:rPr lang="en-US" sz="2800">
                <a:solidFill>
                  <a:srgbClr val="006FC0"/>
                </a:solidFill>
                <a:latin typeface="Calibri"/>
                <a:ea typeface="Calibri"/>
                <a:cs typeface="Calibri"/>
                <a:sym typeface="Calibri"/>
              </a:rPr>
              <a:t>each data item and the peer </a:t>
            </a:r>
            <a:r>
              <a:rPr lang="en-US" sz="2800">
                <a:solidFill>
                  <a:schemeClr val="dk1"/>
                </a:solidFill>
                <a:latin typeface="Calibri"/>
                <a:ea typeface="Calibri"/>
                <a:cs typeface="Calibri"/>
                <a:sym typeface="Calibri"/>
              </a:rPr>
              <a:t>is mapped to a  point in a large address of size 2</a:t>
            </a:r>
            <a:r>
              <a:rPr baseline="30000" lang="en-US" sz="2775">
                <a:solidFill>
                  <a:schemeClr val="dk1"/>
                </a:solidFill>
                <a:latin typeface="Calibri"/>
                <a:ea typeface="Calibri"/>
                <a:cs typeface="Calibri"/>
                <a:sym typeface="Calibri"/>
              </a:rPr>
              <a:t>m</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0" marL="254000" marR="0" rtl="0" algn="l">
              <a:lnSpc>
                <a:spcPct val="100000"/>
              </a:lnSpc>
              <a:spcBef>
                <a:spcPts val="62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address space is designed using </a:t>
            </a:r>
            <a:r>
              <a:rPr lang="en-US" sz="2800">
                <a:solidFill>
                  <a:srgbClr val="006FC0"/>
                </a:solidFill>
                <a:latin typeface="Calibri"/>
                <a:ea typeface="Calibri"/>
                <a:cs typeface="Calibri"/>
                <a:sym typeface="Calibri"/>
              </a:rPr>
              <a:t>modular arithmetic</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0" marL="254000" marR="231140" rtl="0" algn="l">
              <a:lnSpc>
                <a:spcPct val="108214"/>
              </a:lnSpc>
              <a:spcBef>
                <a:spcPts val="103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rgbClr val="006FC0"/>
                </a:solidFill>
                <a:latin typeface="Calibri"/>
                <a:ea typeface="Calibri"/>
                <a:cs typeface="Calibri"/>
                <a:sym typeface="Calibri"/>
              </a:rPr>
              <a:t>which means that </a:t>
            </a:r>
            <a:r>
              <a:rPr lang="en-US" sz="2800">
                <a:solidFill>
                  <a:schemeClr val="dk1"/>
                </a:solidFill>
                <a:latin typeface="Calibri"/>
                <a:ea typeface="Calibri"/>
                <a:cs typeface="Calibri"/>
                <a:sym typeface="Calibri"/>
              </a:rPr>
              <a:t>points in the address space as distributed evenly  on a </a:t>
            </a:r>
            <a:r>
              <a:rPr lang="en-US" sz="2800">
                <a:solidFill>
                  <a:srgbClr val="006FC0"/>
                </a:solidFill>
                <a:latin typeface="Calibri"/>
                <a:ea typeface="Calibri"/>
                <a:cs typeface="Calibri"/>
                <a:sym typeface="Calibri"/>
              </a:rPr>
              <a:t>circle with </a:t>
            </a:r>
            <a:r>
              <a:rPr lang="en-US" sz="2800">
                <a:solidFill>
                  <a:schemeClr val="dk1"/>
                </a:solidFill>
                <a:latin typeface="Calibri"/>
                <a:ea typeface="Calibri"/>
                <a:cs typeface="Calibri"/>
                <a:sym typeface="Calibri"/>
              </a:rPr>
              <a:t>2</a:t>
            </a:r>
            <a:r>
              <a:rPr baseline="30000" lang="en-US" sz="2775">
                <a:solidFill>
                  <a:schemeClr val="dk1"/>
                </a:solidFill>
                <a:latin typeface="Calibri"/>
                <a:ea typeface="Calibri"/>
                <a:cs typeface="Calibri"/>
                <a:sym typeface="Calibri"/>
              </a:rPr>
              <a:t>m </a:t>
            </a:r>
            <a:r>
              <a:rPr lang="en-US" sz="2800">
                <a:solidFill>
                  <a:srgbClr val="006FC0"/>
                </a:solidFill>
                <a:latin typeface="Calibri"/>
                <a:ea typeface="Calibri"/>
                <a:cs typeface="Calibri"/>
                <a:sym typeface="Calibri"/>
              </a:rPr>
              <a:t>points (0 to </a:t>
            </a:r>
            <a:r>
              <a:rPr lang="en-US" sz="2800">
                <a:solidFill>
                  <a:schemeClr val="dk1"/>
                </a:solidFill>
                <a:latin typeface="Calibri"/>
                <a:ea typeface="Calibri"/>
                <a:cs typeface="Calibri"/>
                <a:sym typeface="Calibri"/>
              </a:rPr>
              <a:t>2</a:t>
            </a:r>
            <a:r>
              <a:rPr baseline="30000" lang="en-US" sz="2775">
                <a:solidFill>
                  <a:schemeClr val="dk1"/>
                </a:solidFill>
                <a:latin typeface="Calibri"/>
                <a:ea typeface="Calibri"/>
                <a:cs typeface="Calibri"/>
                <a:sym typeface="Calibri"/>
              </a:rPr>
              <a:t>m </a:t>
            </a:r>
            <a:r>
              <a:rPr lang="en-US" sz="2800">
                <a:solidFill>
                  <a:srgbClr val="006FC0"/>
                </a:solidFill>
                <a:latin typeface="Calibri"/>
                <a:ea typeface="Calibri"/>
                <a:cs typeface="Calibri"/>
                <a:sym typeface="Calibri"/>
              </a:rPr>
              <a:t>− 1) </a:t>
            </a:r>
            <a:r>
              <a:rPr lang="en-US" sz="2800">
                <a:solidFill>
                  <a:schemeClr val="dk1"/>
                </a:solidFill>
                <a:latin typeface="Calibri"/>
                <a:ea typeface="Calibri"/>
                <a:cs typeface="Calibri"/>
                <a:sym typeface="Calibri"/>
              </a:rPr>
              <a:t>using clockwise direction</a:t>
            </a:r>
            <a:endParaRPr sz="2800">
              <a:solidFill>
                <a:schemeClr val="dk1"/>
              </a:solidFill>
              <a:latin typeface="Calibri"/>
              <a:ea typeface="Calibri"/>
              <a:cs typeface="Calibri"/>
              <a:sym typeface="Calibri"/>
            </a:endParaRPr>
          </a:p>
          <a:p>
            <a:pPr indent="-228600" lvl="0" marL="254000" marR="0" rtl="0" algn="l">
              <a:lnSpc>
                <a:spcPct val="100000"/>
              </a:lnSpc>
              <a:spcBef>
                <a:spcPts val="6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Most of the DHT implementations use m = 160.</a:t>
            </a:r>
            <a:endParaRPr sz="2800">
              <a:solidFill>
                <a:schemeClr val="dk1"/>
              </a:solidFill>
              <a:latin typeface="Calibri"/>
              <a:ea typeface="Calibri"/>
              <a:cs typeface="Calibri"/>
              <a:sym typeface="Calibri"/>
            </a:endParaRPr>
          </a:p>
        </p:txBody>
      </p:sp>
      <p:pic>
        <p:nvPicPr>
          <p:cNvPr id="1072" name="Google Shape;1072;p172"/>
          <p:cNvPicPr preferRelativeResize="0"/>
          <p:nvPr/>
        </p:nvPicPr>
        <p:blipFill rotWithShape="1">
          <a:blip r:embed="rId3">
            <a:alphaModFix/>
          </a:blip>
          <a:srcRect b="0" l="0" r="0" t="0"/>
          <a:stretch/>
        </p:blipFill>
        <p:spPr>
          <a:xfrm>
            <a:off x="8207989" y="4082745"/>
            <a:ext cx="3790766" cy="2375917"/>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73"/>
          <p:cNvSpPr txBox="1"/>
          <p:nvPr>
            <p:ph type="title"/>
          </p:nvPr>
        </p:nvSpPr>
        <p:spPr>
          <a:xfrm>
            <a:off x="916939" y="515569"/>
            <a:ext cx="51479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Hashing Peer Identifier</a:t>
            </a:r>
            <a:endParaRPr/>
          </a:p>
        </p:txBody>
      </p:sp>
      <p:sp>
        <p:nvSpPr>
          <p:cNvPr id="1078" name="Google Shape;1078;p173"/>
          <p:cNvSpPr txBox="1"/>
          <p:nvPr/>
        </p:nvSpPr>
        <p:spPr>
          <a:xfrm>
            <a:off x="916939" y="1470152"/>
            <a:ext cx="9947275" cy="4418330"/>
          </a:xfrm>
          <a:prstGeom prst="rect">
            <a:avLst/>
          </a:prstGeom>
          <a:noFill/>
          <a:ln>
            <a:noFill/>
          </a:ln>
        </p:spPr>
        <p:txBody>
          <a:bodyPr anchorCtr="0" anchor="t" bIns="0" lIns="0" spcFirstLastPara="1" rIns="0" wrap="square" tIns="60950">
            <a:spAutoFit/>
          </a:bodyPr>
          <a:lstStyle/>
          <a:p>
            <a:pPr indent="-228600" lvl="0" marL="241300" marR="46355" rtl="0" algn="just">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t>
            </a:r>
            <a:r>
              <a:rPr lang="en-US" sz="2800">
                <a:solidFill>
                  <a:srgbClr val="006FC0"/>
                </a:solidFill>
                <a:latin typeface="Calibri"/>
                <a:ea typeface="Calibri"/>
                <a:cs typeface="Calibri"/>
                <a:sym typeface="Calibri"/>
              </a:rPr>
              <a:t>first step </a:t>
            </a:r>
            <a:r>
              <a:rPr lang="en-US" sz="2800">
                <a:solidFill>
                  <a:schemeClr val="dk1"/>
                </a:solidFill>
                <a:latin typeface="Calibri"/>
                <a:ea typeface="Calibri"/>
                <a:cs typeface="Calibri"/>
                <a:sym typeface="Calibri"/>
              </a:rPr>
              <a:t>in creating the DHT system is to </a:t>
            </a:r>
            <a:r>
              <a:rPr lang="en-US" sz="2800">
                <a:solidFill>
                  <a:srgbClr val="006FC0"/>
                </a:solidFill>
                <a:latin typeface="Calibri"/>
                <a:ea typeface="Calibri"/>
                <a:cs typeface="Calibri"/>
                <a:sym typeface="Calibri"/>
              </a:rPr>
              <a:t>place all peers on the  address space </a:t>
            </a:r>
            <a:r>
              <a:rPr lang="en-US" sz="2800">
                <a:solidFill>
                  <a:schemeClr val="dk1"/>
                </a:solidFill>
                <a:latin typeface="Calibri"/>
                <a:ea typeface="Calibri"/>
                <a:cs typeface="Calibri"/>
                <a:sym typeface="Calibri"/>
              </a:rPr>
              <a:t>ring.</a:t>
            </a:r>
            <a:endParaRPr sz="2800">
              <a:solidFill>
                <a:schemeClr val="dk1"/>
              </a:solidFill>
              <a:latin typeface="Calibri"/>
              <a:ea typeface="Calibri"/>
              <a:cs typeface="Calibri"/>
              <a:sym typeface="Calibri"/>
            </a:endParaRPr>
          </a:p>
          <a:p>
            <a:pPr indent="-228600" lvl="0" marL="241300" marR="5080" rtl="0" algn="just">
              <a:lnSpc>
                <a:spcPct val="107857"/>
              </a:lnSpc>
              <a:spcBef>
                <a:spcPts val="101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This is normally done by using a </a:t>
            </a:r>
            <a:r>
              <a:rPr lang="en-US" sz="2800">
                <a:solidFill>
                  <a:srgbClr val="006FC0"/>
                </a:solidFill>
                <a:latin typeface="Calibri"/>
                <a:ea typeface="Calibri"/>
                <a:cs typeface="Calibri"/>
                <a:sym typeface="Calibri"/>
              </a:rPr>
              <a:t>hash function </a:t>
            </a:r>
            <a:r>
              <a:rPr lang="en-US" sz="2800">
                <a:solidFill>
                  <a:schemeClr val="dk1"/>
                </a:solidFill>
                <a:latin typeface="Calibri"/>
                <a:ea typeface="Calibri"/>
                <a:cs typeface="Calibri"/>
                <a:sym typeface="Calibri"/>
              </a:rPr>
              <a:t>that hashes the peer  identifier, normally its IP address, to an </a:t>
            </a:r>
            <a:r>
              <a:rPr lang="en-US" sz="2800">
                <a:solidFill>
                  <a:srgbClr val="006FC0"/>
                </a:solidFill>
                <a:latin typeface="Calibri"/>
                <a:ea typeface="Calibri"/>
                <a:cs typeface="Calibri"/>
                <a:sym typeface="Calibri"/>
              </a:rPr>
              <a:t>m-bit integer</a:t>
            </a:r>
            <a:r>
              <a:rPr lang="en-US" sz="2800">
                <a:solidFill>
                  <a:schemeClr val="dk1"/>
                </a:solidFill>
                <a:latin typeface="Calibri"/>
                <a:ea typeface="Calibri"/>
                <a:cs typeface="Calibri"/>
                <a:sym typeface="Calibri"/>
              </a:rPr>
              <a:t>, called a node  ID.</a:t>
            </a:r>
            <a:endParaRPr sz="2800">
              <a:solidFill>
                <a:schemeClr val="dk1"/>
              </a:solidFill>
              <a:latin typeface="Calibri"/>
              <a:ea typeface="Calibri"/>
              <a:cs typeface="Calibri"/>
              <a:sym typeface="Calibri"/>
            </a:endParaRPr>
          </a:p>
          <a:p>
            <a:pPr indent="-228600" lvl="0" marL="241300" marR="0" rtl="0" algn="l">
              <a:lnSpc>
                <a:spcPct val="100000"/>
              </a:lnSpc>
              <a:spcBef>
                <a:spcPts val="63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node ID = hash (Peer IP address)</a:t>
            </a:r>
            <a:endParaRPr sz="2800">
              <a:solidFill>
                <a:schemeClr val="dk1"/>
              </a:solidFill>
              <a:latin typeface="Calibri"/>
              <a:ea typeface="Calibri"/>
              <a:cs typeface="Calibri"/>
              <a:sym typeface="Calibri"/>
            </a:endParaRPr>
          </a:p>
          <a:p>
            <a:pPr indent="-228600" lvl="0" marL="241300" marR="231140" rtl="0" algn="l">
              <a:lnSpc>
                <a:spcPct val="107857"/>
              </a:lnSpc>
              <a:spcBef>
                <a:spcPts val="104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hash function is a mathematical function that creates an </a:t>
            </a:r>
            <a:r>
              <a:rPr lang="en-US" sz="2800">
                <a:solidFill>
                  <a:srgbClr val="006FC0"/>
                </a:solidFill>
                <a:latin typeface="Calibri"/>
                <a:ea typeface="Calibri"/>
                <a:cs typeface="Calibri"/>
                <a:sym typeface="Calibri"/>
              </a:rPr>
              <a:t>output  from an input</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0" marL="241300" marR="97790" rtl="0" algn="l">
              <a:lnSpc>
                <a:spcPct val="107857"/>
              </a:lnSpc>
              <a:spcBef>
                <a:spcPts val="101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DHT uses some of the </a:t>
            </a:r>
            <a:r>
              <a:rPr lang="en-US" sz="2800">
                <a:solidFill>
                  <a:srgbClr val="006FC0"/>
                </a:solidFill>
                <a:latin typeface="Calibri"/>
                <a:ea typeface="Calibri"/>
                <a:cs typeface="Calibri"/>
                <a:sym typeface="Calibri"/>
              </a:rPr>
              <a:t>cryptographic hash functions </a:t>
            </a:r>
            <a:r>
              <a:rPr lang="en-US" sz="2800">
                <a:solidFill>
                  <a:schemeClr val="dk1"/>
                </a:solidFill>
                <a:latin typeface="Calibri"/>
                <a:ea typeface="Calibri"/>
                <a:cs typeface="Calibri"/>
                <a:sym typeface="Calibri"/>
              </a:rPr>
              <a:t>such as Secure  Hash Algorithm (SHA) that are </a:t>
            </a:r>
            <a:r>
              <a:rPr lang="en-US" sz="2800">
                <a:solidFill>
                  <a:srgbClr val="006FC0"/>
                </a:solidFill>
                <a:latin typeface="Calibri"/>
                <a:ea typeface="Calibri"/>
                <a:cs typeface="Calibri"/>
                <a:sym typeface="Calibri"/>
              </a:rPr>
              <a:t>collision resistant</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74"/>
          <p:cNvSpPr txBox="1"/>
          <p:nvPr>
            <p:ph type="title"/>
          </p:nvPr>
        </p:nvSpPr>
        <p:spPr>
          <a:xfrm>
            <a:off x="916939" y="417957"/>
            <a:ext cx="561086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Hashing Object Identifier</a:t>
            </a:r>
            <a:endParaRPr/>
          </a:p>
        </p:txBody>
      </p:sp>
      <p:sp>
        <p:nvSpPr>
          <p:cNvPr id="1084" name="Google Shape;1084;p174"/>
          <p:cNvSpPr txBox="1"/>
          <p:nvPr/>
        </p:nvSpPr>
        <p:spPr>
          <a:xfrm>
            <a:off x="916939" y="1274191"/>
            <a:ext cx="9611995" cy="3137535"/>
          </a:xfrm>
          <a:prstGeom prst="rect">
            <a:avLst/>
          </a:prstGeom>
          <a:noFill/>
          <a:ln>
            <a:noFill/>
          </a:ln>
        </p:spPr>
        <p:txBody>
          <a:bodyPr anchorCtr="0" anchor="t" bIns="0" lIns="0" spcFirstLastPara="1" rIns="0" wrap="square" tIns="60950">
            <a:spAutoFit/>
          </a:bodyPr>
          <a:lstStyle/>
          <a:p>
            <a:pPr indent="-228600" lvl="0" marL="241300" marR="266700" rtl="0" algn="l">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name of the object (for example, a file) to be shared is also  hashed to an </a:t>
            </a:r>
            <a:r>
              <a:rPr lang="en-US" sz="2800">
                <a:solidFill>
                  <a:srgbClr val="006FC0"/>
                </a:solidFill>
                <a:latin typeface="Calibri"/>
                <a:ea typeface="Calibri"/>
                <a:cs typeface="Calibri"/>
                <a:sym typeface="Calibri"/>
              </a:rPr>
              <a:t>m-bit integer </a:t>
            </a:r>
            <a:r>
              <a:rPr lang="en-US" sz="2800">
                <a:solidFill>
                  <a:schemeClr val="dk1"/>
                </a:solidFill>
                <a:latin typeface="Calibri"/>
                <a:ea typeface="Calibri"/>
                <a:cs typeface="Calibri"/>
                <a:sym typeface="Calibri"/>
              </a:rPr>
              <a:t>in the same address space.</a:t>
            </a:r>
            <a:endParaRPr sz="2800">
              <a:solidFill>
                <a:schemeClr val="dk1"/>
              </a:solidFill>
              <a:latin typeface="Calibri"/>
              <a:ea typeface="Calibri"/>
              <a:cs typeface="Calibri"/>
              <a:sym typeface="Calibri"/>
            </a:endParaRPr>
          </a:p>
          <a:p>
            <a:pPr indent="-228600" lvl="0" marL="241300" marR="0" rtl="0" algn="l">
              <a:lnSpc>
                <a:spcPct val="100000"/>
              </a:lnSpc>
              <a:spcBef>
                <a:spcPts val="63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result in DHT parlance is called </a:t>
            </a:r>
            <a:r>
              <a:rPr lang="en-US" sz="2800">
                <a:solidFill>
                  <a:srgbClr val="006FC0"/>
                </a:solidFill>
                <a:latin typeface="Calibri"/>
                <a:ea typeface="Calibri"/>
                <a:cs typeface="Calibri"/>
                <a:sym typeface="Calibri"/>
              </a:rPr>
              <a:t>a key</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key = hash (Object name)</a:t>
            </a:r>
            <a:endParaRPr sz="2800">
              <a:solidFill>
                <a:schemeClr val="dk1"/>
              </a:solidFill>
              <a:latin typeface="Calibri"/>
              <a:ea typeface="Calibri"/>
              <a:cs typeface="Calibri"/>
              <a:sym typeface="Calibri"/>
            </a:endParaRPr>
          </a:p>
          <a:p>
            <a:pPr indent="-228600" lvl="0" marL="241300" marR="5080" rtl="0" algn="just">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the DHT </a:t>
            </a:r>
            <a:r>
              <a:rPr lang="en-US" sz="2800">
                <a:solidFill>
                  <a:srgbClr val="006FC0"/>
                </a:solidFill>
                <a:latin typeface="Calibri"/>
                <a:ea typeface="Calibri"/>
                <a:cs typeface="Calibri"/>
                <a:sym typeface="Calibri"/>
              </a:rPr>
              <a:t>an object </a:t>
            </a:r>
            <a:r>
              <a:rPr lang="en-US" sz="2800">
                <a:solidFill>
                  <a:schemeClr val="dk1"/>
                </a:solidFill>
                <a:latin typeface="Calibri"/>
                <a:ea typeface="Calibri"/>
                <a:cs typeface="Calibri"/>
                <a:sym typeface="Calibri"/>
              </a:rPr>
              <a:t>is normally related to the pair </a:t>
            </a:r>
            <a:r>
              <a:rPr lang="en-US" sz="2800">
                <a:solidFill>
                  <a:srgbClr val="006FC0"/>
                </a:solidFill>
                <a:latin typeface="Calibri"/>
                <a:ea typeface="Calibri"/>
                <a:cs typeface="Calibri"/>
                <a:sym typeface="Calibri"/>
              </a:rPr>
              <a:t>(key, value) </a:t>
            </a:r>
            <a:r>
              <a:rPr lang="en-US" sz="2800">
                <a:solidFill>
                  <a:schemeClr val="dk1"/>
                </a:solidFill>
                <a:latin typeface="Calibri"/>
                <a:ea typeface="Calibri"/>
                <a:cs typeface="Calibri"/>
                <a:sym typeface="Calibri"/>
              </a:rPr>
              <a:t>in  which the key is the hash of the object name and the value is the  </a:t>
            </a:r>
            <a:r>
              <a:rPr lang="en-US" sz="2800">
                <a:solidFill>
                  <a:srgbClr val="006FC0"/>
                </a:solidFill>
                <a:latin typeface="Calibri"/>
                <a:ea typeface="Calibri"/>
                <a:cs typeface="Calibri"/>
                <a:sym typeface="Calibri"/>
              </a:rPr>
              <a:t>object or a reference to the object</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75"/>
          <p:cNvSpPr txBox="1"/>
          <p:nvPr>
            <p:ph type="title"/>
          </p:nvPr>
        </p:nvSpPr>
        <p:spPr>
          <a:xfrm>
            <a:off x="916939" y="384759"/>
            <a:ext cx="4104004"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Storing the Object</a:t>
            </a:r>
            <a:endParaRPr/>
          </a:p>
        </p:txBody>
      </p:sp>
      <p:sp>
        <p:nvSpPr>
          <p:cNvPr id="1090" name="Google Shape;1090;p175"/>
          <p:cNvSpPr txBox="1"/>
          <p:nvPr/>
        </p:nvSpPr>
        <p:spPr>
          <a:xfrm>
            <a:off x="916939" y="1152525"/>
            <a:ext cx="10280015" cy="4663440"/>
          </a:xfrm>
          <a:prstGeom prst="rect">
            <a:avLst/>
          </a:prstGeom>
          <a:noFill/>
          <a:ln>
            <a:noFill/>
          </a:ln>
        </p:spPr>
        <p:txBody>
          <a:bodyPr anchorCtr="0" anchor="t" bIns="0" lIns="0" spcFirstLastPara="1" rIns="0" wrap="square" tIns="132075">
            <a:spAutoFit/>
          </a:bodyPr>
          <a:lstStyle/>
          <a:p>
            <a:pPr indent="-228600" lvl="0" marL="241300" marR="193040" rtl="0" algn="l">
              <a:lnSpc>
                <a:spcPct val="7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There are </a:t>
            </a:r>
            <a:r>
              <a:rPr lang="en-US" sz="2600">
                <a:solidFill>
                  <a:srgbClr val="4471C4"/>
                </a:solidFill>
                <a:latin typeface="Calibri"/>
                <a:ea typeface="Calibri"/>
                <a:cs typeface="Calibri"/>
                <a:sym typeface="Calibri"/>
              </a:rPr>
              <a:t>two strategies </a:t>
            </a:r>
            <a:r>
              <a:rPr lang="en-US" sz="2600">
                <a:solidFill>
                  <a:schemeClr val="dk1"/>
                </a:solidFill>
                <a:latin typeface="Calibri"/>
                <a:ea typeface="Calibri"/>
                <a:cs typeface="Calibri"/>
                <a:sym typeface="Calibri"/>
              </a:rPr>
              <a:t>for storing the object: the direct method and the  indirect method.</a:t>
            </a:r>
            <a:endParaRPr sz="2600">
              <a:solidFill>
                <a:schemeClr val="dk1"/>
              </a:solidFill>
              <a:latin typeface="Calibri"/>
              <a:ea typeface="Calibri"/>
              <a:cs typeface="Calibri"/>
              <a:sym typeface="Calibri"/>
            </a:endParaRPr>
          </a:p>
          <a:p>
            <a:pPr indent="-228600" lvl="0" marL="241300" marR="1268095" rtl="0" algn="l">
              <a:lnSpc>
                <a:spcPct val="70000"/>
              </a:lnSpc>
              <a:spcBef>
                <a:spcPts val="994"/>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In the </a:t>
            </a:r>
            <a:r>
              <a:rPr lang="en-US" sz="2600">
                <a:solidFill>
                  <a:srgbClr val="4471C4"/>
                </a:solidFill>
                <a:latin typeface="Calibri"/>
                <a:ea typeface="Calibri"/>
                <a:cs typeface="Calibri"/>
                <a:sym typeface="Calibri"/>
              </a:rPr>
              <a:t>direct method</a:t>
            </a:r>
            <a:r>
              <a:rPr lang="en-US" sz="2600">
                <a:solidFill>
                  <a:schemeClr val="dk1"/>
                </a:solidFill>
                <a:latin typeface="Calibri"/>
                <a:ea typeface="Calibri"/>
                <a:cs typeface="Calibri"/>
                <a:sym typeface="Calibri"/>
              </a:rPr>
              <a:t>, the object is stored in the node whose ID is  somehow </a:t>
            </a:r>
            <a:r>
              <a:rPr lang="en-US" sz="2600">
                <a:solidFill>
                  <a:srgbClr val="4471C4"/>
                </a:solidFill>
                <a:latin typeface="Calibri"/>
                <a:ea typeface="Calibri"/>
                <a:cs typeface="Calibri"/>
                <a:sym typeface="Calibri"/>
              </a:rPr>
              <a:t>closest </a:t>
            </a:r>
            <a:r>
              <a:rPr lang="en-US" sz="2600">
                <a:solidFill>
                  <a:schemeClr val="dk1"/>
                </a:solidFill>
                <a:latin typeface="Calibri"/>
                <a:ea typeface="Calibri"/>
                <a:cs typeface="Calibri"/>
                <a:sym typeface="Calibri"/>
              </a:rPr>
              <a:t>to the key in the ring.</a:t>
            </a:r>
            <a:endParaRPr sz="2600">
              <a:solidFill>
                <a:schemeClr val="dk1"/>
              </a:solidFill>
              <a:latin typeface="Calibri"/>
              <a:ea typeface="Calibri"/>
              <a:cs typeface="Calibri"/>
              <a:sym typeface="Calibri"/>
            </a:endParaRPr>
          </a:p>
          <a:p>
            <a:pPr indent="-228600" lvl="0" marL="241300" marR="0" rtl="0" algn="l">
              <a:lnSpc>
                <a:spcPct val="100000"/>
              </a:lnSpc>
              <a:spcBef>
                <a:spcPts val="65"/>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Most DHT systems use the </a:t>
            </a:r>
            <a:r>
              <a:rPr lang="en-US" sz="2600">
                <a:solidFill>
                  <a:srgbClr val="4471C4"/>
                </a:solidFill>
                <a:latin typeface="Calibri"/>
                <a:ea typeface="Calibri"/>
                <a:cs typeface="Calibri"/>
                <a:sym typeface="Calibri"/>
              </a:rPr>
              <a:t>indirect method </a:t>
            </a:r>
            <a:r>
              <a:rPr lang="en-US" sz="2600">
                <a:solidFill>
                  <a:schemeClr val="dk1"/>
                </a:solidFill>
                <a:latin typeface="Calibri"/>
                <a:ea typeface="Calibri"/>
                <a:cs typeface="Calibri"/>
                <a:sym typeface="Calibri"/>
              </a:rPr>
              <a:t>due to efficiency.</a:t>
            </a:r>
            <a:endParaRPr sz="2600">
              <a:solidFill>
                <a:schemeClr val="dk1"/>
              </a:solidFill>
              <a:latin typeface="Calibri"/>
              <a:ea typeface="Calibri"/>
              <a:cs typeface="Calibri"/>
              <a:sym typeface="Calibri"/>
            </a:endParaRPr>
          </a:p>
          <a:p>
            <a:pPr indent="-228600" lvl="0" marL="241300" marR="0" rtl="0" algn="l">
              <a:lnSpc>
                <a:spcPct val="101923"/>
              </a:lnSpc>
              <a:spcBef>
                <a:spcPts val="7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peer that owns the object keeps the object, but </a:t>
            </a:r>
            <a:r>
              <a:rPr lang="en-US" sz="2600">
                <a:solidFill>
                  <a:srgbClr val="4471C4"/>
                </a:solidFill>
                <a:latin typeface="Calibri"/>
                <a:ea typeface="Calibri"/>
                <a:cs typeface="Calibri"/>
                <a:sym typeface="Calibri"/>
              </a:rPr>
              <a:t>a reference </a:t>
            </a:r>
            <a:r>
              <a:rPr lang="en-US" sz="2600">
                <a:solidFill>
                  <a:schemeClr val="dk1"/>
                </a:solidFill>
                <a:latin typeface="Calibri"/>
                <a:ea typeface="Calibri"/>
                <a:cs typeface="Calibri"/>
                <a:sym typeface="Calibri"/>
              </a:rPr>
              <a:t>to the</a:t>
            </a:r>
            <a:endParaRPr sz="2600">
              <a:solidFill>
                <a:schemeClr val="dk1"/>
              </a:solidFill>
              <a:latin typeface="Calibri"/>
              <a:ea typeface="Calibri"/>
              <a:cs typeface="Calibri"/>
              <a:sym typeface="Calibri"/>
            </a:endParaRPr>
          </a:p>
          <a:p>
            <a:pPr indent="0" lvl="0" marL="241300" marR="714375" rtl="0" algn="l">
              <a:lnSpc>
                <a:spcPct val="70000"/>
              </a:lnSpc>
              <a:spcBef>
                <a:spcPts val="465"/>
              </a:spcBef>
              <a:spcAft>
                <a:spcPts val="0"/>
              </a:spcAft>
              <a:buNone/>
            </a:pPr>
            <a:r>
              <a:rPr lang="en-US" sz="2600">
                <a:solidFill>
                  <a:schemeClr val="dk1"/>
                </a:solidFill>
                <a:latin typeface="Calibri"/>
                <a:ea typeface="Calibri"/>
                <a:cs typeface="Calibri"/>
                <a:sym typeface="Calibri"/>
              </a:rPr>
              <a:t>object is created and stored in the node whose ID is closest to the key  point.</a:t>
            </a:r>
            <a:endParaRPr sz="2600">
              <a:solidFill>
                <a:schemeClr val="dk1"/>
              </a:solidFill>
              <a:latin typeface="Calibri"/>
              <a:ea typeface="Calibri"/>
              <a:cs typeface="Calibri"/>
              <a:sym typeface="Calibri"/>
            </a:endParaRPr>
          </a:p>
          <a:p>
            <a:pPr indent="-228600" lvl="0" marL="241300" marR="872489" rtl="0" algn="l">
              <a:lnSpc>
                <a:spcPct val="70000"/>
              </a:lnSpc>
              <a:spcBef>
                <a:spcPts val="100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The physical object and the reference to the object are stored in </a:t>
            </a:r>
            <a:r>
              <a:rPr lang="en-US" sz="2600">
                <a:solidFill>
                  <a:srgbClr val="4471C4"/>
                </a:solidFill>
                <a:latin typeface="Calibri"/>
                <a:ea typeface="Calibri"/>
                <a:cs typeface="Calibri"/>
                <a:sym typeface="Calibri"/>
              </a:rPr>
              <a:t>two  different locations</a:t>
            </a: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indent="-228600" lvl="0" marL="241300" marR="0" rtl="0" algn="l">
              <a:lnSpc>
                <a:spcPct val="101923"/>
              </a:lnSpc>
              <a:spcBef>
                <a:spcPts val="6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In the direct strategy, we create a </a:t>
            </a:r>
            <a:r>
              <a:rPr lang="en-US" sz="2600">
                <a:solidFill>
                  <a:srgbClr val="4471C4"/>
                </a:solidFill>
                <a:latin typeface="Calibri"/>
                <a:ea typeface="Calibri"/>
                <a:cs typeface="Calibri"/>
                <a:sym typeface="Calibri"/>
              </a:rPr>
              <a:t>relationship </a:t>
            </a:r>
            <a:r>
              <a:rPr lang="en-US" sz="2600">
                <a:solidFill>
                  <a:schemeClr val="dk1"/>
                </a:solidFill>
                <a:latin typeface="Calibri"/>
                <a:ea typeface="Calibri"/>
                <a:cs typeface="Calibri"/>
                <a:sym typeface="Calibri"/>
              </a:rPr>
              <a:t>between the node ID that</a:t>
            </a:r>
            <a:endParaRPr sz="2600">
              <a:solidFill>
                <a:schemeClr val="dk1"/>
              </a:solidFill>
              <a:latin typeface="Calibri"/>
              <a:ea typeface="Calibri"/>
              <a:cs typeface="Calibri"/>
              <a:sym typeface="Calibri"/>
            </a:endParaRPr>
          </a:p>
          <a:p>
            <a:pPr indent="0" lvl="0" marL="241300" marR="0" rtl="0" algn="l">
              <a:lnSpc>
                <a:spcPct val="84038"/>
              </a:lnSpc>
              <a:spcBef>
                <a:spcPts val="0"/>
              </a:spcBef>
              <a:spcAft>
                <a:spcPts val="0"/>
              </a:spcAft>
              <a:buNone/>
            </a:pPr>
            <a:r>
              <a:rPr lang="en-US" sz="2600">
                <a:solidFill>
                  <a:schemeClr val="dk1"/>
                </a:solidFill>
                <a:latin typeface="Calibri"/>
                <a:ea typeface="Calibri"/>
                <a:cs typeface="Calibri"/>
                <a:sym typeface="Calibri"/>
              </a:rPr>
              <a:t>stores the object and the key of the object; in the indirect strategy, we</a:t>
            </a:r>
            <a:endParaRPr sz="2600">
              <a:solidFill>
                <a:schemeClr val="dk1"/>
              </a:solidFill>
              <a:latin typeface="Calibri"/>
              <a:ea typeface="Calibri"/>
              <a:cs typeface="Calibri"/>
              <a:sym typeface="Calibri"/>
            </a:endParaRPr>
          </a:p>
          <a:p>
            <a:pPr indent="0" lvl="0" marL="241300" marR="5080" rtl="0" algn="l">
              <a:lnSpc>
                <a:spcPct val="70000"/>
              </a:lnSpc>
              <a:spcBef>
                <a:spcPts val="470"/>
              </a:spcBef>
              <a:spcAft>
                <a:spcPts val="0"/>
              </a:spcAft>
              <a:buNone/>
            </a:pPr>
            <a:r>
              <a:rPr lang="en-US" sz="2600">
                <a:solidFill>
                  <a:schemeClr val="dk1"/>
                </a:solidFill>
                <a:latin typeface="Calibri"/>
                <a:ea typeface="Calibri"/>
                <a:cs typeface="Calibri"/>
                <a:sym typeface="Calibri"/>
              </a:rPr>
              <a:t>create a relationship between the reference (pointer) to the object and the  node that stores that reference.</a:t>
            </a:r>
            <a:endParaRPr sz="2600">
              <a:solidFill>
                <a:schemeClr val="dk1"/>
              </a:solidFill>
              <a:latin typeface="Calibri"/>
              <a:ea typeface="Calibri"/>
              <a:cs typeface="Calibri"/>
              <a:sym typeface="Calibri"/>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76"/>
          <p:cNvSpPr txBox="1"/>
          <p:nvPr>
            <p:ph type="title"/>
          </p:nvPr>
        </p:nvSpPr>
        <p:spPr>
          <a:xfrm>
            <a:off x="916939" y="609676"/>
            <a:ext cx="19208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Example</a:t>
            </a:r>
            <a:endParaRPr/>
          </a:p>
        </p:txBody>
      </p:sp>
      <p:pic>
        <p:nvPicPr>
          <p:cNvPr id="1096" name="Google Shape;1096;p176"/>
          <p:cNvPicPr preferRelativeResize="0"/>
          <p:nvPr/>
        </p:nvPicPr>
        <p:blipFill rotWithShape="1">
          <a:blip r:embed="rId3">
            <a:alphaModFix/>
          </a:blip>
          <a:srcRect b="0" l="0" r="0" t="0"/>
          <a:stretch/>
        </p:blipFill>
        <p:spPr>
          <a:xfrm>
            <a:off x="1888235" y="1475268"/>
            <a:ext cx="8026214" cy="5199843"/>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77"/>
          <p:cNvSpPr txBox="1"/>
          <p:nvPr/>
        </p:nvSpPr>
        <p:spPr>
          <a:xfrm>
            <a:off x="916939" y="921511"/>
            <a:ext cx="10339705" cy="4290060"/>
          </a:xfrm>
          <a:prstGeom prst="rect">
            <a:avLst/>
          </a:prstGeom>
          <a:noFill/>
          <a:ln>
            <a:noFill/>
          </a:ln>
        </p:spPr>
        <p:txBody>
          <a:bodyPr anchorCtr="0" anchor="t" bIns="0" lIns="0" spcFirstLastPara="1" rIns="0" wrap="square" tIns="60950">
            <a:spAutoFit/>
          </a:bodyPr>
          <a:lstStyle/>
          <a:p>
            <a:pPr indent="-228600" lvl="0" marL="241300" marR="463550" rtl="0" algn="l">
              <a:lnSpc>
                <a:spcPct val="107857"/>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node </a:t>
            </a:r>
            <a:r>
              <a:rPr lang="en-US" sz="2800">
                <a:solidFill>
                  <a:srgbClr val="4471C4"/>
                </a:solidFill>
                <a:latin typeface="Calibri"/>
                <a:ea typeface="Calibri"/>
                <a:cs typeface="Calibri"/>
                <a:sym typeface="Calibri"/>
              </a:rPr>
              <a:t>N5 </a:t>
            </a:r>
            <a:r>
              <a:rPr lang="en-US" sz="2800">
                <a:solidFill>
                  <a:schemeClr val="dk1"/>
                </a:solidFill>
                <a:latin typeface="Calibri"/>
                <a:ea typeface="Calibri"/>
                <a:cs typeface="Calibri"/>
                <a:sym typeface="Calibri"/>
              </a:rPr>
              <a:t>with IP address 110.34.56.20 has a file named </a:t>
            </a:r>
            <a:r>
              <a:rPr lang="en-US" sz="2800">
                <a:solidFill>
                  <a:srgbClr val="4471C4"/>
                </a:solidFill>
                <a:latin typeface="Calibri"/>
                <a:ea typeface="Calibri"/>
                <a:cs typeface="Calibri"/>
                <a:sym typeface="Calibri"/>
              </a:rPr>
              <a:t>Liberty  </a:t>
            </a:r>
            <a:r>
              <a:rPr lang="en-US" sz="2800">
                <a:solidFill>
                  <a:schemeClr val="dk1"/>
                </a:solidFill>
                <a:latin typeface="Calibri"/>
                <a:ea typeface="Calibri"/>
                <a:cs typeface="Calibri"/>
                <a:sym typeface="Calibri"/>
              </a:rPr>
              <a:t>that wants to share with its peers.</a:t>
            </a:r>
            <a:endParaRPr sz="2800">
              <a:solidFill>
                <a:schemeClr val="dk1"/>
              </a:solidFill>
              <a:latin typeface="Calibri"/>
              <a:ea typeface="Calibri"/>
              <a:cs typeface="Calibri"/>
              <a:sym typeface="Calibri"/>
            </a:endParaRPr>
          </a:p>
          <a:p>
            <a:pPr indent="-228600" lvl="0" marL="241300" marR="0" rtl="0" algn="l">
              <a:lnSpc>
                <a:spcPct val="100000"/>
              </a:lnSpc>
              <a:spcBef>
                <a:spcPts val="63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node makes a </a:t>
            </a:r>
            <a:r>
              <a:rPr lang="en-US" sz="2800">
                <a:solidFill>
                  <a:srgbClr val="4471C4"/>
                </a:solidFill>
                <a:latin typeface="Calibri"/>
                <a:ea typeface="Calibri"/>
                <a:cs typeface="Calibri"/>
                <a:sym typeface="Calibri"/>
              </a:rPr>
              <a:t>hash of the file </a:t>
            </a:r>
            <a:r>
              <a:rPr lang="en-US" sz="2800">
                <a:solidFill>
                  <a:schemeClr val="dk1"/>
                </a:solidFill>
                <a:latin typeface="Calibri"/>
                <a:ea typeface="Calibri"/>
                <a:cs typeface="Calibri"/>
                <a:sym typeface="Calibri"/>
              </a:rPr>
              <a:t>name, “Liberty,” to get the </a:t>
            </a:r>
            <a:r>
              <a:rPr lang="en-US" sz="2800">
                <a:solidFill>
                  <a:srgbClr val="4471C4"/>
                </a:solidFill>
                <a:latin typeface="Calibri"/>
                <a:ea typeface="Calibri"/>
                <a:cs typeface="Calibri"/>
                <a:sym typeface="Calibri"/>
              </a:rPr>
              <a:t>key = 14.</a:t>
            </a:r>
            <a:endParaRPr sz="2800">
              <a:solidFill>
                <a:schemeClr val="dk1"/>
              </a:solidFill>
              <a:latin typeface="Calibri"/>
              <a:ea typeface="Calibri"/>
              <a:cs typeface="Calibri"/>
              <a:sym typeface="Calibri"/>
            </a:endParaRPr>
          </a:p>
          <a:p>
            <a:pPr indent="-228600" lvl="0" marL="241300" marR="69215" rtl="0" algn="l">
              <a:lnSpc>
                <a:spcPct val="107857"/>
              </a:lnSpc>
              <a:spcBef>
                <a:spcPts val="1045"/>
              </a:spcBef>
              <a:spcAft>
                <a:spcPts val="0"/>
              </a:spcAft>
              <a:buClr>
                <a:srgbClr val="4471C4"/>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Since the </a:t>
            </a:r>
            <a:r>
              <a:rPr lang="en-US" sz="2800">
                <a:solidFill>
                  <a:srgbClr val="4471C4"/>
                </a:solidFill>
                <a:latin typeface="Calibri"/>
                <a:ea typeface="Calibri"/>
                <a:cs typeface="Calibri"/>
                <a:sym typeface="Calibri"/>
              </a:rPr>
              <a:t>closest node </a:t>
            </a:r>
            <a:r>
              <a:rPr lang="en-US" sz="2800">
                <a:solidFill>
                  <a:schemeClr val="dk1"/>
                </a:solidFill>
                <a:latin typeface="Calibri"/>
                <a:ea typeface="Calibri"/>
                <a:cs typeface="Calibri"/>
                <a:sym typeface="Calibri"/>
              </a:rPr>
              <a:t>to key 14 is node N17, N5 creates a reference  to file name (key), its IP address, and the port number (and possibly  some other information about the file) and sends this reference to be  </a:t>
            </a:r>
            <a:r>
              <a:rPr lang="en-US" sz="2800">
                <a:solidFill>
                  <a:srgbClr val="4471C4"/>
                </a:solidFill>
                <a:latin typeface="Calibri"/>
                <a:ea typeface="Calibri"/>
                <a:cs typeface="Calibri"/>
                <a:sym typeface="Calibri"/>
              </a:rPr>
              <a:t>stored in node N17</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0" marL="241300" marR="345440" rtl="0" algn="l">
              <a:lnSpc>
                <a:spcPct val="107857"/>
              </a:lnSpc>
              <a:spcBef>
                <a:spcPts val="101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In other words, the file is stored </a:t>
            </a:r>
            <a:r>
              <a:rPr lang="en-US" sz="2800">
                <a:solidFill>
                  <a:srgbClr val="4471C4"/>
                </a:solidFill>
                <a:latin typeface="Calibri"/>
                <a:ea typeface="Calibri"/>
                <a:cs typeface="Calibri"/>
                <a:sym typeface="Calibri"/>
              </a:rPr>
              <a:t>in N5</a:t>
            </a:r>
            <a:r>
              <a:rPr lang="en-US" sz="2800">
                <a:solidFill>
                  <a:schemeClr val="dk1"/>
                </a:solidFill>
                <a:latin typeface="Calibri"/>
                <a:ea typeface="Calibri"/>
                <a:cs typeface="Calibri"/>
                <a:sym typeface="Calibri"/>
              </a:rPr>
              <a:t>, the key of the file is k14 (a  point in the DHT ring), but the reference to the file is stored in node  </a:t>
            </a:r>
            <a:r>
              <a:rPr lang="en-US" sz="2800">
                <a:solidFill>
                  <a:srgbClr val="4471C4"/>
                </a:solidFill>
                <a:latin typeface="Calibri"/>
                <a:ea typeface="Calibri"/>
                <a:cs typeface="Calibri"/>
                <a:sym typeface="Calibri"/>
              </a:rPr>
              <a:t>N17.</a:t>
            </a:r>
            <a:endParaRPr sz="2800">
              <a:solidFill>
                <a:schemeClr val="dk1"/>
              </a:solidFill>
              <a:latin typeface="Calibri"/>
              <a:ea typeface="Calibri"/>
              <a:cs typeface="Calibri"/>
              <a:sym typeface="Calibri"/>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78"/>
          <p:cNvSpPr txBox="1"/>
          <p:nvPr>
            <p:ph type="title"/>
          </p:nvPr>
        </p:nvSpPr>
        <p:spPr>
          <a:xfrm>
            <a:off x="916939" y="483234"/>
            <a:ext cx="564261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Routing in DHT Networks</a:t>
            </a:r>
            <a:endParaRPr/>
          </a:p>
        </p:txBody>
      </p:sp>
      <p:sp>
        <p:nvSpPr>
          <p:cNvPr id="1107" name="Google Shape;1107;p178"/>
          <p:cNvSpPr txBox="1"/>
          <p:nvPr/>
        </p:nvSpPr>
        <p:spPr>
          <a:xfrm>
            <a:off x="916939" y="1793493"/>
            <a:ext cx="10259695" cy="2626995"/>
          </a:xfrm>
          <a:prstGeom prst="rect">
            <a:avLst/>
          </a:prstGeom>
          <a:noFill/>
          <a:ln>
            <a:noFill/>
          </a:ln>
        </p:spPr>
        <p:txBody>
          <a:bodyPr anchorCtr="0" anchor="t" bIns="0" lIns="0" spcFirstLastPara="1" rIns="0" wrap="square" tIns="59675">
            <a:spAutoFit/>
          </a:bodyPr>
          <a:lstStyle/>
          <a:p>
            <a:pPr indent="-228600" lvl="0" marL="241300" marR="582295"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a:t>
            </a:r>
            <a:r>
              <a:rPr lang="en-US" sz="2800">
                <a:solidFill>
                  <a:srgbClr val="4471C4"/>
                </a:solidFill>
                <a:latin typeface="Calibri"/>
                <a:ea typeface="Calibri"/>
                <a:cs typeface="Calibri"/>
                <a:sym typeface="Calibri"/>
              </a:rPr>
              <a:t>main function </a:t>
            </a:r>
            <a:r>
              <a:rPr lang="en-US" sz="2800">
                <a:solidFill>
                  <a:schemeClr val="dk1"/>
                </a:solidFill>
                <a:latin typeface="Calibri"/>
                <a:ea typeface="Calibri"/>
                <a:cs typeface="Calibri"/>
                <a:sym typeface="Calibri"/>
              </a:rPr>
              <a:t>of DHT is to route a query to the node which is  responsible for storing the reference to an object.</a:t>
            </a:r>
            <a:endParaRPr sz="2800">
              <a:solidFill>
                <a:schemeClr val="dk1"/>
              </a:solidFill>
              <a:latin typeface="Calibri"/>
              <a:ea typeface="Calibri"/>
              <a:cs typeface="Calibri"/>
              <a:sym typeface="Calibri"/>
            </a:endParaRPr>
          </a:p>
          <a:p>
            <a:pPr indent="-309880" lvl="0" marL="321945" marR="0" rtl="0" algn="l">
              <a:lnSpc>
                <a:spcPct val="100000"/>
              </a:lnSpc>
              <a:spcBef>
                <a:spcPts val="6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Each DHT implementation uses a different strategy for routing</a:t>
            </a:r>
            <a:endParaRPr sz="2800">
              <a:solidFill>
                <a:schemeClr val="dk1"/>
              </a:solidFill>
              <a:latin typeface="Calibri"/>
              <a:ea typeface="Calibri"/>
              <a:cs typeface="Calibri"/>
              <a:sym typeface="Calibri"/>
            </a:endParaRPr>
          </a:p>
          <a:p>
            <a:pPr indent="-228600" lvl="0" marL="241300" marR="5080" rtl="0" algn="l">
              <a:lnSpc>
                <a:spcPct val="108214"/>
              </a:lnSpc>
              <a:spcBef>
                <a:spcPts val="103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But all follow the idea that each node needs to have </a:t>
            </a:r>
            <a:r>
              <a:rPr lang="en-US" sz="2800">
                <a:solidFill>
                  <a:srgbClr val="4471C4"/>
                </a:solidFill>
                <a:latin typeface="Calibri"/>
                <a:ea typeface="Calibri"/>
                <a:cs typeface="Calibri"/>
                <a:sym typeface="Calibri"/>
              </a:rPr>
              <a:t>a partial  knowledge </a:t>
            </a:r>
            <a:r>
              <a:rPr lang="en-US" sz="2800">
                <a:solidFill>
                  <a:schemeClr val="dk1"/>
                </a:solidFill>
                <a:latin typeface="Calibri"/>
                <a:ea typeface="Calibri"/>
                <a:cs typeface="Calibri"/>
                <a:sym typeface="Calibri"/>
              </a:rPr>
              <a:t>about the ring to route a query to a node that is closest to  the responsible node.</a:t>
            </a:r>
            <a:endParaRPr sz="2800">
              <a:solidFill>
                <a:schemeClr val="dk1"/>
              </a:solidFill>
              <a:latin typeface="Calibri"/>
              <a:ea typeface="Calibri"/>
              <a:cs typeface="Calibri"/>
              <a:sym typeface="Calibri"/>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79"/>
          <p:cNvSpPr txBox="1"/>
          <p:nvPr>
            <p:ph type="title"/>
          </p:nvPr>
        </p:nvSpPr>
        <p:spPr>
          <a:xfrm>
            <a:off x="916939" y="404876"/>
            <a:ext cx="7014209"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Arrival and Departure of Nodes</a:t>
            </a:r>
            <a:endParaRPr/>
          </a:p>
        </p:txBody>
      </p:sp>
      <p:sp>
        <p:nvSpPr>
          <p:cNvPr id="1113" name="Google Shape;1113;p179"/>
          <p:cNvSpPr txBox="1"/>
          <p:nvPr/>
        </p:nvSpPr>
        <p:spPr>
          <a:xfrm>
            <a:off x="916939" y="1247902"/>
            <a:ext cx="10009505" cy="2626995"/>
          </a:xfrm>
          <a:prstGeom prst="rect">
            <a:avLst/>
          </a:prstGeom>
          <a:noFill/>
          <a:ln>
            <a:noFill/>
          </a:ln>
        </p:spPr>
        <p:txBody>
          <a:bodyPr anchorCtr="0" anchor="t" bIns="0" lIns="0" spcFirstLastPara="1" rIns="0" wrap="square" tIns="59675">
            <a:spAutoFit/>
          </a:bodyPr>
          <a:lstStyle/>
          <a:p>
            <a:pPr indent="-228600" lvl="0" marL="241300" marR="5080" rtl="0" algn="l">
              <a:lnSpc>
                <a:spcPct val="108214"/>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In a P2P network, each peer can be a </a:t>
            </a:r>
            <a:r>
              <a:rPr lang="en-US" sz="2800">
                <a:solidFill>
                  <a:srgbClr val="4471C4"/>
                </a:solidFill>
                <a:latin typeface="Calibri"/>
                <a:ea typeface="Calibri"/>
                <a:cs typeface="Calibri"/>
                <a:sym typeface="Calibri"/>
              </a:rPr>
              <a:t>desktop or a laptop </a:t>
            </a:r>
            <a:r>
              <a:rPr lang="en-US" sz="2800">
                <a:solidFill>
                  <a:schemeClr val="dk1"/>
                </a:solidFill>
                <a:latin typeface="Calibri"/>
                <a:ea typeface="Calibri"/>
                <a:cs typeface="Calibri"/>
                <a:sym typeface="Calibri"/>
              </a:rPr>
              <a:t>computer,  which can be turned on or off.</a:t>
            </a:r>
            <a:endParaRPr sz="2800">
              <a:solidFill>
                <a:schemeClr val="dk1"/>
              </a:solidFill>
              <a:latin typeface="Calibri"/>
              <a:ea typeface="Calibri"/>
              <a:cs typeface="Calibri"/>
              <a:sym typeface="Calibri"/>
            </a:endParaRPr>
          </a:p>
          <a:p>
            <a:pPr indent="-228600" lvl="0" marL="241300" marR="742315" rtl="0" algn="l">
              <a:lnSpc>
                <a:spcPct val="107857"/>
              </a:lnSpc>
              <a:spcBef>
                <a:spcPts val="10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When a computer peer </a:t>
            </a:r>
            <a:r>
              <a:rPr lang="en-US" sz="2800">
                <a:solidFill>
                  <a:srgbClr val="4471C4"/>
                </a:solidFill>
                <a:latin typeface="Calibri"/>
                <a:ea typeface="Calibri"/>
                <a:cs typeface="Calibri"/>
                <a:sym typeface="Calibri"/>
              </a:rPr>
              <a:t>launches the DHT software</a:t>
            </a:r>
            <a:r>
              <a:rPr lang="en-US" sz="2800">
                <a:solidFill>
                  <a:schemeClr val="dk1"/>
                </a:solidFill>
                <a:latin typeface="Calibri"/>
                <a:ea typeface="Calibri"/>
                <a:cs typeface="Calibri"/>
                <a:sym typeface="Calibri"/>
              </a:rPr>
              <a:t>, it joins the  network;</a:t>
            </a:r>
            <a:endParaRPr sz="2800">
              <a:solidFill>
                <a:schemeClr val="dk1"/>
              </a:solidFill>
              <a:latin typeface="Calibri"/>
              <a:ea typeface="Calibri"/>
              <a:cs typeface="Calibri"/>
              <a:sym typeface="Calibri"/>
            </a:endParaRPr>
          </a:p>
          <a:p>
            <a:pPr indent="-228600" lvl="0" marL="241300" marR="116839" rtl="0" algn="l">
              <a:lnSpc>
                <a:spcPct val="107857"/>
              </a:lnSpc>
              <a:spcBef>
                <a:spcPts val="10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when the computer </a:t>
            </a:r>
            <a:r>
              <a:rPr lang="en-US" sz="2800">
                <a:solidFill>
                  <a:srgbClr val="4471C4"/>
                </a:solidFill>
                <a:latin typeface="Calibri"/>
                <a:ea typeface="Calibri"/>
                <a:cs typeface="Calibri"/>
                <a:sym typeface="Calibri"/>
              </a:rPr>
              <a:t>is turned off </a:t>
            </a:r>
            <a:r>
              <a:rPr lang="en-US" sz="2800">
                <a:solidFill>
                  <a:schemeClr val="dk1"/>
                </a:solidFill>
                <a:latin typeface="Calibri"/>
                <a:ea typeface="Calibri"/>
                <a:cs typeface="Calibri"/>
                <a:sym typeface="Calibri"/>
              </a:rPr>
              <a:t>or the peer closes the software, it  leaves the network.</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p:nvPr/>
        </p:nvSpPr>
        <p:spPr>
          <a:xfrm>
            <a:off x="1673351" y="2142810"/>
            <a:ext cx="9394494" cy="38782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916938" y="609676"/>
            <a:ext cx="65506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Socket Addresses</a:t>
            </a:r>
            <a:endParaRPr/>
          </a:p>
        </p:txBody>
      </p:sp>
      <p:sp>
        <p:nvSpPr>
          <p:cNvPr id="180" name="Google Shape;180;p19"/>
          <p:cNvSpPr txBox="1"/>
          <p:nvPr/>
        </p:nvSpPr>
        <p:spPr>
          <a:xfrm>
            <a:off x="916939" y="1793493"/>
            <a:ext cx="10162540" cy="3905885"/>
          </a:xfrm>
          <a:prstGeom prst="rect">
            <a:avLst/>
          </a:prstGeom>
          <a:noFill/>
          <a:ln>
            <a:noFill/>
          </a:ln>
        </p:spPr>
        <p:txBody>
          <a:bodyPr anchorCtr="0" anchor="t" bIns="0" lIns="0" spcFirstLastPara="1" rIns="0" wrap="square" tIns="59675">
            <a:spAutoFit/>
          </a:bodyPr>
          <a:lstStyle/>
          <a:p>
            <a:pPr indent="-228600" lvl="0" marL="241300" marR="1767839"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interaction between a client and a server is two-way  communication.</a:t>
            </a:r>
            <a:endParaRPr sz="2800">
              <a:solidFill>
                <a:schemeClr val="dk1"/>
              </a:solidFill>
              <a:latin typeface="Arial"/>
              <a:ea typeface="Arial"/>
              <a:cs typeface="Arial"/>
              <a:sym typeface="Arial"/>
            </a:endParaRPr>
          </a:p>
          <a:p>
            <a:pPr indent="-228600" lvl="0" marL="241300" marR="619760" rtl="0" algn="l">
              <a:lnSpc>
                <a:spcPct val="107857"/>
              </a:lnSpc>
              <a:spcBef>
                <a:spcPts val="100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Arial"/>
                <a:ea typeface="Arial"/>
                <a:cs typeface="Arial"/>
                <a:sym typeface="Arial"/>
              </a:rPr>
              <a:t>In a two-way communication, </a:t>
            </a:r>
            <a:r>
              <a:rPr lang="en-US" sz="2800">
                <a:solidFill>
                  <a:srgbClr val="2D75B6"/>
                </a:solidFill>
                <a:latin typeface="Arial"/>
                <a:ea typeface="Arial"/>
                <a:cs typeface="Arial"/>
                <a:sym typeface="Arial"/>
              </a:rPr>
              <a:t>we need a pair of addresses: local  (sender) and remote (receiver).</a:t>
            </a:r>
            <a:endParaRPr sz="2800">
              <a:solidFill>
                <a:schemeClr val="dk1"/>
              </a:solidFill>
              <a:latin typeface="Arial"/>
              <a:ea typeface="Arial"/>
              <a:cs typeface="Arial"/>
              <a:sym typeface="Arial"/>
            </a:endParaRPr>
          </a:p>
          <a:p>
            <a:pPr indent="-228600" lvl="0" marL="241300" marR="5080" rtl="0" algn="l">
              <a:lnSpc>
                <a:spcPct val="107857"/>
              </a:lnSpc>
              <a:spcBef>
                <a:spcPts val="101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Arial"/>
                <a:ea typeface="Arial"/>
                <a:cs typeface="Arial"/>
                <a:sym typeface="Arial"/>
              </a:rPr>
              <a:t>The </a:t>
            </a:r>
            <a:r>
              <a:rPr lang="en-US" sz="2800">
                <a:solidFill>
                  <a:srgbClr val="2D75B6"/>
                </a:solidFill>
                <a:latin typeface="Arial"/>
                <a:ea typeface="Arial"/>
                <a:cs typeface="Arial"/>
                <a:sym typeface="Arial"/>
              </a:rPr>
              <a:t>local address </a:t>
            </a:r>
            <a:r>
              <a:rPr lang="en-US" sz="2800">
                <a:solidFill>
                  <a:schemeClr val="dk1"/>
                </a:solidFill>
                <a:latin typeface="Arial"/>
                <a:ea typeface="Arial"/>
                <a:cs typeface="Arial"/>
                <a:sym typeface="Arial"/>
              </a:rPr>
              <a:t>in one direction is the </a:t>
            </a:r>
            <a:r>
              <a:rPr lang="en-US" sz="2800">
                <a:solidFill>
                  <a:srgbClr val="2D75B6"/>
                </a:solidFill>
                <a:latin typeface="Arial"/>
                <a:ea typeface="Arial"/>
                <a:cs typeface="Arial"/>
                <a:sym typeface="Arial"/>
              </a:rPr>
              <a:t>remote address </a:t>
            </a:r>
            <a:r>
              <a:rPr lang="en-US" sz="2800">
                <a:solidFill>
                  <a:schemeClr val="dk1"/>
                </a:solidFill>
                <a:latin typeface="Arial"/>
                <a:ea typeface="Arial"/>
                <a:cs typeface="Arial"/>
                <a:sym typeface="Arial"/>
              </a:rPr>
              <a:t>in the other  direction and vice versa.</a:t>
            </a:r>
            <a:endParaRPr sz="2800">
              <a:solidFill>
                <a:schemeClr val="dk1"/>
              </a:solidFill>
              <a:latin typeface="Arial"/>
              <a:ea typeface="Arial"/>
              <a:cs typeface="Arial"/>
              <a:sym typeface="Arial"/>
            </a:endParaRPr>
          </a:p>
          <a:p>
            <a:pPr indent="-228600" lvl="0" marL="241300" marR="285750" rtl="0" algn="l">
              <a:lnSpc>
                <a:spcPct val="90000"/>
              </a:lnSpc>
              <a:spcBef>
                <a:spcPts val="955"/>
              </a:spcBef>
              <a:spcAft>
                <a:spcPts val="0"/>
              </a:spcAft>
              <a:buClr>
                <a:schemeClr val="dk1"/>
              </a:buClr>
              <a:buSzPts val="2800"/>
              <a:buFont typeface="Arial"/>
              <a:buChar char="•"/>
            </a:pPr>
            <a:r>
              <a:rPr lang="en-US" sz="2800">
                <a:solidFill>
                  <a:schemeClr val="dk1"/>
                </a:solidFill>
                <a:latin typeface="Arial"/>
                <a:ea typeface="Arial"/>
                <a:cs typeface="Arial"/>
                <a:sym typeface="Arial"/>
              </a:rPr>
              <a:t>Since communication in the client-server paradigm is between two  sockets, we need a </a:t>
            </a:r>
            <a:r>
              <a:rPr lang="en-US" sz="2800">
                <a:solidFill>
                  <a:srgbClr val="2D75B6"/>
                </a:solidFill>
                <a:latin typeface="Arial"/>
                <a:ea typeface="Arial"/>
                <a:cs typeface="Arial"/>
                <a:sym typeface="Arial"/>
              </a:rPr>
              <a:t>pair of socket addresses </a:t>
            </a:r>
            <a:r>
              <a:rPr lang="en-US" sz="2800">
                <a:solidFill>
                  <a:schemeClr val="dk1"/>
                </a:solidFill>
                <a:latin typeface="Arial"/>
                <a:ea typeface="Arial"/>
                <a:cs typeface="Arial"/>
                <a:sym typeface="Arial"/>
              </a:rPr>
              <a:t>for communication: a  local socket address and a remote socket address.</a:t>
            </a:r>
            <a:endParaRPr sz="2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 name="Shape 81"/>
        <p:cNvGrpSpPr/>
        <p:nvPr/>
      </p:nvGrpSpPr>
      <p:grpSpPr>
        <a:xfrm>
          <a:off x="0" y="0"/>
          <a:ext cx="0" cy="0"/>
          <a:chOff x="0" y="0"/>
          <a:chExt cx="0" cy="0"/>
        </a:xfrm>
      </p:grpSpPr>
      <p:sp>
        <p:nvSpPr>
          <p:cNvPr id="82" name="Google Shape;82;p2"/>
          <p:cNvSpPr txBox="1"/>
          <p:nvPr>
            <p:ph type="title"/>
          </p:nvPr>
        </p:nvSpPr>
        <p:spPr>
          <a:xfrm>
            <a:off x="916939" y="609676"/>
            <a:ext cx="387731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Application Layer</a:t>
            </a:r>
            <a:endParaRPr sz="4400"/>
          </a:p>
        </p:txBody>
      </p:sp>
      <p:sp>
        <p:nvSpPr>
          <p:cNvPr id="83" name="Google Shape;83;p2"/>
          <p:cNvSpPr txBox="1"/>
          <p:nvPr/>
        </p:nvSpPr>
        <p:spPr>
          <a:xfrm>
            <a:off x="916939" y="1453165"/>
            <a:ext cx="10213340" cy="4481830"/>
          </a:xfrm>
          <a:prstGeom prst="rect">
            <a:avLst/>
          </a:prstGeom>
          <a:noFill/>
          <a:ln>
            <a:noFill/>
          </a:ln>
        </p:spPr>
        <p:txBody>
          <a:bodyPr anchorCtr="0" anchor="t" bIns="0" lIns="0" spcFirstLastPara="1" rIns="0" wrap="square" tIns="99675">
            <a:spAutoFit/>
          </a:bodyPr>
          <a:lstStyle/>
          <a:p>
            <a:pPr indent="-228600" lvl="0" marL="24130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fifth layer of the TCP/IP protocol suite</a:t>
            </a:r>
            <a:endParaRPr b="0" i="0" sz="2600" u="none" cap="none" strike="noStrike">
              <a:solidFill>
                <a:schemeClr val="dk1"/>
              </a:solidFill>
              <a:latin typeface="Calibri"/>
              <a:ea typeface="Calibri"/>
              <a:cs typeface="Calibri"/>
              <a:sym typeface="Calibri"/>
            </a:endParaRPr>
          </a:p>
          <a:p>
            <a:pPr indent="-228600" lvl="0" marL="241300" marR="0" rtl="0" algn="l">
              <a:lnSpc>
                <a:spcPct val="100000"/>
              </a:lnSpc>
              <a:spcBef>
                <a:spcPts val="68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application layer provides services to the user.</a:t>
            </a:r>
            <a:endParaRPr b="0" i="0" sz="2600" u="none" cap="none" strike="noStrike">
              <a:solidFill>
                <a:schemeClr val="dk1"/>
              </a:solidFill>
              <a:latin typeface="Calibri"/>
              <a:ea typeface="Calibri"/>
              <a:cs typeface="Calibri"/>
              <a:sym typeface="Calibri"/>
            </a:endParaRPr>
          </a:p>
          <a:p>
            <a:pPr indent="-228600" lvl="0" marL="241300" marR="0" rtl="0" algn="l">
              <a:lnSpc>
                <a:spcPct val="100000"/>
              </a:lnSpc>
              <a:spcBef>
                <a:spcPts val="7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communication at the application layer is logical, not physical.</a:t>
            </a:r>
            <a:endParaRPr b="0" i="0" sz="2600" u="none" cap="none" strike="noStrike">
              <a:solidFill>
                <a:schemeClr val="dk1"/>
              </a:solidFill>
              <a:latin typeface="Calibri"/>
              <a:ea typeface="Calibri"/>
              <a:cs typeface="Calibri"/>
              <a:sym typeface="Calibri"/>
            </a:endParaRPr>
          </a:p>
          <a:p>
            <a:pPr indent="-228600" lvl="0" marL="241300" marR="490855" rtl="0" algn="l">
              <a:lnSpc>
                <a:spcPct val="108076"/>
              </a:lnSpc>
              <a:spcBef>
                <a:spcPts val="103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application layer different from other layers in that it is the highest  layer in the suite.</a:t>
            </a:r>
            <a:endParaRPr b="0" i="0" sz="2600" u="none" cap="none" strike="noStrike">
              <a:solidFill>
                <a:schemeClr val="dk1"/>
              </a:solidFill>
              <a:latin typeface="Calibri"/>
              <a:ea typeface="Calibri"/>
              <a:cs typeface="Calibri"/>
              <a:sym typeface="Calibri"/>
            </a:endParaRPr>
          </a:p>
          <a:p>
            <a:pPr indent="-228600" lvl="0" marL="241300" marR="5080" rtl="0" algn="l">
              <a:lnSpc>
                <a:spcPct val="90000"/>
              </a:lnSpc>
              <a:spcBef>
                <a:spcPts val="95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600" u="none" cap="none" strike="noStrike">
                <a:solidFill>
                  <a:schemeClr val="dk1"/>
                </a:solidFill>
                <a:latin typeface="Calibri"/>
                <a:ea typeface="Calibri"/>
                <a:cs typeface="Calibri"/>
                <a:sym typeface="Calibri"/>
              </a:rPr>
              <a:t>The protocols in this layer do not provide services to any other protocol in  the suite; they only receive services from the protocols in the transport  layer.</a:t>
            </a:r>
            <a:endParaRPr b="0" i="0" sz="2600" u="none" cap="none" strike="noStrike">
              <a:solidFill>
                <a:schemeClr val="dk1"/>
              </a:solidFill>
              <a:latin typeface="Calibri"/>
              <a:ea typeface="Calibri"/>
              <a:cs typeface="Calibri"/>
              <a:sym typeface="Calibri"/>
            </a:endParaRPr>
          </a:p>
          <a:p>
            <a:pPr indent="-228600" lvl="0" marL="241300" marR="0" rtl="0" algn="l">
              <a:lnSpc>
                <a:spcPct val="100000"/>
              </a:lnSpc>
              <a:spcBef>
                <a:spcPts val="69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This means that protocols can be added or removed from this layer easily.</a:t>
            </a:r>
            <a:endParaRPr b="0" i="0" sz="2600" u="none" cap="none" strike="noStrike">
              <a:solidFill>
                <a:schemeClr val="dk1"/>
              </a:solidFill>
              <a:latin typeface="Calibri"/>
              <a:ea typeface="Calibri"/>
              <a:cs typeface="Calibri"/>
              <a:sym typeface="Calibri"/>
            </a:endParaRPr>
          </a:p>
          <a:p>
            <a:pPr indent="-228600" lvl="0" marL="241300" marR="0" rtl="0" algn="l">
              <a:lnSpc>
                <a:spcPct val="100000"/>
              </a:lnSpc>
              <a:spcBef>
                <a:spcPts val="685"/>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application-layer protocols can be both standard and nonstandard.</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nvSpPr>
        <p:spPr>
          <a:xfrm>
            <a:off x="916939" y="842594"/>
            <a:ext cx="10333990" cy="5186680"/>
          </a:xfrm>
          <a:prstGeom prst="rect">
            <a:avLst/>
          </a:prstGeom>
          <a:noFill/>
          <a:ln>
            <a:noFill/>
          </a:ln>
        </p:spPr>
        <p:txBody>
          <a:bodyPr anchorCtr="0" anchor="t" bIns="0" lIns="0" spcFirstLastPara="1" rIns="0" wrap="square" tIns="60325">
            <a:spAutoFit/>
          </a:bodyPr>
          <a:lstStyle/>
          <a:p>
            <a:pPr indent="-228600" lvl="0" marL="241300" marR="5080"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A socket address should first define the computer on which a client or  a server is running.</a:t>
            </a:r>
            <a:endParaRPr sz="2800">
              <a:solidFill>
                <a:schemeClr val="dk1"/>
              </a:solidFill>
              <a:latin typeface="Arial"/>
              <a:ea typeface="Arial"/>
              <a:cs typeface="Arial"/>
              <a:sym typeface="Arial"/>
            </a:endParaRPr>
          </a:p>
          <a:p>
            <a:pPr indent="-228600" lvl="0" marL="241300" marR="158750" rtl="0" algn="l">
              <a:lnSpc>
                <a:spcPct val="107857"/>
              </a:lnSpc>
              <a:spcBef>
                <a:spcPts val="1005"/>
              </a:spcBef>
              <a:spcAft>
                <a:spcPts val="0"/>
              </a:spcAft>
              <a:buClr>
                <a:schemeClr val="dk1"/>
              </a:buClr>
              <a:buSzPts val="2800"/>
              <a:buFont typeface="Arial"/>
              <a:buChar char="•"/>
            </a:pPr>
            <a:r>
              <a:rPr lang="en-US" sz="2800">
                <a:solidFill>
                  <a:schemeClr val="dk1"/>
                </a:solidFill>
                <a:latin typeface="Arial"/>
                <a:ea typeface="Arial"/>
                <a:cs typeface="Arial"/>
                <a:sym typeface="Arial"/>
              </a:rPr>
              <a:t>a computer in the Internet is uniquely defined by </a:t>
            </a:r>
            <a:r>
              <a:rPr lang="en-US" sz="2800">
                <a:solidFill>
                  <a:srgbClr val="2D75B6"/>
                </a:solidFill>
                <a:latin typeface="Arial"/>
                <a:ea typeface="Arial"/>
                <a:cs typeface="Arial"/>
                <a:sym typeface="Arial"/>
              </a:rPr>
              <a:t>its IP address</a:t>
            </a:r>
            <a:r>
              <a:rPr lang="en-US" sz="2800">
                <a:solidFill>
                  <a:schemeClr val="dk1"/>
                </a:solidFill>
                <a:latin typeface="Arial"/>
                <a:ea typeface="Arial"/>
                <a:cs typeface="Arial"/>
                <a:sym typeface="Arial"/>
              </a:rPr>
              <a:t>, a 32-  bit integer.</a:t>
            </a:r>
            <a:endParaRPr sz="2800">
              <a:solidFill>
                <a:schemeClr val="dk1"/>
              </a:solidFill>
              <a:latin typeface="Arial"/>
              <a:ea typeface="Arial"/>
              <a:cs typeface="Arial"/>
              <a:sym typeface="Arial"/>
            </a:endParaRPr>
          </a:p>
          <a:p>
            <a:pPr indent="-228600" lvl="0" marL="241300" marR="634365" rtl="0" algn="l">
              <a:lnSpc>
                <a:spcPct val="90000"/>
              </a:lnSpc>
              <a:spcBef>
                <a:spcPts val="960"/>
              </a:spcBef>
              <a:spcAft>
                <a:spcPts val="0"/>
              </a:spcAft>
              <a:buClr>
                <a:schemeClr val="dk1"/>
              </a:buClr>
              <a:buSzPts val="2800"/>
              <a:buFont typeface="Arial"/>
              <a:buChar char="•"/>
            </a:pPr>
            <a:r>
              <a:rPr lang="en-US" sz="2800">
                <a:solidFill>
                  <a:schemeClr val="dk1"/>
                </a:solidFill>
                <a:latin typeface="Arial"/>
                <a:ea typeface="Arial"/>
                <a:cs typeface="Arial"/>
                <a:sym typeface="Arial"/>
              </a:rPr>
              <a:t>However, </a:t>
            </a:r>
            <a:r>
              <a:rPr lang="en-US" sz="2800">
                <a:solidFill>
                  <a:srgbClr val="2D75B6"/>
                </a:solidFill>
                <a:latin typeface="Arial"/>
                <a:ea typeface="Arial"/>
                <a:cs typeface="Arial"/>
                <a:sym typeface="Arial"/>
              </a:rPr>
              <a:t>several client or server processes </a:t>
            </a:r>
            <a:r>
              <a:rPr lang="en-US" sz="2800">
                <a:solidFill>
                  <a:schemeClr val="dk1"/>
                </a:solidFill>
                <a:latin typeface="Arial"/>
                <a:ea typeface="Arial"/>
                <a:cs typeface="Arial"/>
                <a:sym typeface="Arial"/>
              </a:rPr>
              <a:t>may be running at the  same time on a computer, which means that we need another  identifier to define the specific client or server involved in the  communication.</a:t>
            </a:r>
            <a:endParaRPr sz="2800">
              <a:solidFill>
                <a:schemeClr val="dk1"/>
              </a:solidFill>
              <a:latin typeface="Arial"/>
              <a:ea typeface="Arial"/>
              <a:cs typeface="Arial"/>
              <a:sym typeface="Arial"/>
            </a:endParaRPr>
          </a:p>
          <a:p>
            <a:pPr indent="-228600" lvl="0" marL="241300" marR="643890" rtl="0" algn="l">
              <a:lnSpc>
                <a:spcPct val="107857"/>
              </a:lnSpc>
              <a:spcBef>
                <a:spcPts val="1040"/>
              </a:spcBef>
              <a:spcAft>
                <a:spcPts val="0"/>
              </a:spcAft>
              <a:buClr>
                <a:schemeClr val="dk1"/>
              </a:buClr>
              <a:buSzPts val="2800"/>
              <a:buFont typeface="Arial"/>
              <a:buChar char="•"/>
            </a:pPr>
            <a:r>
              <a:rPr lang="en-US" sz="2800">
                <a:solidFill>
                  <a:schemeClr val="dk1"/>
                </a:solidFill>
                <a:latin typeface="Arial"/>
                <a:ea typeface="Arial"/>
                <a:cs typeface="Arial"/>
                <a:sym typeface="Arial"/>
              </a:rPr>
              <a:t>An application program can be defined by a </a:t>
            </a:r>
            <a:r>
              <a:rPr lang="en-US" sz="2800">
                <a:solidFill>
                  <a:srgbClr val="2D75B6"/>
                </a:solidFill>
                <a:latin typeface="Arial"/>
                <a:ea typeface="Arial"/>
                <a:cs typeface="Arial"/>
                <a:sym typeface="Arial"/>
              </a:rPr>
              <a:t>port number</a:t>
            </a:r>
            <a:r>
              <a:rPr lang="en-US" sz="2800">
                <a:solidFill>
                  <a:schemeClr val="dk1"/>
                </a:solidFill>
                <a:latin typeface="Arial"/>
                <a:ea typeface="Arial"/>
                <a:cs typeface="Arial"/>
                <a:sym typeface="Arial"/>
              </a:rPr>
              <a:t>, a 16-bit  integer.</a:t>
            </a:r>
            <a:endParaRPr sz="2800">
              <a:solidFill>
                <a:schemeClr val="dk1"/>
              </a:solidFill>
              <a:latin typeface="Arial"/>
              <a:ea typeface="Arial"/>
              <a:cs typeface="Arial"/>
              <a:sym typeface="Arial"/>
            </a:endParaRPr>
          </a:p>
          <a:p>
            <a:pPr indent="-228600" lvl="0" marL="241300" marR="445134" rtl="0" algn="l">
              <a:lnSpc>
                <a:spcPct val="107857"/>
              </a:lnSpc>
              <a:spcBef>
                <a:spcPts val="1019"/>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Arial"/>
                <a:ea typeface="Arial"/>
                <a:cs typeface="Arial"/>
                <a:sym typeface="Arial"/>
              </a:rPr>
              <a:t>This means that a socket address should be a </a:t>
            </a:r>
            <a:r>
              <a:rPr lang="en-US" sz="2800">
                <a:solidFill>
                  <a:srgbClr val="2D75B6"/>
                </a:solidFill>
                <a:latin typeface="Arial"/>
                <a:ea typeface="Arial"/>
                <a:cs typeface="Arial"/>
                <a:sym typeface="Arial"/>
              </a:rPr>
              <a:t>combination of </a:t>
            </a:r>
            <a:r>
              <a:rPr lang="en-US" sz="2800">
                <a:solidFill>
                  <a:schemeClr val="dk1"/>
                </a:solidFill>
                <a:latin typeface="Arial"/>
                <a:ea typeface="Arial"/>
                <a:cs typeface="Arial"/>
                <a:sym typeface="Arial"/>
              </a:rPr>
              <a:t>an IP  address and a port number.</a:t>
            </a:r>
            <a:endParaRPr sz="2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p:nvPr/>
        </p:nvSpPr>
        <p:spPr>
          <a:xfrm>
            <a:off x="3438214" y="2741261"/>
            <a:ext cx="6212702" cy="168741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916938" y="609676"/>
            <a:ext cx="81508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Finding Socket Addresses</a:t>
            </a:r>
            <a:endParaRPr/>
          </a:p>
        </p:txBody>
      </p:sp>
      <p:sp>
        <p:nvSpPr>
          <p:cNvPr id="196" name="Google Shape;196;p22"/>
          <p:cNvSpPr txBox="1"/>
          <p:nvPr/>
        </p:nvSpPr>
        <p:spPr>
          <a:xfrm>
            <a:off x="916939" y="1719046"/>
            <a:ext cx="10039350" cy="4402455"/>
          </a:xfrm>
          <a:prstGeom prst="rect">
            <a:avLst/>
          </a:prstGeom>
          <a:noFill/>
          <a:ln>
            <a:noFill/>
          </a:ln>
        </p:spPr>
        <p:txBody>
          <a:bodyPr anchorCtr="0" anchor="t" bIns="0" lIns="0" spcFirstLastPara="1" rIns="0" wrap="square" tIns="60325">
            <a:spAutoFit/>
          </a:bodyPr>
          <a:lstStyle/>
          <a:p>
            <a:pPr indent="-228600" lvl="0" marL="241300" marR="0" rtl="0" algn="l">
              <a:lnSpc>
                <a:spcPct val="10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The situation is different for each site.</a:t>
            </a:r>
            <a:endParaRPr sz="2600">
              <a:solidFill>
                <a:schemeClr val="dk1"/>
              </a:solidFill>
              <a:latin typeface="Arial"/>
              <a:ea typeface="Arial"/>
              <a:cs typeface="Arial"/>
              <a:sym typeface="Arial"/>
            </a:endParaRPr>
          </a:p>
          <a:p>
            <a:pPr indent="-228600" lvl="0" marL="241300" marR="67310" rtl="0" algn="l">
              <a:lnSpc>
                <a:spcPct val="96153"/>
              </a:lnSpc>
              <a:spcBef>
                <a:spcPts val="975"/>
              </a:spcBef>
              <a:spcAft>
                <a:spcPts val="0"/>
              </a:spcAft>
              <a:buClr>
                <a:schemeClr val="dk1"/>
              </a:buClr>
              <a:buSzPts val="2600"/>
              <a:buFont typeface="Arial"/>
              <a:buChar char="•"/>
            </a:pPr>
            <a:r>
              <a:rPr lang="en-US" sz="2600">
                <a:solidFill>
                  <a:schemeClr val="dk1"/>
                </a:solidFill>
                <a:latin typeface="Arial"/>
                <a:ea typeface="Arial"/>
                <a:cs typeface="Arial"/>
                <a:sym typeface="Arial"/>
              </a:rPr>
              <a:t>The server needs a local (server) and a remote (client) socket address for  communication.</a:t>
            </a:r>
            <a:endParaRPr sz="2600">
              <a:solidFill>
                <a:schemeClr val="dk1"/>
              </a:solidFill>
              <a:latin typeface="Arial"/>
              <a:ea typeface="Arial"/>
              <a:cs typeface="Arial"/>
              <a:sym typeface="Arial"/>
            </a:endParaRPr>
          </a:p>
          <a:p>
            <a:pPr indent="-228600" lvl="0" marL="241300" marR="9525" rtl="0" algn="l">
              <a:lnSpc>
                <a:spcPct val="96153"/>
              </a:lnSpc>
              <a:spcBef>
                <a:spcPts val="1000"/>
              </a:spcBef>
              <a:spcAft>
                <a:spcPts val="0"/>
              </a:spcAft>
              <a:buClr>
                <a:schemeClr val="dk1"/>
              </a:buClr>
              <a:buSzPts val="2600"/>
              <a:buFont typeface="Arial"/>
              <a:buChar char="•"/>
            </a:pPr>
            <a:r>
              <a:rPr lang="en-US" sz="2600">
                <a:solidFill>
                  <a:schemeClr val="dk1"/>
                </a:solidFill>
                <a:latin typeface="Arial"/>
                <a:ea typeface="Arial"/>
                <a:cs typeface="Arial"/>
                <a:sym typeface="Arial"/>
              </a:rPr>
              <a:t>The client also needs a local (client) and a remote (server) socket address  for communication.</a:t>
            </a:r>
            <a:endParaRPr sz="2600">
              <a:solidFill>
                <a:schemeClr val="dk1"/>
              </a:solidFill>
              <a:latin typeface="Arial"/>
              <a:ea typeface="Arial"/>
              <a:cs typeface="Arial"/>
              <a:sym typeface="Arial"/>
            </a:endParaRPr>
          </a:p>
          <a:p>
            <a:pPr indent="-228600" lvl="0" marL="241300" marR="0" rtl="0" algn="l">
              <a:lnSpc>
                <a:spcPct val="100000"/>
              </a:lnSpc>
              <a:spcBef>
                <a:spcPts val="390"/>
              </a:spcBef>
              <a:spcAft>
                <a:spcPts val="0"/>
              </a:spcAft>
              <a:buClr>
                <a:schemeClr val="dk1"/>
              </a:buClr>
              <a:buSzPts val="2600"/>
              <a:buFont typeface="Arial"/>
              <a:buChar char="•"/>
            </a:pPr>
            <a:r>
              <a:rPr lang="en-US" sz="2600">
                <a:solidFill>
                  <a:schemeClr val="dk1"/>
                </a:solidFill>
                <a:latin typeface="Arial"/>
                <a:ea typeface="Arial"/>
                <a:cs typeface="Arial"/>
                <a:sym typeface="Arial"/>
              </a:rPr>
              <a:t>The local (server) socket address is provided by the </a:t>
            </a:r>
            <a:r>
              <a:rPr lang="en-US" sz="2600">
                <a:solidFill>
                  <a:srgbClr val="2D75B6"/>
                </a:solidFill>
                <a:latin typeface="Arial"/>
                <a:ea typeface="Arial"/>
                <a:cs typeface="Arial"/>
                <a:sym typeface="Arial"/>
              </a:rPr>
              <a:t>operating system.</a:t>
            </a:r>
            <a:endParaRPr sz="2600">
              <a:solidFill>
                <a:schemeClr val="dk1"/>
              </a:solidFill>
              <a:latin typeface="Arial"/>
              <a:ea typeface="Arial"/>
              <a:cs typeface="Arial"/>
              <a:sym typeface="Arial"/>
            </a:endParaRPr>
          </a:p>
          <a:p>
            <a:pPr indent="-228600" lvl="0" marL="241300" marR="60325" rtl="0" algn="l">
              <a:lnSpc>
                <a:spcPct val="96153"/>
              </a:lnSpc>
              <a:spcBef>
                <a:spcPts val="969"/>
              </a:spcBef>
              <a:spcAft>
                <a:spcPts val="0"/>
              </a:spcAft>
              <a:buClr>
                <a:schemeClr val="dk1"/>
              </a:buClr>
              <a:buSzPts val="2600"/>
              <a:buFont typeface="Arial"/>
              <a:buChar char="•"/>
            </a:pPr>
            <a:r>
              <a:rPr lang="en-US" sz="2600">
                <a:solidFill>
                  <a:schemeClr val="dk1"/>
                </a:solidFill>
                <a:latin typeface="Arial"/>
                <a:ea typeface="Arial"/>
                <a:cs typeface="Arial"/>
                <a:sym typeface="Arial"/>
              </a:rPr>
              <a:t>The remote socket address for a server is the socket address of the client  that makes the connection.</a:t>
            </a:r>
            <a:endParaRPr sz="2600">
              <a:solidFill>
                <a:schemeClr val="dk1"/>
              </a:solidFill>
              <a:latin typeface="Arial"/>
              <a:ea typeface="Arial"/>
              <a:cs typeface="Arial"/>
              <a:sym typeface="Arial"/>
            </a:endParaRPr>
          </a:p>
          <a:p>
            <a:pPr indent="-228600" lvl="0" marL="241300" marR="0" rtl="0" algn="l">
              <a:lnSpc>
                <a:spcPct val="100000"/>
              </a:lnSpc>
              <a:spcBef>
                <a:spcPts val="405"/>
              </a:spcBef>
              <a:spcAft>
                <a:spcPts val="0"/>
              </a:spcAft>
              <a:buClr>
                <a:schemeClr val="dk1"/>
              </a:buClr>
              <a:buSzPts val="2600"/>
              <a:buFont typeface="Arial"/>
              <a:buChar char="•"/>
            </a:pPr>
            <a:r>
              <a:rPr lang="en-US" sz="2600">
                <a:solidFill>
                  <a:schemeClr val="dk1"/>
                </a:solidFill>
                <a:latin typeface="Arial"/>
                <a:ea typeface="Arial"/>
                <a:cs typeface="Arial"/>
                <a:sym typeface="Arial"/>
              </a:rPr>
              <a:t>The local (client) socket address is also provided by the operating system.</a:t>
            </a:r>
            <a:endParaRPr sz="2600">
              <a:solidFill>
                <a:schemeClr val="dk1"/>
              </a:solidFill>
              <a:latin typeface="Arial"/>
              <a:ea typeface="Arial"/>
              <a:cs typeface="Arial"/>
              <a:sym typeface="Arial"/>
            </a:endParaRPr>
          </a:p>
          <a:p>
            <a:pPr indent="-228600" lvl="0" marL="241300" marR="523875" rtl="0" algn="l">
              <a:lnSpc>
                <a:spcPct val="80000"/>
              </a:lnSpc>
              <a:spcBef>
                <a:spcPts val="995"/>
              </a:spcBef>
              <a:spcAft>
                <a:spcPts val="0"/>
              </a:spcAft>
              <a:buClr>
                <a:srgbClr val="2D75B6"/>
              </a:buClr>
              <a:buSzPts val="2600"/>
              <a:buFont typeface="Arial"/>
              <a:buChar char="•"/>
            </a:pPr>
            <a:r>
              <a:rPr lang="en-US" sz="2600">
                <a:solidFill>
                  <a:srgbClr val="2D75B6"/>
                </a:solidFill>
                <a:latin typeface="Arial"/>
                <a:ea typeface="Arial"/>
                <a:cs typeface="Arial"/>
                <a:sym typeface="Arial"/>
              </a:rPr>
              <a:t>DNS maps </a:t>
            </a:r>
            <a:r>
              <a:rPr lang="en-US" sz="2600">
                <a:solidFill>
                  <a:schemeClr val="dk1"/>
                </a:solidFill>
                <a:latin typeface="Arial"/>
                <a:ea typeface="Arial"/>
                <a:cs typeface="Arial"/>
                <a:sym typeface="Arial"/>
              </a:rPr>
              <a:t>the remote server name to the IP address of the computer  running that server.</a:t>
            </a:r>
            <a:endParaRPr sz="26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916938" y="609676"/>
            <a:ext cx="104368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Using Services of the Transport  Layer</a:t>
            </a:r>
            <a:endParaRPr/>
          </a:p>
        </p:txBody>
      </p:sp>
      <p:sp>
        <p:nvSpPr>
          <p:cNvPr id="202" name="Google Shape;202;p23"/>
          <p:cNvSpPr txBox="1"/>
          <p:nvPr/>
        </p:nvSpPr>
        <p:spPr>
          <a:xfrm>
            <a:off x="916939" y="1793493"/>
            <a:ext cx="10277475" cy="3522345"/>
          </a:xfrm>
          <a:prstGeom prst="rect">
            <a:avLst/>
          </a:prstGeom>
          <a:noFill/>
          <a:ln>
            <a:noFill/>
          </a:ln>
        </p:spPr>
        <p:txBody>
          <a:bodyPr anchorCtr="0" anchor="t" bIns="0" lIns="0" spcFirstLastPara="1" rIns="0" wrap="square" tIns="59675">
            <a:spAutoFit/>
          </a:bodyPr>
          <a:lstStyle/>
          <a:p>
            <a:pPr indent="-228600" lvl="0" marL="241300" marR="650240"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Since there is no physical communication at the application layer,  need to use the services provided by the transport layer.</a:t>
            </a:r>
            <a:endParaRPr sz="2800">
              <a:solidFill>
                <a:schemeClr val="dk1"/>
              </a:solidFill>
              <a:latin typeface="Arial"/>
              <a:ea typeface="Arial"/>
              <a:cs typeface="Arial"/>
              <a:sym typeface="Arial"/>
            </a:endParaRPr>
          </a:p>
          <a:p>
            <a:pPr indent="-228600" lvl="0" marL="241300" marR="0" rtl="0" algn="l">
              <a:lnSpc>
                <a:spcPct val="113928"/>
              </a:lnSpc>
              <a:spcBef>
                <a:spcPts val="625"/>
              </a:spcBef>
              <a:spcAft>
                <a:spcPts val="0"/>
              </a:spcAft>
              <a:buClr>
                <a:schemeClr val="dk1"/>
              </a:buClr>
              <a:buSzPts val="2800"/>
              <a:buFont typeface="Arial"/>
              <a:buChar char="•"/>
            </a:pPr>
            <a:r>
              <a:rPr lang="en-US" sz="2800">
                <a:solidFill>
                  <a:schemeClr val="dk1"/>
                </a:solidFill>
                <a:latin typeface="Arial"/>
                <a:ea typeface="Arial"/>
                <a:cs typeface="Arial"/>
                <a:sym typeface="Arial"/>
              </a:rPr>
              <a:t>there are </a:t>
            </a:r>
            <a:r>
              <a:rPr lang="en-US" sz="2800">
                <a:solidFill>
                  <a:srgbClr val="2D75B6"/>
                </a:solidFill>
                <a:latin typeface="Arial"/>
                <a:ea typeface="Arial"/>
                <a:cs typeface="Arial"/>
                <a:sym typeface="Arial"/>
              </a:rPr>
              <a:t>three common transport layer protocols </a:t>
            </a:r>
            <a:r>
              <a:rPr lang="en-US" sz="2800">
                <a:solidFill>
                  <a:schemeClr val="dk1"/>
                </a:solidFill>
                <a:latin typeface="Arial"/>
                <a:ea typeface="Arial"/>
                <a:cs typeface="Arial"/>
                <a:sym typeface="Arial"/>
              </a:rPr>
              <a:t>in the TCP/IP suite:</a:t>
            </a:r>
            <a:endParaRPr sz="2800">
              <a:solidFill>
                <a:schemeClr val="dk1"/>
              </a:solidFill>
              <a:latin typeface="Arial"/>
              <a:ea typeface="Arial"/>
              <a:cs typeface="Arial"/>
              <a:sym typeface="Arial"/>
            </a:endParaRPr>
          </a:p>
          <a:p>
            <a:pPr indent="0" lvl="0" marL="241300" marR="0" rtl="0" algn="l">
              <a:lnSpc>
                <a:spcPct val="113928"/>
              </a:lnSpc>
              <a:spcBef>
                <a:spcPts val="0"/>
              </a:spcBef>
              <a:spcAft>
                <a:spcPts val="0"/>
              </a:spcAft>
              <a:buNone/>
            </a:pPr>
            <a:r>
              <a:rPr b="1" lang="en-US" sz="2800">
                <a:solidFill>
                  <a:schemeClr val="dk1"/>
                </a:solidFill>
                <a:latin typeface="Arial"/>
                <a:ea typeface="Arial"/>
                <a:cs typeface="Arial"/>
                <a:sym typeface="Arial"/>
              </a:rPr>
              <a:t>UDP, TCP, and SCTP.</a:t>
            </a:r>
            <a:endParaRPr sz="2800">
              <a:solidFill>
                <a:schemeClr val="dk1"/>
              </a:solidFill>
              <a:latin typeface="Arial"/>
              <a:ea typeface="Arial"/>
              <a:cs typeface="Arial"/>
              <a:sym typeface="Arial"/>
            </a:endParaRPr>
          </a:p>
          <a:p>
            <a:pPr indent="-228600" lvl="0" marL="241300" marR="5080" rtl="0" algn="l">
              <a:lnSpc>
                <a:spcPct val="107857"/>
              </a:lnSpc>
              <a:spcBef>
                <a:spcPts val="1045"/>
              </a:spcBef>
              <a:spcAft>
                <a:spcPts val="0"/>
              </a:spcAft>
              <a:buClr>
                <a:schemeClr val="dk1"/>
              </a:buClr>
              <a:buSzPts val="2800"/>
              <a:buFont typeface="Arial"/>
              <a:buChar char="•"/>
            </a:pPr>
            <a:r>
              <a:rPr lang="en-US" sz="2800">
                <a:solidFill>
                  <a:schemeClr val="dk1"/>
                </a:solidFill>
                <a:latin typeface="Arial"/>
                <a:ea typeface="Arial"/>
                <a:cs typeface="Arial"/>
                <a:sym typeface="Arial"/>
              </a:rPr>
              <a:t>Most standard applications have been designed to use the services of  one of these protocols.</a:t>
            </a:r>
            <a:endParaRPr sz="2800">
              <a:solidFill>
                <a:schemeClr val="dk1"/>
              </a:solidFill>
              <a:latin typeface="Arial"/>
              <a:ea typeface="Arial"/>
              <a:cs typeface="Arial"/>
              <a:sym typeface="Arial"/>
            </a:endParaRPr>
          </a:p>
          <a:p>
            <a:pPr indent="-228600" lvl="0" marL="241300" marR="1060450" rtl="0" algn="l">
              <a:lnSpc>
                <a:spcPct val="108214"/>
              </a:lnSpc>
              <a:spcBef>
                <a:spcPts val="994"/>
              </a:spcBef>
              <a:spcAft>
                <a:spcPts val="0"/>
              </a:spcAft>
              <a:buClr>
                <a:schemeClr val="dk1"/>
              </a:buClr>
              <a:buSzPts val="2800"/>
              <a:buFont typeface="Arial"/>
              <a:buChar char="•"/>
            </a:pPr>
            <a:r>
              <a:rPr lang="en-US" sz="2800">
                <a:solidFill>
                  <a:schemeClr val="dk1"/>
                </a:solidFill>
                <a:latin typeface="Arial"/>
                <a:ea typeface="Arial"/>
                <a:cs typeface="Arial"/>
                <a:sym typeface="Arial"/>
              </a:rPr>
              <a:t>The choice of the transport layer protocol seriously affects the  capability of the application processes.</a:t>
            </a:r>
            <a:endParaRPr sz="2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916938" y="609676"/>
            <a:ext cx="62458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UDP Protocol</a:t>
            </a:r>
            <a:endParaRPr/>
          </a:p>
        </p:txBody>
      </p:sp>
      <p:sp>
        <p:nvSpPr>
          <p:cNvPr id="208" name="Google Shape;208;p24"/>
          <p:cNvSpPr txBox="1"/>
          <p:nvPr/>
        </p:nvSpPr>
        <p:spPr>
          <a:xfrm>
            <a:off x="916939" y="1793493"/>
            <a:ext cx="9638030" cy="3905885"/>
          </a:xfrm>
          <a:prstGeom prst="rect">
            <a:avLst/>
          </a:prstGeom>
          <a:noFill/>
          <a:ln>
            <a:noFill/>
          </a:ln>
        </p:spPr>
        <p:txBody>
          <a:bodyPr anchorCtr="0" anchor="t" bIns="0" lIns="0" spcFirstLastPara="1" rIns="0" wrap="square" tIns="59675">
            <a:spAutoFit/>
          </a:bodyPr>
          <a:lstStyle/>
          <a:p>
            <a:pPr indent="-228600" lvl="0" marL="241300" marR="695960" rtl="0" algn="l">
              <a:lnSpc>
                <a:spcPct val="108214"/>
              </a:lnSpc>
              <a:spcBef>
                <a:spcPts val="0"/>
              </a:spcBef>
              <a:spcAft>
                <a:spcPts val="0"/>
              </a:spcAft>
              <a:buClr>
                <a:srgbClr val="2D75B6"/>
              </a:buClr>
              <a:buSzPts val="2800"/>
              <a:buFont typeface="Arial"/>
              <a:buChar char="•"/>
            </a:pPr>
            <a:r>
              <a:rPr lang="en-US" sz="2800">
                <a:solidFill>
                  <a:srgbClr val="2D75B6"/>
                </a:solidFill>
                <a:latin typeface="Arial"/>
                <a:ea typeface="Arial"/>
                <a:cs typeface="Arial"/>
                <a:sym typeface="Arial"/>
              </a:rPr>
              <a:t>User Datagram Protocol </a:t>
            </a:r>
            <a:r>
              <a:rPr lang="en-US" sz="2800">
                <a:solidFill>
                  <a:schemeClr val="dk1"/>
                </a:solidFill>
                <a:latin typeface="Arial"/>
                <a:ea typeface="Arial"/>
                <a:cs typeface="Arial"/>
                <a:sym typeface="Arial"/>
              </a:rPr>
              <a:t>provides connectionless, unreliable,  datagram service.</a:t>
            </a:r>
            <a:endParaRPr sz="2800">
              <a:solidFill>
                <a:schemeClr val="dk1"/>
              </a:solidFill>
              <a:latin typeface="Arial"/>
              <a:ea typeface="Arial"/>
              <a:cs typeface="Arial"/>
              <a:sym typeface="Arial"/>
            </a:endParaRPr>
          </a:p>
          <a:p>
            <a:pPr indent="-228600" lvl="0" marL="241300" marR="94615" rtl="0" algn="l">
              <a:lnSpc>
                <a:spcPct val="107857"/>
              </a:lnSpc>
              <a:spcBef>
                <a:spcPts val="1005"/>
              </a:spcBef>
              <a:spcAft>
                <a:spcPts val="0"/>
              </a:spcAft>
              <a:buClr>
                <a:schemeClr val="dk1"/>
              </a:buClr>
              <a:buSzPts val="2800"/>
              <a:buFont typeface="Arial"/>
              <a:buChar char="•"/>
            </a:pPr>
            <a:r>
              <a:rPr lang="en-US" sz="2800">
                <a:solidFill>
                  <a:schemeClr val="dk1"/>
                </a:solidFill>
                <a:latin typeface="Arial"/>
                <a:ea typeface="Arial"/>
                <a:cs typeface="Arial"/>
                <a:sym typeface="Arial"/>
              </a:rPr>
              <a:t>Connectionless service means that there is </a:t>
            </a:r>
            <a:r>
              <a:rPr lang="en-US" sz="2800">
                <a:solidFill>
                  <a:srgbClr val="2D75B6"/>
                </a:solidFill>
                <a:latin typeface="Arial"/>
                <a:ea typeface="Arial"/>
                <a:cs typeface="Arial"/>
                <a:sym typeface="Arial"/>
              </a:rPr>
              <a:t>no logical connection </a:t>
            </a:r>
            <a:r>
              <a:rPr lang="en-US" sz="2800">
                <a:solidFill>
                  <a:schemeClr val="dk1"/>
                </a:solidFill>
                <a:latin typeface="Arial"/>
                <a:ea typeface="Arial"/>
                <a:cs typeface="Arial"/>
                <a:sym typeface="Arial"/>
              </a:rPr>
              <a:t> between the two ends exchanging messages.</a:t>
            </a:r>
            <a:endParaRPr sz="2800">
              <a:solidFill>
                <a:schemeClr val="dk1"/>
              </a:solidFill>
              <a:latin typeface="Arial"/>
              <a:ea typeface="Arial"/>
              <a:cs typeface="Arial"/>
              <a:sym typeface="Arial"/>
            </a:endParaRPr>
          </a:p>
          <a:p>
            <a:pPr indent="-228600" lvl="0" marL="241300" marR="156210" rtl="0" algn="l">
              <a:lnSpc>
                <a:spcPct val="107857"/>
              </a:lnSpc>
              <a:spcBef>
                <a:spcPts val="1010"/>
              </a:spcBef>
              <a:spcAft>
                <a:spcPts val="0"/>
              </a:spcAft>
              <a:buClr>
                <a:schemeClr val="dk1"/>
              </a:buClr>
              <a:buSzPts val="2800"/>
              <a:buFont typeface="Arial"/>
              <a:buChar char="•"/>
            </a:pPr>
            <a:r>
              <a:rPr lang="en-US" sz="2800">
                <a:solidFill>
                  <a:schemeClr val="dk1"/>
                </a:solidFill>
                <a:latin typeface="Arial"/>
                <a:ea typeface="Arial"/>
                <a:cs typeface="Arial"/>
                <a:sym typeface="Arial"/>
              </a:rPr>
              <a:t>Each message is an </a:t>
            </a:r>
            <a:r>
              <a:rPr lang="en-US" sz="2800">
                <a:solidFill>
                  <a:srgbClr val="2D75B6"/>
                </a:solidFill>
                <a:latin typeface="Arial"/>
                <a:ea typeface="Arial"/>
                <a:cs typeface="Arial"/>
                <a:sym typeface="Arial"/>
              </a:rPr>
              <a:t>independent entity </a:t>
            </a:r>
            <a:r>
              <a:rPr lang="en-US" sz="2800">
                <a:solidFill>
                  <a:schemeClr val="dk1"/>
                </a:solidFill>
                <a:latin typeface="Arial"/>
                <a:ea typeface="Arial"/>
                <a:cs typeface="Arial"/>
                <a:sym typeface="Arial"/>
              </a:rPr>
              <a:t>encapsulated in a packet  called a datagram.</a:t>
            </a:r>
            <a:endParaRPr sz="2800">
              <a:solidFill>
                <a:schemeClr val="dk1"/>
              </a:solidFill>
              <a:latin typeface="Arial"/>
              <a:ea typeface="Arial"/>
              <a:cs typeface="Arial"/>
              <a:sym typeface="Arial"/>
            </a:endParaRPr>
          </a:p>
          <a:p>
            <a:pPr indent="-228600" lvl="0" marL="241300" marR="5080" rtl="0" algn="l">
              <a:lnSpc>
                <a:spcPct val="90000"/>
              </a:lnSpc>
              <a:spcBef>
                <a:spcPts val="955"/>
              </a:spcBef>
              <a:spcAft>
                <a:spcPts val="0"/>
              </a:spcAft>
              <a:buClr>
                <a:schemeClr val="dk1"/>
              </a:buClr>
              <a:buSzPts val="2800"/>
              <a:buFont typeface="Arial"/>
              <a:buChar char="•"/>
            </a:pPr>
            <a:r>
              <a:rPr lang="en-US" sz="2800">
                <a:solidFill>
                  <a:schemeClr val="dk1"/>
                </a:solidFill>
                <a:latin typeface="Arial"/>
                <a:ea typeface="Arial"/>
                <a:cs typeface="Arial"/>
                <a:sym typeface="Arial"/>
              </a:rPr>
              <a:t>UDP does not see any relation (connection) between consequent  datagrams coming from the same source and going to the same  destination.</a:t>
            </a:r>
            <a:endParaRPr sz="2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nvSpPr>
        <p:spPr>
          <a:xfrm>
            <a:off x="916939" y="756373"/>
            <a:ext cx="10236200" cy="5269865"/>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UDP is </a:t>
            </a:r>
            <a:r>
              <a:rPr lang="en-US" sz="2800">
                <a:solidFill>
                  <a:srgbClr val="2D75B6"/>
                </a:solidFill>
                <a:latin typeface="Arial"/>
                <a:ea typeface="Arial"/>
                <a:cs typeface="Arial"/>
                <a:sym typeface="Arial"/>
              </a:rPr>
              <a:t>not a reliable </a:t>
            </a:r>
            <a:r>
              <a:rPr lang="en-US" sz="2800">
                <a:solidFill>
                  <a:schemeClr val="dk1"/>
                </a:solidFill>
                <a:latin typeface="Arial"/>
                <a:ea typeface="Arial"/>
                <a:cs typeface="Arial"/>
                <a:sym typeface="Arial"/>
              </a:rPr>
              <a:t>protocol.</a:t>
            </a:r>
            <a:endParaRPr sz="2800">
              <a:solidFill>
                <a:schemeClr val="dk1"/>
              </a:solidFill>
              <a:latin typeface="Arial"/>
              <a:ea typeface="Arial"/>
              <a:cs typeface="Arial"/>
              <a:sym typeface="Arial"/>
            </a:endParaRPr>
          </a:p>
          <a:p>
            <a:pPr indent="-228600" lvl="0" marL="241300" marR="858519" rtl="0" algn="l">
              <a:lnSpc>
                <a:spcPct val="107857"/>
              </a:lnSpc>
              <a:spcBef>
                <a:spcPts val="1060"/>
              </a:spcBef>
              <a:spcAft>
                <a:spcPts val="0"/>
              </a:spcAft>
              <a:buClr>
                <a:schemeClr val="dk1"/>
              </a:buClr>
              <a:buSzPts val="2800"/>
              <a:buFont typeface="Arial"/>
              <a:buChar char="•"/>
            </a:pPr>
            <a:r>
              <a:rPr lang="en-US" sz="2800">
                <a:solidFill>
                  <a:schemeClr val="dk1"/>
                </a:solidFill>
                <a:latin typeface="Arial"/>
                <a:ea typeface="Arial"/>
                <a:cs typeface="Arial"/>
                <a:sym typeface="Arial"/>
              </a:rPr>
              <a:t>Although it may check that the data is not corrupted during the  transmission,</a:t>
            </a:r>
            <a:endParaRPr sz="2800">
              <a:solidFill>
                <a:schemeClr val="dk1"/>
              </a:solidFill>
              <a:latin typeface="Arial"/>
              <a:ea typeface="Arial"/>
              <a:cs typeface="Arial"/>
              <a:sym typeface="Arial"/>
            </a:endParaRPr>
          </a:p>
          <a:p>
            <a:pPr indent="-228600" lvl="0" marL="241300" marR="0" rtl="0" algn="l">
              <a:lnSpc>
                <a:spcPct val="100000"/>
              </a:lnSpc>
              <a:spcBef>
                <a:spcPts val="620"/>
              </a:spcBef>
              <a:spcAft>
                <a:spcPts val="0"/>
              </a:spcAft>
              <a:buClr>
                <a:schemeClr val="dk1"/>
              </a:buClr>
              <a:buSzPts val="2800"/>
              <a:buFont typeface="Arial"/>
              <a:buChar char="•"/>
            </a:pPr>
            <a:r>
              <a:rPr lang="en-US" sz="2800">
                <a:solidFill>
                  <a:schemeClr val="dk1"/>
                </a:solidFill>
                <a:latin typeface="Arial"/>
                <a:ea typeface="Arial"/>
                <a:cs typeface="Arial"/>
                <a:sym typeface="Arial"/>
              </a:rPr>
              <a:t>it </a:t>
            </a:r>
            <a:r>
              <a:rPr lang="en-US" sz="2800">
                <a:solidFill>
                  <a:srgbClr val="2D75B6"/>
                </a:solidFill>
                <a:latin typeface="Arial"/>
                <a:ea typeface="Arial"/>
                <a:cs typeface="Arial"/>
                <a:sym typeface="Arial"/>
              </a:rPr>
              <a:t>does not ask the sender to resend </a:t>
            </a:r>
            <a:r>
              <a:rPr lang="en-US" sz="2800">
                <a:solidFill>
                  <a:schemeClr val="dk1"/>
                </a:solidFill>
                <a:latin typeface="Arial"/>
                <a:ea typeface="Arial"/>
                <a:cs typeface="Arial"/>
                <a:sym typeface="Arial"/>
              </a:rPr>
              <a:t>the corrupted or lost datagram.</a:t>
            </a:r>
            <a:endParaRPr sz="2800">
              <a:solidFill>
                <a:schemeClr val="dk1"/>
              </a:solidFill>
              <a:latin typeface="Arial"/>
              <a:ea typeface="Arial"/>
              <a:cs typeface="Arial"/>
              <a:sym typeface="Arial"/>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Arial"/>
                <a:ea typeface="Arial"/>
                <a:cs typeface="Arial"/>
                <a:sym typeface="Arial"/>
              </a:rPr>
              <a:t>For some applications, UDP has an advantage: it is </a:t>
            </a:r>
            <a:r>
              <a:rPr lang="en-US" sz="2800">
                <a:solidFill>
                  <a:srgbClr val="2D75B6"/>
                </a:solidFill>
                <a:latin typeface="Arial"/>
                <a:ea typeface="Arial"/>
                <a:cs typeface="Arial"/>
                <a:sym typeface="Arial"/>
              </a:rPr>
              <a:t>message-oriented</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309880" lvl="0" marL="321945" marR="0" rtl="0" algn="l">
              <a:lnSpc>
                <a:spcPct val="100000"/>
              </a:lnSpc>
              <a:spcBef>
                <a:spcPts val="675"/>
              </a:spcBef>
              <a:spcAft>
                <a:spcPts val="0"/>
              </a:spcAft>
              <a:buClr>
                <a:schemeClr val="dk1"/>
              </a:buClr>
              <a:buSzPts val="2800"/>
              <a:buFont typeface="Arial"/>
              <a:buChar char="•"/>
            </a:pPr>
            <a:r>
              <a:rPr lang="en-US" sz="2800">
                <a:solidFill>
                  <a:schemeClr val="dk1"/>
                </a:solidFill>
                <a:latin typeface="Arial"/>
                <a:ea typeface="Arial"/>
                <a:cs typeface="Arial"/>
                <a:sym typeface="Arial"/>
              </a:rPr>
              <a:t>It gives boundaries to the messages exchanged.</a:t>
            </a:r>
            <a:endParaRPr sz="2800">
              <a:solidFill>
                <a:schemeClr val="dk1"/>
              </a:solidFill>
              <a:latin typeface="Arial"/>
              <a:ea typeface="Arial"/>
              <a:cs typeface="Arial"/>
              <a:sym typeface="Arial"/>
            </a:endParaRPr>
          </a:p>
          <a:p>
            <a:pPr indent="-228600" lvl="0" marL="241300" marR="338455" rtl="0" algn="l">
              <a:lnSpc>
                <a:spcPct val="107857"/>
              </a:lnSpc>
              <a:spcBef>
                <a:spcPts val="1045"/>
              </a:spcBef>
              <a:spcAft>
                <a:spcPts val="0"/>
              </a:spcAft>
              <a:buClr>
                <a:schemeClr val="dk1"/>
              </a:buClr>
              <a:buSzPts val="2800"/>
              <a:buFont typeface="Arial"/>
              <a:buChar char="•"/>
            </a:pPr>
            <a:r>
              <a:rPr lang="en-US" sz="2800">
                <a:solidFill>
                  <a:schemeClr val="dk1"/>
                </a:solidFill>
                <a:latin typeface="Arial"/>
                <a:ea typeface="Arial"/>
                <a:cs typeface="Arial"/>
                <a:sym typeface="Arial"/>
              </a:rPr>
              <a:t>An application program may be designed to use UDP if it is sending </a:t>
            </a:r>
            <a:r>
              <a:rPr lang="en-US" sz="2800">
                <a:solidFill>
                  <a:srgbClr val="2D75B6"/>
                </a:solidFill>
                <a:latin typeface="Arial"/>
                <a:ea typeface="Arial"/>
                <a:cs typeface="Arial"/>
                <a:sym typeface="Arial"/>
              </a:rPr>
              <a:t> small messages</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247650" rtl="0" algn="l">
              <a:lnSpc>
                <a:spcPct val="107857"/>
              </a:lnSpc>
              <a:spcBef>
                <a:spcPts val="100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Arial"/>
                <a:ea typeface="Arial"/>
                <a:cs typeface="Arial"/>
                <a:sym typeface="Arial"/>
              </a:rPr>
              <a:t>the simplicity and speed is more important for the application than  reliability.</a:t>
            </a:r>
            <a:endParaRPr sz="2800">
              <a:solidFill>
                <a:schemeClr val="dk1"/>
              </a:solidFill>
              <a:latin typeface="Arial"/>
              <a:ea typeface="Arial"/>
              <a:cs typeface="Arial"/>
              <a:sym typeface="Arial"/>
            </a:endParaRPr>
          </a:p>
          <a:p>
            <a:pPr indent="-228600" lvl="0" marL="241300" marR="0" rtl="0" algn="l">
              <a:lnSpc>
                <a:spcPct val="100000"/>
              </a:lnSpc>
              <a:spcBef>
                <a:spcPts val="635"/>
              </a:spcBef>
              <a:spcAft>
                <a:spcPts val="0"/>
              </a:spcAft>
              <a:buClr>
                <a:schemeClr val="dk1"/>
              </a:buClr>
              <a:buSzPts val="2800"/>
              <a:buFont typeface="Arial"/>
              <a:buChar char="•"/>
            </a:pPr>
            <a:r>
              <a:rPr lang="en-US" sz="2800">
                <a:solidFill>
                  <a:schemeClr val="dk1"/>
                </a:solidFill>
                <a:latin typeface="Arial"/>
                <a:ea typeface="Arial"/>
                <a:cs typeface="Arial"/>
                <a:sym typeface="Arial"/>
              </a:rPr>
              <a:t>For example, some management and multimedia applications.</a:t>
            </a:r>
            <a:endParaRPr sz="2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916939" y="609676"/>
            <a:ext cx="61696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TCP Protocol</a:t>
            </a:r>
            <a:endParaRPr/>
          </a:p>
        </p:txBody>
      </p:sp>
      <p:sp>
        <p:nvSpPr>
          <p:cNvPr id="219" name="Google Shape;219;p26"/>
          <p:cNvSpPr txBox="1"/>
          <p:nvPr/>
        </p:nvSpPr>
        <p:spPr>
          <a:xfrm>
            <a:off x="916939" y="1528063"/>
            <a:ext cx="10330180" cy="4373880"/>
          </a:xfrm>
          <a:prstGeom prst="rect">
            <a:avLst/>
          </a:prstGeom>
          <a:noFill/>
          <a:ln>
            <a:noFill/>
          </a:ln>
        </p:spPr>
        <p:txBody>
          <a:bodyPr anchorCtr="0" anchor="t" bIns="0" lIns="0" spcFirstLastPara="1" rIns="0" wrap="square" tIns="93975">
            <a:spAutoFit/>
          </a:bodyPr>
          <a:lstStyle/>
          <a:p>
            <a:pPr indent="-228600" lvl="0" marL="241300" marR="91440" rtl="0" algn="l">
              <a:lnSpc>
                <a:spcPct val="96071"/>
              </a:lnSpc>
              <a:spcBef>
                <a:spcPts val="0"/>
              </a:spcBef>
              <a:spcAft>
                <a:spcPts val="0"/>
              </a:spcAft>
              <a:buClr>
                <a:srgbClr val="2D75B6"/>
              </a:buClr>
              <a:buSzPts val="2800"/>
              <a:buFont typeface="Arial"/>
              <a:buChar char="•"/>
            </a:pPr>
            <a:r>
              <a:rPr lang="en-US" sz="2800">
                <a:solidFill>
                  <a:srgbClr val="2D75B6"/>
                </a:solidFill>
                <a:latin typeface="Arial"/>
                <a:ea typeface="Arial"/>
                <a:cs typeface="Arial"/>
                <a:sym typeface="Arial"/>
              </a:rPr>
              <a:t>Transmission Control Protocol </a:t>
            </a:r>
            <a:r>
              <a:rPr lang="en-US" sz="2800">
                <a:solidFill>
                  <a:schemeClr val="dk1"/>
                </a:solidFill>
                <a:latin typeface="Arial"/>
                <a:ea typeface="Arial"/>
                <a:cs typeface="Arial"/>
                <a:sym typeface="Arial"/>
              </a:rPr>
              <a:t>provides connection-oriented, reliable,  byte-stream service.</a:t>
            </a:r>
            <a:endParaRPr sz="2800">
              <a:solidFill>
                <a:schemeClr val="dk1"/>
              </a:solidFill>
              <a:latin typeface="Arial"/>
              <a:ea typeface="Arial"/>
              <a:cs typeface="Arial"/>
              <a:sym typeface="Arial"/>
            </a:endParaRPr>
          </a:p>
          <a:p>
            <a:pPr indent="-228600" lvl="0" marL="241300" marR="271780" rtl="0" algn="l">
              <a:lnSpc>
                <a:spcPct val="96071"/>
              </a:lnSpc>
              <a:spcBef>
                <a:spcPts val="994"/>
              </a:spcBef>
              <a:spcAft>
                <a:spcPts val="0"/>
              </a:spcAft>
              <a:buClr>
                <a:schemeClr val="dk1"/>
              </a:buClr>
              <a:buSzPts val="2800"/>
              <a:buFont typeface="Arial"/>
              <a:buChar char="•"/>
            </a:pPr>
            <a:r>
              <a:rPr lang="en-US" sz="2800">
                <a:solidFill>
                  <a:schemeClr val="dk1"/>
                </a:solidFill>
                <a:latin typeface="Arial"/>
                <a:ea typeface="Arial"/>
                <a:cs typeface="Arial"/>
                <a:sym typeface="Arial"/>
              </a:rPr>
              <a:t>TCP requires that two ends first </a:t>
            </a:r>
            <a:r>
              <a:rPr lang="en-US" sz="2800">
                <a:solidFill>
                  <a:srgbClr val="2D75B6"/>
                </a:solidFill>
                <a:latin typeface="Arial"/>
                <a:ea typeface="Arial"/>
                <a:cs typeface="Arial"/>
                <a:sym typeface="Arial"/>
              </a:rPr>
              <a:t>create a logical connection </a:t>
            </a:r>
            <a:r>
              <a:rPr lang="en-US" sz="2800">
                <a:solidFill>
                  <a:schemeClr val="dk1"/>
                </a:solidFill>
                <a:latin typeface="Arial"/>
                <a:ea typeface="Arial"/>
                <a:cs typeface="Arial"/>
                <a:sym typeface="Arial"/>
              </a:rPr>
              <a:t>between  themselves by exchanging some connection-establishment packets.</a:t>
            </a:r>
            <a:endParaRPr sz="2800">
              <a:solidFill>
                <a:schemeClr val="dk1"/>
              </a:solidFill>
              <a:latin typeface="Arial"/>
              <a:ea typeface="Arial"/>
              <a:cs typeface="Arial"/>
              <a:sym typeface="Arial"/>
            </a:endParaRPr>
          </a:p>
          <a:p>
            <a:pPr indent="-228600" lvl="0" marL="241300" marR="0" rtl="0" algn="l">
              <a:lnSpc>
                <a:spcPct val="100000"/>
              </a:lnSpc>
              <a:spcBef>
                <a:spcPts val="355"/>
              </a:spcBef>
              <a:spcAft>
                <a:spcPts val="0"/>
              </a:spcAft>
              <a:buClr>
                <a:schemeClr val="dk1"/>
              </a:buClr>
              <a:buSzPts val="2800"/>
              <a:buFont typeface="Arial"/>
              <a:buChar char="•"/>
            </a:pPr>
            <a:r>
              <a:rPr lang="en-US" sz="2800">
                <a:solidFill>
                  <a:schemeClr val="dk1"/>
                </a:solidFill>
                <a:latin typeface="Arial"/>
                <a:ea typeface="Arial"/>
                <a:cs typeface="Arial"/>
                <a:sym typeface="Arial"/>
              </a:rPr>
              <a:t>This phase is sometimes called </a:t>
            </a:r>
            <a:r>
              <a:rPr lang="en-US" sz="2800">
                <a:solidFill>
                  <a:srgbClr val="2D75B6"/>
                </a:solidFill>
                <a:latin typeface="Arial"/>
                <a:ea typeface="Arial"/>
                <a:cs typeface="Arial"/>
                <a:sym typeface="Arial"/>
              </a:rPr>
              <a:t>handshaking.</a:t>
            </a:r>
            <a:endParaRPr sz="2800">
              <a:solidFill>
                <a:schemeClr val="dk1"/>
              </a:solidFill>
              <a:latin typeface="Arial"/>
              <a:ea typeface="Arial"/>
              <a:cs typeface="Arial"/>
              <a:sym typeface="Arial"/>
            </a:endParaRPr>
          </a:p>
          <a:p>
            <a:pPr indent="-228600" lvl="0" marL="241300" marR="5080" rtl="0" algn="l">
              <a:lnSpc>
                <a:spcPct val="80000"/>
              </a:lnSpc>
              <a:spcBef>
                <a:spcPts val="1000"/>
              </a:spcBef>
              <a:spcAft>
                <a:spcPts val="0"/>
              </a:spcAft>
              <a:buClr>
                <a:schemeClr val="dk1"/>
              </a:buClr>
              <a:buSzPts val="2800"/>
              <a:buFont typeface="Arial"/>
              <a:buChar char="•"/>
            </a:pPr>
            <a:r>
              <a:rPr lang="en-US" sz="2800">
                <a:solidFill>
                  <a:schemeClr val="dk1"/>
                </a:solidFill>
                <a:latin typeface="Arial"/>
                <a:ea typeface="Arial"/>
                <a:cs typeface="Arial"/>
                <a:sym typeface="Arial"/>
              </a:rPr>
              <a:t>Establishes some parameters between the two ends including the </a:t>
            </a:r>
            <a:r>
              <a:rPr lang="en-US" sz="2800">
                <a:solidFill>
                  <a:srgbClr val="2D75B6"/>
                </a:solidFill>
                <a:latin typeface="Arial"/>
                <a:ea typeface="Arial"/>
                <a:cs typeface="Arial"/>
                <a:sym typeface="Arial"/>
              </a:rPr>
              <a:t>size  of the data packets to be exchanged, the size of buffers to be used </a:t>
            </a:r>
            <a:r>
              <a:rPr lang="en-US" sz="2800">
                <a:solidFill>
                  <a:schemeClr val="dk1"/>
                </a:solidFill>
                <a:latin typeface="Arial"/>
                <a:ea typeface="Arial"/>
                <a:cs typeface="Arial"/>
                <a:sym typeface="Arial"/>
              </a:rPr>
              <a:t>for  holding the chunks of data until the whole message arrives, and so  on.</a:t>
            </a:r>
            <a:endParaRPr sz="2800">
              <a:solidFill>
                <a:schemeClr val="dk1"/>
              </a:solidFill>
              <a:latin typeface="Arial"/>
              <a:ea typeface="Arial"/>
              <a:cs typeface="Arial"/>
              <a:sym typeface="Arial"/>
            </a:endParaRPr>
          </a:p>
          <a:p>
            <a:pPr indent="-228600" lvl="0" marL="241300" marR="93980" rtl="0" algn="l">
              <a:lnSpc>
                <a:spcPct val="96071"/>
              </a:lnSpc>
              <a:spcBef>
                <a:spcPts val="975"/>
              </a:spcBef>
              <a:spcAft>
                <a:spcPts val="0"/>
              </a:spcAft>
              <a:buClr>
                <a:schemeClr val="dk1"/>
              </a:buClr>
              <a:buSzPts val="2800"/>
              <a:buFont typeface="Arial"/>
              <a:buChar char="•"/>
            </a:pPr>
            <a:r>
              <a:rPr lang="en-US" sz="2800">
                <a:solidFill>
                  <a:schemeClr val="dk1"/>
                </a:solidFill>
                <a:latin typeface="Arial"/>
                <a:ea typeface="Arial"/>
                <a:cs typeface="Arial"/>
                <a:sym typeface="Arial"/>
              </a:rPr>
              <a:t>After the handshaking process, the two ends can send chunks of data  in segments in each direction.</a:t>
            </a:r>
            <a:endParaRPr sz="2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nvSpPr>
        <p:spPr>
          <a:xfrm>
            <a:off x="916939" y="1352549"/>
            <a:ext cx="10327005" cy="4418330"/>
          </a:xfrm>
          <a:prstGeom prst="rect">
            <a:avLst/>
          </a:prstGeom>
          <a:noFill/>
          <a:ln>
            <a:noFill/>
          </a:ln>
        </p:spPr>
        <p:txBody>
          <a:bodyPr anchorCtr="0" anchor="t" bIns="0" lIns="0" spcFirstLastPara="1" rIns="0" wrap="square" tIns="60950">
            <a:spAutoFit/>
          </a:bodyPr>
          <a:lstStyle/>
          <a:p>
            <a:pPr indent="-228600" lvl="0" marL="241300" marR="5080" rtl="0" algn="just">
              <a:lnSpc>
                <a:spcPct val="107857"/>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By </a:t>
            </a:r>
            <a:r>
              <a:rPr lang="en-US" sz="2800">
                <a:solidFill>
                  <a:srgbClr val="2D75B6"/>
                </a:solidFill>
                <a:latin typeface="Arial"/>
                <a:ea typeface="Arial"/>
                <a:cs typeface="Arial"/>
                <a:sym typeface="Arial"/>
              </a:rPr>
              <a:t>numbering the bytes </a:t>
            </a:r>
            <a:r>
              <a:rPr lang="en-US" sz="2800">
                <a:solidFill>
                  <a:schemeClr val="dk1"/>
                </a:solidFill>
                <a:latin typeface="Arial"/>
                <a:ea typeface="Arial"/>
                <a:cs typeface="Arial"/>
                <a:sym typeface="Arial"/>
              </a:rPr>
              <a:t>exchanged, the continuity of the bytes can be  checked.</a:t>
            </a:r>
            <a:endParaRPr sz="2800">
              <a:solidFill>
                <a:schemeClr val="dk1"/>
              </a:solidFill>
              <a:latin typeface="Arial"/>
              <a:ea typeface="Arial"/>
              <a:cs typeface="Arial"/>
              <a:sym typeface="Arial"/>
            </a:endParaRPr>
          </a:p>
          <a:p>
            <a:pPr indent="-228600" lvl="0" marL="241300" marR="685165" rtl="0" algn="just">
              <a:lnSpc>
                <a:spcPct val="107857"/>
              </a:lnSpc>
              <a:spcBef>
                <a:spcPts val="1015"/>
              </a:spcBef>
              <a:spcAft>
                <a:spcPts val="0"/>
              </a:spcAft>
              <a:buClr>
                <a:schemeClr val="dk1"/>
              </a:buClr>
              <a:buSzPts val="2800"/>
              <a:buFont typeface="Arial"/>
              <a:buChar char="•"/>
            </a:pPr>
            <a:r>
              <a:rPr lang="en-US" sz="2800">
                <a:solidFill>
                  <a:schemeClr val="dk1"/>
                </a:solidFill>
                <a:latin typeface="Arial"/>
                <a:ea typeface="Arial"/>
                <a:cs typeface="Arial"/>
                <a:sym typeface="Arial"/>
              </a:rPr>
              <a:t>For example, if some bytes are lost or corrupted, the receiver can  request the resending of those bytes, which makes TCP a reliable  protocol.</a:t>
            </a:r>
            <a:endParaRPr sz="2800">
              <a:solidFill>
                <a:schemeClr val="dk1"/>
              </a:solidFill>
              <a:latin typeface="Arial"/>
              <a:ea typeface="Arial"/>
              <a:cs typeface="Arial"/>
              <a:sym typeface="Arial"/>
            </a:endParaRPr>
          </a:p>
          <a:p>
            <a:pPr indent="-228600" lvl="0" marL="241300" marR="0" rtl="0" algn="just">
              <a:lnSpc>
                <a:spcPct val="100000"/>
              </a:lnSpc>
              <a:spcBef>
                <a:spcPts val="630"/>
              </a:spcBef>
              <a:spcAft>
                <a:spcPts val="0"/>
              </a:spcAft>
              <a:buClr>
                <a:schemeClr val="dk1"/>
              </a:buClr>
              <a:buSzPts val="2800"/>
              <a:buFont typeface="Arial"/>
              <a:buChar char="•"/>
            </a:pPr>
            <a:r>
              <a:rPr lang="en-US" sz="2800">
                <a:solidFill>
                  <a:schemeClr val="dk1"/>
                </a:solidFill>
                <a:latin typeface="Arial"/>
                <a:ea typeface="Arial"/>
                <a:cs typeface="Arial"/>
                <a:sym typeface="Arial"/>
              </a:rPr>
              <a:t>TCP also can provide </a:t>
            </a:r>
            <a:r>
              <a:rPr lang="en-US" sz="2800">
                <a:solidFill>
                  <a:srgbClr val="2D75B6"/>
                </a:solidFill>
                <a:latin typeface="Arial"/>
                <a:ea typeface="Arial"/>
                <a:cs typeface="Arial"/>
                <a:sym typeface="Arial"/>
              </a:rPr>
              <a:t>flow control and congestion control </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81280" rtl="0" algn="l">
              <a:lnSpc>
                <a:spcPct val="107857"/>
              </a:lnSpc>
              <a:spcBef>
                <a:spcPts val="1040"/>
              </a:spcBef>
              <a:spcAft>
                <a:spcPts val="0"/>
              </a:spcAft>
              <a:buClr>
                <a:schemeClr val="dk1"/>
              </a:buClr>
              <a:buSzPts val="2800"/>
              <a:buFont typeface="Arial"/>
              <a:buChar char="•"/>
            </a:pPr>
            <a:r>
              <a:rPr lang="en-US" sz="2800">
                <a:solidFill>
                  <a:schemeClr val="dk1"/>
                </a:solidFill>
                <a:latin typeface="Arial"/>
                <a:ea typeface="Arial"/>
                <a:cs typeface="Arial"/>
                <a:sym typeface="Arial"/>
              </a:rPr>
              <a:t>One problem with the TCP protocol is that it is </a:t>
            </a:r>
            <a:r>
              <a:rPr lang="en-US" sz="2800">
                <a:solidFill>
                  <a:srgbClr val="2D75B6"/>
                </a:solidFill>
                <a:latin typeface="Arial"/>
                <a:ea typeface="Arial"/>
                <a:cs typeface="Arial"/>
                <a:sym typeface="Arial"/>
              </a:rPr>
              <a:t>not message-oriented</a:t>
            </a:r>
            <a:r>
              <a:rPr lang="en-US" sz="2800">
                <a:solidFill>
                  <a:schemeClr val="dk1"/>
                </a:solidFill>
                <a:latin typeface="Arial"/>
                <a:ea typeface="Arial"/>
                <a:cs typeface="Arial"/>
                <a:sym typeface="Arial"/>
              </a:rPr>
              <a:t>;  it does not put boundaries on the messages exchanged.</a:t>
            </a:r>
            <a:endParaRPr sz="2800">
              <a:solidFill>
                <a:schemeClr val="dk1"/>
              </a:solidFill>
              <a:latin typeface="Arial"/>
              <a:ea typeface="Arial"/>
              <a:cs typeface="Arial"/>
              <a:sym typeface="Arial"/>
            </a:endParaRPr>
          </a:p>
          <a:p>
            <a:pPr indent="-228600" lvl="0" marL="241300" marR="395605" rtl="0" algn="l">
              <a:lnSpc>
                <a:spcPct val="107857"/>
              </a:lnSpc>
              <a:spcBef>
                <a:spcPts val="1019"/>
              </a:spcBef>
              <a:spcAft>
                <a:spcPts val="0"/>
              </a:spcAft>
              <a:buClr>
                <a:schemeClr val="dk1"/>
              </a:buClr>
              <a:buSzPts val="2800"/>
              <a:buFont typeface="Arial"/>
              <a:buChar char="•"/>
            </a:pPr>
            <a:r>
              <a:rPr lang="en-US" sz="2800">
                <a:solidFill>
                  <a:schemeClr val="dk1"/>
                </a:solidFill>
                <a:latin typeface="Arial"/>
                <a:ea typeface="Arial"/>
                <a:cs typeface="Arial"/>
                <a:sym typeface="Arial"/>
              </a:rPr>
              <a:t>Most of the standard applications that need to send long messages  and require reliability may benefit from the service of the TCP.</a:t>
            </a:r>
            <a:endParaRPr sz="28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916938" y="609676"/>
            <a:ext cx="53314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SCTP Protocol</a:t>
            </a:r>
            <a:endParaRPr/>
          </a:p>
        </p:txBody>
      </p:sp>
      <p:sp>
        <p:nvSpPr>
          <p:cNvPr id="230" name="Google Shape;230;p28"/>
          <p:cNvSpPr txBox="1"/>
          <p:nvPr/>
        </p:nvSpPr>
        <p:spPr>
          <a:xfrm>
            <a:off x="916939" y="1759966"/>
            <a:ext cx="10279380" cy="4032885"/>
          </a:xfrm>
          <a:prstGeom prst="rect">
            <a:avLst/>
          </a:prstGeom>
          <a:noFill/>
          <a:ln>
            <a:noFill/>
          </a:ln>
        </p:spPr>
        <p:txBody>
          <a:bodyPr anchorCtr="0" anchor="t" bIns="0" lIns="0" spcFirstLastPara="1" rIns="0" wrap="square" tIns="93975">
            <a:spAutoFit/>
          </a:bodyPr>
          <a:lstStyle/>
          <a:p>
            <a:pPr indent="-228600" lvl="0" marL="241300" marR="465455" rtl="0" algn="l">
              <a:lnSpc>
                <a:spcPct val="96071"/>
              </a:lnSpc>
              <a:spcBef>
                <a:spcPts val="0"/>
              </a:spcBef>
              <a:spcAft>
                <a:spcPts val="0"/>
              </a:spcAft>
              <a:buClr>
                <a:srgbClr val="2D75B6"/>
              </a:buClr>
              <a:buSzPts val="2800"/>
              <a:buFont typeface="Arial"/>
              <a:buChar char="•"/>
            </a:pPr>
            <a:r>
              <a:rPr lang="en-US" sz="2800">
                <a:solidFill>
                  <a:srgbClr val="2D75B6"/>
                </a:solidFill>
                <a:latin typeface="Arial"/>
                <a:ea typeface="Arial"/>
                <a:cs typeface="Arial"/>
                <a:sym typeface="Arial"/>
              </a:rPr>
              <a:t>Stream Control Transmission Protocol </a:t>
            </a:r>
            <a:r>
              <a:rPr lang="en-US" sz="2800">
                <a:solidFill>
                  <a:schemeClr val="dk1"/>
                </a:solidFill>
                <a:latin typeface="Arial"/>
                <a:ea typeface="Arial"/>
                <a:cs typeface="Arial"/>
                <a:sym typeface="Arial"/>
              </a:rPr>
              <a:t>provides a service which is a  combination of TCP and UDP.</a:t>
            </a:r>
            <a:endParaRPr sz="2800">
              <a:solidFill>
                <a:schemeClr val="dk1"/>
              </a:solidFill>
              <a:latin typeface="Arial"/>
              <a:ea typeface="Arial"/>
              <a:cs typeface="Arial"/>
              <a:sym typeface="Arial"/>
            </a:endParaRPr>
          </a:p>
          <a:p>
            <a:pPr indent="-228600" lvl="0" marL="241300" marR="137795" rtl="0" algn="l">
              <a:lnSpc>
                <a:spcPct val="96071"/>
              </a:lnSpc>
              <a:spcBef>
                <a:spcPts val="1000"/>
              </a:spcBef>
              <a:spcAft>
                <a:spcPts val="0"/>
              </a:spcAft>
              <a:buClr>
                <a:schemeClr val="dk1"/>
              </a:buClr>
              <a:buSzPts val="2800"/>
              <a:buFont typeface="Arial"/>
              <a:buChar char="•"/>
            </a:pPr>
            <a:r>
              <a:rPr lang="en-US" sz="2800">
                <a:solidFill>
                  <a:schemeClr val="dk1"/>
                </a:solidFill>
                <a:latin typeface="Arial"/>
                <a:ea typeface="Arial"/>
                <a:cs typeface="Arial"/>
                <a:sym typeface="Arial"/>
              </a:rPr>
              <a:t>Like TCP, SCTP provides a connection-oriented, reliable service, but it  is </a:t>
            </a:r>
            <a:r>
              <a:rPr lang="en-US" sz="2800">
                <a:solidFill>
                  <a:srgbClr val="2D75B6"/>
                </a:solidFill>
                <a:latin typeface="Arial"/>
                <a:ea typeface="Arial"/>
                <a:cs typeface="Arial"/>
                <a:sym typeface="Arial"/>
              </a:rPr>
              <a:t>not byte-stream oriented</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0" rtl="0" algn="l">
              <a:lnSpc>
                <a:spcPct val="100000"/>
              </a:lnSpc>
              <a:spcBef>
                <a:spcPts val="355"/>
              </a:spcBef>
              <a:spcAft>
                <a:spcPts val="0"/>
              </a:spcAft>
              <a:buClr>
                <a:schemeClr val="dk1"/>
              </a:buClr>
              <a:buSzPts val="2800"/>
              <a:buFont typeface="Arial"/>
              <a:buChar char="•"/>
            </a:pPr>
            <a:r>
              <a:rPr lang="en-US" sz="2800">
                <a:solidFill>
                  <a:schemeClr val="dk1"/>
                </a:solidFill>
                <a:latin typeface="Arial"/>
                <a:ea typeface="Arial"/>
                <a:cs typeface="Arial"/>
                <a:sym typeface="Arial"/>
              </a:rPr>
              <a:t>It is a message-oriented protocol like UDP.</a:t>
            </a:r>
            <a:endParaRPr sz="2800">
              <a:solidFill>
                <a:schemeClr val="dk1"/>
              </a:solidFill>
              <a:latin typeface="Arial"/>
              <a:ea typeface="Arial"/>
              <a:cs typeface="Arial"/>
              <a:sym typeface="Arial"/>
            </a:endParaRPr>
          </a:p>
          <a:p>
            <a:pPr indent="-228600" lvl="0" marL="241300" marR="1040764" rtl="0" algn="l">
              <a:lnSpc>
                <a:spcPct val="80000"/>
              </a:lnSpc>
              <a:spcBef>
                <a:spcPts val="994"/>
              </a:spcBef>
              <a:spcAft>
                <a:spcPts val="0"/>
              </a:spcAft>
              <a:buClr>
                <a:schemeClr val="dk1"/>
              </a:buClr>
              <a:buSzPts val="2800"/>
              <a:buFont typeface="Arial"/>
              <a:buChar char="•"/>
            </a:pPr>
            <a:r>
              <a:rPr lang="en-US" sz="2800">
                <a:solidFill>
                  <a:schemeClr val="dk1"/>
                </a:solidFill>
                <a:latin typeface="Arial"/>
                <a:ea typeface="Arial"/>
                <a:cs typeface="Arial"/>
                <a:sym typeface="Arial"/>
              </a:rPr>
              <a:t>In addition, SCTP can provide </a:t>
            </a:r>
            <a:r>
              <a:rPr lang="en-US" sz="2800">
                <a:solidFill>
                  <a:srgbClr val="2D75B6"/>
                </a:solidFill>
                <a:latin typeface="Arial"/>
                <a:ea typeface="Arial"/>
                <a:cs typeface="Arial"/>
                <a:sym typeface="Arial"/>
              </a:rPr>
              <a:t>multistream service </a:t>
            </a:r>
            <a:r>
              <a:rPr lang="en-US" sz="2800">
                <a:solidFill>
                  <a:schemeClr val="dk1"/>
                </a:solidFill>
                <a:latin typeface="Arial"/>
                <a:ea typeface="Arial"/>
                <a:cs typeface="Arial"/>
                <a:sym typeface="Arial"/>
              </a:rPr>
              <a:t>by providing  multiple network-layer connections.</a:t>
            </a:r>
            <a:endParaRPr sz="2800">
              <a:solidFill>
                <a:schemeClr val="dk1"/>
              </a:solidFill>
              <a:latin typeface="Arial"/>
              <a:ea typeface="Arial"/>
              <a:cs typeface="Arial"/>
              <a:sym typeface="Arial"/>
            </a:endParaRPr>
          </a:p>
          <a:p>
            <a:pPr indent="-228600" lvl="0" marL="241300" marR="5080" rtl="0" algn="l">
              <a:lnSpc>
                <a:spcPct val="80000"/>
              </a:lnSpc>
              <a:spcBef>
                <a:spcPts val="1000"/>
              </a:spcBef>
              <a:spcAft>
                <a:spcPts val="0"/>
              </a:spcAft>
              <a:buClr>
                <a:schemeClr val="dk1"/>
              </a:buClr>
              <a:buSzPts val="2800"/>
              <a:buFont typeface="Arial"/>
              <a:buChar char="•"/>
            </a:pPr>
            <a:r>
              <a:rPr lang="en-US" sz="2800">
                <a:solidFill>
                  <a:schemeClr val="dk1"/>
                </a:solidFill>
                <a:latin typeface="Arial"/>
                <a:ea typeface="Arial"/>
                <a:cs typeface="Arial"/>
                <a:sym typeface="Arial"/>
              </a:rPr>
              <a:t>SCTP is normally suitable for any application that needs reliability and  at the same time needs to </a:t>
            </a:r>
            <a:r>
              <a:rPr lang="en-US" sz="2800">
                <a:solidFill>
                  <a:srgbClr val="2D75B6"/>
                </a:solidFill>
                <a:latin typeface="Arial"/>
                <a:ea typeface="Arial"/>
                <a:cs typeface="Arial"/>
                <a:sym typeface="Arial"/>
              </a:rPr>
              <a:t>remain connected</a:t>
            </a:r>
            <a:r>
              <a:rPr lang="en-US" sz="2800">
                <a:solidFill>
                  <a:schemeClr val="dk1"/>
                </a:solidFill>
                <a:latin typeface="Arial"/>
                <a:ea typeface="Arial"/>
                <a:cs typeface="Arial"/>
                <a:sym typeface="Arial"/>
              </a:rPr>
              <a:t>, even if a failure occurs  in one network-layer connection.</a:t>
            </a:r>
            <a:endParaRPr sz="2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916939" y="720928"/>
            <a:ext cx="6807834"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STANDARD CLIENT-SERVER APPLICATIONS</a:t>
            </a:r>
            <a:endParaRPr sz="3200"/>
          </a:p>
        </p:txBody>
      </p:sp>
      <p:sp>
        <p:nvSpPr>
          <p:cNvPr id="236" name="Google Shape;236;p29"/>
          <p:cNvSpPr txBox="1"/>
          <p:nvPr/>
        </p:nvSpPr>
        <p:spPr>
          <a:xfrm>
            <a:off x="916939" y="1707159"/>
            <a:ext cx="7033259" cy="3605529"/>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World Wide Web</a:t>
            </a:r>
            <a:endParaRPr sz="2800">
              <a:solidFill>
                <a:schemeClr val="dk1"/>
              </a:solidFill>
              <a:latin typeface="Arial"/>
              <a:ea typeface="Arial"/>
              <a:cs typeface="Arial"/>
              <a:sym typeface="Arial"/>
            </a:endParaRPr>
          </a:p>
          <a:p>
            <a:pPr indent="-228600" lvl="0" marL="241300" marR="0" rtl="0" algn="l">
              <a:lnSpc>
                <a:spcPct val="100000"/>
              </a:lnSpc>
              <a:spcBef>
                <a:spcPts val="675"/>
              </a:spcBef>
              <a:spcAft>
                <a:spcPts val="0"/>
              </a:spcAft>
              <a:buClr>
                <a:schemeClr val="dk1"/>
              </a:buClr>
              <a:buSzPts val="2800"/>
              <a:buFont typeface="Arial"/>
              <a:buChar char="•"/>
            </a:pPr>
            <a:r>
              <a:rPr lang="en-US" sz="2800">
                <a:solidFill>
                  <a:schemeClr val="dk1"/>
                </a:solidFill>
                <a:latin typeface="Arial"/>
                <a:ea typeface="Arial"/>
                <a:cs typeface="Arial"/>
                <a:sym typeface="Arial"/>
              </a:rPr>
              <a:t>HTTP</a:t>
            </a:r>
            <a:endParaRPr sz="2800">
              <a:solidFill>
                <a:schemeClr val="dk1"/>
              </a:solidFill>
              <a:latin typeface="Arial"/>
              <a:ea typeface="Arial"/>
              <a:cs typeface="Arial"/>
              <a:sym typeface="Arial"/>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Arial"/>
                <a:ea typeface="Arial"/>
                <a:cs typeface="Arial"/>
                <a:sym typeface="Arial"/>
              </a:rPr>
              <a:t>File transfer and electronic mail applications</a:t>
            </a:r>
            <a:endParaRPr sz="2800">
              <a:solidFill>
                <a:schemeClr val="dk1"/>
              </a:solidFill>
              <a:latin typeface="Arial"/>
              <a:ea typeface="Arial"/>
              <a:cs typeface="Arial"/>
              <a:sym typeface="Arial"/>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Arial"/>
                <a:ea typeface="Arial"/>
                <a:cs typeface="Arial"/>
                <a:sym typeface="Arial"/>
              </a:rPr>
              <a:t>TELNET and SSH protocols.</a:t>
            </a:r>
            <a:endParaRPr sz="2800">
              <a:solidFill>
                <a:schemeClr val="dk1"/>
              </a:solidFill>
              <a:latin typeface="Arial"/>
              <a:ea typeface="Arial"/>
              <a:cs typeface="Arial"/>
              <a:sym typeface="Arial"/>
            </a:endParaRPr>
          </a:p>
          <a:p>
            <a:pPr indent="-228600" lvl="0" marL="241300" marR="0" rtl="0" algn="l">
              <a:lnSpc>
                <a:spcPct val="100000"/>
              </a:lnSpc>
              <a:spcBef>
                <a:spcPts val="675"/>
              </a:spcBef>
              <a:spcAft>
                <a:spcPts val="0"/>
              </a:spcAft>
              <a:buClr>
                <a:schemeClr val="dk1"/>
              </a:buClr>
              <a:buSzPts val="2800"/>
              <a:buFont typeface="Arial"/>
              <a:buChar char="•"/>
            </a:pPr>
            <a:r>
              <a:rPr lang="en-US" sz="2800">
                <a:solidFill>
                  <a:schemeClr val="dk1"/>
                </a:solidFill>
                <a:latin typeface="Arial"/>
                <a:ea typeface="Arial"/>
                <a:cs typeface="Arial"/>
                <a:sym typeface="Arial"/>
              </a:rPr>
              <a:t>DNS</a:t>
            </a:r>
            <a:endParaRPr sz="2800">
              <a:solidFill>
                <a:schemeClr val="dk1"/>
              </a:solidFill>
              <a:latin typeface="Arial"/>
              <a:ea typeface="Arial"/>
              <a:cs typeface="Arial"/>
              <a:sym typeface="Arial"/>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Arial"/>
                <a:ea typeface="Arial"/>
                <a:cs typeface="Arial"/>
                <a:sym typeface="Arial"/>
              </a:rPr>
              <a:t>Dynamic Host Configuration Protocol (DHCP)</a:t>
            </a:r>
            <a:endParaRPr sz="2800">
              <a:solidFill>
                <a:schemeClr val="dk1"/>
              </a:solidFill>
              <a:latin typeface="Arial"/>
              <a:ea typeface="Arial"/>
              <a:cs typeface="Arial"/>
              <a:sym typeface="Arial"/>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Arial"/>
                <a:ea typeface="Arial"/>
                <a:cs typeface="Arial"/>
                <a:sym typeface="Arial"/>
              </a:rPr>
              <a:t>Simple Network Management Protocol (SNMP)</a:t>
            </a:r>
            <a:endParaRPr sz="2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3"/>
          <p:cNvSpPr txBox="1"/>
          <p:nvPr>
            <p:ph type="title"/>
          </p:nvPr>
        </p:nvSpPr>
        <p:spPr>
          <a:xfrm>
            <a:off x="916939" y="609676"/>
            <a:ext cx="636206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Application-Layer Paradigms</a:t>
            </a:r>
            <a:endParaRPr sz="4400"/>
          </a:p>
        </p:txBody>
      </p:sp>
      <p:sp>
        <p:nvSpPr>
          <p:cNvPr id="89" name="Google Shape;89;p3"/>
          <p:cNvSpPr txBox="1"/>
          <p:nvPr/>
        </p:nvSpPr>
        <p:spPr>
          <a:xfrm>
            <a:off x="916939" y="1707159"/>
            <a:ext cx="3625850" cy="1050290"/>
          </a:xfrm>
          <a:prstGeom prst="rect">
            <a:avLst/>
          </a:prstGeom>
          <a:noFill/>
          <a:ln>
            <a:noFill/>
          </a:ln>
        </p:spPr>
        <p:txBody>
          <a:bodyPr anchorCtr="0" anchor="t" bIns="0" lIns="0" spcFirstLastPara="1" rIns="0" wrap="square" tIns="98425">
            <a:spAutoFit/>
          </a:bodyPr>
          <a:lstStyle/>
          <a:p>
            <a:pPr indent="-309880" lvl="0" marL="321945"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client-server paradigm</a:t>
            </a:r>
            <a:endParaRPr b="0" i="0" sz="2800" u="none" cap="none" strike="noStrike">
              <a:solidFill>
                <a:schemeClr val="dk1"/>
              </a:solidFill>
              <a:latin typeface="Calibri"/>
              <a:ea typeface="Calibri"/>
              <a:cs typeface="Calibri"/>
              <a:sym typeface="Calibri"/>
            </a:endParaRPr>
          </a:p>
          <a:p>
            <a:pPr indent="-309880" lvl="0" marL="321945"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peer-to-peer paradigm</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381000" y="228600"/>
            <a:ext cx="6553200" cy="9404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World Wide Web</a:t>
            </a:r>
            <a:endParaRPr/>
          </a:p>
        </p:txBody>
      </p:sp>
      <p:sp>
        <p:nvSpPr>
          <p:cNvPr id="242" name="Google Shape;242;p30"/>
          <p:cNvSpPr txBox="1"/>
          <p:nvPr/>
        </p:nvSpPr>
        <p:spPr>
          <a:xfrm>
            <a:off x="381000" y="990600"/>
            <a:ext cx="10078720" cy="5162550"/>
          </a:xfrm>
          <a:prstGeom prst="rect">
            <a:avLst/>
          </a:prstGeom>
          <a:noFill/>
          <a:ln>
            <a:noFill/>
          </a:ln>
        </p:spPr>
        <p:txBody>
          <a:bodyPr anchorCtr="0" anchor="t" bIns="0" lIns="0" spcFirstLastPara="1" rIns="0" wrap="square" tIns="59675">
            <a:spAutoFit/>
          </a:bodyPr>
          <a:lstStyle/>
          <a:p>
            <a:pPr indent="-228600" lvl="0" marL="241300" marR="0" rtl="0" algn="l">
              <a:lnSpc>
                <a:spcPct val="10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The idea of the Web was first proposed by </a:t>
            </a:r>
            <a:r>
              <a:rPr lang="en-US" sz="2600">
                <a:solidFill>
                  <a:srgbClr val="2D75B6"/>
                </a:solidFill>
                <a:latin typeface="Arial"/>
                <a:ea typeface="Arial"/>
                <a:cs typeface="Arial"/>
                <a:sym typeface="Arial"/>
              </a:rPr>
              <a:t>Tim Berners-Lee </a:t>
            </a:r>
            <a:r>
              <a:rPr lang="en-US" sz="2600">
                <a:solidFill>
                  <a:schemeClr val="dk1"/>
                </a:solidFill>
                <a:latin typeface="Arial"/>
                <a:ea typeface="Arial"/>
                <a:cs typeface="Arial"/>
                <a:sym typeface="Arial"/>
              </a:rPr>
              <a:t>in 1989</a:t>
            </a:r>
            <a:endParaRPr/>
          </a:p>
          <a:p>
            <a:pPr indent="-228600" lvl="0" marL="241300" marR="0" rtl="0" algn="l">
              <a:lnSpc>
                <a:spcPct val="100000"/>
              </a:lnSpc>
              <a:spcBef>
                <a:spcPts val="370"/>
              </a:spcBef>
              <a:spcAft>
                <a:spcPts val="0"/>
              </a:spcAft>
              <a:buClr>
                <a:schemeClr val="dk1"/>
              </a:buClr>
              <a:buSzPts val="2600"/>
              <a:buFont typeface="Arial"/>
              <a:buChar char="•"/>
            </a:pPr>
            <a:r>
              <a:rPr lang="en-US" sz="2600">
                <a:solidFill>
                  <a:schemeClr val="dk1"/>
                </a:solidFill>
                <a:latin typeface="Arial"/>
                <a:ea typeface="Arial"/>
                <a:cs typeface="Arial"/>
                <a:sym typeface="Arial"/>
              </a:rPr>
              <a:t>The commercial Web started in the early 1990s.</a:t>
            </a:r>
            <a:endParaRPr/>
          </a:p>
          <a:p>
            <a:pPr indent="-228600" lvl="0" marL="241300" marR="5080" rtl="0" algn="l">
              <a:lnSpc>
                <a:spcPct val="80000"/>
              </a:lnSpc>
              <a:spcBef>
                <a:spcPts val="1010"/>
              </a:spcBef>
              <a:spcAft>
                <a:spcPts val="0"/>
              </a:spcAft>
              <a:buClr>
                <a:schemeClr val="dk1"/>
              </a:buClr>
              <a:buSzPts val="2600"/>
              <a:buFont typeface="Arial"/>
              <a:buChar char="•"/>
            </a:pPr>
            <a:r>
              <a:rPr lang="en-US" sz="2600">
                <a:solidFill>
                  <a:schemeClr val="dk1"/>
                </a:solidFill>
                <a:latin typeface="Arial"/>
                <a:ea typeface="Arial"/>
                <a:cs typeface="Arial"/>
                <a:sym typeface="Arial"/>
              </a:rPr>
              <a:t>The Web is a </a:t>
            </a:r>
            <a:r>
              <a:rPr lang="en-US" sz="2600">
                <a:solidFill>
                  <a:srgbClr val="2D75B6"/>
                </a:solidFill>
                <a:latin typeface="Arial"/>
                <a:ea typeface="Arial"/>
                <a:cs typeface="Arial"/>
                <a:sym typeface="Arial"/>
              </a:rPr>
              <a:t>repository of information </a:t>
            </a:r>
            <a:r>
              <a:rPr lang="en-US" sz="2600">
                <a:solidFill>
                  <a:schemeClr val="dk1"/>
                </a:solidFill>
                <a:latin typeface="Arial"/>
                <a:ea typeface="Arial"/>
                <a:cs typeface="Arial"/>
                <a:sym typeface="Arial"/>
              </a:rPr>
              <a:t>in which the documents are called  Web pages.</a:t>
            </a:r>
            <a:endParaRPr sz="2600">
              <a:solidFill>
                <a:schemeClr val="dk1"/>
              </a:solidFill>
              <a:latin typeface="Arial"/>
              <a:ea typeface="Arial"/>
              <a:cs typeface="Arial"/>
              <a:sym typeface="Arial"/>
            </a:endParaRPr>
          </a:p>
          <a:p>
            <a:pPr indent="-228600" lvl="0" marL="241300" marR="139065" rtl="0" algn="l">
              <a:lnSpc>
                <a:spcPct val="96153"/>
              </a:lnSpc>
              <a:spcBef>
                <a:spcPts val="975"/>
              </a:spcBef>
              <a:spcAft>
                <a:spcPts val="0"/>
              </a:spcAft>
              <a:buClr>
                <a:schemeClr val="dk1"/>
              </a:buClr>
              <a:buSzPts val="2600"/>
              <a:buFont typeface="Arial"/>
              <a:buChar char="•"/>
            </a:pPr>
            <a:r>
              <a:rPr lang="en-US" sz="2600">
                <a:solidFill>
                  <a:schemeClr val="dk1"/>
                </a:solidFill>
                <a:latin typeface="Arial"/>
                <a:ea typeface="Arial"/>
                <a:cs typeface="Arial"/>
                <a:sym typeface="Arial"/>
              </a:rPr>
              <a:t>They are </a:t>
            </a:r>
            <a:r>
              <a:rPr lang="en-US" sz="2600">
                <a:solidFill>
                  <a:srgbClr val="2D75B6"/>
                </a:solidFill>
                <a:latin typeface="Arial"/>
                <a:ea typeface="Arial"/>
                <a:cs typeface="Arial"/>
                <a:sym typeface="Arial"/>
              </a:rPr>
              <a:t>distributed </a:t>
            </a:r>
            <a:r>
              <a:rPr lang="en-US" sz="2600">
                <a:solidFill>
                  <a:schemeClr val="dk1"/>
                </a:solidFill>
                <a:latin typeface="Arial"/>
                <a:ea typeface="Arial"/>
                <a:cs typeface="Arial"/>
                <a:sym typeface="Arial"/>
              </a:rPr>
              <a:t>all over the world and related documents are </a:t>
            </a:r>
            <a:r>
              <a:rPr lang="en-US" sz="2600">
                <a:solidFill>
                  <a:srgbClr val="2D75B6"/>
                </a:solidFill>
                <a:latin typeface="Arial"/>
                <a:ea typeface="Arial"/>
                <a:cs typeface="Arial"/>
                <a:sym typeface="Arial"/>
              </a:rPr>
              <a:t>linked </a:t>
            </a:r>
            <a:r>
              <a:rPr lang="en-US" sz="2600">
                <a:solidFill>
                  <a:schemeClr val="dk1"/>
                </a:solidFill>
                <a:latin typeface="Arial"/>
                <a:ea typeface="Arial"/>
                <a:cs typeface="Arial"/>
                <a:sym typeface="Arial"/>
              </a:rPr>
              <a:t> together.</a:t>
            </a:r>
            <a:endParaRPr sz="2600">
              <a:solidFill>
                <a:schemeClr val="dk1"/>
              </a:solidFill>
              <a:latin typeface="Arial"/>
              <a:ea typeface="Arial"/>
              <a:cs typeface="Arial"/>
              <a:sym typeface="Arial"/>
            </a:endParaRPr>
          </a:p>
          <a:p>
            <a:pPr indent="-228600" lvl="0" marL="241300" marR="0" rtl="0" algn="l">
              <a:lnSpc>
                <a:spcPct val="100000"/>
              </a:lnSpc>
              <a:spcBef>
                <a:spcPts val="390"/>
              </a:spcBef>
              <a:spcAft>
                <a:spcPts val="0"/>
              </a:spcAft>
              <a:buClr>
                <a:schemeClr val="dk1"/>
              </a:buClr>
              <a:buSzPts val="2600"/>
              <a:buFont typeface="Arial"/>
              <a:buChar char="•"/>
            </a:pPr>
            <a:r>
              <a:rPr lang="en-US" sz="2600">
                <a:solidFill>
                  <a:schemeClr val="dk1"/>
                </a:solidFill>
                <a:latin typeface="Arial"/>
                <a:ea typeface="Arial"/>
                <a:cs typeface="Arial"/>
                <a:sym typeface="Arial"/>
              </a:rPr>
              <a:t>Each web server in the world can add a new web page to the repository.</a:t>
            </a:r>
            <a:endParaRPr sz="2600">
              <a:solidFill>
                <a:schemeClr val="dk1"/>
              </a:solidFill>
              <a:latin typeface="Arial"/>
              <a:ea typeface="Arial"/>
              <a:cs typeface="Arial"/>
              <a:sym typeface="Arial"/>
            </a:endParaRPr>
          </a:p>
          <a:p>
            <a:pPr indent="-228600" lvl="0" marL="241300" marR="810895" rtl="0" algn="l">
              <a:lnSpc>
                <a:spcPct val="96153"/>
              </a:lnSpc>
              <a:spcBef>
                <a:spcPts val="985"/>
              </a:spcBef>
              <a:spcAft>
                <a:spcPts val="0"/>
              </a:spcAft>
              <a:buClr>
                <a:schemeClr val="dk1"/>
              </a:buClr>
              <a:buSzPts val="2600"/>
              <a:buFont typeface="Arial"/>
              <a:buChar char="•"/>
            </a:pPr>
            <a:r>
              <a:rPr lang="en-US" sz="2600">
                <a:solidFill>
                  <a:schemeClr val="dk1"/>
                </a:solidFill>
                <a:latin typeface="Arial"/>
                <a:ea typeface="Arial"/>
                <a:cs typeface="Arial"/>
                <a:sym typeface="Arial"/>
              </a:rPr>
              <a:t>Linking allows one web page to refer to another web page stored in  another server, achieved using a concept called </a:t>
            </a:r>
            <a:r>
              <a:rPr lang="en-US" sz="2600">
                <a:solidFill>
                  <a:srgbClr val="2D75B6"/>
                </a:solidFill>
                <a:latin typeface="Arial"/>
                <a:ea typeface="Arial"/>
                <a:cs typeface="Arial"/>
                <a:sym typeface="Arial"/>
              </a:rPr>
              <a:t>hypertext.</a:t>
            </a:r>
            <a:endParaRPr sz="2600">
              <a:solidFill>
                <a:schemeClr val="dk1"/>
              </a:solidFill>
              <a:latin typeface="Arial"/>
              <a:ea typeface="Arial"/>
              <a:cs typeface="Arial"/>
              <a:sym typeface="Arial"/>
            </a:endParaRPr>
          </a:p>
          <a:p>
            <a:pPr indent="-228600" lvl="0" marL="241300" marR="205104" rtl="0" algn="l">
              <a:lnSpc>
                <a:spcPct val="96153"/>
              </a:lnSpc>
              <a:spcBef>
                <a:spcPts val="990"/>
              </a:spcBef>
              <a:spcAft>
                <a:spcPts val="0"/>
              </a:spcAft>
              <a:buClr>
                <a:schemeClr val="dk1"/>
              </a:buClr>
              <a:buSzPts val="2600"/>
              <a:buFont typeface="Arial"/>
              <a:buChar char="•"/>
            </a:pPr>
            <a:r>
              <a:rPr lang="en-US" sz="2600">
                <a:solidFill>
                  <a:schemeClr val="dk1"/>
                </a:solidFill>
                <a:latin typeface="Arial"/>
                <a:ea typeface="Arial"/>
                <a:cs typeface="Arial"/>
                <a:sym typeface="Arial"/>
              </a:rPr>
              <a:t>allows the linked document to be retrieved when the link was clicked by  the user.</a:t>
            </a:r>
            <a:endParaRPr sz="2600">
              <a:solidFill>
                <a:schemeClr val="dk1"/>
              </a:solidFill>
              <a:latin typeface="Arial"/>
              <a:ea typeface="Arial"/>
              <a:cs typeface="Arial"/>
              <a:sym typeface="Arial"/>
            </a:endParaRPr>
          </a:p>
          <a:p>
            <a:pPr indent="-228600" lvl="0" marL="241300" marR="278130" rtl="0" algn="l">
              <a:lnSpc>
                <a:spcPct val="80000"/>
              </a:lnSpc>
              <a:spcBef>
                <a:spcPts val="1010"/>
              </a:spcBef>
              <a:spcAft>
                <a:spcPts val="0"/>
              </a:spcAft>
              <a:buClr>
                <a:srgbClr val="2D75B6"/>
              </a:buClr>
              <a:buSzPts val="2600"/>
              <a:buFont typeface="Arial"/>
              <a:buChar char="•"/>
            </a:pPr>
            <a:r>
              <a:rPr lang="en-US" sz="2600">
                <a:solidFill>
                  <a:srgbClr val="2D75B6"/>
                </a:solidFill>
                <a:latin typeface="Arial"/>
                <a:ea typeface="Arial"/>
                <a:cs typeface="Arial"/>
                <a:sym typeface="Arial"/>
              </a:rPr>
              <a:t>Hypermedia </a:t>
            </a:r>
            <a:r>
              <a:rPr lang="en-US" sz="2600">
                <a:solidFill>
                  <a:schemeClr val="dk1"/>
                </a:solidFill>
                <a:latin typeface="Arial"/>
                <a:ea typeface="Arial"/>
                <a:cs typeface="Arial"/>
                <a:sym typeface="Arial"/>
              </a:rPr>
              <a:t>can be a text document, an image, an audio file, or a video  file.</a:t>
            </a:r>
            <a:endParaRPr sz="26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nvSpPr>
        <p:spPr>
          <a:xfrm>
            <a:off x="916939" y="633424"/>
            <a:ext cx="9864090" cy="2243455"/>
          </a:xfrm>
          <a:prstGeom prst="rect">
            <a:avLst/>
          </a:prstGeom>
          <a:noFill/>
          <a:ln>
            <a:noFill/>
          </a:ln>
        </p:spPr>
        <p:txBody>
          <a:bodyPr anchorCtr="0" anchor="t" bIns="0" lIns="0" spcFirstLastPara="1" rIns="0" wrap="square" tIns="60325">
            <a:spAutoFit/>
          </a:bodyPr>
          <a:lstStyle/>
          <a:p>
            <a:pPr indent="-228600" lvl="0" marL="241300" marR="135255"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purpose of the Web has gone beyond the simple retrieving of  linked documents.</a:t>
            </a:r>
            <a:endParaRPr sz="2800">
              <a:solidFill>
                <a:schemeClr val="dk1"/>
              </a:solidFill>
              <a:latin typeface="Arial"/>
              <a:ea typeface="Arial"/>
              <a:cs typeface="Arial"/>
              <a:sym typeface="Arial"/>
            </a:endParaRPr>
          </a:p>
          <a:p>
            <a:pPr indent="-228600" lvl="0" marL="241300" marR="0" rtl="0" algn="l">
              <a:lnSpc>
                <a:spcPct val="100000"/>
              </a:lnSpc>
              <a:spcBef>
                <a:spcPts val="620"/>
              </a:spcBef>
              <a:spcAft>
                <a:spcPts val="0"/>
              </a:spcAft>
              <a:buClr>
                <a:schemeClr val="dk1"/>
              </a:buClr>
              <a:buSzPts val="2800"/>
              <a:buFont typeface="Arial"/>
              <a:buChar char="•"/>
            </a:pPr>
            <a:r>
              <a:rPr lang="en-US" sz="2800">
                <a:solidFill>
                  <a:schemeClr val="dk1"/>
                </a:solidFill>
                <a:latin typeface="Arial"/>
                <a:ea typeface="Arial"/>
                <a:cs typeface="Arial"/>
                <a:sym typeface="Arial"/>
              </a:rPr>
              <a:t>Today, the Web is used to provide </a:t>
            </a:r>
            <a:r>
              <a:rPr lang="en-US" sz="2800">
                <a:solidFill>
                  <a:srgbClr val="2D75B6"/>
                </a:solidFill>
                <a:latin typeface="Arial"/>
                <a:ea typeface="Arial"/>
                <a:cs typeface="Arial"/>
                <a:sym typeface="Arial"/>
              </a:rPr>
              <a:t>electronic shopping and gaming</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30480" rtl="0" algn="l">
              <a:lnSpc>
                <a:spcPct val="107857"/>
              </a:lnSpc>
              <a:spcBef>
                <a:spcPts val="1045"/>
              </a:spcBef>
              <a:spcAft>
                <a:spcPts val="0"/>
              </a:spcAft>
              <a:buClr>
                <a:schemeClr val="dk1"/>
              </a:buClr>
              <a:buSzPts val="2800"/>
              <a:buFont typeface="Arial"/>
              <a:buChar char="•"/>
            </a:pPr>
            <a:r>
              <a:rPr lang="en-US" sz="2800">
                <a:solidFill>
                  <a:schemeClr val="dk1"/>
                </a:solidFill>
                <a:latin typeface="Arial"/>
                <a:ea typeface="Arial"/>
                <a:cs typeface="Arial"/>
                <a:sym typeface="Arial"/>
              </a:rPr>
              <a:t>One can use the Web to listen to </a:t>
            </a:r>
            <a:r>
              <a:rPr lang="en-US" sz="2800">
                <a:solidFill>
                  <a:srgbClr val="2D75B6"/>
                </a:solidFill>
                <a:latin typeface="Arial"/>
                <a:ea typeface="Arial"/>
                <a:cs typeface="Arial"/>
                <a:sym typeface="Arial"/>
              </a:rPr>
              <a:t>radio programs or view television  programs.</a:t>
            </a:r>
            <a:endParaRPr sz="2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916938" y="609676"/>
            <a:ext cx="71602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Architecture of web</a:t>
            </a:r>
            <a:endParaRPr/>
          </a:p>
        </p:txBody>
      </p:sp>
      <p:sp>
        <p:nvSpPr>
          <p:cNvPr id="253" name="Google Shape;253;p32"/>
          <p:cNvSpPr txBox="1"/>
          <p:nvPr/>
        </p:nvSpPr>
        <p:spPr>
          <a:xfrm>
            <a:off x="916939" y="1759966"/>
            <a:ext cx="10352405" cy="4373880"/>
          </a:xfrm>
          <a:prstGeom prst="rect">
            <a:avLst/>
          </a:prstGeom>
          <a:noFill/>
          <a:ln>
            <a:noFill/>
          </a:ln>
        </p:spPr>
        <p:txBody>
          <a:bodyPr anchorCtr="0" anchor="t" bIns="0" lIns="0" spcFirstLastPara="1" rIns="0" wrap="square" tIns="93975">
            <a:spAutoFit/>
          </a:bodyPr>
          <a:lstStyle/>
          <a:p>
            <a:pPr indent="-228600" lvl="0" marL="241300" marR="5080" rtl="0" algn="l">
              <a:lnSpc>
                <a:spcPct val="96071"/>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WWW is a </a:t>
            </a:r>
            <a:r>
              <a:rPr lang="en-US" sz="2800">
                <a:solidFill>
                  <a:srgbClr val="2D75B6"/>
                </a:solidFill>
                <a:latin typeface="Arial"/>
                <a:ea typeface="Arial"/>
                <a:cs typeface="Arial"/>
                <a:sym typeface="Arial"/>
              </a:rPr>
              <a:t>distributed client-server service</a:t>
            </a:r>
            <a:r>
              <a:rPr lang="en-US" sz="2800">
                <a:solidFill>
                  <a:schemeClr val="dk1"/>
                </a:solidFill>
                <a:latin typeface="Arial"/>
                <a:ea typeface="Arial"/>
                <a:cs typeface="Arial"/>
                <a:sym typeface="Arial"/>
              </a:rPr>
              <a:t>, in which a client using  a browser can access a service using a server.</a:t>
            </a:r>
            <a:endParaRPr sz="2800">
              <a:solidFill>
                <a:schemeClr val="dk1"/>
              </a:solidFill>
              <a:latin typeface="Arial"/>
              <a:ea typeface="Arial"/>
              <a:cs typeface="Arial"/>
              <a:sym typeface="Arial"/>
            </a:endParaRPr>
          </a:p>
          <a:p>
            <a:pPr indent="-228600" lvl="0" marL="241300" marR="793115" rtl="0" algn="l">
              <a:lnSpc>
                <a:spcPct val="96071"/>
              </a:lnSpc>
              <a:spcBef>
                <a:spcPts val="1000"/>
              </a:spcBef>
              <a:spcAft>
                <a:spcPts val="0"/>
              </a:spcAft>
              <a:buClr>
                <a:schemeClr val="dk1"/>
              </a:buClr>
              <a:buSzPts val="2800"/>
              <a:buFont typeface="Arial"/>
              <a:buChar char="•"/>
            </a:pPr>
            <a:r>
              <a:rPr lang="en-US" sz="2800">
                <a:solidFill>
                  <a:schemeClr val="dk1"/>
                </a:solidFill>
                <a:latin typeface="Arial"/>
                <a:ea typeface="Arial"/>
                <a:cs typeface="Arial"/>
                <a:sym typeface="Arial"/>
              </a:rPr>
              <a:t>However, the service provided is distributed over many locations  called </a:t>
            </a:r>
            <a:r>
              <a:rPr lang="en-US" sz="2800">
                <a:solidFill>
                  <a:srgbClr val="2D75B6"/>
                </a:solidFill>
                <a:latin typeface="Arial"/>
                <a:ea typeface="Arial"/>
                <a:cs typeface="Arial"/>
                <a:sym typeface="Arial"/>
              </a:rPr>
              <a:t>sites.</a:t>
            </a:r>
            <a:endParaRPr sz="2800">
              <a:solidFill>
                <a:schemeClr val="dk1"/>
              </a:solidFill>
              <a:latin typeface="Arial"/>
              <a:ea typeface="Arial"/>
              <a:cs typeface="Arial"/>
              <a:sym typeface="Arial"/>
            </a:endParaRPr>
          </a:p>
          <a:p>
            <a:pPr indent="-228600" lvl="0" marL="241300" marR="260984" rtl="0" algn="l">
              <a:lnSpc>
                <a:spcPct val="96071"/>
              </a:lnSpc>
              <a:spcBef>
                <a:spcPts val="1000"/>
              </a:spcBef>
              <a:spcAft>
                <a:spcPts val="0"/>
              </a:spcAft>
              <a:buClr>
                <a:schemeClr val="dk1"/>
              </a:buClr>
              <a:buSzPts val="2800"/>
              <a:buFont typeface="Arial"/>
              <a:buChar char="•"/>
            </a:pPr>
            <a:r>
              <a:rPr lang="en-US" sz="2800">
                <a:solidFill>
                  <a:schemeClr val="dk1"/>
                </a:solidFill>
                <a:latin typeface="Arial"/>
                <a:ea typeface="Arial"/>
                <a:cs typeface="Arial"/>
                <a:sym typeface="Arial"/>
              </a:rPr>
              <a:t>Each site holds one or more documents, referred to as web pages.  Each web page, however, can contain some links to other web pages  in the same or other sites.</a:t>
            </a:r>
            <a:endParaRPr sz="2800">
              <a:solidFill>
                <a:schemeClr val="dk1"/>
              </a:solidFill>
              <a:latin typeface="Arial"/>
              <a:ea typeface="Arial"/>
              <a:cs typeface="Arial"/>
              <a:sym typeface="Arial"/>
            </a:endParaRPr>
          </a:p>
          <a:p>
            <a:pPr indent="-228600" lvl="0" marL="241300" marR="387350" rtl="0" algn="l">
              <a:lnSpc>
                <a:spcPct val="80000"/>
              </a:lnSpc>
              <a:spcBef>
                <a:spcPts val="101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Arial"/>
                <a:ea typeface="Arial"/>
                <a:cs typeface="Arial"/>
                <a:sym typeface="Arial"/>
              </a:rPr>
              <a:t>A web page can be </a:t>
            </a:r>
            <a:r>
              <a:rPr lang="en-US" sz="2800">
                <a:solidFill>
                  <a:srgbClr val="2D75B6"/>
                </a:solidFill>
                <a:latin typeface="Arial"/>
                <a:ea typeface="Arial"/>
                <a:cs typeface="Arial"/>
                <a:sym typeface="Arial"/>
              </a:rPr>
              <a:t>simple or composite</a:t>
            </a:r>
            <a:r>
              <a:rPr lang="en-US" sz="2800">
                <a:solidFill>
                  <a:schemeClr val="dk1"/>
                </a:solidFill>
                <a:latin typeface="Arial"/>
                <a:ea typeface="Arial"/>
                <a:cs typeface="Arial"/>
                <a:sym typeface="Arial"/>
              </a:rPr>
              <a:t>. A simple web page has no  links to other web pages; a composite web page has one or more  links to other web pages.</a:t>
            </a:r>
            <a:endParaRPr sz="2800">
              <a:solidFill>
                <a:schemeClr val="dk1"/>
              </a:solidFill>
              <a:latin typeface="Arial"/>
              <a:ea typeface="Arial"/>
              <a:cs typeface="Arial"/>
              <a:sym typeface="Arial"/>
            </a:endParaRPr>
          </a:p>
          <a:p>
            <a:pPr indent="-228600" lvl="0" marL="241300" marR="0" rtl="0" algn="l">
              <a:lnSpc>
                <a:spcPct val="100000"/>
              </a:lnSpc>
              <a:spcBef>
                <a:spcPts val="325"/>
              </a:spcBef>
              <a:spcAft>
                <a:spcPts val="0"/>
              </a:spcAft>
              <a:buClr>
                <a:schemeClr val="dk1"/>
              </a:buClr>
              <a:buSzPts val="2800"/>
              <a:buFont typeface="Arial"/>
              <a:buChar char="•"/>
            </a:pPr>
            <a:r>
              <a:rPr lang="en-US" sz="2800">
                <a:solidFill>
                  <a:schemeClr val="dk1"/>
                </a:solidFill>
                <a:latin typeface="Arial"/>
                <a:ea typeface="Arial"/>
                <a:cs typeface="Arial"/>
                <a:sym typeface="Arial"/>
              </a:rPr>
              <a:t>Each web page is a file with a name and address.</a:t>
            </a:r>
            <a:endParaRPr sz="2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916938" y="609676"/>
            <a:ext cx="71602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Web Client (Browser)</a:t>
            </a:r>
            <a:endParaRPr/>
          </a:p>
        </p:txBody>
      </p:sp>
      <p:sp>
        <p:nvSpPr>
          <p:cNvPr id="259" name="Google Shape;259;p33"/>
          <p:cNvSpPr txBox="1"/>
          <p:nvPr/>
        </p:nvSpPr>
        <p:spPr>
          <a:xfrm>
            <a:off x="916939" y="1707159"/>
            <a:ext cx="9317990" cy="1434465"/>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Browsers interpret and display a web page.</a:t>
            </a:r>
            <a:endParaRPr sz="2800">
              <a:solidFill>
                <a:schemeClr val="dk1"/>
              </a:solidFill>
              <a:latin typeface="Arial"/>
              <a:ea typeface="Arial"/>
              <a:cs typeface="Arial"/>
              <a:sym typeface="Arial"/>
            </a:endParaRPr>
          </a:p>
          <a:p>
            <a:pPr indent="-228600" lvl="0" marL="241300" marR="5080" rtl="0" algn="l">
              <a:lnSpc>
                <a:spcPct val="107857"/>
              </a:lnSpc>
              <a:spcBef>
                <a:spcPts val="1060"/>
              </a:spcBef>
              <a:spcAft>
                <a:spcPts val="0"/>
              </a:spcAft>
              <a:buClr>
                <a:schemeClr val="dk1"/>
              </a:buClr>
              <a:buSzPts val="2800"/>
              <a:buFont typeface="Arial"/>
              <a:buChar char="•"/>
            </a:pPr>
            <a:r>
              <a:rPr lang="en-US" sz="2800">
                <a:solidFill>
                  <a:schemeClr val="dk1"/>
                </a:solidFill>
                <a:latin typeface="Arial"/>
                <a:ea typeface="Arial"/>
                <a:cs typeface="Arial"/>
                <a:sym typeface="Arial"/>
              </a:rPr>
              <a:t>Each browser usually consists of three parts: </a:t>
            </a:r>
            <a:r>
              <a:rPr lang="en-US" sz="2800">
                <a:solidFill>
                  <a:srgbClr val="2D75B6"/>
                </a:solidFill>
                <a:latin typeface="Arial"/>
                <a:ea typeface="Arial"/>
                <a:cs typeface="Arial"/>
                <a:sym typeface="Arial"/>
              </a:rPr>
              <a:t>a controller, client  protocols, and interpreters</a:t>
            </a:r>
            <a:endParaRPr sz="2800">
              <a:solidFill>
                <a:schemeClr val="dk1"/>
              </a:solidFill>
              <a:latin typeface="Arial"/>
              <a:ea typeface="Arial"/>
              <a:cs typeface="Arial"/>
              <a:sym typeface="Arial"/>
            </a:endParaRPr>
          </a:p>
        </p:txBody>
      </p:sp>
      <p:sp>
        <p:nvSpPr>
          <p:cNvPr id="260" name="Google Shape;260;p33"/>
          <p:cNvSpPr/>
          <p:nvPr/>
        </p:nvSpPr>
        <p:spPr>
          <a:xfrm>
            <a:off x="507491" y="3317819"/>
            <a:ext cx="10375155" cy="28589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nvSpPr>
        <p:spPr>
          <a:xfrm>
            <a:off x="916939" y="621029"/>
            <a:ext cx="10296525" cy="4033520"/>
          </a:xfrm>
          <a:prstGeom prst="rect">
            <a:avLst/>
          </a:prstGeom>
          <a:noFill/>
          <a:ln>
            <a:noFill/>
          </a:ln>
        </p:spPr>
        <p:txBody>
          <a:bodyPr anchorCtr="0" anchor="t" bIns="0" lIns="0" spcFirstLastPara="1" rIns="0" wrap="square" tIns="60950">
            <a:spAutoFit/>
          </a:bodyPr>
          <a:lstStyle/>
          <a:p>
            <a:pPr indent="-228600" lvl="0" marL="241300" marR="514984" rtl="0" algn="l">
              <a:lnSpc>
                <a:spcPct val="107857"/>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controller receives input from the keyboard or the mouse and  uses the client programs to access the document.</a:t>
            </a:r>
            <a:endParaRPr sz="2800">
              <a:solidFill>
                <a:schemeClr val="dk1"/>
              </a:solidFill>
              <a:latin typeface="Arial"/>
              <a:ea typeface="Arial"/>
              <a:cs typeface="Arial"/>
              <a:sym typeface="Arial"/>
            </a:endParaRPr>
          </a:p>
          <a:p>
            <a:pPr indent="-228600" lvl="0" marL="241300" marR="5080" rtl="0" algn="l">
              <a:lnSpc>
                <a:spcPct val="108214"/>
              </a:lnSpc>
              <a:spcBef>
                <a:spcPts val="1005"/>
              </a:spcBef>
              <a:spcAft>
                <a:spcPts val="0"/>
              </a:spcAft>
              <a:buClr>
                <a:schemeClr val="dk1"/>
              </a:buClr>
              <a:buSzPts val="2800"/>
              <a:buFont typeface="Arial"/>
              <a:buChar char="•"/>
            </a:pPr>
            <a:r>
              <a:rPr lang="en-US" sz="2800">
                <a:solidFill>
                  <a:schemeClr val="dk1"/>
                </a:solidFill>
                <a:latin typeface="Arial"/>
                <a:ea typeface="Arial"/>
                <a:cs typeface="Arial"/>
                <a:sym typeface="Arial"/>
              </a:rPr>
              <a:t>After the document has been accessed, the controller uses one of the  interpreters to display the document on the screen.</a:t>
            </a:r>
            <a:endParaRPr sz="2800">
              <a:solidFill>
                <a:schemeClr val="dk1"/>
              </a:solidFill>
              <a:latin typeface="Arial"/>
              <a:ea typeface="Arial"/>
              <a:cs typeface="Arial"/>
              <a:sym typeface="Arial"/>
            </a:endParaRPr>
          </a:p>
          <a:p>
            <a:pPr indent="-228600" lvl="0" marL="241300" marR="0" rtl="0" algn="l">
              <a:lnSpc>
                <a:spcPct val="100000"/>
              </a:lnSpc>
              <a:spcBef>
                <a:spcPts val="610"/>
              </a:spcBef>
              <a:spcAft>
                <a:spcPts val="0"/>
              </a:spcAft>
              <a:buClr>
                <a:schemeClr val="dk1"/>
              </a:buClr>
              <a:buSzPts val="2800"/>
              <a:buFont typeface="Arial"/>
              <a:buChar char="•"/>
            </a:pPr>
            <a:r>
              <a:rPr lang="en-US" sz="2800">
                <a:solidFill>
                  <a:schemeClr val="dk1"/>
                </a:solidFill>
                <a:latin typeface="Arial"/>
                <a:ea typeface="Arial"/>
                <a:cs typeface="Arial"/>
                <a:sym typeface="Arial"/>
              </a:rPr>
              <a:t>The </a:t>
            </a:r>
            <a:r>
              <a:rPr lang="en-US" sz="2800">
                <a:solidFill>
                  <a:srgbClr val="2D75B6"/>
                </a:solidFill>
                <a:latin typeface="Arial"/>
                <a:ea typeface="Arial"/>
                <a:cs typeface="Arial"/>
                <a:sym typeface="Arial"/>
              </a:rPr>
              <a:t>client protocol </a:t>
            </a:r>
            <a:r>
              <a:rPr lang="en-US" sz="2800">
                <a:solidFill>
                  <a:schemeClr val="dk1"/>
                </a:solidFill>
                <a:latin typeface="Arial"/>
                <a:ea typeface="Arial"/>
                <a:cs typeface="Arial"/>
                <a:sym typeface="Arial"/>
              </a:rPr>
              <a:t>can be HTTP or FTP.</a:t>
            </a:r>
            <a:endParaRPr sz="2800">
              <a:solidFill>
                <a:schemeClr val="dk1"/>
              </a:solidFill>
              <a:latin typeface="Arial"/>
              <a:ea typeface="Arial"/>
              <a:cs typeface="Arial"/>
              <a:sym typeface="Arial"/>
            </a:endParaRPr>
          </a:p>
          <a:p>
            <a:pPr indent="-228600" lvl="0" marL="241300" marR="406400" rtl="0" algn="l">
              <a:lnSpc>
                <a:spcPct val="108214"/>
              </a:lnSpc>
              <a:spcBef>
                <a:spcPts val="1040"/>
              </a:spcBef>
              <a:spcAft>
                <a:spcPts val="0"/>
              </a:spcAft>
              <a:buClr>
                <a:schemeClr val="dk1"/>
              </a:buClr>
              <a:buSzPts val="2800"/>
              <a:buFont typeface="Arial"/>
              <a:buChar char="•"/>
            </a:pPr>
            <a:r>
              <a:rPr lang="en-US" sz="2800">
                <a:solidFill>
                  <a:schemeClr val="dk1"/>
                </a:solidFill>
                <a:latin typeface="Arial"/>
                <a:ea typeface="Arial"/>
                <a:cs typeface="Arial"/>
                <a:sym typeface="Arial"/>
              </a:rPr>
              <a:t>The </a:t>
            </a:r>
            <a:r>
              <a:rPr lang="en-US" sz="2800">
                <a:solidFill>
                  <a:srgbClr val="2D75B6"/>
                </a:solidFill>
                <a:latin typeface="Arial"/>
                <a:ea typeface="Arial"/>
                <a:cs typeface="Arial"/>
                <a:sym typeface="Arial"/>
              </a:rPr>
              <a:t>interpreter </a:t>
            </a:r>
            <a:r>
              <a:rPr lang="en-US" sz="2800">
                <a:solidFill>
                  <a:schemeClr val="dk1"/>
                </a:solidFill>
                <a:latin typeface="Arial"/>
                <a:ea typeface="Arial"/>
                <a:cs typeface="Arial"/>
                <a:sym typeface="Arial"/>
              </a:rPr>
              <a:t>can be HTML, Java, or JavaScript, depending on the  type of document.</a:t>
            </a:r>
            <a:endParaRPr sz="2800">
              <a:solidFill>
                <a:schemeClr val="dk1"/>
              </a:solidFill>
              <a:latin typeface="Arial"/>
              <a:ea typeface="Arial"/>
              <a:cs typeface="Arial"/>
              <a:sym typeface="Arial"/>
            </a:endParaRPr>
          </a:p>
          <a:p>
            <a:pPr indent="-228600" lvl="0" marL="241300" marR="848994" rtl="0" algn="l">
              <a:lnSpc>
                <a:spcPct val="107857"/>
              </a:lnSpc>
              <a:spcBef>
                <a:spcPts val="100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Arial"/>
                <a:ea typeface="Arial"/>
                <a:cs typeface="Arial"/>
                <a:sym typeface="Arial"/>
              </a:rPr>
              <a:t>Some commercial browsers include </a:t>
            </a:r>
            <a:r>
              <a:rPr lang="en-US" sz="2800">
                <a:solidFill>
                  <a:srgbClr val="2D75B6"/>
                </a:solidFill>
                <a:latin typeface="Arial"/>
                <a:ea typeface="Arial"/>
                <a:cs typeface="Arial"/>
                <a:sym typeface="Arial"/>
              </a:rPr>
              <a:t>Internet Explorer, Netscape  Navigator, and Firefox.</a:t>
            </a:r>
            <a:endParaRPr sz="2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916939" y="609676"/>
            <a:ext cx="48742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Web Server</a:t>
            </a:r>
            <a:endParaRPr/>
          </a:p>
        </p:txBody>
      </p:sp>
      <p:sp>
        <p:nvSpPr>
          <p:cNvPr id="271" name="Google Shape;271;p35"/>
          <p:cNvSpPr txBox="1"/>
          <p:nvPr/>
        </p:nvSpPr>
        <p:spPr>
          <a:xfrm>
            <a:off x="916939" y="1793493"/>
            <a:ext cx="10168255" cy="4034154"/>
          </a:xfrm>
          <a:prstGeom prst="rect">
            <a:avLst/>
          </a:prstGeom>
          <a:noFill/>
          <a:ln>
            <a:noFill/>
          </a:ln>
        </p:spPr>
        <p:txBody>
          <a:bodyPr anchorCtr="0" anchor="t" bIns="0" lIns="0" spcFirstLastPara="1" rIns="0" wrap="square" tIns="59675">
            <a:spAutoFit/>
          </a:bodyPr>
          <a:lstStyle/>
          <a:p>
            <a:pPr indent="-228600" lvl="0" marL="241300" marR="5080"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web page is stored at </a:t>
            </a:r>
            <a:r>
              <a:rPr lang="en-US" sz="2800">
                <a:solidFill>
                  <a:srgbClr val="2D75B6"/>
                </a:solidFill>
                <a:latin typeface="Arial"/>
                <a:ea typeface="Arial"/>
                <a:cs typeface="Arial"/>
                <a:sym typeface="Arial"/>
              </a:rPr>
              <a:t>the server</a:t>
            </a:r>
            <a:r>
              <a:rPr lang="en-US" sz="2800">
                <a:solidFill>
                  <a:schemeClr val="dk1"/>
                </a:solidFill>
                <a:latin typeface="Arial"/>
                <a:ea typeface="Arial"/>
                <a:cs typeface="Arial"/>
                <a:sym typeface="Arial"/>
              </a:rPr>
              <a:t>. Each time a request arrives, the  corresponding document is sent to the client.</a:t>
            </a:r>
            <a:endParaRPr sz="2800">
              <a:solidFill>
                <a:schemeClr val="dk1"/>
              </a:solidFill>
              <a:latin typeface="Arial"/>
              <a:ea typeface="Arial"/>
              <a:cs typeface="Arial"/>
              <a:sym typeface="Arial"/>
            </a:endParaRPr>
          </a:p>
          <a:p>
            <a:pPr indent="-228600" lvl="0" marL="241300" marR="707390" rtl="0" algn="l">
              <a:lnSpc>
                <a:spcPct val="107857"/>
              </a:lnSpc>
              <a:spcBef>
                <a:spcPts val="1005"/>
              </a:spcBef>
              <a:spcAft>
                <a:spcPts val="0"/>
              </a:spcAft>
              <a:buClr>
                <a:schemeClr val="dk1"/>
              </a:buClr>
              <a:buSzPts val="2800"/>
              <a:buFont typeface="Arial"/>
              <a:buChar char="•"/>
            </a:pPr>
            <a:r>
              <a:rPr lang="en-US" sz="2800">
                <a:solidFill>
                  <a:schemeClr val="dk1"/>
                </a:solidFill>
                <a:latin typeface="Arial"/>
                <a:ea typeface="Arial"/>
                <a:cs typeface="Arial"/>
                <a:sym typeface="Arial"/>
              </a:rPr>
              <a:t>To </a:t>
            </a:r>
            <a:r>
              <a:rPr lang="en-US" sz="2800">
                <a:solidFill>
                  <a:srgbClr val="2D75B6"/>
                </a:solidFill>
                <a:latin typeface="Arial"/>
                <a:ea typeface="Arial"/>
                <a:cs typeface="Arial"/>
                <a:sym typeface="Arial"/>
              </a:rPr>
              <a:t>improve efficiency</a:t>
            </a:r>
            <a:r>
              <a:rPr lang="en-US" sz="2800">
                <a:solidFill>
                  <a:schemeClr val="dk1"/>
                </a:solidFill>
                <a:latin typeface="Arial"/>
                <a:ea typeface="Arial"/>
                <a:cs typeface="Arial"/>
                <a:sym typeface="Arial"/>
              </a:rPr>
              <a:t>, servers normally store requested files in a </a:t>
            </a:r>
            <a:r>
              <a:rPr lang="en-US" sz="2800">
                <a:solidFill>
                  <a:srgbClr val="2D75B6"/>
                </a:solidFill>
                <a:latin typeface="Arial"/>
                <a:ea typeface="Arial"/>
                <a:cs typeface="Arial"/>
                <a:sym typeface="Arial"/>
              </a:rPr>
              <a:t> cache in </a:t>
            </a:r>
            <a:r>
              <a:rPr lang="en-US" sz="2800">
                <a:solidFill>
                  <a:schemeClr val="dk1"/>
                </a:solidFill>
                <a:latin typeface="Arial"/>
                <a:ea typeface="Arial"/>
                <a:cs typeface="Arial"/>
                <a:sym typeface="Arial"/>
              </a:rPr>
              <a:t>memory; memory is faster to access than disk.</a:t>
            </a:r>
            <a:endParaRPr sz="2800">
              <a:solidFill>
                <a:schemeClr val="dk1"/>
              </a:solidFill>
              <a:latin typeface="Arial"/>
              <a:ea typeface="Arial"/>
              <a:cs typeface="Arial"/>
              <a:sym typeface="Arial"/>
            </a:endParaRPr>
          </a:p>
          <a:p>
            <a:pPr indent="-228600" lvl="0" marL="241300" marR="287020" rtl="0" algn="l">
              <a:lnSpc>
                <a:spcPct val="107857"/>
              </a:lnSpc>
              <a:spcBef>
                <a:spcPts val="1010"/>
              </a:spcBef>
              <a:spcAft>
                <a:spcPts val="0"/>
              </a:spcAft>
              <a:buClr>
                <a:schemeClr val="dk1"/>
              </a:buClr>
              <a:buSzPts val="2800"/>
              <a:buFont typeface="Arial"/>
              <a:buChar char="•"/>
            </a:pPr>
            <a:r>
              <a:rPr lang="en-US" sz="2800">
                <a:solidFill>
                  <a:schemeClr val="dk1"/>
                </a:solidFill>
                <a:latin typeface="Arial"/>
                <a:ea typeface="Arial"/>
                <a:cs typeface="Arial"/>
                <a:sym typeface="Arial"/>
              </a:rPr>
              <a:t>A server can also become more efficient through </a:t>
            </a:r>
            <a:r>
              <a:rPr lang="en-US" sz="2800">
                <a:solidFill>
                  <a:srgbClr val="2D75B6"/>
                </a:solidFill>
                <a:latin typeface="Arial"/>
                <a:ea typeface="Arial"/>
                <a:cs typeface="Arial"/>
                <a:sym typeface="Arial"/>
              </a:rPr>
              <a:t>multithreading or  multiprocessing.</a:t>
            </a:r>
            <a:endParaRPr sz="2800">
              <a:solidFill>
                <a:schemeClr val="dk1"/>
              </a:solidFill>
              <a:latin typeface="Arial"/>
              <a:ea typeface="Arial"/>
              <a:cs typeface="Arial"/>
              <a:sym typeface="Arial"/>
            </a:endParaRPr>
          </a:p>
          <a:p>
            <a:pPr indent="-228600" lvl="0" marL="241300" marR="0" rtl="0" algn="l">
              <a:lnSpc>
                <a:spcPct val="100000"/>
              </a:lnSpc>
              <a:spcBef>
                <a:spcPts val="620"/>
              </a:spcBef>
              <a:spcAft>
                <a:spcPts val="0"/>
              </a:spcAft>
              <a:buClr>
                <a:schemeClr val="dk1"/>
              </a:buClr>
              <a:buSzPts val="2800"/>
              <a:buFont typeface="Arial"/>
              <a:buChar char="•"/>
            </a:pPr>
            <a:r>
              <a:rPr lang="en-US" sz="2800">
                <a:solidFill>
                  <a:schemeClr val="dk1"/>
                </a:solidFill>
                <a:latin typeface="Arial"/>
                <a:ea typeface="Arial"/>
                <a:cs typeface="Arial"/>
                <a:sym typeface="Arial"/>
              </a:rPr>
              <a:t>In this case, a server can answer more than one request at a time.</a:t>
            </a:r>
            <a:endParaRPr sz="2800">
              <a:solidFill>
                <a:schemeClr val="dk1"/>
              </a:solidFill>
              <a:latin typeface="Arial"/>
              <a:ea typeface="Arial"/>
              <a:cs typeface="Arial"/>
              <a:sym typeface="Arial"/>
            </a:endParaRPr>
          </a:p>
          <a:p>
            <a:pPr indent="-228600" lvl="0" marL="241300" marR="450215" rtl="0" algn="l">
              <a:lnSpc>
                <a:spcPct val="107857"/>
              </a:lnSpc>
              <a:spcBef>
                <a:spcPts val="1060"/>
              </a:spcBef>
              <a:spcAft>
                <a:spcPts val="0"/>
              </a:spcAft>
              <a:buClr>
                <a:schemeClr val="dk1"/>
              </a:buClr>
              <a:buSzPts val="2800"/>
              <a:buFont typeface="Arial"/>
              <a:buChar char="•"/>
            </a:pPr>
            <a:r>
              <a:rPr lang="en-US" sz="2800">
                <a:solidFill>
                  <a:schemeClr val="dk1"/>
                </a:solidFill>
                <a:latin typeface="Arial"/>
                <a:ea typeface="Arial"/>
                <a:cs typeface="Arial"/>
                <a:sym typeface="Arial"/>
              </a:rPr>
              <a:t>Some popular web servers include Apache and Microsoft Internet  Information Server.</a:t>
            </a:r>
            <a:endParaRPr sz="28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916939" y="609676"/>
            <a:ext cx="94462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Uniform Resource Locator (URL)</a:t>
            </a:r>
            <a:endParaRPr/>
          </a:p>
        </p:txBody>
      </p:sp>
      <p:sp>
        <p:nvSpPr>
          <p:cNvPr id="277" name="Google Shape;277;p36"/>
          <p:cNvSpPr txBox="1"/>
          <p:nvPr/>
        </p:nvSpPr>
        <p:spPr>
          <a:xfrm>
            <a:off x="916939" y="1737106"/>
            <a:ext cx="10268585" cy="4278864"/>
          </a:xfrm>
          <a:prstGeom prst="rect">
            <a:avLst/>
          </a:prstGeom>
          <a:noFill/>
          <a:ln>
            <a:noFill/>
          </a:ln>
        </p:spPr>
        <p:txBody>
          <a:bodyPr anchorCtr="0" anchor="t" bIns="0" lIns="0" spcFirstLastPara="1" rIns="0" wrap="square" tIns="132075">
            <a:spAutoFit/>
          </a:bodyPr>
          <a:lstStyle/>
          <a:p>
            <a:pPr indent="-228600" lvl="0" marL="241300" marR="588645" rtl="0" algn="l">
              <a:lnSpc>
                <a:spcPct val="7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A web page, as a file, needs to have a </a:t>
            </a:r>
            <a:r>
              <a:rPr lang="en-US" sz="2600">
                <a:solidFill>
                  <a:srgbClr val="2D75B6"/>
                </a:solidFill>
                <a:latin typeface="Arial"/>
                <a:ea typeface="Arial"/>
                <a:cs typeface="Arial"/>
                <a:sym typeface="Arial"/>
              </a:rPr>
              <a:t>unique identifier </a:t>
            </a:r>
            <a:r>
              <a:rPr lang="en-US" sz="2600">
                <a:solidFill>
                  <a:schemeClr val="dk1"/>
                </a:solidFill>
                <a:latin typeface="Arial"/>
                <a:ea typeface="Arial"/>
                <a:cs typeface="Arial"/>
                <a:sym typeface="Arial"/>
              </a:rPr>
              <a:t>to distinguish it  from other web pages.</a:t>
            </a:r>
            <a:endParaRPr sz="2600">
              <a:solidFill>
                <a:schemeClr val="dk1"/>
              </a:solidFill>
              <a:latin typeface="Arial"/>
              <a:ea typeface="Arial"/>
              <a:cs typeface="Arial"/>
              <a:sym typeface="Arial"/>
            </a:endParaRPr>
          </a:p>
          <a:p>
            <a:pPr indent="-228600" lvl="0" marL="241300" marR="407669" rtl="0" algn="l">
              <a:lnSpc>
                <a:spcPct val="70000"/>
              </a:lnSpc>
              <a:spcBef>
                <a:spcPts val="994"/>
              </a:spcBef>
              <a:spcAft>
                <a:spcPts val="0"/>
              </a:spcAft>
              <a:buClr>
                <a:schemeClr val="dk1"/>
              </a:buClr>
              <a:buSzPts val="2600"/>
              <a:buFont typeface="Arial"/>
              <a:buChar char="•"/>
            </a:pPr>
            <a:r>
              <a:rPr lang="en-US" sz="2600">
                <a:solidFill>
                  <a:schemeClr val="dk1"/>
                </a:solidFill>
                <a:latin typeface="Arial"/>
                <a:ea typeface="Arial"/>
                <a:cs typeface="Arial"/>
                <a:sym typeface="Arial"/>
              </a:rPr>
              <a:t>To define a web page, we need four identifiers: </a:t>
            </a:r>
            <a:r>
              <a:rPr lang="en-US" sz="2600">
                <a:solidFill>
                  <a:srgbClr val="2D75B6"/>
                </a:solidFill>
                <a:latin typeface="Arial"/>
                <a:ea typeface="Arial"/>
                <a:cs typeface="Arial"/>
                <a:sym typeface="Arial"/>
              </a:rPr>
              <a:t>protocol, host, port, and  path.</a:t>
            </a:r>
            <a:endParaRPr sz="2600">
              <a:solidFill>
                <a:schemeClr val="dk1"/>
              </a:solidFill>
              <a:latin typeface="Arial"/>
              <a:ea typeface="Arial"/>
              <a:cs typeface="Arial"/>
              <a:sym typeface="Arial"/>
            </a:endParaRPr>
          </a:p>
          <a:p>
            <a:pPr indent="-228600" lvl="0" marL="241300" marR="5080" rtl="0" algn="l">
              <a:lnSpc>
                <a:spcPct val="70000"/>
              </a:lnSpc>
              <a:spcBef>
                <a:spcPts val="1000"/>
              </a:spcBef>
              <a:spcAft>
                <a:spcPts val="0"/>
              </a:spcAft>
              <a:buClr>
                <a:schemeClr val="dk1"/>
              </a:buClr>
              <a:buSzPts val="2600"/>
              <a:buFont typeface="Arial"/>
              <a:buChar char="•"/>
            </a:pPr>
            <a:r>
              <a:rPr lang="en-US" sz="2600">
                <a:solidFill>
                  <a:schemeClr val="dk1"/>
                </a:solidFill>
                <a:latin typeface="Arial"/>
                <a:ea typeface="Arial"/>
                <a:cs typeface="Arial"/>
                <a:sym typeface="Arial"/>
              </a:rPr>
              <a:t>The first identifier is the abbreviation for the client-server program that we  need in order to access the web page.</a:t>
            </a:r>
            <a:endParaRPr sz="2600">
              <a:solidFill>
                <a:schemeClr val="dk1"/>
              </a:solidFill>
              <a:latin typeface="Arial"/>
              <a:ea typeface="Arial"/>
              <a:cs typeface="Arial"/>
              <a:sym typeface="Arial"/>
            </a:endParaRPr>
          </a:p>
          <a:p>
            <a:pPr indent="-228600" lvl="0" marL="241300" marR="0" rtl="0" algn="l">
              <a:lnSpc>
                <a:spcPct val="100000"/>
              </a:lnSpc>
              <a:spcBef>
                <a:spcPts val="75"/>
              </a:spcBef>
              <a:spcAft>
                <a:spcPts val="0"/>
              </a:spcAft>
              <a:buClr>
                <a:schemeClr val="dk1"/>
              </a:buClr>
              <a:buSzPts val="2600"/>
              <a:buFont typeface="Arial"/>
              <a:buChar char="•"/>
            </a:pPr>
            <a:r>
              <a:rPr lang="en-US" sz="2600">
                <a:solidFill>
                  <a:schemeClr val="dk1"/>
                </a:solidFill>
                <a:latin typeface="Arial"/>
                <a:ea typeface="Arial"/>
                <a:cs typeface="Arial"/>
                <a:sym typeface="Arial"/>
              </a:rPr>
              <a:t>The host identifier can be the IP address or the domain name</a:t>
            </a:r>
            <a:endParaRPr sz="2600">
              <a:solidFill>
                <a:schemeClr val="dk1"/>
              </a:solidFill>
              <a:latin typeface="Arial"/>
              <a:ea typeface="Arial"/>
              <a:cs typeface="Arial"/>
              <a:sym typeface="Arial"/>
            </a:endParaRPr>
          </a:p>
          <a:p>
            <a:pPr indent="-228600" lvl="0" marL="241300" marR="88265" rtl="0" algn="l">
              <a:lnSpc>
                <a:spcPct val="70000"/>
              </a:lnSpc>
              <a:spcBef>
                <a:spcPts val="994"/>
              </a:spcBef>
              <a:spcAft>
                <a:spcPts val="0"/>
              </a:spcAft>
              <a:buClr>
                <a:schemeClr val="dk1"/>
              </a:buClr>
              <a:buSzPts val="2600"/>
              <a:buFont typeface="Arial"/>
              <a:buChar char="•"/>
            </a:pPr>
            <a:r>
              <a:rPr lang="en-US" sz="2600">
                <a:solidFill>
                  <a:schemeClr val="dk1"/>
                </a:solidFill>
                <a:latin typeface="Arial"/>
                <a:ea typeface="Arial"/>
                <a:cs typeface="Arial"/>
                <a:sym typeface="Arial"/>
              </a:rPr>
              <a:t>The port, a 16-bit integer, is normally predefined. For example, for HTTP  port number is 80.</a:t>
            </a:r>
            <a:endParaRPr/>
          </a:p>
          <a:p>
            <a:pPr indent="-228600" lvl="0" marL="241300" marR="0" rtl="0" algn="l">
              <a:lnSpc>
                <a:spcPct val="100000"/>
              </a:lnSpc>
              <a:spcBef>
                <a:spcPts val="60"/>
              </a:spcBef>
              <a:spcAft>
                <a:spcPts val="0"/>
              </a:spcAft>
              <a:buClr>
                <a:schemeClr val="dk1"/>
              </a:buClr>
              <a:buSzPts val="2600"/>
              <a:buFont typeface="Arial"/>
              <a:buChar char="•"/>
            </a:pPr>
            <a:r>
              <a:rPr lang="en-US" sz="2600">
                <a:solidFill>
                  <a:schemeClr val="dk1"/>
                </a:solidFill>
                <a:latin typeface="Arial"/>
                <a:ea typeface="Arial"/>
                <a:cs typeface="Arial"/>
                <a:sym typeface="Arial"/>
              </a:rPr>
              <a:t>The path identifies the location and the name of the file.</a:t>
            </a:r>
            <a:endParaRPr sz="2600">
              <a:solidFill>
                <a:schemeClr val="dk1"/>
              </a:solidFill>
              <a:latin typeface="Arial"/>
              <a:ea typeface="Arial"/>
              <a:cs typeface="Arial"/>
              <a:sym typeface="Arial"/>
            </a:endParaRPr>
          </a:p>
          <a:p>
            <a:pPr indent="-228600" lvl="0" marL="241300" marR="81915" rtl="0" algn="l">
              <a:lnSpc>
                <a:spcPct val="70000"/>
              </a:lnSpc>
              <a:spcBef>
                <a:spcPts val="1010"/>
              </a:spcBef>
              <a:spcAft>
                <a:spcPts val="0"/>
              </a:spcAft>
              <a:buClr>
                <a:schemeClr val="dk1"/>
              </a:buClr>
              <a:buSzPts val="2600"/>
              <a:buFont typeface="Arial"/>
              <a:buChar char="•"/>
            </a:pPr>
            <a:r>
              <a:rPr lang="en-US" sz="2600">
                <a:solidFill>
                  <a:schemeClr val="dk1"/>
                </a:solidFill>
                <a:latin typeface="Arial"/>
                <a:ea typeface="Arial"/>
                <a:cs typeface="Arial"/>
                <a:sym typeface="Arial"/>
              </a:rPr>
              <a:t>To combine these four pieces together, the uniform resource locator (URL)  has been designed.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nvSpPr>
        <p:spPr>
          <a:xfrm>
            <a:off x="916939" y="1793493"/>
            <a:ext cx="7236461" cy="45212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u="sng">
                <a:solidFill>
                  <a:schemeClr val="dk1"/>
                </a:solidFill>
                <a:latin typeface="Arial"/>
                <a:ea typeface="Arial"/>
                <a:cs typeface="Arial"/>
                <a:sym typeface="Arial"/>
                <a:hlinkClick r:id="rId3">
                  <a:extLst>
                    <a:ext uri="{A12FA001-AC4F-418D-AE19-62706E023703}">
                      <ahyp:hlinkClr val="tx"/>
                    </a:ext>
                  </a:extLst>
                </a:hlinkClick>
              </a:rPr>
              <a:t>http://www.mhhe.com/compsci/forouzan/</a:t>
            </a:r>
            <a:endParaRPr sz="2800">
              <a:solidFill>
                <a:schemeClr val="dk1"/>
              </a:solidFill>
              <a:latin typeface="Arial"/>
              <a:ea typeface="Arial"/>
              <a:cs typeface="Arial"/>
              <a:sym typeface="Arial"/>
            </a:endParaRPr>
          </a:p>
        </p:txBody>
      </p:sp>
      <p:sp>
        <p:nvSpPr>
          <p:cNvPr id="283" name="Google Shape;283;p37"/>
          <p:cNvSpPr/>
          <p:nvPr/>
        </p:nvSpPr>
        <p:spPr>
          <a:xfrm>
            <a:off x="1540763" y="3043418"/>
            <a:ext cx="10007221" cy="8488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916939" y="609676"/>
            <a:ext cx="6169661" cy="9367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Web Documents</a:t>
            </a:r>
            <a:endParaRPr/>
          </a:p>
        </p:txBody>
      </p:sp>
      <p:sp>
        <p:nvSpPr>
          <p:cNvPr id="289" name="Google Shape;289;p38"/>
          <p:cNvSpPr txBox="1"/>
          <p:nvPr/>
        </p:nvSpPr>
        <p:spPr>
          <a:xfrm>
            <a:off x="916939" y="1737106"/>
            <a:ext cx="10354310" cy="4514215"/>
          </a:xfrm>
          <a:prstGeom prst="rect">
            <a:avLst/>
          </a:prstGeom>
          <a:noFill/>
          <a:ln>
            <a:noFill/>
          </a:ln>
        </p:spPr>
        <p:txBody>
          <a:bodyPr anchorCtr="0" anchor="t" bIns="0" lIns="0" spcFirstLastPara="1" rIns="0" wrap="square" tIns="132075">
            <a:spAutoFit/>
          </a:bodyPr>
          <a:lstStyle/>
          <a:p>
            <a:pPr indent="-228600" lvl="0" marL="241300" marR="276860" rtl="0" algn="l">
              <a:lnSpc>
                <a:spcPct val="70000"/>
              </a:lnSpc>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The </a:t>
            </a:r>
            <a:r>
              <a:rPr lang="en-US" sz="2600">
                <a:solidFill>
                  <a:srgbClr val="2D75B6"/>
                </a:solidFill>
                <a:latin typeface="Arial"/>
                <a:ea typeface="Arial"/>
                <a:cs typeface="Arial"/>
                <a:sym typeface="Arial"/>
              </a:rPr>
              <a:t>documents </a:t>
            </a:r>
            <a:r>
              <a:rPr lang="en-US" sz="2600">
                <a:solidFill>
                  <a:schemeClr val="dk1"/>
                </a:solidFill>
                <a:latin typeface="Arial"/>
                <a:ea typeface="Arial"/>
                <a:cs typeface="Arial"/>
                <a:sym typeface="Arial"/>
              </a:rPr>
              <a:t>in the WWW can be grouped into three broad categories: </a:t>
            </a:r>
            <a:r>
              <a:rPr lang="en-US" sz="2600">
                <a:solidFill>
                  <a:srgbClr val="2D75B6"/>
                </a:solidFill>
                <a:latin typeface="Arial"/>
                <a:ea typeface="Arial"/>
                <a:cs typeface="Arial"/>
                <a:sym typeface="Arial"/>
              </a:rPr>
              <a:t> static, dynamic, and active.</a:t>
            </a:r>
            <a:endParaRPr sz="2600">
              <a:solidFill>
                <a:schemeClr val="dk1"/>
              </a:solidFill>
              <a:latin typeface="Arial"/>
              <a:ea typeface="Arial"/>
              <a:cs typeface="Arial"/>
              <a:sym typeface="Arial"/>
            </a:endParaRPr>
          </a:p>
          <a:p>
            <a:pPr indent="-228600" lvl="0" marL="241300" marR="0" rtl="0" algn="l">
              <a:lnSpc>
                <a:spcPct val="100000"/>
              </a:lnSpc>
              <a:spcBef>
                <a:spcPts val="60"/>
              </a:spcBef>
              <a:spcAft>
                <a:spcPts val="0"/>
              </a:spcAft>
              <a:buClr>
                <a:schemeClr val="dk1"/>
              </a:buClr>
              <a:buSzPts val="2600"/>
              <a:buFont typeface="Arial"/>
              <a:buChar char="•"/>
            </a:pPr>
            <a:r>
              <a:rPr b="1" lang="en-US" sz="2600" u="sng">
                <a:solidFill>
                  <a:schemeClr val="dk1"/>
                </a:solidFill>
                <a:latin typeface="Arial"/>
                <a:ea typeface="Arial"/>
                <a:cs typeface="Arial"/>
                <a:sym typeface="Arial"/>
              </a:rPr>
              <a:t>Static Documents</a:t>
            </a:r>
            <a:endParaRPr sz="2600">
              <a:solidFill>
                <a:schemeClr val="dk1"/>
              </a:solidFill>
              <a:latin typeface="Arial"/>
              <a:ea typeface="Arial"/>
              <a:cs typeface="Arial"/>
              <a:sym typeface="Arial"/>
            </a:endParaRPr>
          </a:p>
          <a:p>
            <a:pPr indent="-228600" lvl="0" marL="241300" marR="117475" rtl="0" algn="l">
              <a:lnSpc>
                <a:spcPct val="70000"/>
              </a:lnSpc>
              <a:spcBef>
                <a:spcPts val="1000"/>
              </a:spcBef>
              <a:spcAft>
                <a:spcPts val="0"/>
              </a:spcAft>
              <a:buClr>
                <a:schemeClr val="dk1"/>
              </a:buClr>
              <a:buSzPts val="2600"/>
              <a:buFont typeface="Arial"/>
              <a:buChar char="•"/>
            </a:pPr>
            <a:r>
              <a:rPr lang="en-US" sz="2600">
                <a:solidFill>
                  <a:schemeClr val="dk1"/>
                </a:solidFill>
                <a:latin typeface="Arial"/>
                <a:ea typeface="Arial"/>
                <a:cs typeface="Arial"/>
                <a:sym typeface="Arial"/>
              </a:rPr>
              <a:t>Static documents are </a:t>
            </a:r>
            <a:r>
              <a:rPr lang="en-US" sz="2600">
                <a:solidFill>
                  <a:srgbClr val="2D75B6"/>
                </a:solidFill>
                <a:latin typeface="Arial"/>
                <a:ea typeface="Arial"/>
                <a:cs typeface="Arial"/>
                <a:sym typeface="Arial"/>
              </a:rPr>
              <a:t>fixed-content </a:t>
            </a:r>
            <a:r>
              <a:rPr lang="en-US" sz="2600">
                <a:solidFill>
                  <a:schemeClr val="dk1"/>
                </a:solidFill>
                <a:latin typeface="Arial"/>
                <a:ea typeface="Arial"/>
                <a:cs typeface="Arial"/>
                <a:sym typeface="Arial"/>
              </a:rPr>
              <a:t>documents that are created and stored  in a server.</a:t>
            </a:r>
            <a:endParaRPr sz="2600">
              <a:solidFill>
                <a:schemeClr val="dk1"/>
              </a:solidFill>
              <a:latin typeface="Arial"/>
              <a:ea typeface="Arial"/>
              <a:cs typeface="Arial"/>
              <a:sym typeface="Arial"/>
            </a:endParaRPr>
          </a:p>
          <a:p>
            <a:pPr indent="-304165" lvl="0" marL="316230" marR="0" rtl="0" algn="l">
              <a:lnSpc>
                <a:spcPct val="100000"/>
              </a:lnSpc>
              <a:spcBef>
                <a:spcPts val="70"/>
              </a:spcBef>
              <a:spcAft>
                <a:spcPts val="0"/>
              </a:spcAft>
              <a:buClr>
                <a:schemeClr val="dk1"/>
              </a:buClr>
              <a:buSzPts val="2600"/>
              <a:buFont typeface="Arial"/>
              <a:buChar char="•"/>
            </a:pPr>
            <a:r>
              <a:rPr lang="en-US" sz="2600">
                <a:solidFill>
                  <a:schemeClr val="dk1"/>
                </a:solidFill>
                <a:latin typeface="Arial"/>
                <a:ea typeface="Arial"/>
                <a:cs typeface="Arial"/>
                <a:sym typeface="Arial"/>
              </a:rPr>
              <a:t>The client can get a copy of the document only.</a:t>
            </a:r>
            <a:endParaRPr sz="2600">
              <a:solidFill>
                <a:schemeClr val="dk1"/>
              </a:solidFill>
              <a:latin typeface="Arial"/>
              <a:ea typeface="Arial"/>
              <a:cs typeface="Arial"/>
              <a:sym typeface="Arial"/>
            </a:endParaRPr>
          </a:p>
          <a:p>
            <a:pPr indent="-228600" lvl="0" marL="241300" marR="5080" rtl="0" algn="l">
              <a:lnSpc>
                <a:spcPct val="70000"/>
              </a:lnSpc>
              <a:spcBef>
                <a:spcPts val="994"/>
              </a:spcBef>
              <a:spcAft>
                <a:spcPts val="0"/>
              </a:spcAft>
              <a:buClr>
                <a:schemeClr val="dk1"/>
              </a:buClr>
              <a:buSzPts val="2600"/>
              <a:buFont typeface="Arial"/>
              <a:buChar char="•"/>
            </a:pPr>
            <a:r>
              <a:rPr lang="en-US" sz="2600">
                <a:solidFill>
                  <a:schemeClr val="dk1"/>
                </a:solidFill>
                <a:latin typeface="Arial"/>
                <a:ea typeface="Arial"/>
                <a:cs typeface="Arial"/>
                <a:sym typeface="Arial"/>
              </a:rPr>
              <a:t>the contents of the file are determined when the file is created, not when it  is used.</a:t>
            </a:r>
            <a:endParaRPr sz="2600">
              <a:solidFill>
                <a:schemeClr val="dk1"/>
              </a:solidFill>
              <a:latin typeface="Arial"/>
              <a:ea typeface="Arial"/>
              <a:cs typeface="Arial"/>
              <a:sym typeface="Arial"/>
            </a:endParaRPr>
          </a:p>
          <a:p>
            <a:pPr indent="-228600" lvl="0" marL="241300" marR="667385" rtl="0" algn="l">
              <a:lnSpc>
                <a:spcPct val="70000"/>
              </a:lnSpc>
              <a:spcBef>
                <a:spcPts val="1000"/>
              </a:spcBef>
              <a:spcAft>
                <a:spcPts val="0"/>
              </a:spcAft>
              <a:buClr>
                <a:schemeClr val="dk1"/>
              </a:buClr>
              <a:buSzPts val="2600"/>
              <a:buFont typeface="Arial"/>
              <a:buChar char="•"/>
            </a:pPr>
            <a:r>
              <a:rPr lang="en-US" sz="2600">
                <a:solidFill>
                  <a:schemeClr val="dk1"/>
                </a:solidFill>
                <a:latin typeface="Arial"/>
                <a:ea typeface="Arial"/>
                <a:cs typeface="Arial"/>
                <a:sym typeface="Arial"/>
              </a:rPr>
              <a:t>the contents in the server can be changed, but the </a:t>
            </a:r>
            <a:r>
              <a:rPr lang="en-US" sz="2600">
                <a:solidFill>
                  <a:srgbClr val="2D75B6"/>
                </a:solidFill>
                <a:latin typeface="Arial"/>
                <a:ea typeface="Arial"/>
                <a:cs typeface="Arial"/>
                <a:sym typeface="Arial"/>
              </a:rPr>
              <a:t>user cannot change </a:t>
            </a:r>
            <a:r>
              <a:rPr lang="en-US" sz="2600">
                <a:solidFill>
                  <a:schemeClr val="dk1"/>
                </a:solidFill>
                <a:latin typeface="Arial"/>
                <a:ea typeface="Arial"/>
                <a:cs typeface="Arial"/>
                <a:sym typeface="Arial"/>
              </a:rPr>
              <a:t> them.</a:t>
            </a:r>
            <a:endParaRPr/>
          </a:p>
          <a:p>
            <a:pPr indent="-228600" lvl="0" marL="241300" marR="0" rtl="0" algn="l">
              <a:lnSpc>
                <a:spcPct val="101923"/>
              </a:lnSpc>
              <a:spcBef>
                <a:spcPts val="75"/>
              </a:spcBef>
              <a:spcAft>
                <a:spcPts val="0"/>
              </a:spcAft>
              <a:buClr>
                <a:schemeClr val="dk1"/>
              </a:buClr>
              <a:buSzPts val="2600"/>
              <a:buFont typeface="Arial"/>
              <a:buChar char="•"/>
            </a:pPr>
            <a:r>
              <a:rPr lang="en-US" sz="2600">
                <a:solidFill>
                  <a:schemeClr val="dk1"/>
                </a:solidFill>
                <a:latin typeface="Arial"/>
                <a:ea typeface="Arial"/>
                <a:cs typeface="Arial"/>
                <a:sym typeface="Arial"/>
              </a:rPr>
              <a:t>Static documents are prepared using languages: Hypertext Markup</a:t>
            </a:r>
            <a:endParaRPr sz="2600">
              <a:solidFill>
                <a:schemeClr val="dk1"/>
              </a:solidFill>
              <a:latin typeface="Arial"/>
              <a:ea typeface="Arial"/>
              <a:cs typeface="Arial"/>
              <a:sym typeface="Arial"/>
            </a:endParaRPr>
          </a:p>
          <a:p>
            <a:pPr indent="0" lvl="0" marL="241300" marR="723265" rtl="0" algn="l">
              <a:lnSpc>
                <a:spcPct val="70000"/>
              </a:lnSpc>
              <a:spcBef>
                <a:spcPts val="465"/>
              </a:spcBef>
              <a:spcAft>
                <a:spcPts val="0"/>
              </a:spcAft>
              <a:buNone/>
            </a:pPr>
            <a:r>
              <a:rPr lang="en-US" sz="2600">
                <a:solidFill>
                  <a:schemeClr val="dk1"/>
                </a:solidFill>
                <a:latin typeface="Arial"/>
                <a:ea typeface="Arial"/>
                <a:cs typeface="Arial"/>
                <a:sym typeface="Arial"/>
              </a:rPr>
              <a:t>Language (HTML), Extensible Markup Language(XML), Extensible Style  Language (XSL), and Extensible Hypertext Markup Language(XHTML).</a:t>
            </a:r>
            <a:endParaRPr sz="26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nvSpPr>
        <p:spPr>
          <a:xfrm>
            <a:off x="916939" y="256666"/>
            <a:ext cx="10360660" cy="5354320"/>
          </a:xfrm>
          <a:prstGeom prst="rect">
            <a:avLst/>
          </a:prstGeom>
          <a:noFill/>
          <a:ln>
            <a:noFill/>
          </a:ln>
        </p:spPr>
        <p:txBody>
          <a:bodyPr anchorCtr="0" anchor="t" bIns="0" lIns="0" spcFirstLastPara="1" rIns="0" wrap="square" tIns="54600">
            <a:spAutoFit/>
          </a:bodyPr>
          <a:lstStyle/>
          <a:p>
            <a:pPr indent="-228600" lvl="0" marL="241300" marR="0" rtl="0" algn="l">
              <a:lnSpc>
                <a:spcPct val="100000"/>
              </a:lnSpc>
              <a:spcBef>
                <a:spcPts val="0"/>
              </a:spcBef>
              <a:spcAft>
                <a:spcPts val="0"/>
              </a:spcAft>
              <a:buClr>
                <a:schemeClr val="dk1"/>
              </a:buClr>
              <a:buSzPts val="2800"/>
              <a:buFont typeface="Arial"/>
              <a:buChar char="•"/>
            </a:pPr>
            <a:r>
              <a:rPr b="1" lang="en-US" sz="2800" u="sng">
                <a:solidFill>
                  <a:schemeClr val="dk1"/>
                </a:solidFill>
                <a:latin typeface="Arial"/>
                <a:ea typeface="Arial"/>
                <a:cs typeface="Arial"/>
                <a:sym typeface="Arial"/>
              </a:rPr>
              <a:t>Dynamic Documents</a:t>
            </a:r>
            <a:endParaRPr sz="2800">
              <a:solidFill>
                <a:schemeClr val="dk1"/>
              </a:solidFill>
              <a:latin typeface="Arial"/>
              <a:ea typeface="Arial"/>
              <a:cs typeface="Arial"/>
              <a:sym typeface="Arial"/>
            </a:endParaRPr>
          </a:p>
          <a:p>
            <a:pPr indent="-228600" lvl="0" marL="241300" marR="187325" rtl="0" algn="l">
              <a:lnSpc>
                <a:spcPct val="96071"/>
              </a:lnSpc>
              <a:spcBef>
                <a:spcPts val="975"/>
              </a:spcBef>
              <a:spcAft>
                <a:spcPts val="0"/>
              </a:spcAft>
              <a:buClr>
                <a:schemeClr val="dk1"/>
              </a:buClr>
              <a:buSzPts val="2800"/>
              <a:buFont typeface="Arial"/>
              <a:buChar char="•"/>
            </a:pPr>
            <a:r>
              <a:rPr lang="en-US" sz="2800">
                <a:solidFill>
                  <a:schemeClr val="dk1"/>
                </a:solidFill>
                <a:latin typeface="Arial"/>
                <a:ea typeface="Arial"/>
                <a:cs typeface="Arial"/>
                <a:sym typeface="Arial"/>
              </a:rPr>
              <a:t>A dynamic document is </a:t>
            </a:r>
            <a:r>
              <a:rPr lang="en-US" sz="2800">
                <a:solidFill>
                  <a:srgbClr val="2D75B6"/>
                </a:solidFill>
                <a:latin typeface="Arial"/>
                <a:ea typeface="Arial"/>
                <a:cs typeface="Arial"/>
                <a:sym typeface="Arial"/>
              </a:rPr>
              <a:t>created by a web server whenever </a:t>
            </a:r>
            <a:r>
              <a:rPr lang="en-US" sz="2800">
                <a:solidFill>
                  <a:schemeClr val="dk1"/>
                </a:solidFill>
                <a:latin typeface="Arial"/>
                <a:ea typeface="Arial"/>
                <a:cs typeface="Arial"/>
                <a:sym typeface="Arial"/>
              </a:rPr>
              <a:t>a browser  requests the document.</a:t>
            </a:r>
            <a:endParaRPr sz="2800">
              <a:solidFill>
                <a:schemeClr val="dk1"/>
              </a:solidFill>
              <a:latin typeface="Arial"/>
              <a:ea typeface="Arial"/>
              <a:cs typeface="Arial"/>
              <a:sym typeface="Arial"/>
            </a:endParaRPr>
          </a:p>
          <a:p>
            <a:pPr indent="-228600" lvl="0" marL="241300" marR="287655" rtl="0" algn="l">
              <a:lnSpc>
                <a:spcPct val="96071"/>
              </a:lnSpc>
              <a:spcBef>
                <a:spcPts val="1005"/>
              </a:spcBef>
              <a:spcAft>
                <a:spcPts val="0"/>
              </a:spcAft>
              <a:buClr>
                <a:schemeClr val="dk1"/>
              </a:buClr>
              <a:buSzPts val="2800"/>
              <a:buFont typeface="Arial"/>
              <a:buChar char="•"/>
            </a:pPr>
            <a:r>
              <a:rPr lang="en-US" sz="2800">
                <a:solidFill>
                  <a:schemeClr val="dk1"/>
                </a:solidFill>
                <a:latin typeface="Arial"/>
                <a:ea typeface="Arial"/>
                <a:cs typeface="Arial"/>
                <a:sym typeface="Arial"/>
              </a:rPr>
              <a:t>When a request arrives, the web </a:t>
            </a:r>
            <a:r>
              <a:rPr lang="en-US" sz="2800">
                <a:solidFill>
                  <a:srgbClr val="2D75B6"/>
                </a:solidFill>
                <a:latin typeface="Arial"/>
                <a:ea typeface="Arial"/>
                <a:cs typeface="Arial"/>
                <a:sym typeface="Arial"/>
              </a:rPr>
              <a:t>server runs an application program </a:t>
            </a:r>
            <a:r>
              <a:rPr lang="en-US" sz="2800">
                <a:solidFill>
                  <a:schemeClr val="dk1"/>
                </a:solidFill>
                <a:latin typeface="Arial"/>
                <a:ea typeface="Arial"/>
                <a:cs typeface="Arial"/>
                <a:sym typeface="Arial"/>
              </a:rPr>
              <a:t> or a script that creates the dynamic document.</a:t>
            </a:r>
            <a:endParaRPr sz="2800">
              <a:solidFill>
                <a:schemeClr val="dk1"/>
              </a:solidFill>
              <a:latin typeface="Arial"/>
              <a:ea typeface="Arial"/>
              <a:cs typeface="Arial"/>
              <a:sym typeface="Arial"/>
            </a:endParaRPr>
          </a:p>
          <a:p>
            <a:pPr indent="-228600" lvl="0" marL="241300" marR="53339" rtl="0" algn="l">
              <a:lnSpc>
                <a:spcPct val="96071"/>
              </a:lnSpc>
              <a:spcBef>
                <a:spcPts val="990"/>
              </a:spcBef>
              <a:spcAft>
                <a:spcPts val="0"/>
              </a:spcAft>
              <a:buClr>
                <a:schemeClr val="dk1"/>
              </a:buClr>
              <a:buSzPts val="2800"/>
              <a:buFont typeface="Arial"/>
              <a:buChar char="•"/>
            </a:pPr>
            <a:r>
              <a:rPr lang="en-US" sz="2800">
                <a:solidFill>
                  <a:schemeClr val="dk1"/>
                </a:solidFill>
                <a:latin typeface="Arial"/>
                <a:ea typeface="Arial"/>
                <a:cs typeface="Arial"/>
                <a:sym typeface="Arial"/>
              </a:rPr>
              <a:t>The server returns the result of the program or script as a response to  the browser that requested the document.</a:t>
            </a:r>
            <a:endParaRPr sz="2800">
              <a:solidFill>
                <a:schemeClr val="dk1"/>
              </a:solidFill>
              <a:latin typeface="Arial"/>
              <a:ea typeface="Arial"/>
              <a:cs typeface="Arial"/>
              <a:sym typeface="Arial"/>
            </a:endParaRPr>
          </a:p>
          <a:p>
            <a:pPr indent="-228600" lvl="0" marL="241300" marR="5080" rtl="0" algn="l">
              <a:lnSpc>
                <a:spcPct val="80000"/>
              </a:lnSpc>
              <a:spcBef>
                <a:spcPts val="1019"/>
              </a:spcBef>
              <a:spcAft>
                <a:spcPts val="0"/>
              </a:spcAft>
              <a:buClr>
                <a:schemeClr val="dk1"/>
              </a:buClr>
              <a:buSzPts val="2800"/>
              <a:buFont typeface="Arial"/>
              <a:buChar char="•"/>
            </a:pPr>
            <a:r>
              <a:rPr lang="en-US" sz="2800">
                <a:solidFill>
                  <a:schemeClr val="dk1"/>
                </a:solidFill>
                <a:latin typeface="Arial"/>
                <a:ea typeface="Arial"/>
                <a:cs typeface="Arial"/>
                <a:sym typeface="Arial"/>
              </a:rPr>
              <a:t>Because a fresh document is created for each request, the contents of  a dynamic document </a:t>
            </a:r>
            <a:r>
              <a:rPr lang="en-US" sz="2800">
                <a:solidFill>
                  <a:srgbClr val="2D75B6"/>
                </a:solidFill>
                <a:latin typeface="Arial"/>
                <a:ea typeface="Arial"/>
                <a:cs typeface="Arial"/>
                <a:sym typeface="Arial"/>
              </a:rPr>
              <a:t>may vary from </a:t>
            </a:r>
            <a:r>
              <a:rPr lang="en-US" sz="2800">
                <a:solidFill>
                  <a:schemeClr val="dk1"/>
                </a:solidFill>
                <a:latin typeface="Arial"/>
                <a:ea typeface="Arial"/>
                <a:cs typeface="Arial"/>
                <a:sym typeface="Arial"/>
              </a:rPr>
              <a:t>one request to another.</a:t>
            </a:r>
            <a:endParaRPr sz="2800">
              <a:solidFill>
                <a:schemeClr val="dk1"/>
              </a:solidFill>
              <a:latin typeface="Arial"/>
              <a:ea typeface="Arial"/>
              <a:cs typeface="Arial"/>
              <a:sym typeface="Arial"/>
            </a:endParaRPr>
          </a:p>
          <a:p>
            <a:pPr indent="-228600" lvl="0" marL="241300" marR="306705" rtl="0" algn="l">
              <a:lnSpc>
                <a:spcPct val="96071"/>
              </a:lnSpc>
              <a:spcBef>
                <a:spcPts val="985"/>
              </a:spcBef>
              <a:spcAft>
                <a:spcPts val="0"/>
              </a:spcAft>
              <a:buClr>
                <a:schemeClr val="dk1"/>
              </a:buClr>
              <a:buSzPts val="2800"/>
              <a:buFont typeface="Arial"/>
              <a:buChar char="•"/>
            </a:pPr>
            <a:r>
              <a:rPr lang="en-US" sz="2800">
                <a:solidFill>
                  <a:schemeClr val="dk1"/>
                </a:solidFill>
                <a:latin typeface="Arial"/>
                <a:ea typeface="Arial"/>
                <a:cs typeface="Arial"/>
                <a:sym typeface="Arial"/>
              </a:rPr>
              <a:t>A very simple example of a dynamic document is the retrieval of the </a:t>
            </a:r>
            <a:r>
              <a:rPr lang="en-US" sz="2800">
                <a:solidFill>
                  <a:srgbClr val="2D75B6"/>
                </a:solidFill>
                <a:latin typeface="Arial"/>
                <a:ea typeface="Arial"/>
                <a:cs typeface="Arial"/>
                <a:sym typeface="Arial"/>
              </a:rPr>
              <a:t> time and date </a:t>
            </a:r>
            <a:r>
              <a:rPr lang="en-US" sz="2800">
                <a:solidFill>
                  <a:schemeClr val="dk1"/>
                </a:solidFill>
                <a:latin typeface="Arial"/>
                <a:ea typeface="Arial"/>
                <a:cs typeface="Arial"/>
                <a:sym typeface="Arial"/>
              </a:rPr>
              <a:t>from a server.</a:t>
            </a:r>
            <a:endParaRPr sz="2800">
              <a:solidFill>
                <a:schemeClr val="dk1"/>
              </a:solidFill>
              <a:latin typeface="Arial"/>
              <a:ea typeface="Arial"/>
              <a:cs typeface="Arial"/>
              <a:sym typeface="Arial"/>
            </a:endParaRPr>
          </a:p>
          <a:p>
            <a:pPr indent="-228600" lvl="0" marL="241300" marR="775335" rtl="0" algn="l">
              <a:lnSpc>
                <a:spcPct val="96071"/>
              </a:lnSpc>
              <a:spcBef>
                <a:spcPts val="994"/>
              </a:spcBef>
              <a:spcAft>
                <a:spcPts val="0"/>
              </a:spcAft>
              <a:buClr>
                <a:schemeClr val="dk1"/>
              </a:buClr>
              <a:buSzPts val="2800"/>
              <a:buFont typeface="Arial"/>
              <a:buChar char="•"/>
            </a:pPr>
            <a:r>
              <a:rPr lang="en-US" sz="2800">
                <a:solidFill>
                  <a:schemeClr val="dk1"/>
                </a:solidFill>
                <a:latin typeface="Arial"/>
                <a:ea typeface="Arial"/>
                <a:cs typeface="Arial"/>
                <a:sym typeface="Arial"/>
              </a:rPr>
              <a:t>Scripting languages such as Java Server Pages (JSP), Active Server  Pages (ASP), ColdFusion are used to create dynamic docs.</a:t>
            </a:r>
            <a:endParaRPr sz="2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4"/>
          <p:cNvSpPr txBox="1"/>
          <p:nvPr>
            <p:ph type="title"/>
          </p:nvPr>
        </p:nvSpPr>
        <p:spPr>
          <a:xfrm>
            <a:off x="916939" y="609676"/>
            <a:ext cx="779145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Traditional Paradigm: Client-Server</a:t>
            </a:r>
            <a:endParaRPr sz="4400"/>
          </a:p>
        </p:txBody>
      </p:sp>
      <p:sp>
        <p:nvSpPr>
          <p:cNvPr id="95" name="Google Shape;95;p4"/>
          <p:cNvSpPr txBox="1"/>
          <p:nvPr/>
        </p:nvSpPr>
        <p:spPr>
          <a:xfrm>
            <a:off x="916939" y="1658188"/>
            <a:ext cx="10293985" cy="4290695"/>
          </a:xfrm>
          <a:prstGeom prst="rect">
            <a:avLst/>
          </a:prstGeom>
          <a:noFill/>
          <a:ln>
            <a:noFill/>
          </a:ln>
        </p:spPr>
        <p:txBody>
          <a:bodyPr anchorCtr="0" anchor="t" bIns="0" lIns="0" spcFirstLastPara="1" rIns="0" wrap="square" tIns="60325">
            <a:spAutoFit/>
          </a:bodyPr>
          <a:lstStyle/>
          <a:p>
            <a:pPr indent="-228600" lvl="0" marL="241300" marR="854710" rtl="0" algn="l">
              <a:lnSpc>
                <a:spcPct val="108214"/>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this paradigm, the service provider is an application program,  called the server process;</a:t>
            </a:r>
            <a:endParaRPr b="0" i="0" sz="2800" u="none" cap="none" strike="noStrike">
              <a:solidFill>
                <a:schemeClr val="dk1"/>
              </a:solidFill>
              <a:latin typeface="Calibri"/>
              <a:ea typeface="Calibri"/>
              <a:cs typeface="Calibri"/>
              <a:sym typeface="Calibri"/>
            </a:endParaRPr>
          </a:p>
          <a:p>
            <a:pPr indent="-228600" lvl="0" marL="241300" marR="5080" rtl="0" algn="l">
              <a:lnSpc>
                <a:spcPct val="90000"/>
              </a:lnSpc>
              <a:spcBef>
                <a:spcPts val="955"/>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It runs continuously, waiting for another application program, called  the client process, to make a connection through the Internet and ask  for service.</a:t>
            </a:r>
            <a:endParaRPr b="0" i="0" sz="2800" u="none" cap="none" strike="noStrike">
              <a:solidFill>
                <a:schemeClr val="dk1"/>
              </a:solidFill>
              <a:latin typeface="Calibri"/>
              <a:ea typeface="Calibri"/>
              <a:cs typeface="Calibri"/>
              <a:sym typeface="Calibri"/>
            </a:endParaRPr>
          </a:p>
          <a:p>
            <a:pPr indent="-228600" lvl="0" marL="241300" marR="132080" rtl="0" algn="l">
              <a:lnSpc>
                <a:spcPct val="108214"/>
              </a:lnSpc>
              <a:spcBef>
                <a:spcPts val="104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There are normally some server processes that can provide a specific  type of service, but there are many clients that request service from  any of these server processes.</a:t>
            </a:r>
            <a:endParaRPr b="0" i="0" sz="2800" u="none" cap="none" strike="noStrike">
              <a:solidFill>
                <a:schemeClr val="dk1"/>
              </a:solidFill>
              <a:latin typeface="Calibri"/>
              <a:ea typeface="Calibri"/>
              <a:cs typeface="Calibri"/>
              <a:sym typeface="Calibri"/>
            </a:endParaRPr>
          </a:p>
          <a:p>
            <a:pPr indent="-228600" lvl="0" marL="241300" marR="146050" rtl="0" algn="l">
              <a:lnSpc>
                <a:spcPct val="107857"/>
              </a:lnSpc>
              <a:spcBef>
                <a:spcPts val="98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server process must be running all the time; the client process is  started when the client needs to receive service.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nvSpPr>
        <p:spPr>
          <a:xfrm>
            <a:off x="916939" y="525271"/>
            <a:ext cx="10348595" cy="5321935"/>
          </a:xfrm>
          <a:prstGeom prst="rect">
            <a:avLst/>
          </a:prstGeom>
          <a:noFill/>
          <a:ln>
            <a:noFill/>
          </a:ln>
        </p:spPr>
        <p:txBody>
          <a:bodyPr anchorCtr="0" anchor="t" bIns="0" lIns="0" spcFirstLastPara="1" rIns="0" wrap="square" tIns="13325">
            <a:spAutoFit/>
          </a:bodyPr>
          <a:lstStyle/>
          <a:p>
            <a:pPr indent="-228600" lvl="0" marL="241300" marR="0" rtl="0" algn="l">
              <a:lnSpc>
                <a:spcPct val="100000"/>
              </a:lnSpc>
              <a:spcBef>
                <a:spcPts val="0"/>
              </a:spcBef>
              <a:spcAft>
                <a:spcPts val="0"/>
              </a:spcAft>
              <a:buClr>
                <a:schemeClr val="dk1"/>
              </a:buClr>
              <a:buSzPts val="2600"/>
              <a:buFont typeface="Arial"/>
              <a:buChar char="•"/>
            </a:pPr>
            <a:r>
              <a:rPr b="1" lang="en-US" sz="2600" u="sng">
                <a:solidFill>
                  <a:schemeClr val="dk1"/>
                </a:solidFill>
                <a:latin typeface="Arial"/>
                <a:ea typeface="Arial"/>
                <a:cs typeface="Arial"/>
                <a:sym typeface="Arial"/>
              </a:rPr>
              <a:t>Active Documents</a:t>
            </a:r>
            <a:endParaRPr sz="2600">
              <a:solidFill>
                <a:schemeClr val="dk1"/>
              </a:solidFill>
              <a:latin typeface="Arial"/>
              <a:ea typeface="Arial"/>
              <a:cs typeface="Arial"/>
              <a:sym typeface="Arial"/>
            </a:endParaRPr>
          </a:p>
          <a:p>
            <a:pPr indent="-228600" lvl="0" marL="241300" marR="5080" rtl="0" algn="l">
              <a:lnSpc>
                <a:spcPct val="70000"/>
              </a:lnSpc>
              <a:spcBef>
                <a:spcPts val="994"/>
              </a:spcBef>
              <a:spcAft>
                <a:spcPts val="0"/>
              </a:spcAft>
              <a:buClr>
                <a:schemeClr val="dk1"/>
              </a:buClr>
              <a:buSzPts val="2600"/>
              <a:buFont typeface="Arial"/>
              <a:buChar char="•"/>
            </a:pPr>
            <a:r>
              <a:rPr lang="en-US" sz="2600">
                <a:solidFill>
                  <a:schemeClr val="dk1"/>
                </a:solidFill>
                <a:latin typeface="Arial"/>
                <a:ea typeface="Arial"/>
                <a:cs typeface="Arial"/>
                <a:sym typeface="Arial"/>
              </a:rPr>
              <a:t>For many applications, we need a program or a script to be </a:t>
            </a:r>
            <a:r>
              <a:rPr lang="en-US" sz="2600">
                <a:solidFill>
                  <a:srgbClr val="2D75B6"/>
                </a:solidFill>
                <a:latin typeface="Arial"/>
                <a:ea typeface="Arial"/>
                <a:cs typeface="Arial"/>
                <a:sym typeface="Arial"/>
              </a:rPr>
              <a:t>run at the client  site.</a:t>
            </a:r>
            <a:endParaRPr sz="2600">
              <a:solidFill>
                <a:schemeClr val="dk1"/>
              </a:solidFill>
              <a:latin typeface="Arial"/>
              <a:ea typeface="Arial"/>
              <a:cs typeface="Arial"/>
              <a:sym typeface="Arial"/>
            </a:endParaRPr>
          </a:p>
          <a:p>
            <a:pPr indent="-228600" lvl="0" marL="241300" marR="0" rtl="0" algn="l">
              <a:lnSpc>
                <a:spcPct val="100000"/>
              </a:lnSpc>
              <a:spcBef>
                <a:spcPts val="60"/>
              </a:spcBef>
              <a:spcAft>
                <a:spcPts val="0"/>
              </a:spcAft>
              <a:buClr>
                <a:schemeClr val="dk1"/>
              </a:buClr>
              <a:buSzPts val="2600"/>
              <a:buFont typeface="Arial"/>
              <a:buChar char="•"/>
            </a:pPr>
            <a:r>
              <a:rPr lang="en-US" sz="2600">
                <a:solidFill>
                  <a:schemeClr val="dk1"/>
                </a:solidFill>
                <a:latin typeface="Arial"/>
                <a:ea typeface="Arial"/>
                <a:cs typeface="Arial"/>
                <a:sym typeface="Arial"/>
              </a:rPr>
              <a:t>These are called </a:t>
            </a:r>
            <a:r>
              <a:rPr lang="en-US" sz="2600">
                <a:solidFill>
                  <a:srgbClr val="2D75B6"/>
                </a:solidFill>
                <a:latin typeface="Arial"/>
                <a:ea typeface="Arial"/>
                <a:cs typeface="Arial"/>
                <a:sym typeface="Arial"/>
              </a:rPr>
              <a:t>active documents</a:t>
            </a:r>
            <a:r>
              <a:rPr lang="en-US" sz="2600">
                <a:solidFill>
                  <a:schemeClr val="dk1"/>
                </a:solidFill>
                <a:latin typeface="Arial"/>
                <a:ea typeface="Arial"/>
                <a:cs typeface="Arial"/>
                <a:sym typeface="Arial"/>
              </a:rPr>
              <a:t>.</a:t>
            </a:r>
            <a:endParaRPr sz="2600">
              <a:solidFill>
                <a:schemeClr val="dk1"/>
              </a:solidFill>
              <a:latin typeface="Arial"/>
              <a:ea typeface="Arial"/>
              <a:cs typeface="Arial"/>
              <a:sym typeface="Arial"/>
            </a:endParaRPr>
          </a:p>
          <a:p>
            <a:pPr indent="-228600" lvl="0" marL="241300" marR="596900" rtl="0" algn="l">
              <a:lnSpc>
                <a:spcPct val="70000"/>
              </a:lnSpc>
              <a:spcBef>
                <a:spcPts val="1010"/>
              </a:spcBef>
              <a:spcAft>
                <a:spcPts val="0"/>
              </a:spcAft>
              <a:buClr>
                <a:schemeClr val="dk1"/>
              </a:buClr>
              <a:buSzPts val="2600"/>
              <a:buFont typeface="Arial"/>
              <a:buChar char="•"/>
            </a:pPr>
            <a:r>
              <a:rPr lang="en-US" sz="2600">
                <a:solidFill>
                  <a:schemeClr val="dk1"/>
                </a:solidFill>
                <a:latin typeface="Arial"/>
                <a:ea typeface="Arial"/>
                <a:cs typeface="Arial"/>
                <a:sym typeface="Arial"/>
              </a:rPr>
              <a:t>For example, suppose we want to run a program that creates </a:t>
            </a:r>
            <a:r>
              <a:rPr lang="en-US" sz="2600">
                <a:solidFill>
                  <a:srgbClr val="2D75B6"/>
                </a:solidFill>
                <a:latin typeface="Arial"/>
                <a:ea typeface="Arial"/>
                <a:cs typeface="Arial"/>
                <a:sym typeface="Arial"/>
              </a:rPr>
              <a:t>animated  graphics </a:t>
            </a:r>
            <a:r>
              <a:rPr lang="en-US" sz="2600">
                <a:solidFill>
                  <a:schemeClr val="dk1"/>
                </a:solidFill>
                <a:latin typeface="Arial"/>
                <a:ea typeface="Arial"/>
                <a:cs typeface="Arial"/>
                <a:sym typeface="Arial"/>
              </a:rPr>
              <a:t>on the screen or a program that interacts with the user.</a:t>
            </a:r>
            <a:endParaRPr sz="2600">
              <a:solidFill>
                <a:schemeClr val="dk1"/>
              </a:solidFill>
              <a:latin typeface="Arial"/>
              <a:ea typeface="Arial"/>
              <a:cs typeface="Arial"/>
              <a:sym typeface="Arial"/>
            </a:endParaRPr>
          </a:p>
          <a:p>
            <a:pPr indent="-228600" lvl="0" marL="241300" marR="1123315" rtl="0" algn="l">
              <a:lnSpc>
                <a:spcPct val="70000"/>
              </a:lnSpc>
              <a:spcBef>
                <a:spcPts val="10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Arial"/>
                <a:ea typeface="Arial"/>
                <a:cs typeface="Arial"/>
                <a:sym typeface="Arial"/>
              </a:rPr>
              <a:t>The program definitely needs to be run at the client site where the  animation or interaction takes place.</a:t>
            </a:r>
            <a:endParaRPr sz="2600">
              <a:solidFill>
                <a:schemeClr val="dk1"/>
              </a:solidFill>
              <a:latin typeface="Arial"/>
              <a:ea typeface="Arial"/>
              <a:cs typeface="Arial"/>
              <a:sym typeface="Arial"/>
            </a:endParaRPr>
          </a:p>
          <a:p>
            <a:pPr indent="-228600" lvl="0" marL="241300" marR="298450" rtl="0" algn="l">
              <a:lnSpc>
                <a:spcPct val="70000"/>
              </a:lnSpc>
              <a:spcBef>
                <a:spcPts val="994"/>
              </a:spcBef>
              <a:spcAft>
                <a:spcPts val="0"/>
              </a:spcAft>
              <a:buClr>
                <a:schemeClr val="dk1"/>
              </a:buClr>
              <a:buSzPts val="2600"/>
              <a:buFont typeface="Arial"/>
              <a:buChar char="•"/>
            </a:pPr>
            <a:r>
              <a:rPr lang="en-US" sz="2600">
                <a:solidFill>
                  <a:schemeClr val="dk1"/>
                </a:solidFill>
                <a:latin typeface="Arial"/>
                <a:ea typeface="Arial"/>
                <a:cs typeface="Arial"/>
                <a:sym typeface="Arial"/>
              </a:rPr>
              <a:t>When a browser requests an active document, the server sends a copy of  the document or a script.</a:t>
            </a:r>
            <a:endParaRPr sz="2600">
              <a:solidFill>
                <a:schemeClr val="dk1"/>
              </a:solidFill>
              <a:latin typeface="Arial"/>
              <a:ea typeface="Arial"/>
              <a:cs typeface="Arial"/>
              <a:sym typeface="Arial"/>
            </a:endParaRPr>
          </a:p>
          <a:p>
            <a:pPr indent="-304165" lvl="0" marL="316230" marR="0" rtl="0" algn="l">
              <a:lnSpc>
                <a:spcPct val="100000"/>
              </a:lnSpc>
              <a:spcBef>
                <a:spcPts val="75"/>
              </a:spcBef>
              <a:spcAft>
                <a:spcPts val="0"/>
              </a:spcAft>
              <a:buClr>
                <a:schemeClr val="dk1"/>
              </a:buClr>
              <a:buSzPts val="2600"/>
              <a:buFont typeface="Arial"/>
              <a:buChar char="•"/>
            </a:pPr>
            <a:r>
              <a:rPr lang="en-US" sz="2600">
                <a:solidFill>
                  <a:schemeClr val="dk1"/>
                </a:solidFill>
                <a:latin typeface="Arial"/>
                <a:ea typeface="Arial"/>
                <a:cs typeface="Arial"/>
                <a:sym typeface="Arial"/>
              </a:rPr>
              <a:t>The document is then </a:t>
            </a:r>
            <a:r>
              <a:rPr lang="en-US" sz="2600">
                <a:solidFill>
                  <a:srgbClr val="2D75B6"/>
                </a:solidFill>
                <a:latin typeface="Arial"/>
                <a:ea typeface="Arial"/>
                <a:cs typeface="Arial"/>
                <a:sym typeface="Arial"/>
              </a:rPr>
              <a:t>run at the client (browser) site.</a:t>
            </a:r>
            <a:endParaRPr sz="2600">
              <a:solidFill>
                <a:schemeClr val="dk1"/>
              </a:solidFill>
              <a:latin typeface="Arial"/>
              <a:ea typeface="Arial"/>
              <a:cs typeface="Arial"/>
              <a:sym typeface="Arial"/>
            </a:endParaRPr>
          </a:p>
          <a:p>
            <a:pPr indent="-228600" lvl="0" marL="241300" marR="54610" rtl="0" algn="l">
              <a:lnSpc>
                <a:spcPct val="70000"/>
              </a:lnSpc>
              <a:spcBef>
                <a:spcPts val="994"/>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Arial"/>
                <a:ea typeface="Arial"/>
                <a:cs typeface="Arial"/>
                <a:sym typeface="Arial"/>
              </a:rPr>
              <a:t>One way to create an active document is to use </a:t>
            </a:r>
            <a:r>
              <a:rPr lang="en-US" sz="2600">
                <a:solidFill>
                  <a:srgbClr val="2D75B6"/>
                </a:solidFill>
                <a:latin typeface="Arial"/>
                <a:ea typeface="Arial"/>
                <a:cs typeface="Arial"/>
                <a:sym typeface="Arial"/>
              </a:rPr>
              <a:t>Java applets</a:t>
            </a:r>
            <a:r>
              <a:rPr lang="en-US" sz="2600">
                <a:solidFill>
                  <a:schemeClr val="dk1"/>
                </a:solidFill>
                <a:latin typeface="Arial"/>
                <a:ea typeface="Arial"/>
                <a:cs typeface="Arial"/>
                <a:sym typeface="Arial"/>
              </a:rPr>
              <a:t>, It is compiled  and ready to be run. The document is in bytecode (binary) format.</a:t>
            </a:r>
            <a:endParaRPr sz="2600">
              <a:solidFill>
                <a:schemeClr val="dk1"/>
              </a:solidFill>
              <a:latin typeface="Arial"/>
              <a:ea typeface="Arial"/>
              <a:cs typeface="Arial"/>
              <a:sym typeface="Arial"/>
            </a:endParaRPr>
          </a:p>
          <a:p>
            <a:pPr indent="-228600" lvl="0" marL="241300" marR="338455" rtl="0" algn="l">
              <a:lnSpc>
                <a:spcPct val="70100"/>
              </a:lnSpc>
              <a:spcBef>
                <a:spcPts val="99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600">
                <a:solidFill>
                  <a:schemeClr val="dk1"/>
                </a:solidFill>
                <a:latin typeface="Arial"/>
                <a:ea typeface="Arial"/>
                <a:cs typeface="Arial"/>
                <a:sym typeface="Arial"/>
              </a:rPr>
              <a:t>Another way is to use </a:t>
            </a:r>
            <a:r>
              <a:rPr lang="en-US" sz="2600">
                <a:solidFill>
                  <a:srgbClr val="2D75B6"/>
                </a:solidFill>
                <a:latin typeface="Arial"/>
                <a:ea typeface="Arial"/>
                <a:cs typeface="Arial"/>
                <a:sym typeface="Arial"/>
              </a:rPr>
              <a:t>JavaScripts </a:t>
            </a:r>
            <a:r>
              <a:rPr lang="en-US" sz="2600">
                <a:solidFill>
                  <a:schemeClr val="dk1"/>
                </a:solidFill>
                <a:latin typeface="Arial"/>
                <a:ea typeface="Arial"/>
                <a:cs typeface="Arial"/>
                <a:sym typeface="Arial"/>
              </a:rPr>
              <a:t>but download and run the script at the  client site.</a:t>
            </a:r>
            <a:endParaRPr sz="26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916939" y="609676"/>
            <a:ext cx="784225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HyperText Transfer Protocol (HTTP)</a:t>
            </a:r>
            <a:endParaRPr/>
          </a:p>
        </p:txBody>
      </p:sp>
      <p:sp>
        <p:nvSpPr>
          <p:cNvPr id="305" name="Google Shape;305;p41"/>
          <p:cNvSpPr txBox="1"/>
          <p:nvPr/>
        </p:nvSpPr>
        <p:spPr>
          <a:xfrm>
            <a:off x="916939" y="1798066"/>
            <a:ext cx="10231755" cy="4268470"/>
          </a:xfrm>
          <a:prstGeom prst="rect">
            <a:avLst/>
          </a:prstGeom>
          <a:noFill/>
          <a:ln>
            <a:noFill/>
          </a:ln>
        </p:spPr>
        <p:txBody>
          <a:bodyPr anchorCtr="0" anchor="t" bIns="0" lIns="0" spcFirstLastPara="1" rIns="0" wrap="square" tIns="52700">
            <a:spAutoFit/>
          </a:bodyPr>
          <a:lstStyle/>
          <a:p>
            <a:pPr indent="-228600" lvl="0" marL="241300" marR="68580" rtl="0" algn="just">
              <a:lnSpc>
                <a:spcPct val="90000"/>
              </a:lnSpc>
              <a:spcBef>
                <a:spcPts val="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The HyperText Transfer Protocol (HTTP) is a protocol that is used to define  </a:t>
            </a:r>
            <a:r>
              <a:rPr b="0" i="0" lang="en-US" sz="2600" u="none" cap="none" strike="noStrike">
                <a:solidFill>
                  <a:srgbClr val="2D75B6"/>
                </a:solidFill>
                <a:latin typeface="Calibri"/>
                <a:ea typeface="Calibri"/>
                <a:cs typeface="Calibri"/>
                <a:sym typeface="Calibri"/>
              </a:rPr>
              <a:t>how the client-server programs can be written </a:t>
            </a:r>
            <a:r>
              <a:rPr b="0" i="0" lang="en-US" sz="2600" u="none" cap="none" strike="noStrike">
                <a:solidFill>
                  <a:srgbClr val="000000"/>
                </a:solidFill>
                <a:latin typeface="Calibri"/>
                <a:ea typeface="Calibri"/>
                <a:cs typeface="Calibri"/>
                <a:sym typeface="Calibri"/>
              </a:rPr>
              <a:t>to retrieve web pages from  the Web.</a:t>
            </a:r>
            <a:endParaRPr b="0" i="0" sz="2600" u="none" cap="none" strike="noStrike">
              <a:solidFill>
                <a:srgbClr val="000000"/>
              </a:solidFill>
              <a:latin typeface="Calibri"/>
              <a:ea typeface="Calibri"/>
              <a:cs typeface="Calibri"/>
              <a:sym typeface="Calibri"/>
            </a:endParaRPr>
          </a:p>
          <a:p>
            <a:pPr indent="-304165" lvl="0" marL="316230" marR="0" rtl="0" algn="just">
              <a:lnSpc>
                <a:spcPct val="100000"/>
              </a:lnSpc>
              <a:spcBef>
                <a:spcPts val="685"/>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An HTTP client sends a request; an HTTP server returns a response.</a:t>
            </a:r>
            <a:endParaRPr b="0" i="0" sz="2600" u="none" cap="none" strike="noStrike">
              <a:solidFill>
                <a:srgbClr val="000000"/>
              </a:solidFill>
              <a:latin typeface="Calibri"/>
              <a:ea typeface="Calibri"/>
              <a:cs typeface="Calibri"/>
              <a:sym typeface="Calibri"/>
            </a:endParaRPr>
          </a:p>
          <a:p>
            <a:pPr indent="-228600" lvl="0" marL="241300" marR="726440" rtl="0" algn="l">
              <a:lnSpc>
                <a:spcPct val="108076"/>
              </a:lnSpc>
              <a:spcBef>
                <a:spcPts val="1045"/>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The server uses the </a:t>
            </a:r>
            <a:r>
              <a:rPr b="0" i="0" lang="en-US" sz="2600" u="none" cap="none" strike="noStrike">
                <a:solidFill>
                  <a:srgbClr val="2D75B6"/>
                </a:solidFill>
                <a:latin typeface="Calibri"/>
                <a:ea typeface="Calibri"/>
                <a:cs typeface="Calibri"/>
                <a:sym typeface="Calibri"/>
              </a:rPr>
              <a:t>port number 80</a:t>
            </a:r>
            <a:r>
              <a:rPr b="0" i="0" lang="en-US" sz="2600" u="none" cap="none" strike="noStrike">
                <a:solidFill>
                  <a:srgbClr val="000000"/>
                </a:solidFill>
                <a:latin typeface="Calibri"/>
                <a:ea typeface="Calibri"/>
                <a:cs typeface="Calibri"/>
                <a:sym typeface="Calibri"/>
              </a:rPr>
              <a:t>; the client uses a temporary port  number.</a:t>
            </a:r>
            <a:endParaRPr b="0" i="0" sz="2600" u="none" cap="none" strike="noStrike">
              <a:solidFill>
                <a:srgbClr val="000000"/>
              </a:solidFill>
              <a:latin typeface="Calibri"/>
              <a:ea typeface="Calibri"/>
              <a:cs typeface="Calibri"/>
              <a:sym typeface="Calibri"/>
            </a:endParaRPr>
          </a:p>
          <a:p>
            <a:pPr indent="-228600" lvl="0" marL="241300" marR="0" rtl="0" algn="l">
              <a:lnSpc>
                <a:spcPct val="100000"/>
              </a:lnSpc>
              <a:spcBef>
                <a:spcPts val="645"/>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HTTP uses the services of TCP a connection-oriented and reliable protocol.</a:t>
            </a:r>
            <a:endParaRPr b="0" i="0" sz="2600" u="none" cap="none" strike="noStrike">
              <a:solidFill>
                <a:srgbClr val="000000"/>
              </a:solidFill>
              <a:latin typeface="Calibri"/>
              <a:ea typeface="Calibri"/>
              <a:cs typeface="Calibri"/>
              <a:sym typeface="Calibri"/>
            </a:endParaRPr>
          </a:p>
          <a:p>
            <a:pPr indent="-228600" lvl="0" marL="241300" marR="5080" rtl="0" algn="l">
              <a:lnSpc>
                <a:spcPct val="108076"/>
              </a:lnSpc>
              <a:spcBef>
                <a:spcPts val="1035"/>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0" i="0" lang="en-US" sz="2600" u="none" cap="none" strike="noStrike">
                <a:solidFill>
                  <a:srgbClr val="000000"/>
                </a:solidFill>
                <a:latin typeface="Calibri"/>
                <a:ea typeface="Calibri"/>
                <a:cs typeface="Calibri"/>
                <a:sym typeface="Calibri"/>
              </a:rPr>
              <a:t>This means that, </a:t>
            </a:r>
            <a:r>
              <a:rPr b="0" i="0" lang="en-US" sz="2600" u="none" cap="none" strike="noStrike">
                <a:solidFill>
                  <a:srgbClr val="2D75B6"/>
                </a:solidFill>
                <a:latin typeface="Calibri"/>
                <a:ea typeface="Calibri"/>
                <a:cs typeface="Calibri"/>
                <a:sym typeface="Calibri"/>
              </a:rPr>
              <a:t>before any transaction </a:t>
            </a:r>
            <a:r>
              <a:rPr b="0" i="0" lang="en-US" sz="2600" u="none" cap="none" strike="noStrike">
                <a:solidFill>
                  <a:srgbClr val="000000"/>
                </a:solidFill>
                <a:latin typeface="Calibri"/>
                <a:ea typeface="Calibri"/>
                <a:cs typeface="Calibri"/>
                <a:sym typeface="Calibri"/>
              </a:rPr>
              <a:t>between the client and the server  can take place, </a:t>
            </a:r>
            <a:r>
              <a:rPr b="0" i="0" lang="en-US" sz="2600" u="none" cap="none" strike="noStrike">
                <a:solidFill>
                  <a:srgbClr val="2D75B6"/>
                </a:solidFill>
                <a:latin typeface="Calibri"/>
                <a:ea typeface="Calibri"/>
                <a:cs typeface="Calibri"/>
                <a:sym typeface="Calibri"/>
              </a:rPr>
              <a:t>a connection needs </a:t>
            </a:r>
            <a:r>
              <a:rPr b="0" i="0" lang="en-US" sz="2600" u="none" cap="none" strike="noStrike">
                <a:solidFill>
                  <a:srgbClr val="000000"/>
                </a:solidFill>
                <a:latin typeface="Calibri"/>
                <a:ea typeface="Calibri"/>
                <a:cs typeface="Calibri"/>
                <a:sym typeface="Calibri"/>
              </a:rPr>
              <a:t>to be established between them.</a:t>
            </a:r>
            <a:endParaRPr b="0" i="0" sz="2600" u="none" cap="none" strike="noStrike">
              <a:solidFill>
                <a:srgbClr val="000000"/>
              </a:solidFill>
              <a:latin typeface="Calibri"/>
              <a:ea typeface="Calibri"/>
              <a:cs typeface="Calibri"/>
              <a:sym typeface="Calibri"/>
            </a:endParaRPr>
          </a:p>
          <a:p>
            <a:pPr indent="-304165" lvl="0" marL="316230" marR="0" rtl="0" algn="l">
              <a:lnSpc>
                <a:spcPct val="100000"/>
              </a:lnSpc>
              <a:spcBef>
                <a:spcPts val="655"/>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After the transaction, the connection should be terminated.</a:t>
            </a:r>
            <a:endParaRPr b="0" i="0" sz="2600" u="none" cap="none" strike="noStrike">
              <a:solidFill>
                <a:srgbClr val="00000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9" name="Shape 309"/>
        <p:cNvGrpSpPr/>
        <p:nvPr/>
      </p:nvGrpSpPr>
      <p:grpSpPr>
        <a:xfrm>
          <a:off x="0" y="0"/>
          <a:ext cx="0" cy="0"/>
          <a:chOff x="0" y="0"/>
          <a:chExt cx="0" cy="0"/>
        </a:xfrm>
      </p:grpSpPr>
      <p:sp>
        <p:nvSpPr>
          <p:cNvPr id="310" name="Google Shape;310;p42"/>
          <p:cNvSpPr txBox="1"/>
          <p:nvPr/>
        </p:nvSpPr>
        <p:spPr>
          <a:xfrm>
            <a:off x="916939" y="809396"/>
            <a:ext cx="10278745" cy="5014595"/>
          </a:xfrm>
          <a:prstGeom prst="rect">
            <a:avLst/>
          </a:prstGeom>
          <a:noFill/>
          <a:ln>
            <a:noFill/>
          </a:ln>
        </p:spPr>
        <p:txBody>
          <a:bodyPr anchorCtr="0" anchor="t" bIns="0" lIns="0" spcFirstLastPara="1" rIns="0" wrap="square" tIns="97775">
            <a:spAutoFit/>
          </a:bodyPr>
          <a:lstStyle/>
          <a:p>
            <a:pPr indent="-228600" lvl="0" marL="241300" marR="0" rtl="0" algn="l">
              <a:lnSpc>
                <a:spcPct val="100000"/>
              </a:lnSpc>
              <a:spcBef>
                <a:spcPts val="0"/>
              </a:spcBef>
              <a:spcAft>
                <a:spcPts val="0"/>
              </a:spcAft>
              <a:buClr>
                <a:srgbClr val="2D75B6"/>
              </a:buClr>
              <a:buSzPts val="2800"/>
              <a:buFont typeface="Arial"/>
              <a:buChar char="•"/>
            </a:pPr>
            <a:r>
              <a:rPr b="0" i="0" lang="en-US" sz="2800" u="none" cap="none" strike="noStrike">
                <a:solidFill>
                  <a:srgbClr val="2D75B6"/>
                </a:solidFill>
                <a:latin typeface="Calibri"/>
                <a:ea typeface="Calibri"/>
                <a:cs typeface="Calibri"/>
                <a:sym typeface="Calibri"/>
              </a:rPr>
              <a:t>Nonpersistent </a:t>
            </a:r>
            <a:r>
              <a:rPr b="0" i="0" lang="en-US" sz="2800" u="none" cap="none" strike="noStrike">
                <a:solidFill>
                  <a:srgbClr val="000000"/>
                </a:solidFill>
                <a:latin typeface="Calibri"/>
                <a:ea typeface="Calibri"/>
                <a:cs typeface="Calibri"/>
                <a:sym typeface="Calibri"/>
              </a:rPr>
              <a:t>and	</a:t>
            </a:r>
            <a:r>
              <a:rPr b="0" i="0" lang="en-US" sz="2800" u="none" cap="none" strike="noStrike">
                <a:solidFill>
                  <a:srgbClr val="2D75B6"/>
                </a:solidFill>
                <a:latin typeface="Calibri"/>
                <a:ea typeface="Calibri"/>
                <a:cs typeface="Calibri"/>
                <a:sym typeface="Calibri"/>
              </a:rPr>
              <a:t>Persistent </a:t>
            </a:r>
            <a:r>
              <a:rPr b="0" i="0" lang="en-US" sz="2800" u="none" cap="none" strike="noStrike">
                <a:solidFill>
                  <a:srgbClr val="000000"/>
                </a:solidFill>
                <a:latin typeface="Calibri"/>
                <a:ea typeface="Calibri"/>
                <a:cs typeface="Calibri"/>
                <a:sym typeface="Calibri"/>
              </a:rPr>
              <a:t>Connections.</a:t>
            </a:r>
            <a:endParaRPr b="0" i="0" sz="2800" u="none" cap="none" strike="noStrike">
              <a:solidFill>
                <a:srgbClr val="000000"/>
              </a:solidFill>
              <a:latin typeface="Calibri"/>
              <a:ea typeface="Calibri"/>
              <a:cs typeface="Calibri"/>
              <a:sym typeface="Calibri"/>
            </a:endParaRPr>
          </a:p>
          <a:p>
            <a:pPr indent="-228600" lvl="0" marL="241300" marR="656590" rtl="0" algn="l">
              <a:lnSpc>
                <a:spcPct val="107857"/>
              </a:lnSpc>
              <a:spcBef>
                <a:spcPts val="105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If the web pages, objects to be retrieved, are </a:t>
            </a:r>
            <a:r>
              <a:rPr b="0" i="0" lang="en-US" sz="2800" u="none" cap="none" strike="noStrike">
                <a:solidFill>
                  <a:srgbClr val="2D75B6"/>
                </a:solidFill>
                <a:latin typeface="Calibri"/>
                <a:ea typeface="Calibri"/>
                <a:cs typeface="Calibri"/>
                <a:sym typeface="Calibri"/>
              </a:rPr>
              <a:t>located on different  servers</a:t>
            </a:r>
            <a:r>
              <a:rPr b="0" i="0" lang="en-US" sz="2800" u="none" cap="none" strike="noStrike">
                <a:solidFill>
                  <a:srgbClr val="000000"/>
                </a:solidFill>
                <a:latin typeface="Calibri"/>
                <a:ea typeface="Calibri"/>
                <a:cs typeface="Calibri"/>
                <a:sym typeface="Calibri"/>
              </a:rPr>
              <a:t>, create a new TCP connection for retrieving each object.</a:t>
            </a:r>
            <a:endParaRPr b="0" i="0" sz="2800" u="none" cap="none" strike="noStrike">
              <a:solidFill>
                <a:srgbClr val="000000"/>
              </a:solidFill>
              <a:latin typeface="Calibri"/>
              <a:ea typeface="Calibri"/>
              <a:cs typeface="Calibri"/>
              <a:sym typeface="Calibri"/>
            </a:endParaRPr>
          </a:p>
          <a:p>
            <a:pPr indent="-228600" lvl="0" marL="241300" marR="386080" rtl="0" algn="l">
              <a:lnSpc>
                <a:spcPct val="107857"/>
              </a:lnSpc>
              <a:spcBef>
                <a:spcPts val="101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If some of the objects are </a:t>
            </a:r>
            <a:r>
              <a:rPr b="0" i="0" lang="en-US" sz="2800" u="none" cap="none" strike="noStrike">
                <a:solidFill>
                  <a:srgbClr val="2D75B6"/>
                </a:solidFill>
                <a:latin typeface="Calibri"/>
                <a:ea typeface="Calibri"/>
                <a:cs typeface="Calibri"/>
                <a:sym typeface="Calibri"/>
              </a:rPr>
              <a:t>located on the same server</a:t>
            </a:r>
            <a:r>
              <a:rPr b="0" i="0" lang="en-US" sz="2800" u="none" cap="none" strike="noStrike">
                <a:solidFill>
                  <a:srgbClr val="000000"/>
                </a:solidFill>
                <a:latin typeface="Calibri"/>
                <a:ea typeface="Calibri"/>
                <a:cs typeface="Calibri"/>
                <a:sym typeface="Calibri"/>
              </a:rPr>
              <a:t>, we have two  choices:</a:t>
            </a:r>
            <a:endParaRPr b="0" i="0" sz="2800" u="none" cap="none" strike="noStrike">
              <a:solidFill>
                <a:srgbClr val="000000"/>
              </a:solidFill>
              <a:latin typeface="Calibri"/>
              <a:ea typeface="Calibri"/>
              <a:cs typeface="Calibri"/>
              <a:sym typeface="Calibri"/>
            </a:endParaRPr>
          </a:p>
          <a:p>
            <a:pPr indent="-228600" lvl="0" marL="241300" marR="680085" rtl="0" algn="l">
              <a:lnSpc>
                <a:spcPct val="107857"/>
              </a:lnSpc>
              <a:spcBef>
                <a:spcPts val="1005"/>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retrieve each object using </a:t>
            </a:r>
            <a:r>
              <a:rPr b="0" i="0" lang="en-US" sz="2800" u="none" cap="none" strike="noStrike">
                <a:solidFill>
                  <a:srgbClr val="2D75B6"/>
                </a:solidFill>
                <a:latin typeface="Calibri"/>
                <a:ea typeface="Calibri"/>
                <a:cs typeface="Calibri"/>
                <a:sym typeface="Calibri"/>
              </a:rPr>
              <a:t>a new TCP connection </a:t>
            </a:r>
            <a:r>
              <a:rPr b="0" i="0" lang="en-US" sz="2800" u="none" cap="none" strike="noStrike">
                <a:solidFill>
                  <a:srgbClr val="000000"/>
                </a:solidFill>
                <a:latin typeface="Calibri"/>
                <a:ea typeface="Calibri"/>
                <a:cs typeface="Calibri"/>
                <a:sym typeface="Calibri"/>
              </a:rPr>
              <a:t>or	</a:t>
            </a:r>
            <a:r>
              <a:rPr b="0" i="0" lang="en-US" sz="2800" u="none" cap="none" strike="noStrike">
                <a:solidFill>
                  <a:srgbClr val="2D75B6"/>
                </a:solidFill>
                <a:latin typeface="Calibri"/>
                <a:ea typeface="Calibri"/>
                <a:cs typeface="Calibri"/>
                <a:sym typeface="Calibri"/>
              </a:rPr>
              <a:t>make a TCP  connection </a:t>
            </a:r>
            <a:r>
              <a:rPr b="0" i="0" lang="en-US" sz="2800" u="none" cap="none" strike="noStrike">
                <a:solidFill>
                  <a:srgbClr val="000000"/>
                </a:solidFill>
                <a:latin typeface="Calibri"/>
                <a:ea typeface="Calibri"/>
                <a:cs typeface="Calibri"/>
                <a:sym typeface="Calibri"/>
              </a:rPr>
              <a:t>and retrieve them all.</a:t>
            </a:r>
            <a:endParaRPr b="0" i="0" sz="2800" u="none" cap="none" strike="noStrike">
              <a:solidFill>
                <a:srgbClr val="000000"/>
              </a:solidFill>
              <a:latin typeface="Calibri"/>
              <a:ea typeface="Calibri"/>
              <a:cs typeface="Calibri"/>
              <a:sym typeface="Calibri"/>
            </a:endParaRPr>
          </a:p>
          <a:p>
            <a:pPr indent="-228600" lvl="0" marL="241300" marR="740410" rtl="0" algn="l">
              <a:lnSpc>
                <a:spcPct val="107857"/>
              </a:lnSpc>
              <a:spcBef>
                <a:spcPts val="101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a:t>
            </a:r>
            <a:r>
              <a:rPr b="0" i="0" lang="en-US" sz="2800" u="none" cap="none" strike="noStrike">
                <a:solidFill>
                  <a:srgbClr val="2D75B6"/>
                </a:solidFill>
                <a:latin typeface="Calibri"/>
                <a:ea typeface="Calibri"/>
                <a:cs typeface="Calibri"/>
                <a:sym typeface="Calibri"/>
              </a:rPr>
              <a:t>first method </a:t>
            </a:r>
            <a:r>
              <a:rPr b="0" i="0" lang="en-US" sz="2800" u="none" cap="none" strike="noStrike">
                <a:solidFill>
                  <a:srgbClr val="000000"/>
                </a:solidFill>
                <a:latin typeface="Calibri"/>
                <a:ea typeface="Calibri"/>
                <a:cs typeface="Calibri"/>
                <a:sym typeface="Calibri"/>
              </a:rPr>
              <a:t>is referred to as nonpersistent connections, the  </a:t>
            </a:r>
            <a:r>
              <a:rPr b="0" i="0" lang="en-US" sz="2800" u="none" cap="none" strike="noStrike">
                <a:solidFill>
                  <a:srgbClr val="2D75B6"/>
                </a:solidFill>
                <a:latin typeface="Calibri"/>
                <a:ea typeface="Calibri"/>
                <a:cs typeface="Calibri"/>
                <a:sym typeface="Calibri"/>
              </a:rPr>
              <a:t>second </a:t>
            </a:r>
            <a:r>
              <a:rPr b="0" i="0" lang="en-US" sz="2800" u="none" cap="none" strike="noStrike">
                <a:solidFill>
                  <a:srgbClr val="000000"/>
                </a:solidFill>
                <a:latin typeface="Calibri"/>
                <a:ea typeface="Calibri"/>
                <a:cs typeface="Calibri"/>
                <a:sym typeface="Calibri"/>
              </a:rPr>
              <a:t>as persistent connections.</a:t>
            </a:r>
            <a:endParaRPr b="0" i="0" sz="2800" u="none" cap="none" strike="noStrike">
              <a:solidFill>
                <a:srgbClr val="000000"/>
              </a:solidFill>
              <a:latin typeface="Calibri"/>
              <a:ea typeface="Calibri"/>
              <a:cs typeface="Calibri"/>
              <a:sym typeface="Calibri"/>
            </a:endParaRPr>
          </a:p>
          <a:p>
            <a:pPr indent="-228600" lvl="0" marL="241300" marR="5080" rtl="0" algn="l">
              <a:lnSpc>
                <a:spcPct val="107857"/>
              </a:lnSpc>
              <a:spcBef>
                <a:spcPts val="1005"/>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HTTP, prior to version 1.1, specified nonpersistent connections, while  persistent connections is the default in version 1.1</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916939" y="609676"/>
            <a:ext cx="610616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Nonpersistent Connections</a:t>
            </a:r>
            <a:endParaRPr/>
          </a:p>
        </p:txBody>
      </p:sp>
      <p:sp>
        <p:nvSpPr>
          <p:cNvPr id="316" name="Google Shape;316;p43"/>
          <p:cNvSpPr txBox="1"/>
          <p:nvPr/>
        </p:nvSpPr>
        <p:spPr>
          <a:xfrm>
            <a:off x="916939" y="1421028"/>
            <a:ext cx="10176510" cy="5011420"/>
          </a:xfrm>
          <a:prstGeom prst="rect">
            <a:avLst/>
          </a:prstGeom>
          <a:noFill/>
          <a:ln>
            <a:noFill/>
          </a:ln>
        </p:spPr>
        <p:txBody>
          <a:bodyPr anchorCtr="0" anchor="t" bIns="0" lIns="0" spcFirstLastPara="1" rIns="0" wrap="square" tIns="53975">
            <a:spAutoFit/>
          </a:bodyPr>
          <a:lstStyle/>
          <a:p>
            <a:pPr indent="-228600" lvl="0" marL="2413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One TCP connection is made </a:t>
            </a:r>
            <a:r>
              <a:rPr b="0" i="0" lang="en-US" sz="2800" u="none" cap="none" strike="noStrike">
                <a:solidFill>
                  <a:srgbClr val="2D75B6"/>
                </a:solidFill>
                <a:latin typeface="Calibri"/>
                <a:ea typeface="Calibri"/>
                <a:cs typeface="Calibri"/>
                <a:sym typeface="Calibri"/>
              </a:rPr>
              <a:t>for each request/response</a:t>
            </a: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32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following lists </a:t>
            </a:r>
            <a:r>
              <a:rPr b="0" i="0" lang="en-US" sz="2800" u="none" cap="none" strike="noStrike">
                <a:solidFill>
                  <a:srgbClr val="2D75B6"/>
                </a:solidFill>
                <a:latin typeface="Calibri"/>
                <a:ea typeface="Calibri"/>
                <a:cs typeface="Calibri"/>
                <a:sym typeface="Calibri"/>
              </a:rPr>
              <a:t>the steps </a:t>
            </a:r>
            <a:r>
              <a:rPr b="0" i="0" lang="en-US" sz="2800" u="none" cap="none" strike="noStrike">
                <a:solidFill>
                  <a:srgbClr val="000000"/>
                </a:solidFill>
                <a:latin typeface="Calibri"/>
                <a:ea typeface="Calibri"/>
                <a:cs typeface="Calibri"/>
                <a:sym typeface="Calibri"/>
              </a:rPr>
              <a:t>in this strategy:</a:t>
            </a:r>
            <a:endParaRPr b="0" i="0" sz="2800" u="none" cap="none" strike="noStrike">
              <a:solidFill>
                <a:srgbClr val="000000"/>
              </a:solidFill>
              <a:latin typeface="Calibri"/>
              <a:ea typeface="Calibri"/>
              <a:cs typeface="Calibri"/>
              <a:sym typeface="Calibri"/>
            </a:endParaRPr>
          </a:p>
          <a:p>
            <a:pPr indent="-352425" lvl="0" marL="364490" marR="0" rtl="0" algn="l">
              <a:lnSpc>
                <a:spcPct val="100000"/>
              </a:lnSpc>
              <a:spcBef>
                <a:spcPts val="340"/>
              </a:spcBef>
              <a:spcAft>
                <a:spcPts val="0"/>
              </a:spcAft>
              <a:buClr>
                <a:srgbClr val="000000"/>
              </a:buClr>
              <a:buSzPts val="2800"/>
              <a:buFont typeface="Calibri"/>
              <a:buAutoNum type="arabicPeriod"/>
            </a:pPr>
            <a:r>
              <a:rPr b="0" i="0" lang="en-US" sz="2800" u="none" cap="none" strike="noStrike">
                <a:solidFill>
                  <a:srgbClr val="000000"/>
                </a:solidFill>
                <a:latin typeface="Calibri"/>
                <a:ea typeface="Calibri"/>
                <a:cs typeface="Calibri"/>
                <a:sym typeface="Calibri"/>
              </a:rPr>
              <a:t>The client opens a TCP connection and sends a request.</a:t>
            </a:r>
            <a:endParaRPr b="0" i="0" sz="2800" u="none" cap="none" strike="noStrike">
              <a:solidFill>
                <a:srgbClr val="000000"/>
              </a:solidFill>
              <a:latin typeface="Calibri"/>
              <a:ea typeface="Calibri"/>
              <a:cs typeface="Calibri"/>
              <a:sym typeface="Calibri"/>
            </a:endParaRPr>
          </a:p>
          <a:p>
            <a:pPr indent="-352425" lvl="0" marL="364490" marR="0" rtl="0" algn="l">
              <a:lnSpc>
                <a:spcPct val="100000"/>
              </a:lnSpc>
              <a:spcBef>
                <a:spcPts val="325"/>
              </a:spcBef>
              <a:spcAft>
                <a:spcPts val="0"/>
              </a:spcAft>
              <a:buClr>
                <a:srgbClr val="000000"/>
              </a:buClr>
              <a:buSzPts val="2800"/>
              <a:buFont typeface="Calibri"/>
              <a:buAutoNum type="arabicPeriod"/>
            </a:pPr>
            <a:r>
              <a:rPr b="0" i="0" lang="en-US" sz="2800" u="none" cap="none" strike="noStrike">
                <a:solidFill>
                  <a:srgbClr val="000000"/>
                </a:solidFill>
                <a:latin typeface="Calibri"/>
                <a:ea typeface="Calibri"/>
                <a:cs typeface="Calibri"/>
                <a:sym typeface="Calibri"/>
              </a:rPr>
              <a:t>The server sends the response and closes the connection.</a:t>
            </a:r>
            <a:endParaRPr b="0" i="0" sz="2800" u="none" cap="none" strike="noStrike">
              <a:solidFill>
                <a:srgbClr val="000000"/>
              </a:solidFill>
              <a:latin typeface="Calibri"/>
              <a:ea typeface="Calibri"/>
              <a:cs typeface="Calibri"/>
              <a:sym typeface="Calibri"/>
            </a:endParaRPr>
          </a:p>
          <a:p>
            <a:pPr indent="-177800" lvl="0" marL="12700" marR="5080" rtl="0" algn="l">
              <a:lnSpc>
                <a:spcPct val="96071"/>
              </a:lnSpc>
              <a:spcBef>
                <a:spcPts val="969"/>
              </a:spcBef>
              <a:spcAft>
                <a:spcPts val="0"/>
              </a:spcAft>
              <a:buClr>
                <a:srgbClr val="000000"/>
              </a:buClr>
              <a:buSzPts val="2800"/>
              <a:buFont typeface="Calibri"/>
              <a:buAutoNum type="arabicPeriod"/>
            </a:pPr>
            <a:r>
              <a:rPr b="0" i="0" lang="en-US" sz="2800" u="none" cap="none" strike="noStrike">
                <a:solidFill>
                  <a:srgbClr val="000000"/>
                </a:solidFill>
                <a:latin typeface="Calibri"/>
                <a:ea typeface="Calibri"/>
                <a:cs typeface="Calibri"/>
                <a:sym typeface="Calibri"/>
              </a:rPr>
              <a:t>The client reads the data until it encounters an </a:t>
            </a:r>
            <a:r>
              <a:rPr b="0" i="0" lang="en-US" sz="2800" u="none" cap="none" strike="noStrike">
                <a:solidFill>
                  <a:srgbClr val="2D75B6"/>
                </a:solidFill>
                <a:latin typeface="Calibri"/>
                <a:ea typeface="Calibri"/>
                <a:cs typeface="Calibri"/>
                <a:sym typeface="Calibri"/>
              </a:rPr>
              <a:t>end-of-file </a:t>
            </a:r>
            <a:r>
              <a:rPr b="0" i="0" lang="en-US" sz="2800" u="none" cap="none" strike="noStrike">
                <a:solidFill>
                  <a:srgbClr val="000000"/>
                </a:solidFill>
                <a:latin typeface="Calibri"/>
                <a:ea typeface="Calibri"/>
                <a:cs typeface="Calibri"/>
                <a:sym typeface="Calibri"/>
              </a:rPr>
              <a:t>marker; it  then closes the connection.</a:t>
            </a:r>
            <a:endParaRPr b="0" i="0" sz="2800" u="none" cap="none" strike="noStrike">
              <a:solidFill>
                <a:srgbClr val="000000"/>
              </a:solidFill>
              <a:latin typeface="Calibri"/>
              <a:ea typeface="Calibri"/>
              <a:cs typeface="Calibri"/>
              <a:sym typeface="Calibri"/>
            </a:endParaRPr>
          </a:p>
          <a:p>
            <a:pPr indent="-228600" lvl="0" marL="241300" marR="245745" rtl="0" algn="l">
              <a:lnSpc>
                <a:spcPct val="96071"/>
              </a:lnSpc>
              <a:spcBef>
                <a:spcPts val="101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this strategy, if a file contains </a:t>
            </a:r>
            <a:r>
              <a:rPr b="0" i="0" lang="en-US" sz="2800" u="none" cap="none" strike="noStrike">
                <a:solidFill>
                  <a:srgbClr val="2D75B6"/>
                </a:solidFill>
                <a:latin typeface="Calibri"/>
                <a:ea typeface="Calibri"/>
                <a:cs typeface="Calibri"/>
                <a:sym typeface="Calibri"/>
              </a:rPr>
              <a:t>links to N different </a:t>
            </a:r>
            <a:r>
              <a:rPr b="0" i="0" lang="en-US" sz="2800" u="none" cap="none" strike="noStrike">
                <a:solidFill>
                  <a:srgbClr val="000000"/>
                </a:solidFill>
                <a:latin typeface="Calibri"/>
                <a:ea typeface="Calibri"/>
                <a:cs typeface="Calibri"/>
                <a:sym typeface="Calibri"/>
              </a:rPr>
              <a:t>pictures in  different files (all located on the same server), the connection must  be opened and closed </a:t>
            </a:r>
            <a:r>
              <a:rPr b="0" i="0" lang="en-US" sz="2800" u="none" cap="none" strike="noStrike">
                <a:solidFill>
                  <a:srgbClr val="2D75B6"/>
                </a:solidFill>
                <a:latin typeface="Calibri"/>
                <a:ea typeface="Calibri"/>
                <a:cs typeface="Calibri"/>
                <a:sym typeface="Calibri"/>
              </a:rPr>
              <a:t>N + 1 times.</a:t>
            </a:r>
            <a:endParaRPr b="0" i="0" sz="2800" u="none" cap="none" strike="noStrike">
              <a:solidFill>
                <a:srgbClr val="000000"/>
              </a:solidFill>
              <a:latin typeface="Calibri"/>
              <a:ea typeface="Calibri"/>
              <a:cs typeface="Calibri"/>
              <a:sym typeface="Calibri"/>
            </a:endParaRPr>
          </a:p>
          <a:p>
            <a:pPr indent="-228600" lvl="0" marL="241300" marR="655320" rtl="0" algn="l">
              <a:lnSpc>
                <a:spcPct val="80000"/>
              </a:lnSpc>
              <a:spcBef>
                <a:spcPts val="101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nonpersistent strategy imposes high overhead on the server  because the server needs </a:t>
            </a:r>
            <a:r>
              <a:rPr b="0" i="0" lang="en-US" sz="2800" u="none" cap="none" strike="noStrike">
                <a:solidFill>
                  <a:srgbClr val="2D75B6"/>
                </a:solidFill>
                <a:latin typeface="Calibri"/>
                <a:ea typeface="Calibri"/>
                <a:cs typeface="Calibri"/>
                <a:sym typeface="Calibri"/>
              </a:rPr>
              <a:t>N + 1 different buffers </a:t>
            </a:r>
            <a:r>
              <a:rPr b="0" i="0" lang="en-US" sz="2800" u="none" cap="none" strike="noStrike">
                <a:solidFill>
                  <a:srgbClr val="000000"/>
                </a:solidFill>
                <a:latin typeface="Calibri"/>
                <a:ea typeface="Calibri"/>
                <a:cs typeface="Calibri"/>
                <a:sym typeface="Calibri"/>
              </a:rPr>
              <a:t>each time a  connection is opened.</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916939" y="609676"/>
            <a:ext cx="515048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Persistent Connections</a:t>
            </a:r>
            <a:endParaRPr/>
          </a:p>
        </p:txBody>
      </p:sp>
      <p:sp>
        <p:nvSpPr>
          <p:cNvPr id="322" name="Google Shape;322;p44"/>
          <p:cNvSpPr txBox="1"/>
          <p:nvPr/>
        </p:nvSpPr>
        <p:spPr>
          <a:xfrm>
            <a:off x="916939" y="1462278"/>
            <a:ext cx="10333990" cy="4865370"/>
          </a:xfrm>
          <a:prstGeom prst="rect">
            <a:avLst/>
          </a:prstGeom>
          <a:noFill/>
          <a:ln>
            <a:noFill/>
          </a:ln>
        </p:spPr>
        <p:txBody>
          <a:bodyPr anchorCtr="0" anchor="t" bIns="0" lIns="0" spcFirstLastPara="1" rIns="0" wrap="square" tIns="121900">
            <a:spAutoFit/>
          </a:bodyPr>
          <a:lstStyle/>
          <a:p>
            <a:pPr indent="-228600" lvl="0" marL="241300" marR="1116965" rtl="0" algn="l">
              <a:lnSpc>
                <a:spcPct val="7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server leaves the connection </a:t>
            </a:r>
            <a:r>
              <a:rPr b="0" i="0" lang="en-US" sz="2400" u="none" cap="none" strike="noStrike">
                <a:solidFill>
                  <a:srgbClr val="2D75B6"/>
                </a:solidFill>
                <a:latin typeface="Calibri"/>
                <a:ea typeface="Calibri"/>
                <a:cs typeface="Calibri"/>
                <a:sym typeface="Calibri"/>
              </a:rPr>
              <a:t>open for more requests </a:t>
            </a:r>
            <a:r>
              <a:rPr b="0" i="0" lang="en-US" sz="2400" u="none" cap="none" strike="noStrike">
                <a:solidFill>
                  <a:srgbClr val="000000"/>
                </a:solidFill>
                <a:latin typeface="Calibri"/>
                <a:ea typeface="Calibri"/>
                <a:cs typeface="Calibri"/>
                <a:sym typeface="Calibri"/>
              </a:rPr>
              <a:t>after sending a  response.</a:t>
            </a:r>
            <a:endParaRPr b="0" i="0" sz="2400" u="none" cap="none" strike="noStrike">
              <a:solidFill>
                <a:srgbClr val="000000"/>
              </a:solidFill>
              <a:latin typeface="Calibri"/>
              <a:ea typeface="Calibri"/>
              <a:cs typeface="Calibri"/>
              <a:sym typeface="Calibri"/>
            </a:endParaRPr>
          </a:p>
          <a:p>
            <a:pPr indent="-228600" lvl="0" marL="241300" marR="62230" rtl="0" algn="l">
              <a:lnSpc>
                <a:spcPct val="70000"/>
              </a:lnSpc>
              <a:spcBef>
                <a:spcPts val="10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The server can </a:t>
            </a:r>
            <a:r>
              <a:rPr b="0" i="0" lang="en-US" sz="2400" u="none" cap="none" strike="noStrike">
                <a:solidFill>
                  <a:srgbClr val="2D75B6"/>
                </a:solidFill>
                <a:latin typeface="Calibri"/>
                <a:ea typeface="Calibri"/>
                <a:cs typeface="Calibri"/>
                <a:sym typeface="Calibri"/>
              </a:rPr>
              <a:t>close the connection </a:t>
            </a:r>
            <a:r>
              <a:rPr b="0" i="0" lang="en-US" sz="2400" u="none" cap="none" strike="noStrike">
                <a:solidFill>
                  <a:srgbClr val="000000"/>
                </a:solidFill>
                <a:latin typeface="Calibri"/>
                <a:ea typeface="Calibri"/>
                <a:cs typeface="Calibri"/>
                <a:sym typeface="Calibri"/>
              </a:rPr>
              <a:t>at the request of a client or if a time-out has  been reached.</a:t>
            </a:r>
            <a:endParaRPr b="0" i="0" sz="2400" u="none" cap="none" strike="noStrike">
              <a:solidFill>
                <a:srgbClr val="000000"/>
              </a:solidFill>
              <a:latin typeface="Calibri"/>
              <a:ea typeface="Calibri"/>
              <a:cs typeface="Calibri"/>
              <a:sym typeface="Calibri"/>
            </a:endParaRPr>
          </a:p>
          <a:p>
            <a:pPr indent="-297815" lvl="0" marL="309880" marR="0" rtl="0" algn="l">
              <a:lnSpc>
                <a:spcPct val="100000"/>
              </a:lnSpc>
              <a:spcBef>
                <a:spcPts val="145"/>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sender usually sends the </a:t>
            </a:r>
            <a:r>
              <a:rPr b="0" i="0" lang="en-US" sz="2400" u="none" cap="none" strike="noStrike">
                <a:solidFill>
                  <a:srgbClr val="2D75B6"/>
                </a:solidFill>
                <a:latin typeface="Calibri"/>
                <a:ea typeface="Calibri"/>
                <a:cs typeface="Calibri"/>
                <a:sym typeface="Calibri"/>
              </a:rPr>
              <a:t>length of the data </a:t>
            </a:r>
            <a:r>
              <a:rPr b="0" i="0" lang="en-US" sz="2400" u="none" cap="none" strike="noStrike">
                <a:solidFill>
                  <a:srgbClr val="000000"/>
                </a:solidFill>
                <a:latin typeface="Calibri"/>
                <a:ea typeface="Calibri"/>
                <a:cs typeface="Calibri"/>
                <a:sym typeface="Calibri"/>
              </a:rPr>
              <a:t>with each response.</a:t>
            </a:r>
            <a:endParaRPr b="0" i="0" sz="2400" u="none" cap="none" strike="noStrike">
              <a:solidFill>
                <a:srgbClr val="000000"/>
              </a:solidFill>
              <a:latin typeface="Calibri"/>
              <a:ea typeface="Calibri"/>
              <a:cs typeface="Calibri"/>
              <a:sym typeface="Calibri"/>
            </a:endParaRPr>
          </a:p>
          <a:p>
            <a:pPr indent="-228600" lvl="0" marL="241300" marR="5080" rtl="0" algn="l">
              <a:lnSpc>
                <a:spcPct val="70000"/>
              </a:lnSpc>
              <a:spcBef>
                <a:spcPts val="994"/>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However, there are some occasions when the sender does not know the length of  the data.</a:t>
            </a:r>
            <a:endParaRPr b="0" i="0" sz="2400" u="none" cap="none" strike="noStrike">
              <a:solidFill>
                <a:srgbClr val="000000"/>
              </a:solidFill>
              <a:latin typeface="Calibri"/>
              <a:ea typeface="Calibri"/>
              <a:cs typeface="Calibri"/>
              <a:sym typeface="Calibri"/>
            </a:endParaRPr>
          </a:p>
          <a:p>
            <a:pPr indent="-228600" lvl="0" marL="241300" marR="233679" rtl="0" algn="l">
              <a:lnSpc>
                <a:spcPct val="70000"/>
              </a:lnSpc>
              <a:spcBef>
                <a:spcPts val="994"/>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In these cases, the server informs the client that the length is not known and  closes the connection after sending the data so the client knows that the end of  the data has been reached.</a:t>
            </a:r>
            <a:endParaRPr b="0" i="0" sz="2400" u="none" cap="none" strike="noStrike">
              <a:solidFill>
                <a:srgbClr val="000000"/>
              </a:solidFill>
              <a:latin typeface="Calibri"/>
              <a:ea typeface="Calibri"/>
              <a:cs typeface="Calibri"/>
              <a:sym typeface="Calibri"/>
            </a:endParaRPr>
          </a:p>
          <a:p>
            <a:pPr indent="-297815" lvl="0" marL="309880" marR="0" rtl="0" algn="l">
              <a:lnSpc>
                <a:spcPct val="100000"/>
              </a:lnSpc>
              <a:spcBef>
                <a:spcPts val="145"/>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Time and resources are </a:t>
            </a:r>
            <a:r>
              <a:rPr b="0" i="0" lang="en-US" sz="2400" u="none" cap="none" strike="noStrike">
                <a:solidFill>
                  <a:srgbClr val="2D75B6"/>
                </a:solidFill>
                <a:latin typeface="Calibri"/>
                <a:ea typeface="Calibri"/>
                <a:cs typeface="Calibri"/>
                <a:sym typeface="Calibri"/>
              </a:rPr>
              <a:t>saved </a:t>
            </a:r>
            <a:r>
              <a:rPr b="0" i="0" lang="en-US" sz="2400" u="none" cap="none" strike="noStrike">
                <a:solidFill>
                  <a:srgbClr val="000000"/>
                </a:solidFill>
                <a:latin typeface="Calibri"/>
                <a:ea typeface="Calibri"/>
                <a:cs typeface="Calibri"/>
                <a:sym typeface="Calibri"/>
              </a:rPr>
              <a:t>using persistent connections.</a:t>
            </a:r>
            <a:endParaRPr b="0" i="0" sz="2400" u="none" cap="none" strike="noStrike">
              <a:solidFill>
                <a:srgbClr val="000000"/>
              </a:solidFill>
              <a:latin typeface="Calibri"/>
              <a:ea typeface="Calibri"/>
              <a:cs typeface="Calibri"/>
              <a:sym typeface="Calibri"/>
            </a:endParaRPr>
          </a:p>
          <a:p>
            <a:pPr indent="-228600" lvl="0" marL="241300" marR="286385" rtl="0" algn="l">
              <a:lnSpc>
                <a:spcPct val="70000"/>
              </a:lnSpc>
              <a:spcBef>
                <a:spcPts val="994"/>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Only </a:t>
            </a:r>
            <a:r>
              <a:rPr b="0" i="0" lang="en-US" sz="2400" u="none" cap="none" strike="noStrike">
                <a:solidFill>
                  <a:srgbClr val="2D75B6"/>
                </a:solidFill>
                <a:latin typeface="Calibri"/>
                <a:ea typeface="Calibri"/>
                <a:cs typeface="Calibri"/>
                <a:sym typeface="Calibri"/>
              </a:rPr>
              <a:t>one set of buffers </a:t>
            </a:r>
            <a:r>
              <a:rPr b="0" i="0" lang="en-US" sz="2400" u="none" cap="none" strike="noStrike">
                <a:solidFill>
                  <a:srgbClr val="000000"/>
                </a:solidFill>
                <a:latin typeface="Calibri"/>
                <a:ea typeface="Calibri"/>
                <a:cs typeface="Calibri"/>
                <a:sym typeface="Calibri"/>
              </a:rPr>
              <a:t>and variables needs to be set for the connection at each  site.</a:t>
            </a:r>
            <a:endParaRPr b="0" i="0" sz="2400" u="none" cap="none" strike="noStrike">
              <a:solidFill>
                <a:srgbClr val="000000"/>
              </a:solidFill>
              <a:latin typeface="Calibri"/>
              <a:ea typeface="Calibri"/>
              <a:cs typeface="Calibri"/>
              <a:sym typeface="Calibri"/>
            </a:endParaRPr>
          </a:p>
          <a:p>
            <a:pPr indent="-228600" lvl="0" marL="241300" marR="145415" rtl="0" algn="l">
              <a:lnSpc>
                <a:spcPct val="70000"/>
              </a:lnSpc>
              <a:spcBef>
                <a:spcPts val="100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The </a:t>
            </a:r>
            <a:r>
              <a:rPr b="0" i="0" lang="en-US" sz="2400" u="none" cap="none" strike="noStrike">
                <a:solidFill>
                  <a:srgbClr val="2D75B6"/>
                </a:solidFill>
                <a:latin typeface="Calibri"/>
                <a:ea typeface="Calibri"/>
                <a:cs typeface="Calibri"/>
                <a:sym typeface="Calibri"/>
              </a:rPr>
              <a:t>round trip time </a:t>
            </a:r>
            <a:r>
              <a:rPr b="0" i="0" lang="en-US" sz="2400" u="none" cap="none" strike="noStrike">
                <a:solidFill>
                  <a:srgbClr val="000000"/>
                </a:solidFill>
                <a:latin typeface="Calibri"/>
                <a:ea typeface="Calibri"/>
                <a:cs typeface="Calibri"/>
                <a:sym typeface="Calibri"/>
              </a:rPr>
              <a:t>for connection establishment and connection termination is  saved.</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916939" y="609676"/>
            <a:ext cx="335851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Non-persistent</a:t>
            </a:r>
            <a:endParaRPr/>
          </a:p>
        </p:txBody>
      </p:sp>
      <p:pic>
        <p:nvPicPr>
          <p:cNvPr id="328" name="Google Shape;328;p45"/>
          <p:cNvPicPr preferRelativeResize="0"/>
          <p:nvPr/>
        </p:nvPicPr>
        <p:blipFill rotWithShape="1">
          <a:blip r:embed="rId3">
            <a:alphaModFix/>
          </a:blip>
          <a:srcRect b="0" l="0" r="0" t="0"/>
          <a:stretch/>
        </p:blipFill>
        <p:spPr>
          <a:xfrm>
            <a:off x="5472683" y="365770"/>
            <a:ext cx="5832442" cy="633663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2" name="Shape 332"/>
        <p:cNvGrpSpPr/>
        <p:nvPr/>
      </p:nvGrpSpPr>
      <p:grpSpPr>
        <a:xfrm>
          <a:off x="0" y="0"/>
          <a:ext cx="0" cy="0"/>
          <a:chOff x="0" y="0"/>
          <a:chExt cx="0" cy="0"/>
        </a:xfrm>
      </p:grpSpPr>
      <p:sp>
        <p:nvSpPr>
          <p:cNvPr id="333" name="Google Shape;333;p46"/>
          <p:cNvSpPr txBox="1"/>
          <p:nvPr>
            <p:ph type="title"/>
          </p:nvPr>
        </p:nvSpPr>
        <p:spPr>
          <a:xfrm>
            <a:off x="916939" y="609676"/>
            <a:ext cx="224980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persistent</a:t>
            </a:r>
            <a:endParaRPr/>
          </a:p>
        </p:txBody>
      </p:sp>
      <p:pic>
        <p:nvPicPr>
          <p:cNvPr id="334" name="Google Shape;334;p46"/>
          <p:cNvPicPr preferRelativeResize="0"/>
          <p:nvPr/>
        </p:nvPicPr>
        <p:blipFill rotWithShape="1">
          <a:blip r:embed="rId3">
            <a:alphaModFix/>
          </a:blip>
          <a:srcRect b="0" l="0" r="0" t="0"/>
          <a:stretch/>
        </p:blipFill>
        <p:spPr>
          <a:xfrm>
            <a:off x="2968955" y="1319826"/>
            <a:ext cx="6612842" cy="532548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916939" y="609676"/>
            <a:ext cx="3967479"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Message Formats</a:t>
            </a:r>
            <a:endParaRPr/>
          </a:p>
        </p:txBody>
      </p:sp>
      <p:sp>
        <p:nvSpPr>
          <p:cNvPr id="340" name="Google Shape;340;p47"/>
          <p:cNvSpPr txBox="1"/>
          <p:nvPr/>
        </p:nvSpPr>
        <p:spPr>
          <a:xfrm>
            <a:off x="916939" y="1793493"/>
            <a:ext cx="9822180" cy="3265804"/>
          </a:xfrm>
          <a:prstGeom prst="rect">
            <a:avLst/>
          </a:prstGeom>
          <a:noFill/>
          <a:ln>
            <a:noFill/>
          </a:ln>
        </p:spPr>
        <p:txBody>
          <a:bodyPr anchorCtr="0" anchor="t" bIns="0" lIns="0" spcFirstLastPara="1" rIns="0" wrap="square" tIns="59675">
            <a:spAutoFit/>
          </a:bodyPr>
          <a:lstStyle/>
          <a:p>
            <a:pPr indent="-228600" lvl="0" marL="241300" marR="5080" rtl="0" algn="l">
              <a:lnSpc>
                <a:spcPct val="108214"/>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HTTP protocol defines the format of </a:t>
            </a:r>
            <a:r>
              <a:rPr b="0" i="0" lang="en-US" sz="2800" u="none" cap="none" strike="noStrike">
                <a:solidFill>
                  <a:srgbClr val="2D75B6"/>
                </a:solidFill>
                <a:latin typeface="Calibri"/>
                <a:ea typeface="Calibri"/>
                <a:cs typeface="Calibri"/>
                <a:sym typeface="Calibri"/>
              </a:rPr>
              <a:t>the request and response  </a:t>
            </a:r>
            <a:r>
              <a:rPr b="0" i="0" lang="en-US" sz="2800" u="none" cap="none" strike="noStrike">
                <a:solidFill>
                  <a:srgbClr val="000000"/>
                </a:solidFill>
                <a:latin typeface="Calibri"/>
                <a:ea typeface="Calibri"/>
                <a:cs typeface="Calibri"/>
                <a:sym typeface="Calibri"/>
              </a:rPr>
              <a:t>messages.</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2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Each message is made </a:t>
            </a:r>
            <a:r>
              <a:rPr b="0" i="0" lang="en-US" sz="2800" u="none" cap="none" strike="noStrike">
                <a:solidFill>
                  <a:srgbClr val="2D75B6"/>
                </a:solidFill>
                <a:latin typeface="Calibri"/>
                <a:ea typeface="Calibri"/>
                <a:cs typeface="Calibri"/>
                <a:sym typeface="Calibri"/>
              </a:rPr>
              <a:t>of four sections</a:t>
            </a: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first section in the request message is called the </a:t>
            </a:r>
            <a:r>
              <a:rPr b="0" i="0" lang="en-US" sz="2800" u="none" cap="none" strike="noStrike">
                <a:solidFill>
                  <a:srgbClr val="2D75B6"/>
                </a:solidFill>
                <a:latin typeface="Calibri"/>
                <a:ea typeface="Calibri"/>
                <a:cs typeface="Calibri"/>
                <a:sym typeface="Calibri"/>
              </a:rPr>
              <a:t>request line</a:t>
            </a: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first section in the response message is called the </a:t>
            </a:r>
            <a:r>
              <a:rPr b="0" i="0" lang="en-US" sz="2800" u="none" cap="none" strike="noStrike">
                <a:solidFill>
                  <a:srgbClr val="2D75B6"/>
                </a:solidFill>
                <a:latin typeface="Calibri"/>
                <a:ea typeface="Calibri"/>
                <a:cs typeface="Calibri"/>
                <a:sym typeface="Calibri"/>
              </a:rPr>
              <a:t>status line.</a:t>
            </a:r>
            <a:endParaRPr b="0" i="0" sz="2800" u="none" cap="none" strike="noStrike">
              <a:solidFill>
                <a:srgbClr val="000000"/>
              </a:solidFill>
              <a:latin typeface="Calibri"/>
              <a:ea typeface="Calibri"/>
              <a:cs typeface="Calibri"/>
              <a:sym typeface="Calibri"/>
            </a:endParaRPr>
          </a:p>
          <a:p>
            <a:pPr indent="-228600" lvl="0" marL="241300" marR="676910" rtl="0" algn="l">
              <a:lnSpc>
                <a:spcPct val="107857"/>
              </a:lnSpc>
              <a:spcBef>
                <a:spcPts val="105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Other three sections have the same names in the request and  response messages.</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916939" y="609676"/>
            <a:ext cx="394716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Request Message</a:t>
            </a:r>
            <a:endParaRPr/>
          </a:p>
        </p:txBody>
      </p:sp>
      <p:pic>
        <p:nvPicPr>
          <p:cNvPr id="346" name="Google Shape;346;p48"/>
          <p:cNvPicPr preferRelativeResize="0"/>
          <p:nvPr/>
        </p:nvPicPr>
        <p:blipFill rotWithShape="1">
          <a:blip r:embed="rId3">
            <a:alphaModFix/>
          </a:blip>
          <a:srcRect b="0" l="0" r="0" t="0"/>
          <a:stretch/>
        </p:blipFill>
        <p:spPr>
          <a:xfrm>
            <a:off x="3200399" y="762000"/>
            <a:ext cx="7543801" cy="60959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0" name="Shape 350"/>
        <p:cNvGrpSpPr/>
        <p:nvPr/>
      </p:nvGrpSpPr>
      <p:grpSpPr>
        <a:xfrm>
          <a:off x="0" y="0"/>
          <a:ext cx="0" cy="0"/>
          <a:chOff x="0" y="0"/>
          <a:chExt cx="0" cy="0"/>
        </a:xfrm>
      </p:grpSpPr>
      <p:sp>
        <p:nvSpPr>
          <p:cNvPr id="351" name="Google Shape;351;p49"/>
          <p:cNvSpPr txBox="1"/>
          <p:nvPr/>
        </p:nvSpPr>
        <p:spPr>
          <a:xfrm>
            <a:off x="916939" y="1169669"/>
            <a:ext cx="10042525" cy="3776345"/>
          </a:xfrm>
          <a:prstGeom prst="rect">
            <a:avLst/>
          </a:prstGeom>
          <a:noFill/>
          <a:ln>
            <a:noFill/>
          </a:ln>
        </p:spPr>
        <p:txBody>
          <a:bodyPr anchorCtr="0" anchor="t" bIns="0" lIns="0" spcFirstLastPara="1" rIns="0" wrap="square" tIns="60950">
            <a:spAutoFit/>
          </a:bodyPr>
          <a:lstStyle/>
          <a:p>
            <a:pPr indent="-228600" lvl="0" marL="241300" marR="1002664" rtl="0" algn="l">
              <a:lnSpc>
                <a:spcPct val="107857"/>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There are </a:t>
            </a:r>
            <a:r>
              <a:rPr b="0" i="0" lang="en-US" sz="2800" u="none" cap="none" strike="noStrike">
                <a:solidFill>
                  <a:srgbClr val="2D75B6"/>
                </a:solidFill>
                <a:latin typeface="Calibri"/>
                <a:ea typeface="Calibri"/>
                <a:cs typeface="Calibri"/>
                <a:sym typeface="Calibri"/>
              </a:rPr>
              <a:t>three fields </a:t>
            </a:r>
            <a:r>
              <a:rPr b="0" i="0" lang="en-US" sz="2800" u="none" cap="none" strike="noStrike">
                <a:solidFill>
                  <a:srgbClr val="000000"/>
                </a:solidFill>
                <a:latin typeface="Calibri"/>
                <a:ea typeface="Calibri"/>
                <a:cs typeface="Calibri"/>
                <a:sym typeface="Calibri"/>
              </a:rPr>
              <a:t>in first line separated by one space and  terminated by two characters (carriage return and line feed)</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3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method field defines the request types.</a:t>
            </a:r>
            <a:endParaRPr b="0" i="0" sz="2800" u="none" cap="none" strike="noStrike">
              <a:solidFill>
                <a:srgbClr val="000000"/>
              </a:solidFill>
              <a:latin typeface="Calibri"/>
              <a:ea typeface="Calibri"/>
              <a:cs typeface="Calibri"/>
              <a:sym typeface="Calibri"/>
            </a:endParaRPr>
          </a:p>
          <a:p>
            <a:pPr indent="-309880" lvl="0" marL="321945" marR="0" rtl="0" algn="l">
              <a:lnSpc>
                <a:spcPct val="100000"/>
              </a:lnSpc>
              <a:spcBef>
                <a:spcPts val="65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version 1.1 of HTTP, several methods are defined.</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6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Most of the time, the client uses the </a:t>
            </a:r>
            <a:r>
              <a:rPr b="0" i="0" lang="en-US" sz="2800" u="none" cap="none" strike="noStrike">
                <a:solidFill>
                  <a:srgbClr val="2D75B6"/>
                </a:solidFill>
                <a:latin typeface="Calibri"/>
                <a:ea typeface="Calibri"/>
                <a:cs typeface="Calibri"/>
                <a:sym typeface="Calibri"/>
              </a:rPr>
              <a:t>GET method </a:t>
            </a:r>
            <a:r>
              <a:rPr b="0" i="0" lang="en-US" sz="2800" u="none" cap="none" strike="noStrike">
                <a:solidFill>
                  <a:srgbClr val="000000"/>
                </a:solidFill>
                <a:latin typeface="Calibri"/>
                <a:ea typeface="Calibri"/>
                <a:cs typeface="Calibri"/>
                <a:sym typeface="Calibri"/>
              </a:rPr>
              <a:t>to send a request.</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7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this case, the body of the message is empty.</a:t>
            </a:r>
            <a:endParaRPr b="0" i="0" sz="2800" u="none" cap="none" strike="noStrike">
              <a:solidFill>
                <a:srgbClr val="000000"/>
              </a:solidFill>
              <a:latin typeface="Calibri"/>
              <a:ea typeface="Calibri"/>
              <a:cs typeface="Calibri"/>
              <a:sym typeface="Calibri"/>
            </a:endParaRPr>
          </a:p>
          <a:p>
            <a:pPr indent="-228600" lvl="0" marL="241300" marR="10160" rtl="0" algn="l">
              <a:lnSpc>
                <a:spcPct val="108214"/>
              </a:lnSpc>
              <a:spcBef>
                <a:spcPts val="104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a:t>
            </a:r>
            <a:r>
              <a:rPr b="0" i="0" lang="en-US" sz="2800" u="none" cap="none" strike="noStrike">
                <a:solidFill>
                  <a:srgbClr val="2D75B6"/>
                </a:solidFill>
                <a:latin typeface="Calibri"/>
                <a:ea typeface="Calibri"/>
                <a:cs typeface="Calibri"/>
                <a:sym typeface="Calibri"/>
              </a:rPr>
              <a:t>POST method </a:t>
            </a:r>
            <a:r>
              <a:rPr b="0" i="0" lang="en-US" sz="2800" u="none" cap="none" strike="noStrike">
                <a:solidFill>
                  <a:srgbClr val="000000"/>
                </a:solidFill>
                <a:latin typeface="Calibri"/>
                <a:ea typeface="Calibri"/>
                <a:cs typeface="Calibri"/>
                <a:sym typeface="Calibri"/>
              </a:rPr>
              <a:t>is used to send some information to the server to  be added to the web page or to modify the web page.</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5"/>
          <p:cNvSpPr txBox="1"/>
          <p:nvPr>
            <p:ph type="title"/>
          </p:nvPr>
        </p:nvSpPr>
        <p:spPr>
          <a:xfrm>
            <a:off x="916939" y="609676"/>
            <a:ext cx="806958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Example of a client-server paradigm</a:t>
            </a:r>
            <a:endParaRPr sz="4400"/>
          </a:p>
        </p:txBody>
      </p:sp>
      <p:pic>
        <p:nvPicPr>
          <p:cNvPr id="101" name="Google Shape;101;p5"/>
          <p:cNvPicPr preferRelativeResize="0"/>
          <p:nvPr/>
        </p:nvPicPr>
        <p:blipFill rotWithShape="1">
          <a:blip r:embed="rId3">
            <a:alphaModFix/>
          </a:blip>
          <a:srcRect b="0" l="0" r="0" t="0"/>
          <a:stretch/>
        </p:blipFill>
        <p:spPr>
          <a:xfrm>
            <a:off x="1946148" y="1690117"/>
            <a:ext cx="8268947" cy="459028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5" name="Shape 355"/>
        <p:cNvGrpSpPr/>
        <p:nvPr/>
      </p:nvGrpSpPr>
      <p:grpSpPr>
        <a:xfrm>
          <a:off x="0" y="0"/>
          <a:ext cx="0" cy="0"/>
          <a:chOff x="0" y="0"/>
          <a:chExt cx="0" cy="0"/>
        </a:xfrm>
      </p:grpSpPr>
      <p:pic>
        <p:nvPicPr>
          <p:cNvPr id="356" name="Google Shape;356;p50"/>
          <p:cNvPicPr preferRelativeResize="0"/>
          <p:nvPr/>
        </p:nvPicPr>
        <p:blipFill rotWithShape="1">
          <a:blip r:embed="rId3">
            <a:alphaModFix/>
          </a:blip>
          <a:srcRect b="0" l="0" r="0" t="0"/>
          <a:stretch/>
        </p:blipFill>
        <p:spPr>
          <a:xfrm>
            <a:off x="1617631" y="1818155"/>
            <a:ext cx="9537246" cy="35600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0" name="Shape 360"/>
        <p:cNvGrpSpPr/>
        <p:nvPr/>
      </p:nvGrpSpPr>
      <p:grpSpPr>
        <a:xfrm>
          <a:off x="0" y="0"/>
          <a:ext cx="0" cy="0"/>
          <a:chOff x="0" y="0"/>
          <a:chExt cx="0" cy="0"/>
        </a:xfrm>
      </p:grpSpPr>
      <p:sp>
        <p:nvSpPr>
          <p:cNvPr id="361" name="Google Shape;361;p51"/>
          <p:cNvSpPr txBox="1"/>
          <p:nvPr/>
        </p:nvSpPr>
        <p:spPr>
          <a:xfrm>
            <a:off x="916939" y="756373"/>
            <a:ext cx="10335260" cy="5142230"/>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After the request line, we can have </a:t>
            </a:r>
            <a:r>
              <a:rPr b="0" i="0" lang="en-US" sz="2800" u="none" cap="none" strike="noStrike">
                <a:solidFill>
                  <a:srgbClr val="2D75B6"/>
                </a:solidFill>
                <a:latin typeface="Calibri"/>
                <a:ea typeface="Calibri"/>
                <a:cs typeface="Calibri"/>
                <a:sym typeface="Calibri"/>
              </a:rPr>
              <a:t>zero or more </a:t>
            </a:r>
            <a:r>
              <a:rPr b="0" i="0" lang="en-US" sz="2800" u="none" cap="none" strike="noStrike">
                <a:solidFill>
                  <a:srgbClr val="000000"/>
                </a:solidFill>
                <a:latin typeface="Calibri"/>
                <a:ea typeface="Calibri"/>
                <a:cs typeface="Calibri"/>
                <a:sym typeface="Calibri"/>
              </a:rPr>
              <a:t>request header lines.</a:t>
            </a:r>
            <a:endParaRPr b="0" i="0" sz="2800" u="none" cap="none" strike="noStrike">
              <a:solidFill>
                <a:srgbClr val="000000"/>
              </a:solidFill>
              <a:latin typeface="Calibri"/>
              <a:ea typeface="Calibri"/>
              <a:cs typeface="Calibri"/>
              <a:sym typeface="Calibri"/>
            </a:endParaRPr>
          </a:p>
          <a:p>
            <a:pPr indent="-228600" lvl="0" marL="241300" marR="314325" rtl="0" algn="l">
              <a:lnSpc>
                <a:spcPct val="107857"/>
              </a:lnSpc>
              <a:spcBef>
                <a:spcPts val="10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Each header line sends </a:t>
            </a:r>
            <a:r>
              <a:rPr b="0" i="0" lang="en-US" sz="2800" u="none" cap="none" strike="noStrike">
                <a:solidFill>
                  <a:srgbClr val="2D75B6"/>
                </a:solidFill>
                <a:latin typeface="Calibri"/>
                <a:ea typeface="Calibri"/>
                <a:cs typeface="Calibri"/>
                <a:sym typeface="Calibri"/>
              </a:rPr>
              <a:t>additional information </a:t>
            </a:r>
            <a:r>
              <a:rPr b="0" i="0" lang="en-US" sz="2800" u="none" cap="none" strike="noStrike">
                <a:solidFill>
                  <a:srgbClr val="000000"/>
                </a:solidFill>
                <a:latin typeface="Calibri"/>
                <a:ea typeface="Calibri"/>
                <a:cs typeface="Calibri"/>
                <a:sym typeface="Calibri"/>
              </a:rPr>
              <a:t>from the client to the  server.</a:t>
            </a:r>
            <a:endParaRPr b="0" i="0" sz="2800" u="none" cap="none" strike="noStrike">
              <a:solidFill>
                <a:srgbClr val="000000"/>
              </a:solidFill>
              <a:latin typeface="Calibri"/>
              <a:ea typeface="Calibri"/>
              <a:cs typeface="Calibri"/>
              <a:sym typeface="Calibri"/>
            </a:endParaRPr>
          </a:p>
          <a:p>
            <a:pPr indent="-228600" lvl="0" marL="241300" marR="474344" rtl="0" algn="l">
              <a:lnSpc>
                <a:spcPct val="108214"/>
              </a:lnSpc>
              <a:spcBef>
                <a:spcPts val="994"/>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example, the client can request that the document be sent in a  special format.</a:t>
            </a:r>
            <a:endParaRPr b="0" i="0" sz="2800" u="none" cap="none" strike="noStrike">
              <a:solidFill>
                <a:srgbClr val="000000"/>
              </a:solidFill>
              <a:latin typeface="Calibri"/>
              <a:ea typeface="Calibri"/>
              <a:cs typeface="Calibri"/>
              <a:sym typeface="Calibri"/>
            </a:endParaRPr>
          </a:p>
          <a:p>
            <a:pPr indent="-228600" lvl="0" marL="241300" marR="357505" rtl="0" algn="l">
              <a:lnSpc>
                <a:spcPct val="107857"/>
              </a:lnSpc>
              <a:spcBef>
                <a:spcPts val="994"/>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Each header line has a </a:t>
            </a:r>
            <a:r>
              <a:rPr b="0" i="0" lang="en-US" sz="2800" u="none" cap="none" strike="noStrike">
                <a:solidFill>
                  <a:srgbClr val="2D75B6"/>
                </a:solidFill>
                <a:latin typeface="Calibri"/>
                <a:ea typeface="Calibri"/>
                <a:cs typeface="Calibri"/>
                <a:sym typeface="Calibri"/>
              </a:rPr>
              <a:t>header name, a colon, a space, and a header  value .</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3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value field defines the values associated with each header name.</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60"/>
              </a:spcBef>
              <a:spcAft>
                <a:spcPts val="0"/>
              </a:spcAft>
              <a:buClr>
                <a:srgbClr val="2D75B6"/>
              </a:buClr>
              <a:buSzPts val="2800"/>
              <a:buFont typeface="Arial"/>
              <a:buChar char="•"/>
            </a:pPr>
            <a:r>
              <a:rPr b="0" i="0" lang="en-US" sz="2800" u="none" cap="none" strike="noStrike">
                <a:solidFill>
                  <a:srgbClr val="2D75B6"/>
                </a:solidFill>
                <a:latin typeface="Calibri"/>
                <a:ea typeface="Calibri"/>
                <a:cs typeface="Calibri"/>
                <a:sym typeface="Calibri"/>
              </a:rPr>
              <a:t>The body </a:t>
            </a:r>
            <a:r>
              <a:rPr b="0" i="0" lang="en-US" sz="2800" u="none" cap="none" strike="noStrike">
                <a:solidFill>
                  <a:srgbClr val="000000"/>
                </a:solidFill>
                <a:latin typeface="Calibri"/>
                <a:ea typeface="Calibri"/>
                <a:cs typeface="Calibri"/>
                <a:sym typeface="Calibri"/>
              </a:rPr>
              <a:t>can be present in a request message.</a:t>
            </a:r>
            <a:endParaRPr b="0" i="0" sz="2800" u="none" cap="none" strike="noStrike">
              <a:solidFill>
                <a:srgbClr val="000000"/>
              </a:solidFill>
              <a:latin typeface="Calibri"/>
              <a:ea typeface="Calibri"/>
              <a:cs typeface="Calibri"/>
              <a:sym typeface="Calibri"/>
            </a:endParaRPr>
          </a:p>
          <a:p>
            <a:pPr indent="-228600" lvl="0" marL="241300" marR="1454785" rtl="0" algn="l">
              <a:lnSpc>
                <a:spcPct val="108214"/>
              </a:lnSpc>
              <a:spcBef>
                <a:spcPts val="1035"/>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Usually, it </a:t>
            </a:r>
            <a:r>
              <a:rPr b="0" i="0" lang="en-US" sz="2800" u="none" cap="none" strike="noStrike">
                <a:solidFill>
                  <a:srgbClr val="2D75B6"/>
                </a:solidFill>
                <a:latin typeface="Calibri"/>
                <a:ea typeface="Calibri"/>
                <a:cs typeface="Calibri"/>
                <a:sym typeface="Calibri"/>
              </a:rPr>
              <a:t>contains the comment to be sent </a:t>
            </a:r>
            <a:r>
              <a:rPr b="0" i="0" lang="en-US" sz="2800" u="none" cap="none" strike="noStrike">
                <a:solidFill>
                  <a:srgbClr val="000000"/>
                </a:solidFill>
                <a:latin typeface="Calibri"/>
                <a:ea typeface="Calibri"/>
                <a:cs typeface="Calibri"/>
                <a:sym typeface="Calibri"/>
              </a:rPr>
              <a:t>or the file to be  published on the website when the method is PUT or POST.</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5" name="Shape 365"/>
        <p:cNvGrpSpPr/>
        <p:nvPr/>
      </p:nvGrpSpPr>
      <p:grpSpPr>
        <a:xfrm>
          <a:off x="0" y="0"/>
          <a:ext cx="0" cy="0"/>
          <a:chOff x="0" y="0"/>
          <a:chExt cx="0" cy="0"/>
        </a:xfrm>
      </p:grpSpPr>
      <p:pic>
        <p:nvPicPr>
          <p:cNvPr id="366" name="Google Shape;366;p52"/>
          <p:cNvPicPr preferRelativeResize="0"/>
          <p:nvPr/>
        </p:nvPicPr>
        <p:blipFill rotWithShape="1">
          <a:blip r:embed="rId3">
            <a:alphaModFix/>
          </a:blip>
          <a:srcRect b="0" l="0" r="0" t="0"/>
          <a:stretch/>
        </p:blipFill>
        <p:spPr>
          <a:xfrm>
            <a:off x="1887841" y="1889624"/>
            <a:ext cx="8208084" cy="413615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916939" y="609676"/>
            <a:ext cx="427736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Response Message</a:t>
            </a:r>
            <a:endParaRPr/>
          </a:p>
        </p:txBody>
      </p:sp>
      <p:pic>
        <p:nvPicPr>
          <p:cNvPr id="372" name="Google Shape;372;p53"/>
          <p:cNvPicPr preferRelativeResize="0"/>
          <p:nvPr/>
        </p:nvPicPr>
        <p:blipFill rotWithShape="1">
          <a:blip r:embed="rId3">
            <a:alphaModFix/>
          </a:blip>
          <a:srcRect b="0" l="0" r="0" t="0"/>
          <a:stretch/>
        </p:blipFill>
        <p:spPr>
          <a:xfrm>
            <a:off x="3407116" y="1726281"/>
            <a:ext cx="5478825" cy="462632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6" name="Shape 376"/>
        <p:cNvGrpSpPr/>
        <p:nvPr/>
      </p:nvGrpSpPr>
      <p:grpSpPr>
        <a:xfrm>
          <a:off x="0" y="0"/>
          <a:ext cx="0" cy="0"/>
          <a:chOff x="0" y="0"/>
          <a:chExt cx="0" cy="0"/>
        </a:xfrm>
      </p:grpSpPr>
      <p:sp>
        <p:nvSpPr>
          <p:cNvPr id="377" name="Google Shape;377;p54"/>
          <p:cNvSpPr txBox="1"/>
          <p:nvPr/>
        </p:nvSpPr>
        <p:spPr>
          <a:xfrm>
            <a:off x="916939" y="295732"/>
            <a:ext cx="10238105" cy="6002655"/>
          </a:xfrm>
          <a:prstGeom prst="rect">
            <a:avLst/>
          </a:prstGeom>
          <a:noFill/>
          <a:ln>
            <a:noFill/>
          </a:ln>
        </p:spPr>
        <p:txBody>
          <a:bodyPr anchorCtr="0" anchor="t" bIns="0" lIns="0" spcFirstLastPara="1" rIns="0" wrap="square" tIns="12050">
            <a:spAutoFit/>
          </a:bodyPr>
          <a:lstStyle/>
          <a:p>
            <a:pPr indent="-228600" lvl="0" marL="241300" marR="0" rtl="0" algn="l">
              <a:lnSpc>
                <a:spcPct val="102045"/>
              </a:lnSpc>
              <a:spcBef>
                <a:spcPts val="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A </a:t>
            </a:r>
            <a:r>
              <a:rPr b="0" i="0" lang="en-US" sz="2200" u="none" cap="none" strike="noStrike">
                <a:solidFill>
                  <a:srgbClr val="2D75B6"/>
                </a:solidFill>
                <a:latin typeface="Calibri"/>
                <a:ea typeface="Calibri"/>
                <a:cs typeface="Calibri"/>
                <a:sym typeface="Calibri"/>
              </a:rPr>
              <a:t>response message </a:t>
            </a:r>
            <a:r>
              <a:rPr b="0" i="0" lang="en-US" sz="2200" u="none" cap="none" strike="noStrike">
                <a:solidFill>
                  <a:srgbClr val="000000"/>
                </a:solidFill>
                <a:latin typeface="Calibri"/>
                <a:ea typeface="Calibri"/>
                <a:cs typeface="Calibri"/>
                <a:sym typeface="Calibri"/>
              </a:rPr>
              <a:t>consists of a status line, header lines, a blank line, and sometimes a</a:t>
            </a:r>
            <a:endParaRPr b="0" i="0" sz="2200" u="none" cap="none" strike="noStrike">
              <a:solidFill>
                <a:srgbClr val="000000"/>
              </a:solidFill>
              <a:latin typeface="Calibri"/>
              <a:ea typeface="Calibri"/>
              <a:cs typeface="Calibri"/>
              <a:sym typeface="Calibri"/>
            </a:endParaRPr>
          </a:p>
          <a:p>
            <a:pPr indent="0" lvl="0" marL="241300" marR="0" rtl="0" algn="l">
              <a:lnSpc>
                <a:spcPct val="102045"/>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body.</a:t>
            </a:r>
            <a:endParaRPr b="0" i="0" sz="2200" u="none" cap="none" strike="noStrike">
              <a:solidFill>
                <a:srgbClr val="000000"/>
              </a:solidFill>
              <a:latin typeface="Calibri"/>
              <a:ea typeface="Calibri"/>
              <a:cs typeface="Calibri"/>
              <a:sym typeface="Calibri"/>
            </a:endParaRPr>
          </a:p>
          <a:p>
            <a:pPr indent="-228600" lvl="0" marL="241300" marR="0" rtl="0" algn="l">
              <a:lnSpc>
                <a:spcPct val="100000"/>
              </a:lnSpc>
              <a:spcBef>
                <a:spcPts val="204"/>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first line in a response message is called the </a:t>
            </a:r>
            <a:r>
              <a:rPr b="0" i="0" lang="en-US" sz="2200" u="none" cap="none" strike="noStrike">
                <a:solidFill>
                  <a:srgbClr val="2D75B6"/>
                </a:solidFill>
                <a:latin typeface="Calibri"/>
                <a:ea typeface="Calibri"/>
                <a:cs typeface="Calibri"/>
                <a:sym typeface="Calibri"/>
              </a:rPr>
              <a:t>status line.</a:t>
            </a:r>
            <a:endParaRPr b="0" i="0" sz="2200" u="none" cap="none" strike="noStrike">
              <a:solidFill>
                <a:srgbClr val="000000"/>
              </a:solidFill>
              <a:latin typeface="Calibri"/>
              <a:ea typeface="Calibri"/>
              <a:cs typeface="Calibri"/>
              <a:sym typeface="Calibri"/>
            </a:endParaRPr>
          </a:p>
          <a:p>
            <a:pPr indent="-228600" lvl="0" marL="241300" marR="661670" rtl="0" algn="l">
              <a:lnSpc>
                <a:spcPct val="70000"/>
              </a:lnSpc>
              <a:spcBef>
                <a:spcPts val="994"/>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There are three fields in this line separated by spaces and terminated by a carriage  return and line feed.</a:t>
            </a:r>
            <a:endParaRPr b="0" i="0" sz="2200" u="none" cap="none" strike="noStrike">
              <a:solidFill>
                <a:srgbClr val="000000"/>
              </a:solidFill>
              <a:latin typeface="Calibri"/>
              <a:ea typeface="Calibri"/>
              <a:cs typeface="Calibri"/>
              <a:sym typeface="Calibri"/>
            </a:endParaRPr>
          </a:p>
          <a:p>
            <a:pPr indent="-228600" lvl="0" marL="241300" marR="0" rtl="0" algn="l">
              <a:lnSpc>
                <a:spcPct val="100000"/>
              </a:lnSpc>
              <a:spcBef>
                <a:spcPts val="22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first field defines </a:t>
            </a:r>
            <a:r>
              <a:rPr b="0" i="0" lang="en-US" sz="2200" u="none" cap="none" strike="noStrike">
                <a:solidFill>
                  <a:srgbClr val="2D75B6"/>
                </a:solidFill>
                <a:latin typeface="Calibri"/>
                <a:ea typeface="Calibri"/>
                <a:cs typeface="Calibri"/>
                <a:sym typeface="Calibri"/>
              </a:rPr>
              <a:t>the version of HTTP protocol</a:t>
            </a:r>
            <a:r>
              <a:rPr b="0" i="0" lang="en-US" sz="2200" u="none" cap="none" strike="noStrike">
                <a:solidFill>
                  <a:srgbClr val="000000"/>
                </a:solidFill>
                <a:latin typeface="Calibri"/>
                <a:ea typeface="Calibri"/>
                <a:cs typeface="Calibri"/>
                <a:sym typeface="Calibri"/>
              </a:rPr>
              <a:t>, currently 1.1.</a:t>
            </a:r>
            <a:endParaRPr b="0" i="0" sz="2200" u="none" cap="none" strike="noStrike">
              <a:solidFill>
                <a:srgbClr val="000000"/>
              </a:solidFill>
              <a:latin typeface="Calibri"/>
              <a:ea typeface="Calibri"/>
              <a:cs typeface="Calibri"/>
              <a:sym typeface="Calibri"/>
            </a:endParaRPr>
          </a:p>
          <a:p>
            <a:pPr indent="-228600" lvl="0" marL="241300" marR="0" rtl="0" algn="l">
              <a:lnSpc>
                <a:spcPct val="100000"/>
              </a:lnSpc>
              <a:spcBef>
                <a:spcPts val="204"/>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a:t>
            </a:r>
            <a:r>
              <a:rPr b="0" i="0" lang="en-US" sz="2200" u="none" cap="none" strike="noStrike">
                <a:solidFill>
                  <a:srgbClr val="2D75B6"/>
                </a:solidFill>
                <a:latin typeface="Calibri"/>
                <a:ea typeface="Calibri"/>
                <a:cs typeface="Calibri"/>
                <a:sym typeface="Calibri"/>
              </a:rPr>
              <a:t>status code </a:t>
            </a:r>
            <a:r>
              <a:rPr b="0" i="0" lang="en-US" sz="2200" u="none" cap="none" strike="noStrike">
                <a:solidFill>
                  <a:srgbClr val="000000"/>
                </a:solidFill>
                <a:latin typeface="Calibri"/>
                <a:ea typeface="Calibri"/>
                <a:cs typeface="Calibri"/>
                <a:sym typeface="Calibri"/>
              </a:rPr>
              <a:t>field defines the status of the request.</a:t>
            </a:r>
            <a:endParaRPr b="0" i="0" sz="2200" u="none" cap="none" strike="noStrike">
              <a:solidFill>
                <a:srgbClr val="000000"/>
              </a:solidFill>
              <a:latin typeface="Calibri"/>
              <a:ea typeface="Calibri"/>
              <a:cs typeface="Calibri"/>
              <a:sym typeface="Calibri"/>
            </a:endParaRPr>
          </a:p>
          <a:p>
            <a:pPr indent="-293369" lvl="0" marL="305435" marR="0" rtl="0" algn="l">
              <a:lnSpc>
                <a:spcPct val="100000"/>
              </a:lnSpc>
              <a:spcBef>
                <a:spcPts val="204"/>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It consists of </a:t>
            </a:r>
            <a:r>
              <a:rPr b="0" i="0" lang="en-US" sz="2200" u="none" cap="none" strike="noStrike">
                <a:solidFill>
                  <a:srgbClr val="2D75B6"/>
                </a:solidFill>
                <a:latin typeface="Calibri"/>
                <a:ea typeface="Calibri"/>
                <a:cs typeface="Calibri"/>
                <a:sym typeface="Calibri"/>
              </a:rPr>
              <a:t>three digits</a:t>
            </a:r>
            <a:r>
              <a:rPr b="0" i="0" lang="en-US" sz="2200" u="none" cap="none" strike="noStrike">
                <a:solidFill>
                  <a:srgbClr val="000000"/>
                </a:solidFill>
                <a:latin typeface="Calibri"/>
                <a:ea typeface="Calibri"/>
                <a:cs typeface="Calibri"/>
                <a:sym typeface="Calibri"/>
              </a:rPr>
              <a:t>.</a:t>
            </a:r>
            <a:endParaRPr b="0" i="0" sz="2200" u="none" cap="none" strike="noStrike">
              <a:solidFill>
                <a:srgbClr val="000000"/>
              </a:solidFill>
              <a:latin typeface="Calibri"/>
              <a:ea typeface="Calibri"/>
              <a:cs typeface="Calibri"/>
              <a:sym typeface="Calibri"/>
            </a:endParaRPr>
          </a:p>
          <a:p>
            <a:pPr indent="-228600" lvl="0" marL="241300" marR="0" rtl="0" algn="l">
              <a:lnSpc>
                <a:spcPct val="102045"/>
              </a:lnSpc>
              <a:spcBef>
                <a:spcPts val="215"/>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codes in the 100 range are </a:t>
            </a:r>
            <a:r>
              <a:rPr b="0" i="0" lang="en-US" sz="2200" u="none" cap="none" strike="noStrike">
                <a:solidFill>
                  <a:srgbClr val="2D75B6"/>
                </a:solidFill>
                <a:latin typeface="Calibri"/>
                <a:ea typeface="Calibri"/>
                <a:cs typeface="Calibri"/>
                <a:sym typeface="Calibri"/>
              </a:rPr>
              <a:t>only informational, </a:t>
            </a:r>
            <a:r>
              <a:rPr b="0" i="0" lang="en-US" sz="2200" u="none" cap="none" strike="noStrike">
                <a:solidFill>
                  <a:srgbClr val="000000"/>
                </a:solidFill>
                <a:latin typeface="Calibri"/>
                <a:ea typeface="Calibri"/>
                <a:cs typeface="Calibri"/>
                <a:sym typeface="Calibri"/>
              </a:rPr>
              <a:t>the codes in the </a:t>
            </a:r>
            <a:r>
              <a:rPr b="0" i="0" lang="en-US" sz="2200" u="none" cap="none" strike="noStrike">
                <a:solidFill>
                  <a:srgbClr val="2D75B6"/>
                </a:solidFill>
                <a:latin typeface="Calibri"/>
                <a:ea typeface="Calibri"/>
                <a:cs typeface="Calibri"/>
                <a:sym typeface="Calibri"/>
              </a:rPr>
              <a:t>200 range indicate a</a:t>
            </a:r>
            <a:endParaRPr b="0" i="0" sz="2200" u="none" cap="none" strike="noStrike">
              <a:solidFill>
                <a:srgbClr val="000000"/>
              </a:solidFill>
              <a:latin typeface="Calibri"/>
              <a:ea typeface="Calibri"/>
              <a:cs typeface="Calibri"/>
              <a:sym typeface="Calibri"/>
            </a:endParaRPr>
          </a:p>
          <a:p>
            <a:pPr indent="0" lvl="0" marL="241300" marR="0" rtl="0" algn="l">
              <a:lnSpc>
                <a:spcPct val="102045"/>
              </a:lnSpc>
              <a:spcBef>
                <a:spcPts val="0"/>
              </a:spcBef>
              <a:spcAft>
                <a:spcPts val="0"/>
              </a:spcAft>
              <a:buClr>
                <a:srgbClr val="2D75B6"/>
              </a:buClr>
              <a:buSzPts val="2200"/>
              <a:buFont typeface="Calibri"/>
              <a:buNone/>
            </a:pPr>
            <a:r>
              <a:rPr b="0" i="0" lang="en-US" sz="2200" u="none" cap="none" strike="noStrike">
                <a:solidFill>
                  <a:srgbClr val="2D75B6"/>
                </a:solidFill>
                <a:latin typeface="Calibri"/>
                <a:ea typeface="Calibri"/>
                <a:cs typeface="Calibri"/>
                <a:sym typeface="Calibri"/>
              </a:rPr>
              <a:t>successful request.</a:t>
            </a:r>
            <a:endParaRPr b="0" i="0" sz="2200" u="none" cap="none" strike="noStrike">
              <a:solidFill>
                <a:srgbClr val="000000"/>
              </a:solidFill>
              <a:latin typeface="Calibri"/>
              <a:ea typeface="Calibri"/>
              <a:cs typeface="Calibri"/>
              <a:sym typeface="Calibri"/>
            </a:endParaRPr>
          </a:p>
          <a:p>
            <a:pPr indent="-228600" lvl="0" marL="241300" marR="149225" rtl="0" algn="l">
              <a:lnSpc>
                <a:spcPct val="70000"/>
              </a:lnSpc>
              <a:spcBef>
                <a:spcPts val="994"/>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codes in the </a:t>
            </a:r>
            <a:r>
              <a:rPr b="0" i="0" lang="en-US" sz="2200" u="none" cap="none" strike="noStrike">
                <a:solidFill>
                  <a:srgbClr val="2D75B6"/>
                </a:solidFill>
                <a:latin typeface="Calibri"/>
                <a:ea typeface="Calibri"/>
                <a:cs typeface="Calibri"/>
                <a:sym typeface="Calibri"/>
              </a:rPr>
              <a:t>300 range redirect </a:t>
            </a:r>
            <a:r>
              <a:rPr b="0" i="0" lang="en-US" sz="2200" u="none" cap="none" strike="noStrike">
                <a:solidFill>
                  <a:srgbClr val="000000"/>
                </a:solidFill>
                <a:latin typeface="Calibri"/>
                <a:ea typeface="Calibri"/>
                <a:cs typeface="Calibri"/>
                <a:sym typeface="Calibri"/>
              </a:rPr>
              <a:t>the client to another URL, and the codes in the 400  range indicate an error at the client site.</a:t>
            </a:r>
            <a:endParaRPr b="0" i="0" sz="2200" u="none" cap="none" strike="noStrike">
              <a:solidFill>
                <a:srgbClr val="000000"/>
              </a:solidFill>
              <a:latin typeface="Calibri"/>
              <a:ea typeface="Calibri"/>
              <a:cs typeface="Calibri"/>
              <a:sym typeface="Calibri"/>
            </a:endParaRPr>
          </a:p>
          <a:p>
            <a:pPr indent="-293369" lvl="0" marL="305435" marR="0" rtl="0" algn="l">
              <a:lnSpc>
                <a:spcPct val="100000"/>
              </a:lnSpc>
              <a:spcBef>
                <a:spcPts val="204"/>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Finally, the codes in the </a:t>
            </a:r>
            <a:r>
              <a:rPr b="0" i="0" lang="en-US" sz="2200" u="none" cap="none" strike="noStrike">
                <a:solidFill>
                  <a:srgbClr val="2D75B6"/>
                </a:solidFill>
                <a:latin typeface="Calibri"/>
                <a:ea typeface="Calibri"/>
                <a:cs typeface="Calibri"/>
                <a:sym typeface="Calibri"/>
              </a:rPr>
              <a:t>500 range indicate an error </a:t>
            </a:r>
            <a:r>
              <a:rPr b="0" i="0" lang="en-US" sz="2200" u="none" cap="none" strike="noStrike">
                <a:solidFill>
                  <a:srgbClr val="000000"/>
                </a:solidFill>
                <a:latin typeface="Calibri"/>
                <a:ea typeface="Calibri"/>
                <a:cs typeface="Calibri"/>
                <a:sym typeface="Calibri"/>
              </a:rPr>
              <a:t>at the server site.</a:t>
            </a:r>
            <a:endParaRPr b="0" i="0" sz="2200" u="none" cap="none" strike="noStrike">
              <a:solidFill>
                <a:srgbClr val="000000"/>
              </a:solidFill>
              <a:latin typeface="Calibri"/>
              <a:ea typeface="Calibri"/>
              <a:cs typeface="Calibri"/>
              <a:sym typeface="Calibri"/>
            </a:endParaRPr>
          </a:p>
          <a:p>
            <a:pPr indent="-228600" lvl="0" marL="241300" marR="0" rtl="0" algn="l">
              <a:lnSpc>
                <a:spcPct val="100000"/>
              </a:lnSpc>
              <a:spcBef>
                <a:spcPts val="219"/>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The status phrase explains the status code </a:t>
            </a:r>
            <a:r>
              <a:rPr b="0" i="0" lang="en-US" sz="2200" u="none" cap="none" strike="noStrike">
                <a:solidFill>
                  <a:srgbClr val="2D75B6"/>
                </a:solidFill>
                <a:latin typeface="Calibri"/>
                <a:ea typeface="Calibri"/>
                <a:cs typeface="Calibri"/>
                <a:sym typeface="Calibri"/>
              </a:rPr>
              <a:t>in text form.</a:t>
            </a:r>
            <a:endParaRPr b="0" i="0" sz="2200" u="none" cap="none" strike="noStrike">
              <a:solidFill>
                <a:srgbClr val="000000"/>
              </a:solidFill>
              <a:latin typeface="Calibri"/>
              <a:ea typeface="Calibri"/>
              <a:cs typeface="Calibri"/>
              <a:sym typeface="Calibri"/>
            </a:endParaRPr>
          </a:p>
          <a:p>
            <a:pPr indent="-228600" lvl="0" marL="241300" marR="0" rtl="0" algn="l">
              <a:lnSpc>
                <a:spcPct val="100000"/>
              </a:lnSpc>
              <a:spcBef>
                <a:spcPts val="200"/>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After the status line, we can have zero or more response </a:t>
            </a:r>
            <a:r>
              <a:rPr b="0" i="0" lang="en-US" sz="2200" u="none" cap="none" strike="noStrike">
                <a:solidFill>
                  <a:srgbClr val="2D75B6"/>
                </a:solidFill>
                <a:latin typeface="Calibri"/>
                <a:ea typeface="Calibri"/>
                <a:cs typeface="Calibri"/>
                <a:sym typeface="Calibri"/>
              </a:rPr>
              <a:t>header lines.</a:t>
            </a:r>
            <a:endParaRPr b="0" i="0" sz="2200" u="none" cap="none" strike="noStrike">
              <a:solidFill>
                <a:srgbClr val="000000"/>
              </a:solidFill>
              <a:latin typeface="Calibri"/>
              <a:ea typeface="Calibri"/>
              <a:cs typeface="Calibri"/>
              <a:sym typeface="Calibri"/>
            </a:endParaRPr>
          </a:p>
          <a:p>
            <a:pPr indent="-293369" lvl="0" marL="305435" marR="0" rtl="0" algn="l">
              <a:lnSpc>
                <a:spcPct val="100000"/>
              </a:lnSpc>
              <a:spcBef>
                <a:spcPts val="204"/>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Each header line sends additional information </a:t>
            </a:r>
            <a:r>
              <a:rPr b="0" i="0" lang="en-US" sz="2200" u="none" cap="none" strike="noStrike">
                <a:solidFill>
                  <a:srgbClr val="2D75B6"/>
                </a:solidFill>
                <a:latin typeface="Calibri"/>
                <a:ea typeface="Calibri"/>
                <a:cs typeface="Calibri"/>
                <a:sym typeface="Calibri"/>
              </a:rPr>
              <a:t>from the server to the client</a:t>
            </a:r>
            <a:r>
              <a:rPr b="0" i="0" lang="en-US" sz="2200" u="none" cap="none" strike="noStrike">
                <a:solidFill>
                  <a:srgbClr val="000000"/>
                </a:solidFill>
                <a:latin typeface="Calibri"/>
                <a:ea typeface="Calibri"/>
                <a:cs typeface="Calibri"/>
                <a:sym typeface="Calibri"/>
              </a:rPr>
              <a:t>.</a:t>
            </a:r>
            <a:endParaRPr b="0" i="0" sz="2200" u="none" cap="none" strike="noStrike">
              <a:solidFill>
                <a:srgbClr val="000000"/>
              </a:solidFill>
              <a:latin typeface="Calibri"/>
              <a:ea typeface="Calibri"/>
              <a:cs typeface="Calibri"/>
              <a:sym typeface="Calibri"/>
            </a:endParaRPr>
          </a:p>
          <a:p>
            <a:pPr indent="-228600" lvl="0" marL="241300" marR="0" rtl="0" algn="l">
              <a:lnSpc>
                <a:spcPct val="100000"/>
              </a:lnSpc>
              <a:spcBef>
                <a:spcPts val="215"/>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For example, the sender can send extra information about the document.</a:t>
            </a:r>
            <a:endParaRPr b="0" i="0" sz="2200" u="none" cap="none" strike="noStrike">
              <a:solidFill>
                <a:srgbClr val="000000"/>
              </a:solidFill>
              <a:latin typeface="Calibri"/>
              <a:ea typeface="Calibri"/>
              <a:cs typeface="Calibri"/>
              <a:sym typeface="Calibri"/>
            </a:endParaRPr>
          </a:p>
          <a:p>
            <a:pPr indent="-293369" lvl="0" marL="305435" marR="0" rtl="0" algn="l">
              <a:lnSpc>
                <a:spcPct val="100000"/>
              </a:lnSpc>
              <a:spcBef>
                <a:spcPts val="209"/>
              </a:spcBef>
              <a:spcAft>
                <a:spcPts val="0"/>
              </a:spcAft>
              <a:buClr>
                <a:srgbClr val="000000"/>
              </a:buClr>
              <a:buSzPts val="2200"/>
              <a:buFont typeface="Arial"/>
              <a:buChar char="•"/>
            </a:pPr>
            <a:r>
              <a:rPr b="0" i="0" lang="en-US" sz="2200" u="none" cap="none" strike="noStrike">
                <a:solidFill>
                  <a:srgbClr val="000000"/>
                </a:solidFill>
                <a:latin typeface="Calibri"/>
                <a:ea typeface="Calibri"/>
                <a:cs typeface="Calibri"/>
                <a:sym typeface="Calibri"/>
              </a:rPr>
              <a:t>Each header line has a </a:t>
            </a:r>
            <a:r>
              <a:rPr b="0" i="0" lang="en-US" sz="2200" u="none" cap="none" strike="noStrike">
                <a:solidFill>
                  <a:srgbClr val="2D75B6"/>
                </a:solidFill>
                <a:latin typeface="Calibri"/>
                <a:ea typeface="Calibri"/>
                <a:cs typeface="Calibri"/>
                <a:sym typeface="Calibri"/>
              </a:rPr>
              <a:t>header name, a colon, a space, and a header value</a:t>
            </a:r>
            <a:r>
              <a:rPr b="0" i="0" lang="en-US" sz="2200" u="none" cap="none" strike="noStrike">
                <a:solidFill>
                  <a:srgbClr val="000000"/>
                </a:solidFill>
                <a:latin typeface="Calibri"/>
                <a:ea typeface="Calibri"/>
                <a:cs typeface="Calibri"/>
                <a:sym typeface="Calibri"/>
              </a:rPr>
              <a:t>.</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1" name="Shape 381"/>
        <p:cNvGrpSpPr/>
        <p:nvPr/>
      </p:nvGrpSpPr>
      <p:grpSpPr>
        <a:xfrm>
          <a:off x="0" y="0"/>
          <a:ext cx="0" cy="0"/>
          <a:chOff x="0" y="0"/>
          <a:chExt cx="0" cy="0"/>
        </a:xfrm>
      </p:grpSpPr>
      <p:pic>
        <p:nvPicPr>
          <p:cNvPr id="382" name="Google Shape;382;p55"/>
          <p:cNvPicPr preferRelativeResize="0"/>
          <p:nvPr/>
        </p:nvPicPr>
        <p:blipFill rotWithShape="1">
          <a:blip r:embed="rId3">
            <a:alphaModFix/>
          </a:blip>
          <a:srcRect b="0" l="0" r="0" t="0"/>
          <a:stretch/>
        </p:blipFill>
        <p:spPr>
          <a:xfrm>
            <a:off x="1538793" y="1708471"/>
            <a:ext cx="8062078" cy="405241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6" name="Shape 386"/>
        <p:cNvGrpSpPr/>
        <p:nvPr/>
      </p:nvGrpSpPr>
      <p:grpSpPr>
        <a:xfrm>
          <a:off x="0" y="0"/>
          <a:ext cx="0" cy="0"/>
          <a:chOff x="0" y="0"/>
          <a:chExt cx="0" cy="0"/>
        </a:xfrm>
      </p:grpSpPr>
      <p:sp>
        <p:nvSpPr>
          <p:cNvPr id="387" name="Google Shape;387;p56"/>
          <p:cNvSpPr txBox="1"/>
          <p:nvPr>
            <p:ph type="title"/>
          </p:nvPr>
        </p:nvSpPr>
        <p:spPr>
          <a:xfrm>
            <a:off x="916939" y="609676"/>
            <a:ext cx="19208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Example</a:t>
            </a:r>
            <a:endParaRPr/>
          </a:p>
        </p:txBody>
      </p:sp>
      <p:pic>
        <p:nvPicPr>
          <p:cNvPr id="388" name="Google Shape;388;p56"/>
          <p:cNvPicPr preferRelativeResize="0"/>
          <p:nvPr/>
        </p:nvPicPr>
        <p:blipFill rotWithShape="1">
          <a:blip r:embed="rId3">
            <a:alphaModFix/>
          </a:blip>
          <a:srcRect b="0" l="0" r="0" t="0"/>
          <a:stretch/>
        </p:blipFill>
        <p:spPr>
          <a:xfrm>
            <a:off x="1799947" y="1588111"/>
            <a:ext cx="7687162" cy="436893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sp>
        <p:nvSpPr>
          <p:cNvPr id="393" name="Google Shape;393;p57"/>
          <p:cNvSpPr txBox="1"/>
          <p:nvPr>
            <p:ph type="title"/>
          </p:nvPr>
        </p:nvSpPr>
        <p:spPr>
          <a:xfrm>
            <a:off x="916939" y="609676"/>
            <a:ext cx="177165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Cookies</a:t>
            </a:r>
            <a:endParaRPr/>
          </a:p>
        </p:txBody>
      </p:sp>
      <p:sp>
        <p:nvSpPr>
          <p:cNvPr id="394" name="Google Shape;394;p57"/>
          <p:cNvSpPr txBox="1"/>
          <p:nvPr/>
        </p:nvSpPr>
        <p:spPr>
          <a:xfrm>
            <a:off x="916939" y="1707159"/>
            <a:ext cx="10198100" cy="4757420"/>
          </a:xfrm>
          <a:prstGeom prst="rect">
            <a:avLst/>
          </a:prstGeom>
          <a:noFill/>
          <a:ln>
            <a:noFill/>
          </a:ln>
        </p:spPr>
        <p:txBody>
          <a:bodyPr anchorCtr="0" anchor="t" bIns="0" lIns="0" spcFirstLastPara="1" rIns="0" wrap="square" tIns="98425">
            <a:spAutoFit/>
          </a:bodyPr>
          <a:lstStyle/>
          <a:p>
            <a:pPr indent="-228600" lvl="0" marL="241300" marR="0" rtl="0" algn="just">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World Wide Web was originally designed as a </a:t>
            </a:r>
            <a:r>
              <a:rPr b="0" i="0" lang="en-US" sz="2800" u="none" cap="none" strike="noStrike">
                <a:solidFill>
                  <a:srgbClr val="2D75B6"/>
                </a:solidFill>
                <a:latin typeface="Calibri"/>
                <a:ea typeface="Calibri"/>
                <a:cs typeface="Calibri"/>
                <a:sym typeface="Calibri"/>
              </a:rPr>
              <a:t>stateless entity.</a:t>
            </a:r>
            <a:endParaRPr b="0" i="0" sz="2800" u="none" cap="none" strike="noStrike">
              <a:solidFill>
                <a:srgbClr val="000000"/>
              </a:solidFill>
              <a:latin typeface="Calibri"/>
              <a:ea typeface="Calibri"/>
              <a:cs typeface="Calibri"/>
              <a:sym typeface="Calibri"/>
            </a:endParaRPr>
          </a:p>
          <a:p>
            <a:pPr indent="-228600" lvl="0" marL="241300" marR="0" rtl="0" algn="just">
              <a:lnSpc>
                <a:spcPct val="100000"/>
              </a:lnSpc>
              <a:spcBef>
                <a:spcPts val="67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 client sends a request; a server responds. Their relationship is over.</a:t>
            </a:r>
            <a:endParaRPr b="0" i="0" sz="2800" u="none" cap="none" strike="noStrike">
              <a:solidFill>
                <a:srgbClr val="000000"/>
              </a:solidFill>
              <a:latin typeface="Calibri"/>
              <a:ea typeface="Calibri"/>
              <a:cs typeface="Calibri"/>
              <a:sym typeface="Calibri"/>
            </a:endParaRPr>
          </a:p>
          <a:p>
            <a:pPr indent="-228600" lvl="0" marL="241300" marR="575945" rtl="0" algn="just">
              <a:lnSpc>
                <a:spcPct val="107857"/>
              </a:lnSpc>
              <a:spcBef>
                <a:spcPts val="104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Today the Web has other functions that need to remember some  information about the clients:</a:t>
            </a:r>
            <a:endParaRPr b="0" i="0" sz="2800" u="none" cap="none" strike="noStrike">
              <a:solidFill>
                <a:srgbClr val="000000"/>
              </a:solidFill>
              <a:latin typeface="Calibri"/>
              <a:ea typeface="Calibri"/>
              <a:cs typeface="Calibri"/>
              <a:sym typeface="Calibri"/>
            </a:endParaRPr>
          </a:p>
          <a:p>
            <a:pPr indent="-228600" lvl="0" marL="241300" marR="829310" rtl="0" algn="just">
              <a:lnSpc>
                <a:spcPct val="107857"/>
              </a:lnSpc>
              <a:spcBef>
                <a:spcPts val="100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Websites are being used as </a:t>
            </a:r>
            <a:r>
              <a:rPr b="0" i="0" lang="en-US" sz="2800" u="none" cap="none" strike="noStrike">
                <a:solidFill>
                  <a:srgbClr val="2D75B6"/>
                </a:solidFill>
                <a:latin typeface="Calibri"/>
                <a:ea typeface="Calibri"/>
                <a:cs typeface="Calibri"/>
                <a:sym typeface="Calibri"/>
              </a:rPr>
              <a:t>electronic stores </a:t>
            </a:r>
            <a:r>
              <a:rPr b="0" i="0" lang="en-US" sz="2800" u="none" cap="none" strike="noStrike">
                <a:solidFill>
                  <a:srgbClr val="000000"/>
                </a:solidFill>
                <a:latin typeface="Calibri"/>
                <a:ea typeface="Calibri"/>
                <a:cs typeface="Calibri"/>
                <a:sym typeface="Calibri"/>
              </a:rPr>
              <a:t>that allow users to  browse through the store, select wanted items, put them in an  electronic cart, and pay at the end.</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4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Websites may allow access </a:t>
            </a:r>
            <a:r>
              <a:rPr b="0" i="0" lang="en-US" sz="2800" u="none" cap="none" strike="noStrike">
                <a:solidFill>
                  <a:srgbClr val="2D75B6"/>
                </a:solidFill>
                <a:latin typeface="Calibri"/>
                <a:ea typeface="Calibri"/>
                <a:cs typeface="Calibri"/>
                <a:sym typeface="Calibri"/>
              </a:rPr>
              <a:t>to registered clients </a:t>
            </a:r>
            <a:r>
              <a:rPr b="0" i="0" lang="en-US" sz="2800" u="none" cap="none" strike="noStrike">
                <a:solidFill>
                  <a:srgbClr val="000000"/>
                </a:solidFill>
                <a:latin typeface="Calibri"/>
                <a:ea typeface="Calibri"/>
                <a:cs typeface="Calibri"/>
                <a:sym typeface="Calibri"/>
              </a:rPr>
              <a:t>only.</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websites are used as </a:t>
            </a:r>
            <a:r>
              <a:rPr b="0" i="0" lang="en-US" sz="2800" u="none" cap="none" strike="noStrike">
                <a:solidFill>
                  <a:srgbClr val="2D75B6"/>
                </a:solidFill>
                <a:latin typeface="Calibri"/>
                <a:ea typeface="Calibri"/>
                <a:cs typeface="Calibri"/>
                <a:sym typeface="Calibri"/>
              </a:rPr>
              <a:t>portals or advertising agency</a:t>
            </a: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these purposes, the cookie mechanism was devised.</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8" name="Shape 398"/>
        <p:cNvGrpSpPr/>
        <p:nvPr/>
      </p:nvGrpSpPr>
      <p:grpSpPr>
        <a:xfrm>
          <a:off x="0" y="0"/>
          <a:ext cx="0" cy="0"/>
          <a:chOff x="0" y="0"/>
          <a:chExt cx="0" cy="0"/>
        </a:xfrm>
      </p:grpSpPr>
      <p:sp>
        <p:nvSpPr>
          <p:cNvPr id="399" name="Google Shape;399;p58"/>
          <p:cNvSpPr txBox="1"/>
          <p:nvPr>
            <p:ph type="title"/>
          </p:nvPr>
        </p:nvSpPr>
        <p:spPr>
          <a:xfrm>
            <a:off x="916939" y="609676"/>
            <a:ext cx="646620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Creating and Storing Cookies</a:t>
            </a:r>
            <a:endParaRPr/>
          </a:p>
        </p:txBody>
      </p:sp>
      <p:sp>
        <p:nvSpPr>
          <p:cNvPr id="400" name="Google Shape;400;p58"/>
          <p:cNvSpPr txBox="1"/>
          <p:nvPr/>
        </p:nvSpPr>
        <p:spPr>
          <a:xfrm>
            <a:off x="916939" y="1793493"/>
            <a:ext cx="10352405" cy="3916713"/>
          </a:xfrm>
          <a:prstGeom prst="rect">
            <a:avLst/>
          </a:prstGeom>
          <a:noFill/>
          <a:ln>
            <a:noFill/>
          </a:ln>
        </p:spPr>
        <p:txBody>
          <a:bodyPr anchorCtr="0" anchor="t" bIns="0" lIns="0" spcFirstLastPara="1" rIns="0" wrap="square" tIns="59675">
            <a:spAutoFit/>
          </a:bodyPr>
          <a:lstStyle/>
          <a:p>
            <a:pPr indent="-228600" lvl="0" marL="241300" marR="224154" rtl="0" algn="l">
              <a:lnSpc>
                <a:spcPct val="108214"/>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When a server receives a request from a client, it stores information  about the client </a:t>
            </a:r>
            <a:r>
              <a:rPr b="0" i="0" lang="en-US" sz="2800" u="none" cap="none" strike="noStrike">
                <a:solidFill>
                  <a:srgbClr val="2D75B6"/>
                </a:solidFill>
                <a:latin typeface="Calibri"/>
                <a:ea typeface="Calibri"/>
                <a:cs typeface="Calibri"/>
                <a:sym typeface="Calibri"/>
              </a:rPr>
              <a:t>in a file or a string</a:t>
            </a: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a:p>
            <a:pPr indent="-228600" lvl="0" marL="241300" marR="5080" rtl="0" algn="l">
              <a:lnSpc>
                <a:spcPct val="90000"/>
              </a:lnSpc>
              <a:spcBef>
                <a:spcPts val="9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a:t>
            </a:r>
            <a:r>
              <a:rPr b="0" i="0" lang="en-US" sz="2800" u="none" cap="none" strike="noStrike">
                <a:solidFill>
                  <a:srgbClr val="2D75B6"/>
                </a:solidFill>
                <a:latin typeface="Calibri"/>
                <a:ea typeface="Calibri"/>
                <a:cs typeface="Calibri"/>
                <a:sym typeface="Calibri"/>
              </a:rPr>
              <a:t>contents of the cookie </a:t>
            </a:r>
            <a:r>
              <a:rPr b="0" i="0" lang="en-US" sz="2800" u="none" cap="none" strike="noStrike">
                <a:solidFill>
                  <a:srgbClr val="000000"/>
                </a:solidFill>
                <a:latin typeface="Calibri"/>
                <a:ea typeface="Calibri"/>
                <a:cs typeface="Calibri"/>
                <a:sym typeface="Calibri"/>
              </a:rPr>
              <a:t>(information the server has gathered about the  client such as name, registration number, and so on), a timestamp,  and other information depending on the implementation.</a:t>
            </a:r>
            <a:endParaRPr b="0" i="0" sz="2800" u="none" cap="none" strike="noStrike">
              <a:solidFill>
                <a:srgbClr val="000000"/>
              </a:solidFill>
              <a:latin typeface="Calibri"/>
              <a:ea typeface="Calibri"/>
              <a:cs typeface="Calibri"/>
              <a:sym typeface="Calibri"/>
            </a:endParaRPr>
          </a:p>
          <a:p>
            <a:pPr indent="-228600" lvl="0" marL="241300" marR="608965" rtl="0" algn="l">
              <a:lnSpc>
                <a:spcPct val="107857"/>
              </a:lnSpc>
              <a:spcBef>
                <a:spcPts val="104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server </a:t>
            </a:r>
            <a:r>
              <a:rPr b="0" i="0" lang="en-US" sz="2800" u="none" cap="none" strike="noStrike">
                <a:solidFill>
                  <a:srgbClr val="2D75B6"/>
                </a:solidFill>
                <a:latin typeface="Calibri"/>
                <a:ea typeface="Calibri"/>
                <a:cs typeface="Calibri"/>
                <a:sym typeface="Calibri"/>
              </a:rPr>
              <a:t>includes the cookie in the response </a:t>
            </a:r>
            <a:r>
              <a:rPr b="0" i="0" lang="en-US" sz="2800" u="none" cap="none" strike="noStrike">
                <a:solidFill>
                  <a:srgbClr val="000000"/>
                </a:solidFill>
                <a:latin typeface="Calibri"/>
                <a:ea typeface="Calibri"/>
                <a:cs typeface="Calibri"/>
                <a:sym typeface="Calibri"/>
              </a:rPr>
              <a:t>that it sends to the  client.</a:t>
            </a:r>
            <a:endParaRPr b="0" i="0" sz="2800" u="none" cap="none" strike="noStrike">
              <a:solidFill>
                <a:srgbClr val="000000"/>
              </a:solidFill>
              <a:latin typeface="Calibri"/>
              <a:ea typeface="Calibri"/>
              <a:cs typeface="Calibri"/>
              <a:sym typeface="Calibri"/>
            </a:endParaRPr>
          </a:p>
          <a:p>
            <a:pPr indent="-228600" lvl="0" marL="241300" marR="128270" rtl="0" algn="l">
              <a:lnSpc>
                <a:spcPct val="107857"/>
              </a:lnSpc>
              <a:spcBef>
                <a:spcPts val="100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When the client receives the response, </a:t>
            </a:r>
            <a:r>
              <a:rPr b="0" i="0" lang="en-US" sz="2800" u="none" cap="none" strike="noStrike">
                <a:solidFill>
                  <a:srgbClr val="2D75B6"/>
                </a:solidFill>
                <a:latin typeface="Calibri"/>
                <a:ea typeface="Calibri"/>
                <a:cs typeface="Calibri"/>
                <a:sym typeface="Calibri"/>
              </a:rPr>
              <a:t>the browser stores </a:t>
            </a:r>
            <a:r>
              <a:rPr b="0" i="0" lang="en-US" sz="2800" u="none" cap="none" strike="noStrike">
                <a:solidFill>
                  <a:srgbClr val="000000"/>
                </a:solidFill>
                <a:latin typeface="Calibri"/>
                <a:ea typeface="Calibri"/>
                <a:cs typeface="Calibri"/>
                <a:sym typeface="Calibri"/>
              </a:rPr>
              <a:t>the cookie  in the cookie directory, which is sorted by the server domain name.</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4" name="Shape 404"/>
        <p:cNvGrpSpPr/>
        <p:nvPr/>
      </p:nvGrpSpPr>
      <p:grpSpPr>
        <a:xfrm>
          <a:off x="0" y="0"/>
          <a:ext cx="0" cy="0"/>
          <a:chOff x="0" y="0"/>
          <a:chExt cx="0" cy="0"/>
        </a:xfrm>
      </p:grpSpPr>
      <p:sp>
        <p:nvSpPr>
          <p:cNvPr id="405" name="Google Shape;405;p59"/>
          <p:cNvSpPr txBox="1"/>
          <p:nvPr>
            <p:ph type="title"/>
          </p:nvPr>
        </p:nvSpPr>
        <p:spPr>
          <a:xfrm>
            <a:off x="916939" y="609676"/>
            <a:ext cx="314833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Using Cookies</a:t>
            </a:r>
            <a:endParaRPr/>
          </a:p>
        </p:txBody>
      </p:sp>
      <p:sp>
        <p:nvSpPr>
          <p:cNvPr id="406" name="Google Shape;406;p59"/>
          <p:cNvSpPr txBox="1"/>
          <p:nvPr/>
        </p:nvSpPr>
        <p:spPr>
          <a:xfrm>
            <a:off x="916939" y="1793493"/>
            <a:ext cx="10321925" cy="3649979"/>
          </a:xfrm>
          <a:prstGeom prst="rect">
            <a:avLst/>
          </a:prstGeom>
          <a:noFill/>
          <a:ln>
            <a:noFill/>
          </a:ln>
        </p:spPr>
        <p:txBody>
          <a:bodyPr anchorCtr="0" anchor="t" bIns="0" lIns="0" spcFirstLastPara="1" rIns="0" wrap="square" tIns="59675">
            <a:spAutoFit/>
          </a:bodyPr>
          <a:lstStyle/>
          <a:p>
            <a:pPr indent="-228600" lvl="0" marL="241300" marR="488950" rtl="0" algn="l">
              <a:lnSpc>
                <a:spcPct val="108214"/>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When a client sends a request to a server, the browser </a:t>
            </a:r>
            <a:r>
              <a:rPr b="0" i="0" lang="en-US" sz="2800" u="none" cap="none" strike="noStrike">
                <a:solidFill>
                  <a:srgbClr val="2D75B6"/>
                </a:solidFill>
                <a:latin typeface="Calibri"/>
                <a:ea typeface="Calibri"/>
                <a:cs typeface="Calibri"/>
                <a:sym typeface="Calibri"/>
              </a:rPr>
              <a:t>looks in the  cookie directory </a:t>
            </a:r>
            <a:r>
              <a:rPr b="0" i="0" lang="en-US" sz="2800" u="none" cap="none" strike="noStrike">
                <a:solidFill>
                  <a:srgbClr val="000000"/>
                </a:solidFill>
                <a:latin typeface="Calibri"/>
                <a:ea typeface="Calibri"/>
                <a:cs typeface="Calibri"/>
                <a:sym typeface="Calibri"/>
              </a:rPr>
              <a:t>to see if it can find a cookie sent by that server.</a:t>
            </a:r>
            <a:endParaRPr b="0" i="0" sz="2800" u="none" cap="none" strike="noStrike">
              <a:solidFill>
                <a:srgbClr val="000000"/>
              </a:solidFill>
              <a:latin typeface="Calibri"/>
              <a:ea typeface="Calibri"/>
              <a:cs typeface="Calibri"/>
              <a:sym typeface="Calibri"/>
            </a:endParaRPr>
          </a:p>
          <a:p>
            <a:pPr indent="-309880" lvl="0" marL="321945" marR="0" rtl="0" algn="l">
              <a:lnSpc>
                <a:spcPct val="100000"/>
              </a:lnSpc>
              <a:spcBef>
                <a:spcPts val="62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If found, the cookie is included in the request.</a:t>
            </a:r>
            <a:endParaRPr b="0" i="0" sz="2800" u="none" cap="none" strike="noStrike">
              <a:solidFill>
                <a:srgbClr val="000000"/>
              </a:solidFill>
              <a:latin typeface="Calibri"/>
              <a:ea typeface="Calibri"/>
              <a:cs typeface="Calibri"/>
              <a:sym typeface="Calibri"/>
            </a:endParaRPr>
          </a:p>
          <a:p>
            <a:pPr indent="-228600" lvl="0" marL="241300" marR="723265" rtl="0" algn="l">
              <a:lnSpc>
                <a:spcPct val="108214"/>
              </a:lnSpc>
              <a:spcBef>
                <a:spcPts val="103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When the server receives the request, it knows that </a:t>
            </a:r>
            <a:r>
              <a:rPr b="0" i="0" lang="en-US" sz="2800" u="none" cap="none" strike="noStrike">
                <a:solidFill>
                  <a:srgbClr val="2D75B6"/>
                </a:solidFill>
                <a:latin typeface="Calibri"/>
                <a:ea typeface="Calibri"/>
                <a:cs typeface="Calibri"/>
                <a:sym typeface="Calibri"/>
              </a:rPr>
              <a:t>this is an old  </a:t>
            </a:r>
            <a:r>
              <a:rPr b="0" i="0" lang="en-US" sz="2800" u="none" cap="none" strike="noStrike">
                <a:solidFill>
                  <a:srgbClr val="000000"/>
                </a:solidFill>
                <a:latin typeface="Calibri"/>
                <a:ea typeface="Calibri"/>
                <a:cs typeface="Calibri"/>
                <a:sym typeface="Calibri"/>
              </a:rPr>
              <a:t>client, not a new one.</a:t>
            </a:r>
            <a:endParaRPr b="0" i="0" sz="2800" u="none" cap="none" strike="noStrike">
              <a:solidFill>
                <a:srgbClr val="000000"/>
              </a:solidFill>
              <a:latin typeface="Calibri"/>
              <a:ea typeface="Calibri"/>
              <a:cs typeface="Calibri"/>
              <a:sym typeface="Calibri"/>
            </a:endParaRPr>
          </a:p>
          <a:p>
            <a:pPr indent="-228600" lvl="0" marL="241300" marR="5080" rtl="0" algn="l">
              <a:lnSpc>
                <a:spcPct val="107857"/>
              </a:lnSpc>
              <a:spcBef>
                <a:spcPts val="99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Note that the contents of the cookie are never read by the browser or  disclosed to the user.</a:t>
            </a:r>
            <a:endParaRPr b="0" i="0" sz="2800" u="none" cap="none" strike="noStrike">
              <a:solidFill>
                <a:srgbClr val="000000"/>
              </a:solidFill>
              <a:latin typeface="Calibri"/>
              <a:ea typeface="Calibri"/>
              <a:cs typeface="Calibri"/>
              <a:sym typeface="Calibri"/>
            </a:endParaRPr>
          </a:p>
          <a:p>
            <a:pPr indent="-309880" lvl="0" marL="321945" marR="0" rtl="0" algn="l">
              <a:lnSpc>
                <a:spcPct val="100000"/>
              </a:lnSpc>
              <a:spcBef>
                <a:spcPts val="63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It is a cookie made by the server and </a:t>
            </a:r>
            <a:r>
              <a:rPr b="0" i="0" lang="en-US" sz="2800" u="none" cap="none" strike="noStrike">
                <a:solidFill>
                  <a:srgbClr val="2D75B6"/>
                </a:solidFill>
                <a:latin typeface="Calibri"/>
                <a:ea typeface="Calibri"/>
                <a:cs typeface="Calibri"/>
                <a:sym typeface="Calibri"/>
              </a:rPr>
              <a:t>eaten by the server</a:t>
            </a: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6"/>
          <p:cNvSpPr txBox="1"/>
          <p:nvPr/>
        </p:nvSpPr>
        <p:spPr>
          <a:xfrm>
            <a:off x="916939" y="581660"/>
            <a:ext cx="10252710" cy="5313045"/>
          </a:xfrm>
          <a:prstGeom prst="rect">
            <a:avLst/>
          </a:prstGeom>
          <a:noFill/>
          <a:ln>
            <a:noFill/>
          </a:ln>
        </p:spPr>
        <p:txBody>
          <a:bodyPr anchorCtr="0" anchor="t" bIns="0" lIns="0" spcFirstLastPara="1" rIns="0" wrap="square" tIns="60950">
            <a:spAutoFit/>
          </a:bodyPr>
          <a:lstStyle/>
          <a:p>
            <a:pPr indent="-228600" lvl="0" marL="241300" marR="746125" rtl="0" algn="l">
              <a:lnSpc>
                <a:spcPct val="107857"/>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One problem with this paradigm is that the concentration of the  communication load is on the shoulder of the server,</a:t>
            </a:r>
            <a:endParaRPr b="0" i="0" sz="2800" u="none" cap="none" strike="noStrike">
              <a:solidFill>
                <a:schemeClr val="dk1"/>
              </a:solidFill>
              <a:latin typeface="Calibri"/>
              <a:ea typeface="Calibri"/>
              <a:cs typeface="Calibri"/>
              <a:sym typeface="Calibri"/>
            </a:endParaRPr>
          </a:p>
          <a:p>
            <a:pPr indent="-309880" lvl="0" marL="321945" marR="0" rtl="0" algn="l">
              <a:lnSpc>
                <a:spcPct val="100000"/>
              </a:lnSpc>
              <a:spcBef>
                <a:spcPts val="63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which means the server should be a powerful computer.</a:t>
            </a:r>
            <a:endParaRPr b="0" i="0" sz="2800" u="none" cap="none" strike="noStrike">
              <a:solidFill>
                <a:schemeClr val="dk1"/>
              </a:solidFill>
              <a:latin typeface="Calibri"/>
              <a:ea typeface="Calibri"/>
              <a:cs typeface="Calibri"/>
              <a:sym typeface="Calibri"/>
            </a:endParaRPr>
          </a:p>
          <a:p>
            <a:pPr indent="-228600" lvl="0" marL="241300" marR="820419" rtl="0" algn="l">
              <a:lnSpc>
                <a:spcPct val="107857"/>
              </a:lnSpc>
              <a:spcBef>
                <a:spcPts val="10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Even a powerful computer may become overwhelmed if a large  number of clients try to connect to the server at the same time.</a:t>
            </a:r>
            <a:endParaRPr b="0" i="0" sz="2800" u="none" cap="none" strike="noStrike">
              <a:solidFill>
                <a:schemeClr val="dk1"/>
              </a:solidFill>
              <a:latin typeface="Calibri"/>
              <a:ea typeface="Calibri"/>
              <a:cs typeface="Calibri"/>
              <a:sym typeface="Calibri"/>
            </a:endParaRPr>
          </a:p>
          <a:p>
            <a:pPr indent="-228600" lvl="0" marL="241300" marR="145415" rtl="0" algn="l">
              <a:lnSpc>
                <a:spcPct val="107857"/>
              </a:lnSpc>
              <a:spcBef>
                <a:spcPts val="101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Another problem is that there should be a service provider willing to  accept the cost and create a powerful server for a specific service,</a:t>
            </a:r>
            <a:endParaRPr b="0" i="0" sz="2800" u="none" cap="none" strike="noStrike">
              <a:solidFill>
                <a:schemeClr val="dk1"/>
              </a:solidFill>
              <a:latin typeface="Calibri"/>
              <a:ea typeface="Calibri"/>
              <a:cs typeface="Calibri"/>
              <a:sym typeface="Calibri"/>
            </a:endParaRPr>
          </a:p>
          <a:p>
            <a:pPr indent="-228600" lvl="0" marL="241300" marR="5080" rtl="0" algn="l">
              <a:lnSpc>
                <a:spcPct val="108214"/>
              </a:lnSpc>
              <a:spcBef>
                <a:spcPts val="100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which means the service must always return some type of income for  the server in order to encourage such an arrangement.</a:t>
            </a:r>
            <a:endParaRPr b="0" i="0" sz="2800" u="none" cap="none" strike="noStrike">
              <a:solidFill>
                <a:schemeClr val="dk1"/>
              </a:solidFill>
              <a:latin typeface="Calibri"/>
              <a:ea typeface="Calibri"/>
              <a:cs typeface="Calibri"/>
              <a:sym typeface="Calibri"/>
            </a:endParaRPr>
          </a:p>
          <a:p>
            <a:pPr indent="-228600" lvl="0" marL="241300" marR="73660" rtl="0" algn="l">
              <a:lnSpc>
                <a:spcPct val="90000"/>
              </a:lnSpc>
              <a:spcBef>
                <a:spcPts val="944"/>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World Wide Web (WWW) , HyperText Transfer Protocol (HTTP), file  transfer protocol (FTP), secure shell (SSH), e-mail, and so on uses this  paradigm.</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sp>
        <p:nvSpPr>
          <p:cNvPr id="411" name="Google Shape;411;p60"/>
          <p:cNvSpPr txBox="1"/>
          <p:nvPr>
            <p:ph type="title"/>
          </p:nvPr>
        </p:nvSpPr>
        <p:spPr>
          <a:xfrm>
            <a:off x="916939" y="609676"/>
            <a:ext cx="192087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Example</a:t>
            </a:r>
            <a:endParaRPr/>
          </a:p>
        </p:txBody>
      </p:sp>
      <p:sp>
        <p:nvSpPr>
          <p:cNvPr id="412" name="Google Shape;412;p60"/>
          <p:cNvSpPr txBox="1"/>
          <p:nvPr/>
        </p:nvSpPr>
        <p:spPr>
          <a:xfrm>
            <a:off x="916939" y="1793493"/>
            <a:ext cx="9819005" cy="3905885"/>
          </a:xfrm>
          <a:prstGeom prst="rect">
            <a:avLst/>
          </a:prstGeom>
          <a:noFill/>
          <a:ln>
            <a:noFill/>
          </a:ln>
        </p:spPr>
        <p:txBody>
          <a:bodyPr anchorCtr="0" anchor="t" bIns="0" lIns="0" spcFirstLastPara="1" rIns="0" wrap="square" tIns="59675">
            <a:spAutoFit/>
          </a:bodyPr>
          <a:lstStyle/>
          <a:p>
            <a:pPr indent="-228600" lvl="0" marL="241300" marR="511175" rtl="0" algn="l">
              <a:lnSpc>
                <a:spcPct val="108214"/>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An electronic store (e-commerce) can </a:t>
            </a:r>
            <a:r>
              <a:rPr b="0" i="0" lang="en-US" sz="2800" u="none" cap="none" strike="noStrike">
                <a:solidFill>
                  <a:srgbClr val="2D75B6"/>
                </a:solidFill>
                <a:latin typeface="Calibri"/>
                <a:ea typeface="Calibri"/>
                <a:cs typeface="Calibri"/>
                <a:sym typeface="Calibri"/>
              </a:rPr>
              <a:t>use a cookie </a:t>
            </a:r>
            <a:r>
              <a:rPr b="0" i="0" lang="en-US" sz="2800" u="none" cap="none" strike="noStrike">
                <a:solidFill>
                  <a:srgbClr val="000000"/>
                </a:solidFill>
                <a:latin typeface="Calibri"/>
                <a:ea typeface="Calibri"/>
                <a:cs typeface="Calibri"/>
                <a:sym typeface="Calibri"/>
              </a:rPr>
              <a:t>for its client  shoppers.</a:t>
            </a:r>
            <a:endParaRPr b="0" i="0" sz="2800" u="none" cap="none" strike="noStrike">
              <a:solidFill>
                <a:srgbClr val="000000"/>
              </a:solidFill>
              <a:latin typeface="Calibri"/>
              <a:ea typeface="Calibri"/>
              <a:cs typeface="Calibri"/>
              <a:sym typeface="Calibri"/>
            </a:endParaRPr>
          </a:p>
          <a:p>
            <a:pPr indent="-228600" lvl="0" marL="241300" marR="29844" rtl="0" algn="l">
              <a:lnSpc>
                <a:spcPct val="107857"/>
              </a:lnSpc>
              <a:spcBef>
                <a:spcPts val="1005"/>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When a client selects an item and inserts it in a cart, a cookie that  contains information about the item, such as its number and unit  price, </a:t>
            </a:r>
            <a:r>
              <a:rPr b="0" i="0" lang="en-US" sz="2800" u="none" cap="none" strike="noStrike">
                <a:solidFill>
                  <a:srgbClr val="2D75B6"/>
                </a:solidFill>
                <a:latin typeface="Calibri"/>
                <a:ea typeface="Calibri"/>
                <a:cs typeface="Calibri"/>
                <a:sym typeface="Calibri"/>
              </a:rPr>
              <a:t>is sent to the browser</a:t>
            </a: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a:p>
            <a:pPr indent="-228600" lvl="0" marL="241300" marR="144780" rtl="0" algn="l">
              <a:lnSpc>
                <a:spcPct val="107857"/>
              </a:lnSpc>
              <a:spcBef>
                <a:spcPts val="1015"/>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If the client selects a second item, </a:t>
            </a:r>
            <a:r>
              <a:rPr b="0" i="0" lang="en-US" sz="2800" u="none" cap="none" strike="noStrike">
                <a:solidFill>
                  <a:srgbClr val="2D75B6"/>
                </a:solidFill>
                <a:latin typeface="Calibri"/>
                <a:ea typeface="Calibri"/>
                <a:cs typeface="Calibri"/>
                <a:sym typeface="Calibri"/>
              </a:rPr>
              <a:t>the cookie is updated </a:t>
            </a:r>
            <a:r>
              <a:rPr b="0" i="0" lang="en-US" sz="2800" u="none" cap="none" strike="noStrike">
                <a:solidFill>
                  <a:srgbClr val="000000"/>
                </a:solidFill>
                <a:latin typeface="Calibri"/>
                <a:ea typeface="Calibri"/>
                <a:cs typeface="Calibri"/>
                <a:sym typeface="Calibri"/>
              </a:rPr>
              <a:t>with the  new selection information, and so on.</a:t>
            </a:r>
            <a:endParaRPr b="0" i="0" sz="2800" u="none" cap="none" strike="noStrike">
              <a:solidFill>
                <a:srgbClr val="000000"/>
              </a:solidFill>
              <a:latin typeface="Calibri"/>
              <a:ea typeface="Calibri"/>
              <a:cs typeface="Calibri"/>
              <a:sym typeface="Calibri"/>
            </a:endParaRPr>
          </a:p>
          <a:p>
            <a:pPr indent="-228600" lvl="0" marL="241300" marR="5080" rtl="0" algn="l">
              <a:lnSpc>
                <a:spcPct val="107857"/>
              </a:lnSpc>
              <a:spcBef>
                <a:spcPts val="100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When </a:t>
            </a:r>
            <a:r>
              <a:rPr b="0" i="0" lang="en-US" sz="2800" u="none" cap="none" strike="noStrike">
                <a:solidFill>
                  <a:srgbClr val="2D75B6"/>
                </a:solidFill>
                <a:latin typeface="Calibri"/>
                <a:ea typeface="Calibri"/>
                <a:cs typeface="Calibri"/>
                <a:sym typeface="Calibri"/>
              </a:rPr>
              <a:t>the client finishes </a:t>
            </a:r>
            <a:r>
              <a:rPr b="0" i="0" lang="en-US" sz="2800" u="none" cap="none" strike="noStrike">
                <a:solidFill>
                  <a:srgbClr val="000000"/>
                </a:solidFill>
                <a:latin typeface="Calibri"/>
                <a:ea typeface="Calibri"/>
                <a:cs typeface="Calibri"/>
                <a:sym typeface="Calibri"/>
              </a:rPr>
              <a:t>shopping and wants to check out, the last  cookie is retrieved and the total charge is calculated.</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6" name="Shape 416"/>
        <p:cNvGrpSpPr/>
        <p:nvPr/>
      </p:nvGrpSpPr>
      <p:grpSpPr>
        <a:xfrm>
          <a:off x="0" y="0"/>
          <a:ext cx="0" cy="0"/>
          <a:chOff x="0" y="0"/>
          <a:chExt cx="0" cy="0"/>
        </a:xfrm>
      </p:grpSpPr>
      <p:sp>
        <p:nvSpPr>
          <p:cNvPr id="417" name="Google Shape;417;p61"/>
          <p:cNvSpPr txBox="1"/>
          <p:nvPr>
            <p:ph type="title"/>
          </p:nvPr>
        </p:nvSpPr>
        <p:spPr>
          <a:xfrm>
            <a:off x="916939" y="609676"/>
            <a:ext cx="601599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Web Caching: Proxy Server</a:t>
            </a:r>
            <a:endParaRPr/>
          </a:p>
        </p:txBody>
      </p:sp>
      <p:sp>
        <p:nvSpPr>
          <p:cNvPr id="418" name="Google Shape;418;p61"/>
          <p:cNvSpPr txBox="1"/>
          <p:nvPr/>
        </p:nvSpPr>
        <p:spPr>
          <a:xfrm>
            <a:off x="916939" y="1746250"/>
            <a:ext cx="10099040" cy="4481195"/>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HTTP supports </a:t>
            </a:r>
            <a:r>
              <a:rPr b="0" i="0" lang="en-US" sz="2400" u="none" cap="none" strike="noStrike">
                <a:solidFill>
                  <a:srgbClr val="2D75B6"/>
                </a:solidFill>
                <a:latin typeface="Calibri"/>
                <a:ea typeface="Calibri"/>
                <a:cs typeface="Calibri"/>
                <a:sym typeface="Calibri"/>
              </a:rPr>
              <a:t>proxy servers</a:t>
            </a:r>
            <a:r>
              <a:rPr b="0" i="0" lang="en-US" sz="2400" u="none" cap="none" strike="noStrike">
                <a:solidFill>
                  <a:srgbClr val="000000"/>
                </a:solidFill>
                <a:latin typeface="Calibri"/>
                <a:ea typeface="Calibri"/>
                <a:cs typeface="Calibri"/>
                <a:sym typeface="Calibri"/>
              </a:rPr>
              <a:t>.</a:t>
            </a:r>
            <a:endParaRPr b="0" i="0" sz="2400" u="none" cap="none" strike="noStrike">
              <a:solidFill>
                <a:srgbClr val="000000"/>
              </a:solidFill>
              <a:latin typeface="Calibri"/>
              <a:ea typeface="Calibri"/>
              <a:cs typeface="Calibri"/>
              <a:sym typeface="Calibri"/>
            </a:endParaRPr>
          </a:p>
          <a:p>
            <a:pPr indent="-228600" lvl="0" marL="241300" marR="0" rtl="0" algn="l">
              <a:lnSpc>
                <a:spcPct val="100000"/>
              </a:lnSpc>
              <a:spcBef>
                <a:spcPts val="13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 proxy server </a:t>
            </a:r>
            <a:r>
              <a:rPr b="0" i="0" lang="en-US" sz="2400" u="none" cap="none" strike="noStrike">
                <a:solidFill>
                  <a:srgbClr val="2D75B6"/>
                </a:solidFill>
                <a:latin typeface="Calibri"/>
                <a:ea typeface="Calibri"/>
                <a:cs typeface="Calibri"/>
                <a:sym typeface="Calibri"/>
              </a:rPr>
              <a:t>is a computer </a:t>
            </a:r>
            <a:r>
              <a:rPr b="0" i="0" lang="en-US" sz="2400" u="none" cap="none" strike="noStrike">
                <a:solidFill>
                  <a:srgbClr val="000000"/>
                </a:solidFill>
                <a:latin typeface="Calibri"/>
                <a:ea typeface="Calibri"/>
                <a:cs typeface="Calibri"/>
                <a:sym typeface="Calibri"/>
              </a:rPr>
              <a:t>that keeps copies of responses </a:t>
            </a:r>
            <a:r>
              <a:rPr b="0" i="0" lang="en-US" sz="2400" u="none" cap="none" strike="noStrike">
                <a:solidFill>
                  <a:srgbClr val="2D75B6"/>
                </a:solidFill>
                <a:latin typeface="Calibri"/>
                <a:ea typeface="Calibri"/>
                <a:cs typeface="Calibri"/>
                <a:sym typeface="Calibri"/>
              </a:rPr>
              <a:t>to recent requests</a:t>
            </a:r>
            <a:r>
              <a:rPr b="0" i="0" lang="en-US" sz="2400" u="none" cap="none" strike="noStrike">
                <a:solidFill>
                  <a:srgbClr val="000000"/>
                </a:solidFill>
                <a:latin typeface="Calibri"/>
                <a:ea typeface="Calibri"/>
                <a:cs typeface="Calibri"/>
                <a:sym typeface="Calibri"/>
              </a:rPr>
              <a:t>.</a:t>
            </a:r>
            <a:endParaRPr b="0" i="0" sz="2400" u="none" cap="none" strike="noStrike">
              <a:solidFill>
                <a:srgbClr val="000000"/>
              </a:solidFill>
              <a:latin typeface="Calibri"/>
              <a:ea typeface="Calibri"/>
              <a:cs typeface="Calibri"/>
              <a:sym typeface="Calibri"/>
            </a:endParaRPr>
          </a:p>
          <a:p>
            <a:pPr indent="-228600" lvl="0" marL="241300" marR="0" rtl="0" algn="l">
              <a:lnSpc>
                <a:spcPct val="100000"/>
              </a:lnSpc>
              <a:spcBef>
                <a:spcPts val="15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HTTP client sends a request to the proxy server.</a:t>
            </a:r>
            <a:endParaRPr b="0" i="0" sz="2400" u="none" cap="none" strike="noStrike">
              <a:solidFill>
                <a:srgbClr val="000000"/>
              </a:solidFill>
              <a:latin typeface="Calibri"/>
              <a:ea typeface="Calibri"/>
              <a:cs typeface="Calibri"/>
              <a:sym typeface="Calibri"/>
            </a:endParaRPr>
          </a:p>
          <a:p>
            <a:pPr indent="-228600" lvl="0" marL="241300" marR="0" rtl="0" algn="l">
              <a:lnSpc>
                <a:spcPct val="100000"/>
              </a:lnSpc>
              <a:spcBef>
                <a:spcPts val="13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proxy server checks </a:t>
            </a:r>
            <a:r>
              <a:rPr b="0" i="0" lang="en-US" sz="2400" u="none" cap="none" strike="noStrike">
                <a:solidFill>
                  <a:srgbClr val="2D75B6"/>
                </a:solidFill>
                <a:latin typeface="Calibri"/>
                <a:ea typeface="Calibri"/>
                <a:cs typeface="Calibri"/>
                <a:sym typeface="Calibri"/>
              </a:rPr>
              <a:t>its cache</a:t>
            </a:r>
            <a:r>
              <a:rPr b="0" i="0" lang="en-US" sz="2400" u="none" cap="none" strike="noStrike">
                <a:solidFill>
                  <a:srgbClr val="000000"/>
                </a:solidFill>
                <a:latin typeface="Calibri"/>
                <a:ea typeface="Calibri"/>
                <a:cs typeface="Calibri"/>
                <a:sym typeface="Calibri"/>
              </a:rPr>
              <a:t>.</a:t>
            </a:r>
            <a:endParaRPr b="0" i="0" sz="2400" u="none" cap="none" strike="noStrike">
              <a:solidFill>
                <a:srgbClr val="000000"/>
              </a:solidFill>
              <a:latin typeface="Calibri"/>
              <a:ea typeface="Calibri"/>
              <a:cs typeface="Calibri"/>
              <a:sym typeface="Calibri"/>
            </a:endParaRPr>
          </a:p>
          <a:p>
            <a:pPr indent="-228600" lvl="0" marL="241300" marR="5080" rtl="0" algn="l">
              <a:lnSpc>
                <a:spcPct val="70000"/>
              </a:lnSpc>
              <a:spcBef>
                <a:spcPts val="994"/>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If the response </a:t>
            </a:r>
            <a:r>
              <a:rPr b="0" i="0" lang="en-US" sz="2400" u="none" cap="none" strike="noStrike">
                <a:solidFill>
                  <a:srgbClr val="2D75B6"/>
                </a:solidFill>
                <a:latin typeface="Calibri"/>
                <a:ea typeface="Calibri"/>
                <a:cs typeface="Calibri"/>
                <a:sym typeface="Calibri"/>
              </a:rPr>
              <a:t>is not stored </a:t>
            </a:r>
            <a:r>
              <a:rPr b="0" i="0" lang="en-US" sz="2400" u="none" cap="none" strike="noStrike">
                <a:solidFill>
                  <a:srgbClr val="000000"/>
                </a:solidFill>
                <a:latin typeface="Calibri"/>
                <a:ea typeface="Calibri"/>
                <a:cs typeface="Calibri"/>
                <a:sym typeface="Calibri"/>
              </a:rPr>
              <a:t>in the cache, the proxy server sends the request to  the corresponding </a:t>
            </a:r>
            <a:r>
              <a:rPr b="0" i="0" lang="en-US" sz="2400" u="none" cap="none" strike="noStrike">
                <a:solidFill>
                  <a:srgbClr val="2D75B6"/>
                </a:solidFill>
                <a:latin typeface="Calibri"/>
                <a:ea typeface="Calibri"/>
                <a:cs typeface="Calibri"/>
                <a:sym typeface="Calibri"/>
              </a:rPr>
              <a:t>server.</a:t>
            </a:r>
            <a:endParaRPr b="0" i="0" sz="2400" u="none" cap="none" strike="noStrike">
              <a:solidFill>
                <a:srgbClr val="000000"/>
              </a:solidFill>
              <a:latin typeface="Calibri"/>
              <a:ea typeface="Calibri"/>
              <a:cs typeface="Calibri"/>
              <a:sym typeface="Calibri"/>
            </a:endParaRPr>
          </a:p>
          <a:p>
            <a:pPr indent="-228600" lvl="0" marL="241300" marR="64135" rtl="0" algn="l">
              <a:lnSpc>
                <a:spcPct val="70000"/>
              </a:lnSpc>
              <a:spcBef>
                <a:spcPts val="101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Incoming responses are sent to the proxy server and </a:t>
            </a:r>
            <a:r>
              <a:rPr b="0" i="0" lang="en-US" sz="2400" u="none" cap="none" strike="noStrike">
                <a:solidFill>
                  <a:srgbClr val="2D75B6"/>
                </a:solidFill>
                <a:latin typeface="Calibri"/>
                <a:ea typeface="Calibri"/>
                <a:cs typeface="Calibri"/>
                <a:sym typeface="Calibri"/>
              </a:rPr>
              <a:t>stored </a:t>
            </a:r>
            <a:r>
              <a:rPr b="0" i="0" lang="en-US" sz="2400" u="none" cap="none" strike="noStrike">
                <a:solidFill>
                  <a:srgbClr val="000000"/>
                </a:solidFill>
                <a:latin typeface="Calibri"/>
                <a:ea typeface="Calibri"/>
                <a:cs typeface="Calibri"/>
                <a:sym typeface="Calibri"/>
              </a:rPr>
              <a:t>for future requests  from other clients.</a:t>
            </a:r>
            <a:endParaRPr b="0" i="0" sz="2400" u="none" cap="none" strike="noStrike">
              <a:solidFill>
                <a:srgbClr val="000000"/>
              </a:solidFill>
              <a:latin typeface="Calibri"/>
              <a:ea typeface="Calibri"/>
              <a:cs typeface="Calibri"/>
              <a:sym typeface="Calibri"/>
            </a:endParaRPr>
          </a:p>
          <a:p>
            <a:pPr indent="-228600" lvl="0" marL="241300" marR="190500" rtl="0" algn="l">
              <a:lnSpc>
                <a:spcPct val="70000"/>
              </a:lnSpc>
              <a:spcBef>
                <a:spcPts val="994"/>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proxy server </a:t>
            </a:r>
            <a:r>
              <a:rPr b="0" i="0" lang="en-US" sz="2400" u="none" cap="none" strike="noStrike">
                <a:solidFill>
                  <a:srgbClr val="2D75B6"/>
                </a:solidFill>
                <a:latin typeface="Calibri"/>
                <a:ea typeface="Calibri"/>
                <a:cs typeface="Calibri"/>
                <a:sym typeface="Calibri"/>
              </a:rPr>
              <a:t>reduces the load </a:t>
            </a:r>
            <a:r>
              <a:rPr b="0" i="0" lang="en-US" sz="2400" u="none" cap="none" strike="noStrike">
                <a:solidFill>
                  <a:srgbClr val="000000"/>
                </a:solidFill>
                <a:latin typeface="Calibri"/>
                <a:ea typeface="Calibri"/>
                <a:cs typeface="Calibri"/>
                <a:sym typeface="Calibri"/>
              </a:rPr>
              <a:t>on the original server, decreases traffic, and  improves latency.</a:t>
            </a:r>
            <a:endParaRPr b="0" i="0" sz="2400" u="none" cap="none" strike="noStrike">
              <a:solidFill>
                <a:srgbClr val="000000"/>
              </a:solidFill>
              <a:latin typeface="Calibri"/>
              <a:ea typeface="Calibri"/>
              <a:cs typeface="Calibri"/>
              <a:sym typeface="Calibri"/>
            </a:endParaRPr>
          </a:p>
          <a:p>
            <a:pPr indent="-228600" lvl="0" marL="241300" marR="364490" rtl="0" algn="l">
              <a:lnSpc>
                <a:spcPct val="70000"/>
              </a:lnSpc>
              <a:spcBef>
                <a:spcPts val="100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However, to use the proxy server, the client must be configured to access the  proxy instead of the target server.</a:t>
            </a:r>
            <a:endParaRPr b="0" i="0" sz="2400" u="none" cap="none" strike="noStrike">
              <a:solidFill>
                <a:srgbClr val="000000"/>
              </a:solidFill>
              <a:latin typeface="Calibri"/>
              <a:ea typeface="Calibri"/>
              <a:cs typeface="Calibri"/>
              <a:sym typeface="Calibri"/>
            </a:endParaRPr>
          </a:p>
          <a:p>
            <a:pPr indent="-228600" lvl="0" marL="241300" marR="0" rtl="0" algn="l">
              <a:lnSpc>
                <a:spcPct val="100000"/>
              </a:lnSpc>
              <a:spcBef>
                <a:spcPts val="145"/>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proxy server acts as both server and client.</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2" name="Shape 422"/>
        <p:cNvGrpSpPr/>
        <p:nvPr/>
      </p:nvGrpSpPr>
      <p:grpSpPr>
        <a:xfrm>
          <a:off x="0" y="0"/>
          <a:ext cx="0" cy="0"/>
          <a:chOff x="0" y="0"/>
          <a:chExt cx="0" cy="0"/>
        </a:xfrm>
      </p:grpSpPr>
      <p:sp>
        <p:nvSpPr>
          <p:cNvPr id="423" name="Google Shape;423;p62"/>
          <p:cNvSpPr txBox="1"/>
          <p:nvPr>
            <p:ph type="title"/>
          </p:nvPr>
        </p:nvSpPr>
        <p:spPr>
          <a:xfrm>
            <a:off x="916939" y="609676"/>
            <a:ext cx="484378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Proxy Server Location</a:t>
            </a:r>
            <a:endParaRPr/>
          </a:p>
        </p:txBody>
      </p:sp>
      <p:sp>
        <p:nvSpPr>
          <p:cNvPr id="424" name="Google Shape;424;p62"/>
          <p:cNvSpPr txBox="1"/>
          <p:nvPr/>
        </p:nvSpPr>
        <p:spPr>
          <a:xfrm>
            <a:off x="916939" y="1707159"/>
            <a:ext cx="10151745" cy="3736340"/>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proxy servers are normally located at the client site.</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7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This means that we can have a hierarchy of proxy servers.</a:t>
            </a:r>
            <a:endParaRPr b="0" i="0" sz="2800" u="none" cap="none" strike="noStrike">
              <a:solidFill>
                <a:srgbClr val="000000"/>
              </a:solidFill>
              <a:latin typeface="Calibri"/>
              <a:ea typeface="Calibri"/>
              <a:cs typeface="Calibri"/>
              <a:sym typeface="Calibri"/>
            </a:endParaRPr>
          </a:p>
          <a:p>
            <a:pPr indent="-177800" lvl="0" marL="12700" marR="5080" rtl="0" algn="l">
              <a:lnSpc>
                <a:spcPct val="107857"/>
              </a:lnSpc>
              <a:spcBef>
                <a:spcPts val="1045"/>
              </a:spcBef>
              <a:spcAft>
                <a:spcPts val="0"/>
              </a:spcAft>
              <a:buClr>
                <a:srgbClr val="2D75B6"/>
              </a:buClr>
              <a:buSzPts val="2800"/>
              <a:buFont typeface="Calibri"/>
              <a:buAutoNum type="arabicPeriod"/>
            </a:pPr>
            <a:r>
              <a:rPr b="0" i="0" lang="en-US" sz="2800" u="none" cap="none" strike="noStrike">
                <a:solidFill>
                  <a:srgbClr val="2D75B6"/>
                </a:solidFill>
                <a:latin typeface="Calibri"/>
                <a:ea typeface="Calibri"/>
                <a:cs typeface="Calibri"/>
                <a:sym typeface="Calibri"/>
              </a:rPr>
              <a:t>A client </a:t>
            </a:r>
            <a:r>
              <a:rPr b="0" i="0" lang="en-US" sz="2800" u="none" cap="none" strike="noStrike">
                <a:solidFill>
                  <a:srgbClr val="000000"/>
                </a:solidFill>
                <a:latin typeface="Calibri"/>
                <a:ea typeface="Calibri"/>
                <a:cs typeface="Calibri"/>
                <a:sym typeface="Calibri"/>
              </a:rPr>
              <a:t>computer can also be used as a proxy server, in a small  capacity, that stores responses to requests often invoked by the client.</a:t>
            </a:r>
            <a:endParaRPr b="0" i="0" sz="2800" u="none" cap="none" strike="noStrike">
              <a:solidFill>
                <a:srgbClr val="000000"/>
              </a:solidFill>
              <a:latin typeface="Calibri"/>
              <a:ea typeface="Calibri"/>
              <a:cs typeface="Calibri"/>
              <a:sym typeface="Calibri"/>
            </a:endParaRPr>
          </a:p>
          <a:p>
            <a:pPr indent="-177800" lvl="0" marL="12700" marR="76835" rtl="0" algn="l">
              <a:lnSpc>
                <a:spcPct val="107857"/>
              </a:lnSpc>
              <a:spcBef>
                <a:spcPts val="1005"/>
              </a:spcBef>
              <a:spcAft>
                <a:spcPts val="0"/>
              </a:spcAft>
              <a:buClr>
                <a:srgbClr val="2D75B6"/>
              </a:buClr>
              <a:buSzPts val="2800"/>
              <a:buFont typeface="Calibri"/>
              <a:buAutoNum type="arabicPeriod"/>
            </a:pPr>
            <a:r>
              <a:rPr b="0" i="0" lang="en-US" sz="2800" u="none" cap="none" strike="noStrike">
                <a:solidFill>
                  <a:srgbClr val="2D75B6"/>
                </a:solidFill>
                <a:latin typeface="Calibri"/>
                <a:ea typeface="Calibri"/>
                <a:cs typeface="Calibri"/>
                <a:sym typeface="Calibri"/>
              </a:rPr>
              <a:t>In a company, </a:t>
            </a:r>
            <a:r>
              <a:rPr b="0" i="0" lang="en-US" sz="2800" u="none" cap="none" strike="noStrike">
                <a:solidFill>
                  <a:srgbClr val="000000"/>
                </a:solidFill>
                <a:latin typeface="Calibri"/>
                <a:ea typeface="Calibri"/>
                <a:cs typeface="Calibri"/>
                <a:sym typeface="Calibri"/>
              </a:rPr>
              <a:t>a proxy server may be installed on the computer LAN  to reduce the load going out of and coming into the LAN.</a:t>
            </a:r>
            <a:endParaRPr b="0" i="0" sz="2800" u="none" cap="none" strike="noStrike">
              <a:solidFill>
                <a:srgbClr val="000000"/>
              </a:solidFill>
              <a:latin typeface="Calibri"/>
              <a:ea typeface="Calibri"/>
              <a:cs typeface="Calibri"/>
              <a:sym typeface="Calibri"/>
            </a:endParaRPr>
          </a:p>
          <a:p>
            <a:pPr indent="-177800" lvl="0" marL="12700" marR="40005" rtl="0" algn="l">
              <a:lnSpc>
                <a:spcPct val="108214"/>
              </a:lnSpc>
              <a:spcBef>
                <a:spcPts val="1005"/>
              </a:spcBef>
              <a:spcAft>
                <a:spcPts val="0"/>
              </a:spcAft>
              <a:buClr>
                <a:srgbClr val="2D75B6"/>
              </a:buClr>
              <a:buSzPts val="2800"/>
              <a:buFont typeface="Calibri"/>
              <a:buAutoNum type="arabicPeriod"/>
            </a:pPr>
            <a:r>
              <a:rPr b="0" i="0" lang="en-US" sz="2800" u="none" cap="none" strike="noStrike">
                <a:solidFill>
                  <a:srgbClr val="2D75B6"/>
                </a:solidFill>
                <a:latin typeface="Calibri"/>
                <a:ea typeface="Calibri"/>
                <a:cs typeface="Calibri"/>
                <a:sym typeface="Calibri"/>
              </a:rPr>
              <a:t>An ISP </a:t>
            </a:r>
            <a:r>
              <a:rPr b="0" i="0" lang="en-US" sz="2800" u="none" cap="none" strike="noStrike">
                <a:solidFill>
                  <a:srgbClr val="000000"/>
                </a:solidFill>
                <a:latin typeface="Calibri"/>
                <a:ea typeface="Calibri"/>
                <a:cs typeface="Calibri"/>
                <a:sym typeface="Calibri"/>
              </a:rPr>
              <a:t>with many customers can install a proxy server to reduce the  load going out of and coming into the ISP network.</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8" name="Shape 428"/>
        <p:cNvGrpSpPr/>
        <p:nvPr/>
      </p:nvGrpSpPr>
      <p:grpSpPr>
        <a:xfrm>
          <a:off x="0" y="0"/>
          <a:ext cx="0" cy="0"/>
          <a:chOff x="0" y="0"/>
          <a:chExt cx="0" cy="0"/>
        </a:xfrm>
      </p:grpSpPr>
      <p:sp>
        <p:nvSpPr>
          <p:cNvPr id="429" name="Google Shape;429;p63"/>
          <p:cNvSpPr txBox="1"/>
          <p:nvPr>
            <p:ph type="title"/>
          </p:nvPr>
        </p:nvSpPr>
        <p:spPr>
          <a:xfrm>
            <a:off x="916939" y="609676"/>
            <a:ext cx="578358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Example of a proxy server</a:t>
            </a:r>
            <a:endParaRPr/>
          </a:p>
        </p:txBody>
      </p:sp>
      <p:pic>
        <p:nvPicPr>
          <p:cNvPr id="430" name="Google Shape;430;p63"/>
          <p:cNvPicPr preferRelativeResize="0"/>
          <p:nvPr/>
        </p:nvPicPr>
        <p:blipFill rotWithShape="1">
          <a:blip r:embed="rId3">
            <a:alphaModFix/>
          </a:blip>
          <a:srcRect b="0" l="0" r="0" t="0"/>
          <a:stretch/>
        </p:blipFill>
        <p:spPr>
          <a:xfrm>
            <a:off x="1239011" y="2015673"/>
            <a:ext cx="9123512" cy="385001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64"/>
          <p:cNvSpPr txBox="1"/>
          <p:nvPr>
            <p:ph type="title"/>
          </p:nvPr>
        </p:nvSpPr>
        <p:spPr>
          <a:xfrm>
            <a:off x="916939" y="609676"/>
            <a:ext cx="3170554"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Cache Update</a:t>
            </a:r>
            <a:endParaRPr/>
          </a:p>
        </p:txBody>
      </p:sp>
      <p:sp>
        <p:nvSpPr>
          <p:cNvPr id="436" name="Google Shape;436;p64"/>
          <p:cNvSpPr txBox="1"/>
          <p:nvPr/>
        </p:nvSpPr>
        <p:spPr>
          <a:xfrm>
            <a:off x="916939" y="1211986"/>
            <a:ext cx="10255885" cy="5011420"/>
          </a:xfrm>
          <a:prstGeom prst="rect">
            <a:avLst/>
          </a:prstGeom>
          <a:noFill/>
          <a:ln>
            <a:noFill/>
          </a:ln>
        </p:spPr>
        <p:txBody>
          <a:bodyPr anchorCtr="0" anchor="t" bIns="0" lIns="0" spcFirstLastPara="1" rIns="0" wrap="square" tIns="53975">
            <a:spAutoFit/>
          </a:bodyPr>
          <a:lstStyle/>
          <a:p>
            <a:pPr indent="-228600" lvl="0" marL="241300" marR="0" rtl="0" algn="l">
              <a:lnSpc>
                <a:spcPct val="100000"/>
              </a:lnSpc>
              <a:spcBef>
                <a:spcPts val="0"/>
              </a:spcBef>
              <a:spcAft>
                <a:spcPts val="0"/>
              </a:spcAft>
              <a:buClr>
                <a:srgbClr val="2D75B6"/>
              </a:buClr>
              <a:buSzPts val="2800"/>
              <a:buFont typeface="Arial"/>
              <a:buChar char="•"/>
            </a:pPr>
            <a:r>
              <a:rPr b="0" i="0" lang="en-US" sz="2800" u="none" cap="none" strike="noStrike">
                <a:solidFill>
                  <a:srgbClr val="2D75B6"/>
                </a:solidFill>
                <a:latin typeface="Calibri"/>
                <a:ea typeface="Calibri"/>
                <a:cs typeface="Calibri"/>
                <a:sym typeface="Calibri"/>
              </a:rPr>
              <a:t>How long </a:t>
            </a:r>
            <a:r>
              <a:rPr b="0" i="0" lang="en-US" sz="2800" u="none" cap="none" strike="noStrike">
                <a:solidFill>
                  <a:srgbClr val="000000"/>
                </a:solidFill>
                <a:latin typeface="Calibri"/>
                <a:ea typeface="Calibri"/>
                <a:cs typeface="Calibri"/>
                <a:sym typeface="Calibri"/>
              </a:rPr>
              <a:t>a response should remain in the proxy server ?</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32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Several different strategies are used for this purpose.</a:t>
            </a:r>
            <a:endParaRPr b="0" i="0" sz="2800" u="none" cap="none" strike="noStrike">
              <a:solidFill>
                <a:srgbClr val="000000"/>
              </a:solidFill>
              <a:latin typeface="Calibri"/>
              <a:ea typeface="Calibri"/>
              <a:cs typeface="Calibri"/>
              <a:sym typeface="Calibri"/>
            </a:endParaRPr>
          </a:p>
          <a:p>
            <a:pPr indent="-228600" lvl="0" marL="241300" marR="438784" rtl="0" algn="l">
              <a:lnSpc>
                <a:spcPct val="96071"/>
              </a:lnSpc>
              <a:spcBef>
                <a:spcPts val="99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One solution is to store </a:t>
            </a:r>
            <a:r>
              <a:rPr b="0" i="0" lang="en-US" sz="2800" u="none" cap="none" strike="noStrike">
                <a:solidFill>
                  <a:srgbClr val="2D75B6"/>
                </a:solidFill>
                <a:latin typeface="Calibri"/>
                <a:ea typeface="Calibri"/>
                <a:cs typeface="Calibri"/>
                <a:sym typeface="Calibri"/>
              </a:rPr>
              <a:t>the list of sites </a:t>
            </a:r>
            <a:r>
              <a:rPr b="0" i="0" lang="en-US" sz="2800" u="none" cap="none" strike="noStrike">
                <a:solidFill>
                  <a:srgbClr val="000000"/>
                </a:solidFill>
                <a:latin typeface="Calibri"/>
                <a:ea typeface="Calibri"/>
                <a:cs typeface="Calibri"/>
                <a:sym typeface="Calibri"/>
              </a:rPr>
              <a:t>whose information remains  the same for a while.</a:t>
            </a:r>
            <a:endParaRPr b="0" i="0" sz="2800" u="none" cap="none" strike="noStrike">
              <a:solidFill>
                <a:srgbClr val="000000"/>
              </a:solidFill>
              <a:latin typeface="Calibri"/>
              <a:ea typeface="Calibri"/>
              <a:cs typeface="Calibri"/>
              <a:sym typeface="Calibri"/>
            </a:endParaRPr>
          </a:p>
          <a:p>
            <a:pPr indent="-228600" lvl="0" marL="241300" marR="1264285" rtl="0" algn="l">
              <a:lnSpc>
                <a:spcPct val="96071"/>
              </a:lnSpc>
              <a:spcBef>
                <a:spcPts val="99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For example, </a:t>
            </a:r>
            <a:r>
              <a:rPr b="0" i="0" lang="en-US" sz="2800" u="none" cap="none" strike="noStrike">
                <a:solidFill>
                  <a:srgbClr val="2D75B6"/>
                </a:solidFill>
                <a:latin typeface="Calibri"/>
                <a:ea typeface="Calibri"/>
                <a:cs typeface="Calibri"/>
                <a:sym typeface="Calibri"/>
              </a:rPr>
              <a:t>a news agency </a:t>
            </a:r>
            <a:r>
              <a:rPr b="0" i="0" lang="en-US" sz="2800" u="none" cap="none" strike="noStrike">
                <a:solidFill>
                  <a:srgbClr val="000000"/>
                </a:solidFill>
                <a:latin typeface="Calibri"/>
                <a:ea typeface="Calibri"/>
                <a:cs typeface="Calibri"/>
                <a:sym typeface="Calibri"/>
              </a:rPr>
              <a:t>may change its news page every  morning.</a:t>
            </a:r>
            <a:endParaRPr b="0" i="0" sz="2800" u="none" cap="none" strike="noStrike">
              <a:solidFill>
                <a:srgbClr val="000000"/>
              </a:solidFill>
              <a:latin typeface="Calibri"/>
              <a:ea typeface="Calibri"/>
              <a:cs typeface="Calibri"/>
              <a:sym typeface="Calibri"/>
            </a:endParaRPr>
          </a:p>
          <a:p>
            <a:pPr indent="-228600" lvl="0" marL="241300" marR="81915" rtl="0" algn="l">
              <a:lnSpc>
                <a:spcPct val="96071"/>
              </a:lnSpc>
              <a:spcBef>
                <a:spcPts val="994"/>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This means that a proxy server can get the news early in the morning  and keep it until the next day.</a:t>
            </a:r>
            <a:endParaRPr b="0" i="0" sz="2800" u="none" cap="none" strike="noStrike">
              <a:solidFill>
                <a:srgbClr val="000000"/>
              </a:solidFill>
              <a:latin typeface="Calibri"/>
              <a:ea typeface="Calibri"/>
              <a:cs typeface="Calibri"/>
              <a:sym typeface="Calibri"/>
            </a:endParaRPr>
          </a:p>
          <a:p>
            <a:pPr indent="-228600" lvl="0" marL="241300" marR="448944" rtl="0" algn="l">
              <a:lnSpc>
                <a:spcPct val="96071"/>
              </a:lnSpc>
              <a:spcBef>
                <a:spcPts val="100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Another recommendation is to add some headers to show </a:t>
            </a:r>
            <a:r>
              <a:rPr b="0" i="0" lang="en-US" sz="2800" u="none" cap="none" strike="noStrike">
                <a:solidFill>
                  <a:srgbClr val="2D75B6"/>
                </a:solidFill>
                <a:latin typeface="Calibri"/>
                <a:ea typeface="Calibri"/>
                <a:cs typeface="Calibri"/>
                <a:sym typeface="Calibri"/>
              </a:rPr>
              <a:t>the last  modification time </a:t>
            </a:r>
            <a:r>
              <a:rPr b="0" i="0" lang="en-US" sz="2800" u="none" cap="none" strike="noStrike">
                <a:solidFill>
                  <a:srgbClr val="000000"/>
                </a:solidFill>
                <a:latin typeface="Calibri"/>
                <a:ea typeface="Calibri"/>
                <a:cs typeface="Calibri"/>
                <a:sym typeface="Calibri"/>
              </a:rPr>
              <a:t>of the information.</a:t>
            </a:r>
            <a:endParaRPr b="0" i="0" sz="2800" u="none" cap="none" strike="noStrike">
              <a:solidFill>
                <a:srgbClr val="000000"/>
              </a:solidFill>
              <a:latin typeface="Calibri"/>
              <a:ea typeface="Calibri"/>
              <a:cs typeface="Calibri"/>
              <a:sym typeface="Calibri"/>
            </a:endParaRPr>
          </a:p>
          <a:p>
            <a:pPr indent="-228600" lvl="0" marL="241300" marR="5080" rtl="0" algn="l">
              <a:lnSpc>
                <a:spcPct val="80000"/>
              </a:lnSpc>
              <a:spcBef>
                <a:spcPts val="102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proxy server can then use the information in this header to guess  how long the information would be valid.</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0" name="Shape 440"/>
        <p:cNvGrpSpPr/>
        <p:nvPr/>
      </p:nvGrpSpPr>
      <p:grpSpPr>
        <a:xfrm>
          <a:off x="0" y="0"/>
          <a:ext cx="0" cy="0"/>
          <a:chOff x="0" y="0"/>
          <a:chExt cx="0" cy="0"/>
        </a:xfrm>
      </p:grpSpPr>
      <p:sp>
        <p:nvSpPr>
          <p:cNvPr id="441" name="Google Shape;441;p65"/>
          <p:cNvSpPr txBox="1"/>
          <p:nvPr>
            <p:ph type="title"/>
          </p:nvPr>
        </p:nvSpPr>
        <p:spPr>
          <a:xfrm>
            <a:off x="916939" y="609676"/>
            <a:ext cx="313690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HTTP Security</a:t>
            </a:r>
            <a:endParaRPr/>
          </a:p>
        </p:txBody>
      </p:sp>
      <p:sp>
        <p:nvSpPr>
          <p:cNvPr id="442" name="Google Shape;442;p65"/>
          <p:cNvSpPr txBox="1"/>
          <p:nvPr/>
        </p:nvSpPr>
        <p:spPr>
          <a:xfrm>
            <a:off x="916939" y="1707159"/>
            <a:ext cx="10088245" cy="2456180"/>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HTTP by default </a:t>
            </a:r>
            <a:r>
              <a:rPr b="0" i="0" lang="en-US" sz="2800" u="none" cap="none" strike="noStrike">
                <a:solidFill>
                  <a:srgbClr val="2D75B6"/>
                </a:solidFill>
                <a:latin typeface="Calibri"/>
                <a:ea typeface="Calibri"/>
                <a:cs typeface="Calibri"/>
                <a:sym typeface="Calibri"/>
              </a:rPr>
              <a:t>does not provide </a:t>
            </a:r>
            <a:r>
              <a:rPr b="0" i="0" lang="en-US" sz="2800" u="none" cap="none" strike="noStrike">
                <a:solidFill>
                  <a:srgbClr val="000000"/>
                </a:solidFill>
                <a:latin typeface="Calibri"/>
                <a:ea typeface="Calibri"/>
                <a:cs typeface="Calibri"/>
                <a:sym typeface="Calibri"/>
              </a:rPr>
              <a:t>security.</a:t>
            </a:r>
            <a:endParaRPr b="0" i="0" sz="2800" u="none" cap="none" strike="noStrike">
              <a:solidFill>
                <a:srgbClr val="000000"/>
              </a:solidFill>
              <a:latin typeface="Calibri"/>
              <a:ea typeface="Calibri"/>
              <a:cs typeface="Calibri"/>
              <a:sym typeface="Calibri"/>
            </a:endParaRPr>
          </a:p>
          <a:p>
            <a:pPr indent="-228600" lvl="0" marL="241300" marR="0" rtl="0" algn="l">
              <a:lnSpc>
                <a:spcPct val="100000"/>
              </a:lnSpc>
              <a:spcBef>
                <a:spcPts val="67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However HTTP </a:t>
            </a:r>
            <a:r>
              <a:rPr b="0" i="0" lang="en-US" sz="2800" u="none" cap="none" strike="noStrike">
                <a:solidFill>
                  <a:srgbClr val="2D75B6"/>
                </a:solidFill>
                <a:latin typeface="Calibri"/>
                <a:ea typeface="Calibri"/>
                <a:cs typeface="Calibri"/>
                <a:sym typeface="Calibri"/>
              </a:rPr>
              <a:t>can be run </a:t>
            </a:r>
            <a:r>
              <a:rPr b="0" i="0" lang="en-US" sz="2800" u="none" cap="none" strike="noStrike">
                <a:solidFill>
                  <a:srgbClr val="000000"/>
                </a:solidFill>
                <a:latin typeface="Calibri"/>
                <a:ea typeface="Calibri"/>
                <a:cs typeface="Calibri"/>
                <a:sym typeface="Calibri"/>
              </a:rPr>
              <a:t>over the Secure Socket Layer (SSL).</a:t>
            </a:r>
            <a:endParaRPr b="0" i="0" sz="2800" u="none" cap="none" strike="noStrike">
              <a:solidFill>
                <a:srgbClr val="000000"/>
              </a:solidFill>
              <a:latin typeface="Calibri"/>
              <a:ea typeface="Calibri"/>
              <a:cs typeface="Calibri"/>
              <a:sym typeface="Calibri"/>
            </a:endParaRPr>
          </a:p>
          <a:p>
            <a:pPr indent="-309880" lvl="0" marL="321945" marR="0" rtl="0" algn="l">
              <a:lnSpc>
                <a:spcPct val="100000"/>
              </a:lnSpc>
              <a:spcBef>
                <a:spcPts val="66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In this case, HTTP is referred to as </a:t>
            </a:r>
            <a:r>
              <a:rPr b="0" i="0" lang="en-US" sz="2800" u="none" cap="none" strike="noStrike">
                <a:solidFill>
                  <a:srgbClr val="2D75B6"/>
                </a:solidFill>
                <a:latin typeface="Calibri"/>
                <a:ea typeface="Calibri"/>
                <a:cs typeface="Calibri"/>
                <a:sym typeface="Calibri"/>
              </a:rPr>
              <a:t>HTTPS.</a:t>
            </a:r>
            <a:endParaRPr b="0" i="0" sz="2800" u="none" cap="none" strike="noStrike">
              <a:solidFill>
                <a:srgbClr val="000000"/>
              </a:solidFill>
              <a:latin typeface="Calibri"/>
              <a:ea typeface="Calibri"/>
              <a:cs typeface="Calibri"/>
              <a:sym typeface="Calibri"/>
            </a:endParaRPr>
          </a:p>
          <a:p>
            <a:pPr indent="-228600" lvl="0" marL="241300" marR="5080" rtl="0" algn="l">
              <a:lnSpc>
                <a:spcPct val="108214"/>
              </a:lnSpc>
              <a:spcBef>
                <a:spcPts val="1035"/>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HTTPS provides </a:t>
            </a:r>
            <a:r>
              <a:rPr b="0" i="0" lang="en-US" sz="2800" u="none" cap="none" strike="noStrike">
                <a:solidFill>
                  <a:srgbClr val="2D75B6"/>
                </a:solidFill>
                <a:latin typeface="Calibri"/>
                <a:ea typeface="Calibri"/>
                <a:cs typeface="Calibri"/>
                <a:sym typeface="Calibri"/>
              </a:rPr>
              <a:t>confidentiality, client and server authentication, and  data integrity.</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6"/>
          <p:cNvSpPr txBox="1"/>
          <p:nvPr>
            <p:ph type="title"/>
          </p:nvPr>
        </p:nvSpPr>
        <p:spPr>
          <a:xfrm>
            <a:off x="916939" y="609676"/>
            <a:ext cx="83756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FTP</a:t>
            </a:r>
            <a:endParaRPr/>
          </a:p>
        </p:txBody>
      </p:sp>
      <p:sp>
        <p:nvSpPr>
          <p:cNvPr id="448" name="Google Shape;448;p66"/>
          <p:cNvSpPr txBox="1"/>
          <p:nvPr/>
        </p:nvSpPr>
        <p:spPr>
          <a:xfrm>
            <a:off x="916939" y="1793493"/>
            <a:ext cx="9402445" cy="2881630"/>
          </a:xfrm>
          <a:prstGeom prst="rect">
            <a:avLst/>
          </a:prstGeom>
          <a:noFill/>
          <a:ln>
            <a:noFill/>
          </a:ln>
        </p:spPr>
        <p:txBody>
          <a:bodyPr anchorCtr="0" anchor="t" bIns="0" lIns="0" spcFirstLastPara="1" rIns="0" wrap="square" tIns="59675">
            <a:spAutoFit/>
          </a:bodyPr>
          <a:lstStyle/>
          <a:p>
            <a:pPr indent="-228600" lvl="0" marL="241300" marR="5080" rtl="0" algn="l">
              <a:lnSpc>
                <a:spcPct val="108214"/>
              </a:lnSpc>
              <a:spcBef>
                <a:spcPts val="0"/>
              </a:spcBef>
              <a:spcAft>
                <a:spcPts val="0"/>
              </a:spcAft>
              <a:buClr>
                <a:srgbClr val="2E5496"/>
              </a:buClr>
              <a:buSzPts val="2800"/>
              <a:buFont typeface="Arial"/>
              <a:buChar char="•"/>
            </a:pPr>
            <a:r>
              <a:rPr lang="en-US" sz="2800">
                <a:solidFill>
                  <a:srgbClr val="2E5496"/>
                </a:solidFill>
                <a:latin typeface="Arial"/>
                <a:ea typeface="Arial"/>
                <a:cs typeface="Arial"/>
                <a:sym typeface="Arial"/>
              </a:rPr>
              <a:t>File Transfer Protocol </a:t>
            </a:r>
            <a:r>
              <a:rPr lang="en-US" sz="2800">
                <a:solidFill>
                  <a:schemeClr val="dk1"/>
                </a:solidFill>
                <a:latin typeface="Arial"/>
                <a:ea typeface="Arial"/>
                <a:cs typeface="Arial"/>
                <a:sym typeface="Arial"/>
              </a:rPr>
              <a:t>(FTP) is the standard protocol provided by  TCP/IP for copying a file from one host to another.</a:t>
            </a:r>
            <a:endParaRPr sz="2800">
              <a:solidFill>
                <a:schemeClr val="dk1"/>
              </a:solidFill>
              <a:latin typeface="Arial"/>
              <a:ea typeface="Arial"/>
              <a:cs typeface="Arial"/>
              <a:sym typeface="Arial"/>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Arial"/>
                <a:ea typeface="Arial"/>
                <a:cs typeface="Arial"/>
                <a:sym typeface="Arial"/>
              </a:rPr>
              <a:t>Two systems may use </a:t>
            </a:r>
            <a:r>
              <a:rPr lang="en-US" sz="2800">
                <a:solidFill>
                  <a:srgbClr val="2E5496"/>
                </a:solidFill>
                <a:latin typeface="Arial"/>
                <a:ea typeface="Arial"/>
                <a:cs typeface="Arial"/>
                <a:sym typeface="Arial"/>
              </a:rPr>
              <a:t>different file name </a:t>
            </a:r>
            <a:r>
              <a:rPr lang="en-US" sz="2800">
                <a:solidFill>
                  <a:schemeClr val="dk1"/>
                </a:solidFill>
                <a:latin typeface="Arial"/>
                <a:ea typeface="Arial"/>
                <a:cs typeface="Arial"/>
                <a:sym typeface="Arial"/>
              </a:rPr>
              <a:t>conventions.</a:t>
            </a:r>
            <a:endParaRPr sz="2800">
              <a:solidFill>
                <a:schemeClr val="dk1"/>
              </a:solidFill>
              <a:latin typeface="Arial"/>
              <a:ea typeface="Arial"/>
              <a:cs typeface="Arial"/>
              <a:sym typeface="Arial"/>
            </a:endParaRPr>
          </a:p>
          <a:p>
            <a:pPr indent="-309880" lvl="0" marL="321945" marR="0" rtl="0" algn="l">
              <a:lnSpc>
                <a:spcPct val="100000"/>
              </a:lnSpc>
              <a:spcBef>
                <a:spcPts val="660"/>
              </a:spcBef>
              <a:spcAft>
                <a:spcPts val="0"/>
              </a:spcAft>
              <a:buClr>
                <a:schemeClr val="dk1"/>
              </a:buClr>
              <a:buSzPts val="2800"/>
              <a:buFont typeface="Arial"/>
              <a:buChar char="•"/>
            </a:pPr>
            <a:r>
              <a:rPr lang="en-US" sz="2800">
                <a:solidFill>
                  <a:schemeClr val="dk1"/>
                </a:solidFill>
                <a:latin typeface="Arial"/>
                <a:ea typeface="Arial"/>
                <a:cs typeface="Arial"/>
                <a:sym typeface="Arial"/>
              </a:rPr>
              <a:t>Two systems may have different ways to </a:t>
            </a:r>
            <a:r>
              <a:rPr lang="en-US" sz="2800">
                <a:solidFill>
                  <a:srgbClr val="2E5496"/>
                </a:solidFill>
                <a:latin typeface="Arial"/>
                <a:ea typeface="Arial"/>
                <a:cs typeface="Arial"/>
                <a:sym typeface="Arial"/>
              </a:rPr>
              <a:t>represent </a:t>
            </a:r>
            <a:r>
              <a:rPr lang="en-US" sz="2800">
                <a:solidFill>
                  <a:schemeClr val="dk1"/>
                </a:solidFill>
                <a:latin typeface="Arial"/>
                <a:ea typeface="Arial"/>
                <a:cs typeface="Arial"/>
                <a:sym typeface="Arial"/>
              </a:rPr>
              <a:t>data.</a:t>
            </a:r>
            <a:endParaRPr sz="2800">
              <a:solidFill>
                <a:schemeClr val="dk1"/>
              </a:solidFill>
              <a:latin typeface="Arial"/>
              <a:ea typeface="Arial"/>
              <a:cs typeface="Arial"/>
              <a:sym typeface="Arial"/>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Arial"/>
                <a:ea typeface="Arial"/>
                <a:cs typeface="Arial"/>
                <a:sym typeface="Arial"/>
              </a:rPr>
              <a:t>Two systems may have different </a:t>
            </a:r>
            <a:r>
              <a:rPr lang="en-US" sz="2800">
                <a:solidFill>
                  <a:srgbClr val="2E5496"/>
                </a:solidFill>
                <a:latin typeface="Arial"/>
                <a:ea typeface="Arial"/>
                <a:cs typeface="Arial"/>
                <a:sym typeface="Arial"/>
              </a:rPr>
              <a:t>directory </a:t>
            </a:r>
            <a:r>
              <a:rPr lang="en-US" sz="2800">
                <a:solidFill>
                  <a:schemeClr val="dk1"/>
                </a:solidFill>
                <a:latin typeface="Arial"/>
                <a:ea typeface="Arial"/>
                <a:cs typeface="Arial"/>
                <a:sym typeface="Arial"/>
              </a:rPr>
              <a:t>structures.</a:t>
            </a:r>
            <a:endParaRPr sz="2800">
              <a:solidFill>
                <a:schemeClr val="dk1"/>
              </a:solidFill>
              <a:latin typeface="Arial"/>
              <a:ea typeface="Arial"/>
              <a:cs typeface="Arial"/>
              <a:sym typeface="Arial"/>
            </a:endParaRPr>
          </a:p>
          <a:p>
            <a:pPr indent="-228600" lvl="0" marL="241300" marR="0" rtl="0" algn="l">
              <a:lnSpc>
                <a:spcPct val="100000"/>
              </a:lnSpc>
              <a:spcBef>
                <a:spcPts val="675"/>
              </a:spcBef>
              <a:spcAft>
                <a:spcPts val="0"/>
              </a:spcAft>
              <a:buClr>
                <a:schemeClr val="dk1"/>
              </a:buClr>
              <a:buSzPts val="2800"/>
              <a:buFont typeface="Arial"/>
              <a:buChar char="•"/>
            </a:pPr>
            <a:r>
              <a:rPr lang="en-US" sz="2800">
                <a:solidFill>
                  <a:schemeClr val="dk1"/>
                </a:solidFill>
                <a:latin typeface="Arial"/>
                <a:ea typeface="Arial"/>
                <a:cs typeface="Arial"/>
                <a:sym typeface="Arial"/>
              </a:rPr>
              <a:t>All of </a:t>
            </a:r>
            <a:r>
              <a:rPr lang="en-US" sz="2800">
                <a:solidFill>
                  <a:srgbClr val="2E5496"/>
                </a:solidFill>
                <a:latin typeface="Arial"/>
                <a:ea typeface="Arial"/>
                <a:cs typeface="Arial"/>
                <a:sym typeface="Arial"/>
              </a:rPr>
              <a:t>these problems </a:t>
            </a:r>
            <a:r>
              <a:rPr lang="en-US" sz="2800">
                <a:solidFill>
                  <a:schemeClr val="dk1"/>
                </a:solidFill>
                <a:latin typeface="Arial"/>
                <a:ea typeface="Arial"/>
                <a:cs typeface="Arial"/>
                <a:sym typeface="Arial"/>
              </a:rPr>
              <a:t>have been solved by FTP.</a:t>
            </a:r>
            <a:endParaRPr sz="2800">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7"/>
          <p:cNvSpPr txBox="1"/>
          <p:nvPr>
            <p:ph type="title"/>
          </p:nvPr>
        </p:nvSpPr>
        <p:spPr>
          <a:xfrm>
            <a:off x="916939" y="609676"/>
            <a:ext cx="423418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basic model of FTP</a:t>
            </a:r>
            <a:endParaRPr/>
          </a:p>
        </p:txBody>
      </p:sp>
      <p:sp>
        <p:nvSpPr>
          <p:cNvPr id="454" name="Google Shape;454;p67"/>
          <p:cNvSpPr/>
          <p:nvPr/>
        </p:nvSpPr>
        <p:spPr>
          <a:xfrm>
            <a:off x="621791" y="2154927"/>
            <a:ext cx="10128104" cy="34487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8"/>
          <p:cNvSpPr txBox="1"/>
          <p:nvPr/>
        </p:nvSpPr>
        <p:spPr>
          <a:xfrm>
            <a:off x="916939" y="646633"/>
            <a:ext cx="10208895" cy="4671695"/>
          </a:xfrm>
          <a:prstGeom prst="rect">
            <a:avLst/>
          </a:prstGeom>
          <a:noFill/>
          <a:ln>
            <a:noFill/>
          </a:ln>
        </p:spPr>
        <p:txBody>
          <a:bodyPr anchorCtr="0" anchor="t" bIns="0" lIns="0" spcFirstLastPara="1" rIns="0" wrap="square" tIns="60325">
            <a:spAutoFit/>
          </a:bodyPr>
          <a:lstStyle/>
          <a:p>
            <a:pPr indent="-228600" lvl="0" marL="241300" marR="1002664"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client has </a:t>
            </a:r>
            <a:r>
              <a:rPr lang="en-US" sz="2800">
                <a:solidFill>
                  <a:srgbClr val="2E5496"/>
                </a:solidFill>
                <a:latin typeface="Arial"/>
                <a:ea typeface="Arial"/>
                <a:cs typeface="Arial"/>
                <a:sym typeface="Arial"/>
              </a:rPr>
              <a:t>three </a:t>
            </a:r>
            <a:r>
              <a:rPr lang="en-US" sz="2800">
                <a:solidFill>
                  <a:schemeClr val="dk1"/>
                </a:solidFill>
                <a:latin typeface="Arial"/>
                <a:ea typeface="Arial"/>
                <a:cs typeface="Arial"/>
                <a:sym typeface="Arial"/>
              </a:rPr>
              <a:t>components: user interface, client control  process, and the client data transfer process.</a:t>
            </a:r>
            <a:endParaRPr sz="2800">
              <a:solidFill>
                <a:schemeClr val="dk1"/>
              </a:solidFill>
              <a:latin typeface="Arial"/>
              <a:ea typeface="Arial"/>
              <a:cs typeface="Arial"/>
              <a:sym typeface="Arial"/>
            </a:endParaRPr>
          </a:p>
          <a:p>
            <a:pPr indent="-228600" lvl="0" marL="241300" marR="233045" rtl="0" algn="l">
              <a:lnSpc>
                <a:spcPct val="107857"/>
              </a:lnSpc>
              <a:spcBef>
                <a:spcPts val="1005"/>
              </a:spcBef>
              <a:spcAft>
                <a:spcPts val="0"/>
              </a:spcAft>
              <a:buClr>
                <a:schemeClr val="dk1"/>
              </a:buClr>
              <a:buSzPts val="2800"/>
              <a:buFont typeface="Arial"/>
              <a:buChar char="•"/>
            </a:pPr>
            <a:r>
              <a:rPr lang="en-US" sz="2800">
                <a:solidFill>
                  <a:schemeClr val="dk1"/>
                </a:solidFill>
                <a:latin typeface="Arial"/>
                <a:ea typeface="Arial"/>
                <a:cs typeface="Arial"/>
                <a:sym typeface="Arial"/>
              </a:rPr>
              <a:t>The server has </a:t>
            </a:r>
            <a:r>
              <a:rPr lang="en-US" sz="2800">
                <a:solidFill>
                  <a:srgbClr val="2E5496"/>
                </a:solidFill>
                <a:latin typeface="Arial"/>
                <a:ea typeface="Arial"/>
                <a:cs typeface="Arial"/>
                <a:sym typeface="Arial"/>
              </a:rPr>
              <a:t>two </a:t>
            </a:r>
            <a:r>
              <a:rPr lang="en-US" sz="2800">
                <a:solidFill>
                  <a:schemeClr val="dk1"/>
                </a:solidFill>
                <a:latin typeface="Arial"/>
                <a:ea typeface="Arial"/>
                <a:cs typeface="Arial"/>
                <a:sym typeface="Arial"/>
              </a:rPr>
              <a:t>components: the server control process and the  server data transfer process.</a:t>
            </a:r>
            <a:endParaRPr sz="2800">
              <a:solidFill>
                <a:schemeClr val="dk1"/>
              </a:solidFill>
              <a:latin typeface="Arial"/>
              <a:ea typeface="Arial"/>
              <a:cs typeface="Arial"/>
              <a:sym typeface="Arial"/>
            </a:endParaRPr>
          </a:p>
          <a:p>
            <a:pPr indent="-228600" lvl="0" marL="241300" marR="0" rtl="0" algn="l">
              <a:lnSpc>
                <a:spcPct val="100000"/>
              </a:lnSpc>
              <a:spcBef>
                <a:spcPts val="620"/>
              </a:spcBef>
              <a:spcAft>
                <a:spcPts val="0"/>
              </a:spcAft>
              <a:buClr>
                <a:schemeClr val="dk1"/>
              </a:buClr>
              <a:buSzPts val="2800"/>
              <a:buFont typeface="Arial"/>
              <a:buChar char="•"/>
            </a:pPr>
            <a:r>
              <a:rPr lang="en-US" sz="2800">
                <a:solidFill>
                  <a:schemeClr val="dk1"/>
                </a:solidFill>
                <a:latin typeface="Arial"/>
                <a:ea typeface="Arial"/>
                <a:cs typeface="Arial"/>
                <a:sym typeface="Arial"/>
              </a:rPr>
              <a:t>The </a:t>
            </a:r>
            <a:r>
              <a:rPr lang="en-US" sz="2800">
                <a:solidFill>
                  <a:srgbClr val="2E5496"/>
                </a:solidFill>
                <a:latin typeface="Arial"/>
                <a:ea typeface="Arial"/>
                <a:cs typeface="Arial"/>
                <a:sym typeface="Arial"/>
              </a:rPr>
              <a:t>control connection </a:t>
            </a:r>
            <a:r>
              <a:rPr lang="en-US" sz="2800">
                <a:solidFill>
                  <a:schemeClr val="dk1"/>
                </a:solidFill>
                <a:latin typeface="Arial"/>
                <a:ea typeface="Arial"/>
                <a:cs typeface="Arial"/>
                <a:sym typeface="Arial"/>
              </a:rPr>
              <a:t>is made between the control processes.</a:t>
            </a:r>
            <a:endParaRPr sz="2800">
              <a:solidFill>
                <a:schemeClr val="dk1"/>
              </a:solidFill>
              <a:latin typeface="Arial"/>
              <a:ea typeface="Arial"/>
              <a:cs typeface="Arial"/>
              <a:sym typeface="Arial"/>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Arial"/>
                <a:ea typeface="Arial"/>
                <a:cs typeface="Arial"/>
                <a:sym typeface="Arial"/>
              </a:rPr>
              <a:t>The </a:t>
            </a:r>
            <a:r>
              <a:rPr lang="en-US" sz="2800">
                <a:solidFill>
                  <a:srgbClr val="2E5496"/>
                </a:solidFill>
                <a:latin typeface="Arial"/>
                <a:ea typeface="Arial"/>
                <a:cs typeface="Arial"/>
                <a:sym typeface="Arial"/>
              </a:rPr>
              <a:t>data connection </a:t>
            </a:r>
            <a:r>
              <a:rPr lang="en-US" sz="2800">
                <a:solidFill>
                  <a:schemeClr val="dk1"/>
                </a:solidFill>
                <a:latin typeface="Arial"/>
                <a:ea typeface="Arial"/>
                <a:cs typeface="Arial"/>
                <a:sym typeface="Arial"/>
              </a:rPr>
              <a:t>is made between the data transfer processes.</a:t>
            </a:r>
            <a:endParaRPr sz="2800">
              <a:solidFill>
                <a:schemeClr val="dk1"/>
              </a:solidFill>
              <a:latin typeface="Arial"/>
              <a:ea typeface="Arial"/>
              <a:cs typeface="Arial"/>
              <a:sym typeface="Arial"/>
            </a:endParaRPr>
          </a:p>
          <a:p>
            <a:pPr indent="-228600" lvl="0" marL="241300" marR="0" rtl="0" algn="l">
              <a:lnSpc>
                <a:spcPct val="100000"/>
              </a:lnSpc>
              <a:spcBef>
                <a:spcPts val="675"/>
              </a:spcBef>
              <a:spcAft>
                <a:spcPts val="0"/>
              </a:spcAft>
              <a:buClr>
                <a:schemeClr val="dk1"/>
              </a:buClr>
              <a:buSzPts val="2800"/>
              <a:buFont typeface="Arial"/>
              <a:buChar char="•"/>
            </a:pPr>
            <a:r>
              <a:rPr lang="en-US" sz="2800">
                <a:solidFill>
                  <a:schemeClr val="dk1"/>
                </a:solidFill>
                <a:latin typeface="Arial"/>
                <a:ea typeface="Arial"/>
                <a:cs typeface="Arial"/>
                <a:sym typeface="Arial"/>
              </a:rPr>
              <a:t>Separation of commands and data transfer makes FTP </a:t>
            </a:r>
            <a:r>
              <a:rPr lang="en-US" sz="2800">
                <a:solidFill>
                  <a:srgbClr val="2E5496"/>
                </a:solidFill>
                <a:latin typeface="Arial"/>
                <a:ea typeface="Arial"/>
                <a:cs typeface="Arial"/>
                <a:sym typeface="Arial"/>
              </a:rPr>
              <a:t>more efficient</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Arial"/>
                <a:ea typeface="Arial"/>
                <a:cs typeface="Arial"/>
                <a:sym typeface="Arial"/>
              </a:rPr>
              <a:t>The control connection uses very </a:t>
            </a:r>
            <a:r>
              <a:rPr lang="en-US" sz="2800">
                <a:solidFill>
                  <a:srgbClr val="2E5496"/>
                </a:solidFill>
                <a:latin typeface="Arial"/>
                <a:ea typeface="Arial"/>
                <a:cs typeface="Arial"/>
                <a:sym typeface="Arial"/>
              </a:rPr>
              <a:t>simple </a:t>
            </a:r>
            <a:r>
              <a:rPr lang="en-US" sz="2800">
                <a:solidFill>
                  <a:schemeClr val="dk1"/>
                </a:solidFill>
                <a:latin typeface="Arial"/>
                <a:ea typeface="Arial"/>
                <a:cs typeface="Arial"/>
                <a:sym typeface="Arial"/>
              </a:rPr>
              <a:t>rules of communication.</a:t>
            </a:r>
            <a:endParaRPr sz="2800">
              <a:solidFill>
                <a:schemeClr val="dk1"/>
              </a:solidFill>
              <a:latin typeface="Arial"/>
              <a:ea typeface="Arial"/>
              <a:cs typeface="Arial"/>
              <a:sym typeface="Arial"/>
            </a:endParaRPr>
          </a:p>
          <a:p>
            <a:pPr indent="-228600" lvl="0" marL="241300" marR="248920" rtl="0" algn="l">
              <a:lnSpc>
                <a:spcPct val="108214"/>
              </a:lnSpc>
              <a:spcBef>
                <a:spcPts val="1035"/>
              </a:spcBef>
              <a:spcAft>
                <a:spcPts val="0"/>
              </a:spcAft>
              <a:buClr>
                <a:schemeClr val="dk1"/>
              </a:buClr>
              <a:buSzPts val="2800"/>
              <a:buFont typeface="Arial"/>
              <a:buChar char="•"/>
            </a:pPr>
            <a:r>
              <a:rPr lang="en-US" sz="2800">
                <a:solidFill>
                  <a:schemeClr val="dk1"/>
                </a:solidFill>
                <a:latin typeface="Arial"/>
                <a:ea typeface="Arial"/>
                <a:cs typeface="Arial"/>
                <a:sym typeface="Arial"/>
              </a:rPr>
              <a:t>The data connection, on the other hand, needs more </a:t>
            </a:r>
            <a:r>
              <a:rPr lang="en-US" sz="2800">
                <a:solidFill>
                  <a:srgbClr val="2E5496"/>
                </a:solidFill>
                <a:latin typeface="Arial"/>
                <a:ea typeface="Arial"/>
                <a:cs typeface="Arial"/>
                <a:sym typeface="Arial"/>
              </a:rPr>
              <a:t>complex </a:t>
            </a:r>
            <a:r>
              <a:rPr lang="en-US" sz="2800">
                <a:solidFill>
                  <a:schemeClr val="dk1"/>
                </a:solidFill>
                <a:latin typeface="Arial"/>
                <a:ea typeface="Arial"/>
                <a:cs typeface="Arial"/>
                <a:sym typeface="Arial"/>
              </a:rPr>
              <a:t>rules  due to the variety of data types transferred.</a:t>
            </a:r>
            <a:endParaRPr sz="2800">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9"/>
          <p:cNvSpPr txBox="1"/>
          <p:nvPr/>
        </p:nvSpPr>
        <p:spPr>
          <a:xfrm>
            <a:off x="916939" y="934034"/>
            <a:ext cx="10226040" cy="4545330"/>
          </a:xfrm>
          <a:prstGeom prst="rect">
            <a:avLst/>
          </a:prstGeom>
          <a:noFill/>
          <a:ln>
            <a:noFill/>
          </a:ln>
        </p:spPr>
        <p:txBody>
          <a:bodyPr anchorCtr="0" anchor="t" bIns="0" lIns="0" spcFirstLastPara="1" rIns="0" wrap="square" tIns="60325">
            <a:spAutoFit/>
          </a:bodyPr>
          <a:lstStyle/>
          <a:p>
            <a:pPr indent="-228600" lvl="0" marL="241300" marR="1292225" rtl="0" algn="l">
              <a:lnSpc>
                <a:spcPct val="108214"/>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control connection </a:t>
            </a:r>
            <a:r>
              <a:rPr lang="en-US" sz="2800">
                <a:solidFill>
                  <a:srgbClr val="2E5496"/>
                </a:solidFill>
                <a:latin typeface="Arial"/>
                <a:ea typeface="Arial"/>
                <a:cs typeface="Arial"/>
                <a:sym typeface="Arial"/>
              </a:rPr>
              <a:t>remains connected </a:t>
            </a:r>
            <a:r>
              <a:rPr lang="en-US" sz="2800">
                <a:solidFill>
                  <a:schemeClr val="dk1"/>
                </a:solidFill>
                <a:latin typeface="Arial"/>
                <a:ea typeface="Arial"/>
                <a:cs typeface="Arial"/>
                <a:sym typeface="Arial"/>
              </a:rPr>
              <a:t>during the entire  interactive FTP session.</a:t>
            </a:r>
            <a:endParaRPr sz="2800">
              <a:solidFill>
                <a:schemeClr val="dk1"/>
              </a:solidFill>
              <a:latin typeface="Arial"/>
              <a:ea typeface="Arial"/>
              <a:cs typeface="Arial"/>
              <a:sym typeface="Arial"/>
            </a:endParaRPr>
          </a:p>
          <a:p>
            <a:pPr indent="-228600" lvl="0" marL="241300" marR="172085" rtl="0" algn="l">
              <a:lnSpc>
                <a:spcPct val="107857"/>
              </a:lnSpc>
              <a:spcBef>
                <a:spcPts val="1005"/>
              </a:spcBef>
              <a:spcAft>
                <a:spcPts val="0"/>
              </a:spcAft>
              <a:buClr>
                <a:schemeClr val="dk1"/>
              </a:buClr>
              <a:buSzPts val="2800"/>
              <a:buFont typeface="Arial"/>
              <a:buChar char="•"/>
            </a:pPr>
            <a:r>
              <a:rPr lang="en-US" sz="2800">
                <a:solidFill>
                  <a:schemeClr val="dk1"/>
                </a:solidFill>
                <a:latin typeface="Arial"/>
                <a:ea typeface="Arial"/>
                <a:cs typeface="Arial"/>
                <a:sym typeface="Arial"/>
              </a:rPr>
              <a:t>The data connection is </a:t>
            </a:r>
            <a:r>
              <a:rPr lang="en-US" sz="2800">
                <a:solidFill>
                  <a:srgbClr val="2E5496"/>
                </a:solidFill>
                <a:latin typeface="Arial"/>
                <a:ea typeface="Arial"/>
                <a:cs typeface="Arial"/>
                <a:sym typeface="Arial"/>
              </a:rPr>
              <a:t>opened and then closed </a:t>
            </a:r>
            <a:r>
              <a:rPr lang="en-US" sz="2800">
                <a:solidFill>
                  <a:schemeClr val="dk1"/>
                </a:solidFill>
                <a:latin typeface="Arial"/>
                <a:ea typeface="Arial"/>
                <a:cs typeface="Arial"/>
                <a:sym typeface="Arial"/>
              </a:rPr>
              <a:t>for each file transfer  activity.</a:t>
            </a:r>
            <a:endParaRPr sz="2800">
              <a:solidFill>
                <a:schemeClr val="dk1"/>
              </a:solidFill>
              <a:latin typeface="Arial"/>
              <a:ea typeface="Arial"/>
              <a:cs typeface="Arial"/>
              <a:sym typeface="Arial"/>
            </a:endParaRPr>
          </a:p>
          <a:p>
            <a:pPr indent="-228600" lvl="0" marL="241300" marR="0" rtl="0" algn="l">
              <a:lnSpc>
                <a:spcPct val="100000"/>
              </a:lnSpc>
              <a:spcBef>
                <a:spcPts val="620"/>
              </a:spcBef>
              <a:spcAft>
                <a:spcPts val="0"/>
              </a:spcAft>
              <a:buClr>
                <a:schemeClr val="dk1"/>
              </a:buClr>
              <a:buSzPts val="2800"/>
              <a:buFont typeface="Arial"/>
              <a:buChar char="•"/>
            </a:pPr>
            <a:r>
              <a:rPr lang="en-US" sz="2800">
                <a:solidFill>
                  <a:schemeClr val="dk1"/>
                </a:solidFill>
                <a:latin typeface="Arial"/>
                <a:ea typeface="Arial"/>
                <a:cs typeface="Arial"/>
                <a:sym typeface="Arial"/>
              </a:rPr>
              <a:t>when a user starts an FTP session, the control connection opens.</a:t>
            </a:r>
            <a:endParaRPr sz="2800">
              <a:solidFill>
                <a:schemeClr val="dk1"/>
              </a:solidFill>
              <a:latin typeface="Arial"/>
              <a:ea typeface="Arial"/>
              <a:cs typeface="Arial"/>
              <a:sym typeface="Arial"/>
            </a:endParaRPr>
          </a:p>
          <a:p>
            <a:pPr indent="-228600" lvl="0" marL="241300" marR="480059" rtl="0" algn="l">
              <a:lnSpc>
                <a:spcPct val="107857"/>
              </a:lnSpc>
              <a:spcBef>
                <a:spcPts val="104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Arial"/>
                <a:ea typeface="Arial"/>
                <a:cs typeface="Arial"/>
                <a:sym typeface="Arial"/>
              </a:rPr>
              <a:t>While the control connection is open, the data connection can be  opened and closed multiple times if several files are transferred.</a:t>
            </a:r>
            <a:endParaRPr sz="2800">
              <a:solidFill>
                <a:schemeClr val="dk1"/>
              </a:solidFill>
              <a:latin typeface="Arial"/>
              <a:ea typeface="Arial"/>
              <a:cs typeface="Arial"/>
              <a:sym typeface="Arial"/>
            </a:endParaRPr>
          </a:p>
          <a:p>
            <a:pPr indent="-309880" lvl="0" marL="321945" marR="0" rtl="0" algn="l">
              <a:lnSpc>
                <a:spcPct val="100000"/>
              </a:lnSpc>
              <a:spcBef>
                <a:spcPts val="635"/>
              </a:spcBef>
              <a:spcAft>
                <a:spcPts val="0"/>
              </a:spcAft>
              <a:buClr>
                <a:schemeClr val="dk1"/>
              </a:buClr>
              <a:buSzPts val="2800"/>
              <a:buFont typeface="Arial"/>
              <a:buChar char="•"/>
            </a:pPr>
            <a:r>
              <a:rPr lang="en-US" sz="2800">
                <a:solidFill>
                  <a:schemeClr val="dk1"/>
                </a:solidFill>
                <a:latin typeface="Arial"/>
                <a:ea typeface="Arial"/>
                <a:cs typeface="Arial"/>
                <a:sym typeface="Arial"/>
              </a:rPr>
              <a:t>FTP uses two well-known TCP ports:</a:t>
            </a:r>
            <a:endParaRPr sz="2800">
              <a:solidFill>
                <a:schemeClr val="dk1"/>
              </a:solidFill>
              <a:latin typeface="Arial"/>
              <a:ea typeface="Arial"/>
              <a:cs typeface="Arial"/>
              <a:sym typeface="Arial"/>
            </a:endParaRPr>
          </a:p>
          <a:p>
            <a:pPr indent="-228600" lvl="0" marL="241300" marR="5080" rtl="0" algn="l">
              <a:lnSpc>
                <a:spcPct val="107857"/>
              </a:lnSpc>
              <a:spcBef>
                <a:spcPts val="1045"/>
              </a:spcBef>
              <a:spcAft>
                <a:spcPts val="0"/>
              </a:spcAft>
              <a:buClr>
                <a:srgbClr val="2E5496"/>
              </a:buClr>
              <a:buSzPts val="2800"/>
              <a:buFont typeface="Arial"/>
              <a:buChar char="•"/>
            </a:pPr>
            <a:r>
              <a:rPr lang="en-US" sz="2800">
                <a:solidFill>
                  <a:srgbClr val="2E5496"/>
                </a:solidFill>
                <a:latin typeface="Arial"/>
                <a:ea typeface="Arial"/>
                <a:cs typeface="Arial"/>
                <a:sym typeface="Arial"/>
              </a:rPr>
              <a:t>port 21 </a:t>
            </a:r>
            <a:r>
              <a:rPr lang="en-US" sz="2800">
                <a:solidFill>
                  <a:schemeClr val="dk1"/>
                </a:solidFill>
                <a:latin typeface="Arial"/>
                <a:ea typeface="Arial"/>
                <a:cs typeface="Arial"/>
                <a:sym typeface="Arial"/>
              </a:rPr>
              <a:t>is used for the control connection, and </a:t>
            </a:r>
            <a:r>
              <a:rPr lang="en-US" sz="2800">
                <a:solidFill>
                  <a:srgbClr val="2E5496"/>
                </a:solidFill>
                <a:latin typeface="Arial"/>
                <a:ea typeface="Arial"/>
                <a:cs typeface="Arial"/>
                <a:sym typeface="Arial"/>
              </a:rPr>
              <a:t>port 20 </a:t>
            </a:r>
            <a:r>
              <a:rPr lang="en-US" sz="2800">
                <a:solidFill>
                  <a:schemeClr val="dk1"/>
                </a:solidFill>
                <a:latin typeface="Arial"/>
                <a:ea typeface="Arial"/>
                <a:cs typeface="Arial"/>
                <a:sym typeface="Arial"/>
              </a:rPr>
              <a:t>is used for the  data connection.</a:t>
            </a:r>
            <a:endParaRPr sz="2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sp>
        <p:nvSpPr>
          <p:cNvPr id="111" name="Google Shape;111;p7"/>
          <p:cNvSpPr txBox="1"/>
          <p:nvPr>
            <p:ph type="title"/>
          </p:nvPr>
        </p:nvSpPr>
        <p:spPr>
          <a:xfrm>
            <a:off x="916939" y="609676"/>
            <a:ext cx="639000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New Paradigm: Peer-to-Peer</a:t>
            </a:r>
            <a:endParaRPr sz="4400"/>
          </a:p>
        </p:txBody>
      </p:sp>
      <p:sp>
        <p:nvSpPr>
          <p:cNvPr id="112" name="Google Shape;112;p7"/>
          <p:cNvSpPr txBox="1"/>
          <p:nvPr/>
        </p:nvSpPr>
        <p:spPr>
          <a:xfrm>
            <a:off x="916939" y="1707159"/>
            <a:ext cx="10337800" cy="3862704"/>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P2P paradigm</a:t>
            </a:r>
            <a:endParaRPr b="0" i="0" sz="2800" u="none" cap="none" strike="noStrike">
              <a:solidFill>
                <a:schemeClr val="dk1"/>
              </a:solidFill>
              <a:latin typeface="Calibri"/>
              <a:ea typeface="Calibri"/>
              <a:cs typeface="Calibri"/>
              <a:sym typeface="Calibri"/>
            </a:endParaRPr>
          </a:p>
          <a:p>
            <a:pPr indent="-228600" lvl="0" marL="241300" marR="323215" rtl="0" algn="l">
              <a:lnSpc>
                <a:spcPct val="107857"/>
              </a:lnSpc>
              <a:spcBef>
                <a:spcPts val="10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this paradigm, there is no need for a server process to be running  all the time and waiting for the client processes to connect.</a:t>
            </a:r>
            <a:endParaRPr b="0" i="0" sz="2800" u="none" cap="none" strike="noStrike">
              <a:solidFill>
                <a:schemeClr val="dk1"/>
              </a:solidFill>
              <a:latin typeface="Calibri"/>
              <a:ea typeface="Calibri"/>
              <a:cs typeface="Calibri"/>
              <a:sym typeface="Calibri"/>
            </a:endParaRPr>
          </a:p>
          <a:p>
            <a:pPr indent="-309880" lvl="0" marL="321945" marR="0" rtl="0" algn="l">
              <a:lnSpc>
                <a:spcPct val="100000"/>
              </a:lnSpc>
              <a:spcBef>
                <a:spcPts val="62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responsibility is shared between peers.</a:t>
            </a:r>
            <a:endParaRPr b="0" i="0" sz="2800" u="none" cap="none" strike="noStrike">
              <a:solidFill>
                <a:schemeClr val="dk1"/>
              </a:solidFill>
              <a:latin typeface="Calibri"/>
              <a:ea typeface="Calibri"/>
              <a:cs typeface="Calibri"/>
              <a:sym typeface="Calibri"/>
            </a:endParaRPr>
          </a:p>
          <a:p>
            <a:pPr indent="-228600" lvl="0" marL="241300" marR="5080" rtl="0" algn="l">
              <a:lnSpc>
                <a:spcPct val="107857"/>
              </a:lnSpc>
              <a:spcBef>
                <a:spcPts val="10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computer connected to the Internet can provide service at one time  and receive service at another time.</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3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computer can even provide and receive services at the same time.</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6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Internet telephony and file sharing is indeed a peer-to-peer activity.</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0"/>
          <p:cNvSpPr txBox="1"/>
          <p:nvPr/>
        </p:nvSpPr>
        <p:spPr>
          <a:xfrm>
            <a:off x="916939" y="913917"/>
            <a:ext cx="10293985" cy="2712720"/>
          </a:xfrm>
          <a:prstGeom prst="rect">
            <a:avLst/>
          </a:prstGeom>
          <a:noFill/>
          <a:ln>
            <a:noFill/>
          </a:ln>
        </p:spPr>
        <p:txBody>
          <a:bodyPr anchorCtr="0" anchor="t" bIns="0" lIns="0" spcFirstLastPara="1" rIns="0" wrap="square" tIns="97775">
            <a:spAutoFit/>
          </a:bodyPr>
          <a:lstStyle/>
          <a:p>
            <a:pPr indent="-228600" lvl="0" marL="241300" marR="0" rtl="0" algn="just">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Communication is achieved through commands and responses.</a:t>
            </a:r>
            <a:endParaRPr sz="2800">
              <a:solidFill>
                <a:schemeClr val="dk1"/>
              </a:solidFill>
              <a:latin typeface="Arial"/>
              <a:ea typeface="Arial"/>
              <a:cs typeface="Arial"/>
              <a:sym typeface="Arial"/>
            </a:endParaRPr>
          </a:p>
          <a:p>
            <a:pPr indent="-228600" lvl="0" marL="241300" marR="57150" rtl="0" algn="just">
              <a:lnSpc>
                <a:spcPct val="107857"/>
              </a:lnSpc>
              <a:spcBef>
                <a:spcPts val="1055"/>
              </a:spcBef>
              <a:spcAft>
                <a:spcPts val="0"/>
              </a:spcAft>
              <a:buClr>
                <a:schemeClr val="dk1"/>
              </a:buClr>
              <a:buSzPts val="2800"/>
              <a:buFont typeface="Arial"/>
              <a:buChar char="•"/>
            </a:pPr>
            <a:r>
              <a:rPr lang="en-US" sz="2800">
                <a:solidFill>
                  <a:schemeClr val="dk1"/>
                </a:solidFill>
                <a:latin typeface="Arial"/>
                <a:ea typeface="Arial"/>
                <a:cs typeface="Arial"/>
                <a:sym typeface="Arial"/>
              </a:rPr>
              <a:t>During this control connection, commands are sent from the client to  the server and responses are sent from the server to the client.</a:t>
            </a:r>
            <a:endParaRPr sz="2800">
              <a:solidFill>
                <a:schemeClr val="dk1"/>
              </a:solidFill>
              <a:latin typeface="Arial"/>
              <a:ea typeface="Arial"/>
              <a:cs typeface="Arial"/>
              <a:sym typeface="Arial"/>
            </a:endParaRPr>
          </a:p>
          <a:p>
            <a:pPr indent="-228600" lvl="0" marL="241300" marR="5080" rtl="0" algn="just">
              <a:lnSpc>
                <a:spcPct val="107857"/>
              </a:lnSpc>
              <a:spcBef>
                <a:spcPts val="1010"/>
              </a:spcBef>
              <a:spcAft>
                <a:spcPts val="0"/>
              </a:spcAft>
              <a:buClr>
                <a:schemeClr val="dk1"/>
              </a:buClr>
              <a:buSzPts val="2800"/>
              <a:buFont typeface="Arial"/>
              <a:buChar char="•"/>
            </a:pPr>
            <a:r>
              <a:rPr lang="en-US" sz="2800">
                <a:solidFill>
                  <a:schemeClr val="dk1"/>
                </a:solidFill>
                <a:latin typeface="Arial"/>
                <a:ea typeface="Arial"/>
                <a:cs typeface="Arial"/>
                <a:sym typeface="Arial"/>
              </a:rPr>
              <a:t>Commands, which are sent from the FTP client control process, are in  the form of ASCII uppercase, which may or may not be followed by an  argument.</a:t>
            </a:r>
            <a:endParaRPr sz="2800">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1"/>
          <p:cNvSpPr txBox="1"/>
          <p:nvPr>
            <p:ph type="title"/>
          </p:nvPr>
        </p:nvSpPr>
        <p:spPr>
          <a:xfrm>
            <a:off x="916939" y="609676"/>
            <a:ext cx="509841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Some FTP commands..</a:t>
            </a:r>
            <a:endParaRPr/>
          </a:p>
        </p:txBody>
      </p:sp>
      <p:sp>
        <p:nvSpPr>
          <p:cNvPr id="475" name="Google Shape;475;p71"/>
          <p:cNvSpPr/>
          <p:nvPr/>
        </p:nvSpPr>
        <p:spPr>
          <a:xfrm>
            <a:off x="1423415" y="1825767"/>
            <a:ext cx="9121416" cy="37962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2"/>
          <p:cNvSpPr txBox="1"/>
          <p:nvPr/>
        </p:nvSpPr>
        <p:spPr>
          <a:xfrm>
            <a:off x="990600" y="685800"/>
            <a:ext cx="9585960" cy="3189976"/>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Every FTP command generates at least one </a:t>
            </a:r>
            <a:r>
              <a:rPr lang="en-US" sz="2400">
                <a:solidFill>
                  <a:srgbClr val="2E5496"/>
                </a:solidFill>
                <a:latin typeface="Times New Roman"/>
                <a:ea typeface="Times New Roman"/>
                <a:cs typeface="Times New Roman"/>
                <a:sym typeface="Times New Roman"/>
              </a:rPr>
              <a:t>response.</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7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 response has two parts: </a:t>
            </a:r>
            <a:r>
              <a:rPr lang="en-US" sz="2400">
                <a:solidFill>
                  <a:srgbClr val="2E5496"/>
                </a:solidFill>
                <a:latin typeface="Times New Roman"/>
                <a:ea typeface="Times New Roman"/>
                <a:cs typeface="Times New Roman"/>
                <a:sym typeface="Times New Roman"/>
              </a:rPr>
              <a:t>a three-digit </a:t>
            </a:r>
            <a:r>
              <a:rPr lang="en-US" sz="2400">
                <a:solidFill>
                  <a:schemeClr val="dk1"/>
                </a:solidFill>
                <a:latin typeface="Times New Roman"/>
                <a:ea typeface="Times New Roman"/>
                <a:cs typeface="Times New Roman"/>
                <a:sym typeface="Times New Roman"/>
              </a:rPr>
              <a:t>number followed by text.</a:t>
            </a:r>
            <a:endParaRPr sz="2400">
              <a:solidFill>
                <a:schemeClr val="dk1"/>
              </a:solidFill>
              <a:latin typeface="Times New Roman"/>
              <a:ea typeface="Times New Roman"/>
              <a:cs typeface="Times New Roman"/>
              <a:sym typeface="Times New Roman"/>
            </a:endParaRPr>
          </a:p>
          <a:p>
            <a:pPr indent="-228600" lvl="0" marL="241300" marR="5080" rtl="0" algn="l">
              <a:lnSpc>
                <a:spcPct val="125833"/>
              </a:lnSpc>
              <a:spcBef>
                <a:spcPts val="104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The numeric part defines the code; the text part defines needed  parameters or further explanations.</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2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a:t>
            </a:r>
            <a:r>
              <a:rPr lang="en-US" sz="2400">
                <a:solidFill>
                  <a:srgbClr val="2E5496"/>
                </a:solidFill>
                <a:latin typeface="Times New Roman"/>
                <a:ea typeface="Times New Roman"/>
                <a:cs typeface="Times New Roman"/>
                <a:sym typeface="Times New Roman"/>
              </a:rPr>
              <a:t>first digit </a:t>
            </a:r>
            <a:r>
              <a:rPr lang="en-US" sz="2400">
                <a:solidFill>
                  <a:schemeClr val="dk1"/>
                </a:solidFill>
                <a:latin typeface="Times New Roman"/>
                <a:ea typeface="Times New Roman"/>
                <a:cs typeface="Times New Roman"/>
                <a:sym typeface="Times New Roman"/>
              </a:rPr>
              <a:t>defines the status of the command.</a:t>
            </a:r>
            <a:endParaRPr sz="2400">
              <a:solidFill>
                <a:schemeClr val="dk1"/>
              </a:solidFill>
              <a:latin typeface="Times New Roman"/>
              <a:ea typeface="Times New Roman"/>
              <a:cs typeface="Times New Roman"/>
              <a:sym typeface="Times New Roman"/>
            </a:endParaRPr>
          </a:p>
          <a:p>
            <a:pPr indent="-309880" lvl="0" marL="321945" marR="0" rtl="0" algn="l">
              <a:lnSpc>
                <a:spcPct val="100000"/>
              </a:lnSpc>
              <a:spcBef>
                <a:spcPts val="67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a:t>
            </a:r>
            <a:r>
              <a:rPr lang="en-US" sz="2400">
                <a:solidFill>
                  <a:srgbClr val="2E5496"/>
                </a:solidFill>
                <a:latin typeface="Times New Roman"/>
                <a:ea typeface="Times New Roman"/>
                <a:cs typeface="Times New Roman"/>
                <a:sym typeface="Times New Roman"/>
              </a:rPr>
              <a:t>second digit </a:t>
            </a:r>
            <a:r>
              <a:rPr lang="en-US" sz="2400">
                <a:solidFill>
                  <a:schemeClr val="dk1"/>
                </a:solidFill>
                <a:latin typeface="Times New Roman"/>
                <a:ea typeface="Times New Roman"/>
                <a:cs typeface="Times New Roman"/>
                <a:sym typeface="Times New Roman"/>
              </a:rPr>
              <a:t>defines the area in which the status applies.</a:t>
            </a:r>
            <a:endParaRPr sz="2400">
              <a:solidFill>
                <a:schemeClr val="dk1"/>
              </a:solidFill>
              <a:latin typeface="Times New Roman"/>
              <a:ea typeface="Times New Roman"/>
              <a:cs typeface="Times New Roman"/>
              <a:sym typeface="Times New Roman"/>
            </a:endParaRPr>
          </a:p>
          <a:p>
            <a:pPr indent="-309880" lvl="0" marL="321945" marR="0" rtl="0" algn="l">
              <a:lnSpc>
                <a:spcPct val="100000"/>
              </a:lnSpc>
              <a:spcBef>
                <a:spcPts val="66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a:t>
            </a:r>
            <a:r>
              <a:rPr lang="en-US" sz="2400">
                <a:solidFill>
                  <a:srgbClr val="2E5496"/>
                </a:solidFill>
                <a:latin typeface="Times New Roman"/>
                <a:ea typeface="Times New Roman"/>
                <a:cs typeface="Times New Roman"/>
                <a:sym typeface="Times New Roman"/>
              </a:rPr>
              <a:t>third digit </a:t>
            </a:r>
            <a:r>
              <a:rPr lang="en-US" sz="2400">
                <a:solidFill>
                  <a:schemeClr val="dk1"/>
                </a:solidFill>
                <a:latin typeface="Times New Roman"/>
                <a:ea typeface="Times New Roman"/>
                <a:cs typeface="Times New Roman"/>
                <a:sym typeface="Times New Roman"/>
              </a:rPr>
              <a:t>provides additional information.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ph type="title"/>
          </p:nvPr>
        </p:nvSpPr>
        <p:spPr>
          <a:xfrm>
            <a:off x="916939" y="609676"/>
            <a:ext cx="3951604"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Some responses..</a:t>
            </a:r>
            <a:endParaRPr/>
          </a:p>
        </p:txBody>
      </p:sp>
      <p:sp>
        <p:nvSpPr>
          <p:cNvPr id="486" name="Google Shape;486;p73"/>
          <p:cNvSpPr/>
          <p:nvPr/>
        </p:nvSpPr>
        <p:spPr>
          <a:xfrm>
            <a:off x="1257299" y="2299805"/>
            <a:ext cx="9888909" cy="308123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txBox="1"/>
          <p:nvPr/>
        </p:nvSpPr>
        <p:spPr>
          <a:xfrm>
            <a:off x="916939" y="947115"/>
            <a:ext cx="10339705" cy="4128694"/>
          </a:xfrm>
          <a:prstGeom prst="rect">
            <a:avLst/>
          </a:prstGeom>
          <a:noFill/>
          <a:ln>
            <a:noFill/>
          </a:ln>
        </p:spPr>
        <p:txBody>
          <a:bodyPr anchorCtr="0" anchor="t" bIns="0" lIns="0" spcFirstLastPara="1" rIns="0" wrap="square" tIns="60325">
            <a:spAutoFit/>
          </a:bodyPr>
          <a:lstStyle/>
          <a:p>
            <a:pPr indent="-228600" lvl="0" marL="241300" marR="1170940" rtl="0" algn="l">
              <a:lnSpc>
                <a:spcPct val="108214"/>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 creation of a </a:t>
            </a:r>
            <a:r>
              <a:rPr lang="en-US" sz="2800">
                <a:solidFill>
                  <a:srgbClr val="2E5496"/>
                </a:solidFill>
                <a:latin typeface="Times New Roman"/>
                <a:ea typeface="Times New Roman"/>
                <a:cs typeface="Times New Roman"/>
                <a:sym typeface="Times New Roman"/>
              </a:rPr>
              <a:t>data connection is different </a:t>
            </a:r>
            <a:r>
              <a:rPr lang="en-US" sz="2800">
                <a:solidFill>
                  <a:schemeClr val="dk1"/>
                </a:solidFill>
                <a:latin typeface="Times New Roman"/>
                <a:ea typeface="Times New Roman"/>
                <a:cs typeface="Times New Roman"/>
                <a:sym typeface="Times New Roman"/>
              </a:rPr>
              <a:t>from the control  connection.</a:t>
            </a:r>
            <a:endParaRPr sz="2800">
              <a:solidFill>
                <a:schemeClr val="dk1"/>
              </a:solidFill>
              <a:latin typeface="Times New Roman"/>
              <a:ea typeface="Times New Roman"/>
              <a:cs typeface="Times New Roman"/>
              <a:sym typeface="Times New Roman"/>
            </a:endParaRPr>
          </a:p>
          <a:p>
            <a:pPr indent="0" lvl="0" marL="12700" marR="1170940" rtl="0" algn="l">
              <a:lnSpc>
                <a:spcPct val="108214"/>
              </a:lnSpc>
              <a:spcBef>
                <a:spcPts val="475"/>
              </a:spcBef>
              <a:spcAft>
                <a:spcPts val="0"/>
              </a:spcAft>
              <a:buNone/>
            </a:pPr>
            <a:r>
              <a:rPr lang="en-US" sz="2800">
                <a:solidFill>
                  <a:schemeClr val="dk1"/>
                </a:solidFill>
                <a:latin typeface="Times New Roman"/>
                <a:ea typeface="Times New Roman"/>
                <a:cs typeface="Times New Roman"/>
                <a:sym typeface="Times New Roman"/>
              </a:rPr>
              <a:t>Steps:</a:t>
            </a:r>
            <a:endParaRPr sz="2800">
              <a:solidFill>
                <a:schemeClr val="dk1"/>
              </a:solidFill>
              <a:latin typeface="Times New Roman"/>
              <a:ea typeface="Times New Roman"/>
              <a:cs typeface="Times New Roman"/>
              <a:sym typeface="Times New Roman"/>
            </a:endParaRPr>
          </a:p>
          <a:p>
            <a:pPr indent="-352425" lvl="0" marL="364490" marR="0" rtl="0" algn="l">
              <a:lnSpc>
                <a:spcPct val="100000"/>
              </a:lnSpc>
              <a:spcBef>
                <a:spcPts val="660"/>
              </a:spcBef>
              <a:spcAft>
                <a:spcPts val="0"/>
              </a:spcAft>
              <a:buClr>
                <a:schemeClr val="dk1"/>
              </a:buClr>
              <a:buSzPts val="2800"/>
              <a:buFont typeface="Times New Roman"/>
              <a:buAutoNum type="arabicPeriod"/>
            </a:pPr>
            <a:r>
              <a:rPr lang="en-US" sz="2800">
                <a:solidFill>
                  <a:schemeClr val="dk1"/>
                </a:solidFill>
                <a:latin typeface="Times New Roman"/>
                <a:ea typeface="Times New Roman"/>
                <a:cs typeface="Times New Roman"/>
                <a:sym typeface="Times New Roman"/>
              </a:rPr>
              <a:t>The client,	issues a </a:t>
            </a:r>
            <a:r>
              <a:rPr lang="en-US" sz="2800">
                <a:solidFill>
                  <a:srgbClr val="2E5496"/>
                </a:solidFill>
                <a:latin typeface="Times New Roman"/>
                <a:ea typeface="Times New Roman"/>
                <a:cs typeface="Times New Roman"/>
                <a:sym typeface="Times New Roman"/>
              </a:rPr>
              <a:t>passive open </a:t>
            </a:r>
            <a:r>
              <a:rPr lang="en-US" sz="2800">
                <a:solidFill>
                  <a:schemeClr val="dk1"/>
                </a:solidFill>
                <a:latin typeface="Times New Roman"/>
                <a:ea typeface="Times New Roman"/>
                <a:cs typeface="Times New Roman"/>
                <a:sym typeface="Times New Roman"/>
              </a:rPr>
              <a:t>using an ephemeral port, because it is the client that issues </a:t>
            </a:r>
            <a:r>
              <a:rPr lang="en-US" sz="2800">
                <a:solidFill>
                  <a:srgbClr val="2E5496"/>
                </a:solidFill>
                <a:latin typeface="Times New Roman"/>
                <a:ea typeface="Times New Roman"/>
                <a:cs typeface="Times New Roman"/>
                <a:sym typeface="Times New Roman"/>
              </a:rPr>
              <a:t>the commands for transferring </a:t>
            </a:r>
            <a:r>
              <a:rPr lang="en-US" sz="2800">
                <a:solidFill>
                  <a:schemeClr val="dk1"/>
                </a:solidFill>
                <a:latin typeface="Times New Roman"/>
                <a:ea typeface="Times New Roman"/>
                <a:cs typeface="Times New Roman"/>
                <a:sym typeface="Times New Roman"/>
              </a:rPr>
              <a:t>files.</a:t>
            </a:r>
            <a:endParaRPr sz="2800">
              <a:solidFill>
                <a:schemeClr val="dk1"/>
              </a:solidFill>
              <a:latin typeface="Times New Roman"/>
              <a:ea typeface="Times New Roman"/>
              <a:cs typeface="Times New Roman"/>
              <a:sym typeface="Times New Roman"/>
            </a:endParaRPr>
          </a:p>
          <a:p>
            <a:pPr indent="-177800" lvl="0" marL="12700" marR="916305" rtl="0" algn="l">
              <a:lnSpc>
                <a:spcPct val="107857"/>
              </a:lnSpc>
              <a:spcBef>
                <a:spcPts val="1055"/>
              </a:spcBef>
              <a:spcAft>
                <a:spcPts val="0"/>
              </a:spcAft>
              <a:buClr>
                <a:schemeClr val="dk1"/>
              </a:buClr>
              <a:buSzPts val="2800"/>
              <a:buFont typeface="Times New Roman"/>
              <a:buAutoNum type="arabicPeriod"/>
            </a:pPr>
            <a:r>
              <a:rPr lang="en-US" sz="2800">
                <a:solidFill>
                  <a:schemeClr val="dk1"/>
                </a:solidFill>
                <a:latin typeface="Times New Roman"/>
                <a:ea typeface="Times New Roman"/>
                <a:cs typeface="Times New Roman"/>
                <a:sym typeface="Times New Roman"/>
              </a:rPr>
              <a:t>The client </a:t>
            </a:r>
            <a:r>
              <a:rPr lang="en-US" sz="2800">
                <a:solidFill>
                  <a:srgbClr val="2E5496"/>
                </a:solidFill>
                <a:latin typeface="Times New Roman"/>
                <a:ea typeface="Times New Roman"/>
                <a:cs typeface="Times New Roman"/>
                <a:sym typeface="Times New Roman"/>
              </a:rPr>
              <a:t>sends this port number </a:t>
            </a:r>
            <a:r>
              <a:rPr lang="en-US" sz="2800">
                <a:solidFill>
                  <a:schemeClr val="dk1"/>
                </a:solidFill>
                <a:latin typeface="Times New Roman"/>
                <a:ea typeface="Times New Roman"/>
                <a:cs typeface="Times New Roman"/>
                <a:sym typeface="Times New Roman"/>
              </a:rPr>
              <a:t>to the server using the PORT  command.</a:t>
            </a:r>
            <a:endParaRPr sz="2800">
              <a:solidFill>
                <a:schemeClr val="dk1"/>
              </a:solidFill>
              <a:latin typeface="Times New Roman"/>
              <a:ea typeface="Times New Roman"/>
              <a:cs typeface="Times New Roman"/>
              <a:sym typeface="Times New Roman"/>
            </a:endParaRPr>
          </a:p>
          <a:p>
            <a:pPr indent="-177800" lvl="0" marL="12700" marR="99695" rtl="0" algn="l">
              <a:lnSpc>
                <a:spcPct val="107857"/>
              </a:lnSpc>
              <a:spcBef>
                <a:spcPts val="1005"/>
              </a:spcBef>
              <a:spcAft>
                <a:spcPts val="0"/>
              </a:spcAft>
              <a:buClr>
                <a:schemeClr val="dk1"/>
              </a:buClr>
              <a:buSzPts val="2800"/>
              <a:buFont typeface="Times New Roman"/>
              <a:buAutoNum type="arabicPeriod"/>
            </a:pPr>
            <a:r>
              <a:rPr lang="en-US" sz="2800">
                <a:solidFill>
                  <a:schemeClr val="dk1"/>
                </a:solidFill>
                <a:latin typeface="Times New Roman"/>
                <a:ea typeface="Times New Roman"/>
                <a:cs typeface="Times New Roman"/>
                <a:sym typeface="Times New Roman"/>
              </a:rPr>
              <a:t>The server receives the port number and </a:t>
            </a:r>
            <a:r>
              <a:rPr lang="en-US" sz="2800">
                <a:solidFill>
                  <a:srgbClr val="2E5496"/>
                </a:solidFill>
                <a:latin typeface="Times New Roman"/>
                <a:ea typeface="Times New Roman"/>
                <a:cs typeface="Times New Roman"/>
                <a:sym typeface="Times New Roman"/>
              </a:rPr>
              <a:t>issues an active open </a:t>
            </a:r>
            <a:r>
              <a:rPr lang="en-US" sz="2800">
                <a:solidFill>
                  <a:schemeClr val="dk1"/>
                </a:solidFill>
                <a:latin typeface="Times New Roman"/>
                <a:ea typeface="Times New Roman"/>
                <a:cs typeface="Times New Roman"/>
                <a:sym typeface="Times New Roman"/>
              </a:rPr>
              <a:t>using  the wellknown port 20 and the received ephemeral port number.</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5"/>
          <p:cNvSpPr txBox="1"/>
          <p:nvPr/>
        </p:nvSpPr>
        <p:spPr>
          <a:xfrm>
            <a:off x="916939" y="1793493"/>
            <a:ext cx="10290810" cy="3137535"/>
          </a:xfrm>
          <a:prstGeom prst="rect">
            <a:avLst/>
          </a:prstGeom>
          <a:noFill/>
          <a:ln>
            <a:noFill/>
          </a:ln>
        </p:spPr>
        <p:txBody>
          <a:bodyPr anchorCtr="0" anchor="t" bIns="0" lIns="0" spcFirstLastPara="1" rIns="0" wrap="square" tIns="59675">
            <a:spAutoFit/>
          </a:bodyPr>
          <a:lstStyle/>
          <a:p>
            <a:pPr indent="-228600" lvl="0" marL="241300" marR="73660" rtl="0" algn="l">
              <a:lnSpc>
                <a:spcPct val="108214"/>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 client must </a:t>
            </a:r>
            <a:r>
              <a:rPr lang="en-US" sz="2800">
                <a:solidFill>
                  <a:srgbClr val="2E5496"/>
                </a:solidFill>
                <a:latin typeface="Times New Roman"/>
                <a:ea typeface="Times New Roman"/>
                <a:cs typeface="Times New Roman"/>
                <a:sym typeface="Times New Roman"/>
              </a:rPr>
              <a:t>define </a:t>
            </a:r>
            <a:r>
              <a:rPr lang="en-US" sz="2800">
                <a:solidFill>
                  <a:schemeClr val="dk1"/>
                </a:solidFill>
                <a:latin typeface="Times New Roman"/>
                <a:ea typeface="Times New Roman"/>
                <a:cs typeface="Times New Roman"/>
                <a:sym typeface="Times New Roman"/>
              </a:rPr>
              <a:t>the type of file to be transferred, the structure  of the data, and the transmission mode.</a:t>
            </a:r>
            <a:endParaRPr sz="2800">
              <a:solidFill>
                <a:schemeClr val="dk1"/>
              </a:solidFill>
              <a:latin typeface="Times New Roman"/>
              <a:ea typeface="Times New Roman"/>
              <a:cs typeface="Times New Roman"/>
              <a:sym typeface="Times New Roman"/>
            </a:endParaRPr>
          </a:p>
          <a:p>
            <a:pPr indent="-228600" lvl="0" marL="241300" marR="786765" rtl="0" algn="l">
              <a:lnSpc>
                <a:spcPct val="107857"/>
              </a:lnSpc>
              <a:spcBef>
                <a:spcPts val="100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Before sending the file through the data connection, </a:t>
            </a:r>
            <a:r>
              <a:rPr lang="en-US" sz="2800">
                <a:solidFill>
                  <a:srgbClr val="2E5496"/>
                </a:solidFill>
                <a:latin typeface="Times New Roman"/>
                <a:ea typeface="Times New Roman"/>
                <a:cs typeface="Times New Roman"/>
                <a:sym typeface="Times New Roman"/>
              </a:rPr>
              <a:t>prepare </a:t>
            </a:r>
            <a:r>
              <a:rPr lang="en-US" sz="2800">
                <a:solidFill>
                  <a:schemeClr val="dk1"/>
                </a:solidFill>
                <a:latin typeface="Times New Roman"/>
                <a:ea typeface="Times New Roman"/>
                <a:cs typeface="Times New Roman"/>
                <a:sym typeface="Times New Roman"/>
              </a:rPr>
              <a:t>for  transmission through the control connection.</a:t>
            </a:r>
            <a:endParaRPr sz="2800">
              <a:solidFill>
                <a:schemeClr val="dk1"/>
              </a:solidFill>
              <a:latin typeface="Times New Roman"/>
              <a:ea typeface="Times New Roman"/>
              <a:cs typeface="Times New Roman"/>
              <a:sym typeface="Times New Roman"/>
            </a:endParaRPr>
          </a:p>
          <a:p>
            <a:pPr indent="-228600" lvl="0" marL="241300" marR="5080" rtl="0" algn="l">
              <a:lnSpc>
                <a:spcPct val="107857"/>
              </a:lnSpc>
              <a:spcBef>
                <a:spcPts val="101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The </a:t>
            </a:r>
            <a:r>
              <a:rPr lang="en-US" sz="2800">
                <a:solidFill>
                  <a:srgbClr val="2E5496"/>
                </a:solidFill>
                <a:latin typeface="Times New Roman"/>
                <a:ea typeface="Times New Roman"/>
                <a:cs typeface="Times New Roman"/>
                <a:sym typeface="Times New Roman"/>
              </a:rPr>
              <a:t>heterogeneity problem </a:t>
            </a:r>
            <a:r>
              <a:rPr lang="en-US" sz="2800">
                <a:solidFill>
                  <a:schemeClr val="dk1"/>
                </a:solidFill>
                <a:latin typeface="Times New Roman"/>
                <a:ea typeface="Times New Roman"/>
                <a:cs typeface="Times New Roman"/>
                <a:sym typeface="Times New Roman"/>
              </a:rPr>
              <a:t>is resolved by defining </a:t>
            </a:r>
            <a:r>
              <a:rPr lang="en-US" sz="2800">
                <a:solidFill>
                  <a:srgbClr val="2E5496"/>
                </a:solidFill>
                <a:latin typeface="Times New Roman"/>
                <a:ea typeface="Times New Roman"/>
                <a:cs typeface="Times New Roman"/>
                <a:sym typeface="Times New Roman"/>
              </a:rPr>
              <a:t>three attributes </a:t>
            </a:r>
            <a:r>
              <a:rPr lang="en-US" sz="2800">
                <a:solidFill>
                  <a:schemeClr val="dk1"/>
                </a:solidFill>
                <a:latin typeface="Times New Roman"/>
                <a:ea typeface="Times New Roman"/>
                <a:cs typeface="Times New Roman"/>
                <a:sym typeface="Times New Roman"/>
              </a:rPr>
              <a:t>of  communication:</a:t>
            </a:r>
            <a:endParaRPr sz="2800">
              <a:solidFill>
                <a:schemeClr val="dk1"/>
              </a:solidFill>
              <a:latin typeface="Times New Roman"/>
              <a:ea typeface="Times New Roman"/>
              <a:cs typeface="Times New Roman"/>
              <a:sym typeface="Times New Roman"/>
            </a:endParaRPr>
          </a:p>
          <a:p>
            <a:pPr indent="-309880" lvl="0" marL="321945" marR="0" rtl="0" algn="l">
              <a:lnSpc>
                <a:spcPct val="100000"/>
              </a:lnSpc>
              <a:spcBef>
                <a:spcPts val="62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file type, data structure, and transmission mode</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6"/>
          <p:cNvSpPr txBox="1"/>
          <p:nvPr/>
        </p:nvSpPr>
        <p:spPr>
          <a:xfrm>
            <a:off x="916939" y="561212"/>
            <a:ext cx="10262235" cy="4534575"/>
          </a:xfrm>
          <a:prstGeom prst="rect">
            <a:avLst/>
          </a:prstGeom>
          <a:noFill/>
          <a:ln>
            <a:noFill/>
          </a:ln>
        </p:spPr>
        <p:txBody>
          <a:bodyPr anchorCtr="0" anchor="t" bIns="0" lIns="0" spcFirstLastPara="1" rIns="0" wrap="square" tIns="93975">
            <a:spAutoFit/>
          </a:bodyPr>
          <a:lstStyle/>
          <a:p>
            <a:pPr indent="-228600" lvl="0" marL="241300" marR="1060450" rtl="0" algn="l">
              <a:lnSpc>
                <a:spcPct val="112083"/>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FTP can transfer one of the following </a:t>
            </a:r>
            <a:r>
              <a:rPr lang="en-US" sz="2400">
                <a:solidFill>
                  <a:srgbClr val="2E5496"/>
                </a:solidFill>
                <a:latin typeface="Times New Roman"/>
                <a:ea typeface="Times New Roman"/>
                <a:cs typeface="Times New Roman"/>
                <a:sym typeface="Times New Roman"/>
              </a:rPr>
              <a:t>file types </a:t>
            </a:r>
            <a:r>
              <a:rPr lang="en-US" sz="2400">
                <a:solidFill>
                  <a:schemeClr val="dk1"/>
                </a:solidFill>
                <a:latin typeface="Times New Roman"/>
                <a:ea typeface="Times New Roman"/>
                <a:cs typeface="Times New Roman"/>
                <a:sym typeface="Times New Roman"/>
              </a:rPr>
              <a:t>across the data  connection:</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34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ASCII file, EBCDIC file, or image file.</a:t>
            </a:r>
            <a:endParaRPr sz="2400">
              <a:solidFill>
                <a:schemeClr val="dk1"/>
              </a:solidFill>
              <a:latin typeface="Times New Roman"/>
              <a:ea typeface="Times New Roman"/>
              <a:cs typeface="Times New Roman"/>
              <a:sym typeface="Times New Roman"/>
            </a:endParaRPr>
          </a:p>
          <a:p>
            <a:pPr indent="-228600" lvl="0" marL="241300" marR="5080" rtl="0" algn="l">
              <a:lnSpc>
                <a:spcPct val="112083"/>
              </a:lnSpc>
              <a:spcBef>
                <a:spcPts val="990"/>
              </a:spcBef>
              <a:spcAft>
                <a:spcPts val="0"/>
              </a:spcAft>
              <a:buClr>
                <a:srgbClr val="2E5496"/>
              </a:buClr>
              <a:buSzPts val="2400"/>
              <a:buFont typeface="Arial"/>
              <a:buChar char="•"/>
            </a:pPr>
            <a:r>
              <a:rPr lang="en-US" sz="2400">
                <a:solidFill>
                  <a:srgbClr val="2E5496"/>
                </a:solidFill>
                <a:latin typeface="Times New Roman"/>
                <a:ea typeface="Times New Roman"/>
                <a:cs typeface="Times New Roman"/>
                <a:sym typeface="Times New Roman"/>
              </a:rPr>
              <a:t>Structure </a:t>
            </a:r>
            <a:r>
              <a:rPr lang="en-US" sz="2400">
                <a:solidFill>
                  <a:schemeClr val="dk1"/>
                </a:solidFill>
                <a:latin typeface="Times New Roman"/>
                <a:ea typeface="Times New Roman"/>
                <a:cs typeface="Times New Roman"/>
                <a:sym typeface="Times New Roman"/>
              </a:rPr>
              <a:t>of the data may be : file structure, record structure, or page  structure.</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34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a:t>
            </a:r>
            <a:r>
              <a:rPr lang="en-US" sz="2400">
                <a:solidFill>
                  <a:srgbClr val="2E5496"/>
                </a:solidFill>
                <a:latin typeface="Times New Roman"/>
                <a:ea typeface="Times New Roman"/>
                <a:cs typeface="Times New Roman"/>
                <a:sym typeface="Times New Roman"/>
              </a:rPr>
              <a:t>file structure </a:t>
            </a:r>
            <a:r>
              <a:rPr lang="en-US" sz="2400">
                <a:solidFill>
                  <a:schemeClr val="dk1"/>
                </a:solidFill>
                <a:latin typeface="Times New Roman"/>
                <a:ea typeface="Times New Roman"/>
                <a:cs typeface="Times New Roman"/>
                <a:sym typeface="Times New Roman"/>
              </a:rPr>
              <a:t>format (used by default) has no structure.</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33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is a continuous </a:t>
            </a:r>
            <a:r>
              <a:rPr lang="en-US" sz="2400">
                <a:solidFill>
                  <a:srgbClr val="2E5496"/>
                </a:solidFill>
                <a:latin typeface="Times New Roman"/>
                <a:ea typeface="Times New Roman"/>
                <a:cs typeface="Times New Roman"/>
                <a:sym typeface="Times New Roman"/>
              </a:rPr>
              <a:t>stream of bytes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228600" lvl="0" marL="241300" marR="543560" rtl="0" algn="l">
              <a:lnSpc>
                <a:spcPct val="112083"/>
              </a:lnSpc>
              <a:spcBef>
                <a:spcPts val="9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the </a:t>
            </a:r>
            <a:r>
              <a:rPr lang="en-US" sz="2400">
                <a:solidFill>
                  <a:srgbClr val="2E5496"/>
                </a:solidFill>
                <a:latin typeface="Times New Roman"/>
                <a:ea typeface="Times New Roman"/>
                <a:cs typeface="Times New Roman"/>
                <a:sym typeface="Times New Roman"/>
              </a:rPr>
              <a:t>record structure</a:t>
            </a:r>
            <a:r>
              <a:rPr lang="en-US" sz="2400">
                <a:solidFill>
                  <a:schemeClr val="dk1"/>
                </a:solidFill>
                <a:latin typeface="Times New Roman"/>
                <a:ea typeface="Times New Roman"/>
                <a:cs typeface="Times New Roman"/>
                <a:sym typeface="Times New Roman"/>
              </a:rPr>
              <a:t>, the file is divided into records. This can be  used only with </a:t>
            </a:r>
            <a:r>
              <a:rPr lang="en-US" sz="2400">
                <a:solidFill>
                  <a:srgbClr val="2E5496"/>
                </a:solidFill>
                <a:latin typeface="Times New Roman"/>
                <a:ea typeface="Times New Roman"/>
                <a:cs typeface="Times New Roman"/>
                <a:sym typeface="Times New Roman"/>
              </a:rPr>
              <a:t>text files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228600" lvl="0" marL="241300" marR="369570" rtl="0" algn="l">
              <a:lnSpc>
                <a:spcPct val="112083"/>
              </a:lnSpc>
              <a:spcBef>
                <a:spcPts val="994"/>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In the </a:t>
            </a:r>
            <a:r>
              <a:rPr lang="en-US" sz="2400">
                <a:solidFill>
                  <a:srgbClr val="2E5496"/>
                </a:solidFill>
                <a:latin typeface="Times New Roman"/>
                <a:ea typeface="Times New Roman"/>
                <a:cs typeface="Times New Roman"/>
                <a:sym typeface="Times New Roman"/>
              </a:rPr>
              <a:t>page structure</a:t>
            </a:r>
            <a:r>
              <a:rPr lang="en-US" sz="2400">
                <a:solidFill>
                  <a:schemeClr val="dk1"/>
                </a:solidFill>
                <a:latin typeface="Times New Roman"/>
                <a:ea typeface="Times New Roman"/>
                <a:cs typeface="Times New Roman"/>
                <a:sym typeface="Times New Roman"/>
              </a:rPr>
              <a:t>, the file is divided into pages, with each page  having a page number and a page header.</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34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pages can be stored and accessed randomly or sequentially.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7"/>
          <p:cNvSpPr txBox="1"/>
          <p:nvPr/>
        </p:nvSpPr>
        <p:spPr>
          <a:xfrm>
            <a:off x="914400" y="1219200"/>
            <a:ext cx="10311130" cy="3649979"/>
          </a:xfrm>
          <a:prstGeom prst="rect">
            <a:avLst/>
          </a:prstGeom>
          <a:noFill/>
          <a:ln>
            <a:noFill/>
          </a:ln>
        </p:spPr>
        <p:txBody>
          <a:bodyPr anchorCtr="0" anchor="t" bIns="0" lIns="0" spcFirstLastPara="1" rIns="0" wrap="square" tIns="59675">
            <a:spAutoFit/>
          </a:bodyPr>
          <a:lstStyle/>
          <a:p>
            <a:pPr indent="-228600" lvl="0" marL="241300" marR="5080" rtl="0" algn="l">
              <a:lnSpc>
                <a:spcPct val="108214"/>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Three </a:t>
            </a:r>
            <a:r>
              <a:rPr lang="en-US" sz="2800">
                <a:solidFill>
                  <a:srgbClr val="2E5496"/>
                </a:solidFill>
                <a:latin typeface="Times New Roman"/>
                <a:ea typeface="Times New Roman"/>
                <a:cs typeface="Times New Roman"/>
                <a:sym typeface="Times New Roman"/>
              </a:rPr>
              <a:t>transmission modes</a:t>
            </a:r>
            <a:r>
              <a:rPr lang="en-US" sz="2800">
                <a:solidFill>
                  <a:schemeClr val="dk1"/>
                </a:solidFill>
                <a:latin typeface="Times New Roman"/>
                <a:ea typeface="Times New Roman"/>
                <a:cs typeface="Times New Roman"/>
                <a:sym typeface="Times New Roman"/>
              </a:rPr>
              <a:t>: stream mode, block mode, or compressed  mode.</a:t>
            </a:r>
            <a:endParaRPr sz="2800">
              <a:solidFill>
                <a:schemeClr val="dk1"/>
              </a:solidFill>
              <a:latin typeface="Times New Roman"/>
              <a:ea typeface="Times New Roman"/>
              <a:cs typeface="Times New Roman"/>
              <a:sym typeface="Times New Roman"/>
            </a:endParaRPr>
          </a:p>
          <a:p>
            <a:pPr indent="-228600" lvl="0" marL="241300" marR="99060" rtl="0" algn="l">
              <a:lnSpc>
                <a:spcPct val="107857"/>
              </a:lnSpc>
              <a:spcBef>
                <a:spcPts val="100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 </a:t>
            </a:r>
            <a:r>
              <a:rPr lang="en-US" sz="2800">
                <a:solidFill>
                  <a:srgbClr val="2E5496"/>
                </a:solidFill>
                <a:latin typeface="Times New Roman"/>
                <a:ea typeface="Times New Roman"/>
                <a:cs typeface="Times New Roman"/>
                <a:sym typeface="Times New Roman"/>
              </a:rPr>
              <a:t>stream mode </a:t>
            </a:r>
            <a:r>
              <a:rPr lang="en-US" sz="2800">
                <a:solidFill>
                  <a:schemeClr val="dk1"/>
                </a:solidFill>
                <a:latin typeface="Times New Roman"/>
                <a:ea typeface="Times New Roman"/>
                <a:cs typeface="Times New Roman"/>
                <a:sym typeface="Times New Roman"/>
              </a:rPr>
              <a:t>is the default mode; data are delivered from FTP to  TCP as a continuous stream of bytes.</a:t>
            </a:r>
            <a:endParaRPr sz="2800">
              <a:solidFill>
                <a:schemeClr val="dk1"/>
              </a:solidFill>
              <a:latin typeface="Times New Roman"/>
              <a:ea typeface="Times New Roman"/>
              <a:cs typeface="Times New Roman"/>
              <a:sym typeface="Times New Roman"/>
            </a:endParaRPr>
          </a:p>
          <a:p>
            <a:pPr indent="-309880" lvl="0" marL="321945" marR="0" rtl="0" algn="l">
              <a:lnSpc>
                <a:spcPct val="100000"/>
              </a:lnSpc>
              <a:spcBef>
                <a:spcPts val="62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In the </a:t>
            </a:r>
            <a:r>
              <a:rPr lang="en-US" sz="2800">
                <a:solidFill>
                  <a:srgbClr val="2E5496"/>
                </a:solidFill>
                <a:latin typeface="Times New Roman"/>
                <a:ea typeface="Times New Roman"/>
                <a:cs typeface="Times New Roman"/>
                <a:sym typeface="Times New Roman"/>
              </a:rPr>
              <a:t>block mode</a:t>
            </a:r>
            <a:r>
              <a:rPr lang="en-US" sz="2800">
                <a:solidFill>
                  <a:schemeClr val="dk1"/>
                </a:solidFill>
                <a:latin typeface="Times New Roman"/>
                <a:ea typeface="Times New Roman"/>
                <a:cs typeface="Times New Roman"/>
                <a:sym typeface="Times New Roman"/>
              </a:rPr>
              <a:t>, data can be delivered from FTP to TCP in blocks.</a:t>
            </a:r>
            <a:endParaRPr sz="28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In this case, each block is preceded by </a:t>
            </a:r>
            <a:r>
              <a:rPr lang="en-US" sz="2800">
                <a:solidFill>
                  <a:srgbClr val="2E5496"/>
                </a:solidFill>
                <a:latin typeface="Times New Roman"/>
                <a:ea typeface="Times New Roman"/>
                <a:cs typeface="Times New Roman"/>
                <a:sym typeface="Times New Roman"/>
              </a:rPr>
              <a:t>a 3-byte header.</a:t>
            </a:r>
            <a:endParaRPr sz="2800">
              <a:solidFill>
                <a:schemeClr val="dk1"/>
              </a:solidFill>
              <a:latin typeface="Times New Roman"/>
              <a:ea typeface="Times New Roman"/>
              <a:cs typeface="Times New Roman"/>
              <a:sym typeface="Times New Roman"/>
            </a:endParaRPr>
          </a:p>
          <a:p>
            <a:pPr indent="-228600" lvl="0" marL="241300" marR="111125" rtl="0" algn="l">
              <a:lnSpc>
                <a:spcPct val="108214"/>
              </a:lnSpc>
              <a:spcBef>
                <a:spcPts val="105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 first byte is called the block descriptor; the next two bytes define  the size of the block in bytes.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8"/>
          <p:cNvSpPr txBox="1"/>
          <p:nvPr/>
        </p:nvSpPr>
        <p:spPr>
          <a:xfrm>
            <a:off x="916939" y="1793493"/>
            <a:ext cx="10226675" cy="2881630"/>
          </a:xfrm>
          <a:prstGeom prst="rect">
            <a:avLst/>
          </a:prstGeom>
          <a:noFill/>
          <a:ln>
            <a:noFill/>
          </a:ln>
        </p:spPr>
        <p:txBody>
          <a:bodyPr anchorCtr="0" anchor="t" bIns="0" lIns="0" spcFirstLastPara="1" rIns="0" wrap="square" tIns="59675">
            <a:spAutoFit/>
          </a:bodyPr>
          <a:lstStyle/>
          <a:p>
            <a:pPr indent="-228600" lvl="0" marL="241300" marR="5080" rtl="0" algn="l">
              <a:lnSpc>
                <a:spcPct val="108214"/>
              </a:lnSpc>
              <a:spcBef>
                <a:spcPts val="0"/>
              </a:spcBef>
              <a:spcAft>
                <a:spcPts val="0"/>
              </a:spcAft>
              <a:buClr>
                <a:srgbClr val="2E5496"/>
              </a:buClr>
              <a:buSzPts val="2800"/>
              <a:buFont typeface="Arial"/>
              <a:buChar char="•"/>
            </a:pPr>
            <a:r>
              <a:rPr lang="en-US" sz="2800">
                <a:solidFill>
                  <a:srgbClr val="2E5496"/>
                </a:solidFill>
                <a:latin typeface="Times New Roman"/>
                <a:ea typeface="Times New Roman"/>
                <a:cs typeface="Times New Roman"/>
                <a:sym typeface="Times New Roman"/>
              </a:rPr>
              <a:t>File transfer </a:t>
            </a:r>
            <a:r>
              <a:rPr lang="en-US" sz="2800">
                <a:solidFill>
                  <a:schemeClr val="dk1"/>
                </a:solidFill>
                <a:latin typeface="Times New Roman"/>
                <a:ea typeface="Times New Roman"/>
                <a:cs typeface="Times New Roman"/>
                <a:sym typeface="Times New Roman"/>
              </a:rPr>
              <a:t>occurs over the data connection under the control of the  commands sent over the control connection.</a:t>
            </a:r>
            <a:endParaRPr sz="28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file transfer in FTP means one of </a:t>
            </a:r>
            <a:r>
              <a:rPr lang="en-US" sz="2800">
                <a:solidFill>
                  <a:srgbClr val="2E5496"/>
                </a:solidFill>
                <a:latin typeface="Times New Roman"/>
                <a:ea typeface="Times New Roman"/>
                <a:cs typeface="Times New Roman"/>
                <a:sym typeface="Times New Roman"/>
              </a:rPr>
              <a:t>three things</a:t>
            </a:r>
            <a:r>
              <a:rPr lang="en-US" sz="2800">
                <a:solidFill>
                  <a:schemeClr val="dk1"/>
                </a:solidFill>
                <a:latin typeface="Times New Roman"/>
                <a:ea typeface="Times New Roman"/>
                <a:cs typeface="Times New Roman"/>
                <a:sym typeface="Times New Roman"/>
              </a:rPr>
              <a:t>:</a:t>
            </a:r>
            <a:endParaRPr sz="28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6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Retrieving a file (server to client),</a:t>
            </a:r>
            <a:endParaRPr sz="2800">
              <a:solidFill>
                <a:schemeClr val="dk1"/>
              </a:solidFill>
              <a:latin typeface="Times New Roman"/>
              <a:ea typeface="Times New Roman"/>
              <a:cs typeface="Times New Roman"/>
              <a:sym typeface="Times New Roman"/>
            </a:endParaRPr>
          </a:p>
          <a:p>
            <a:pPr indent="-309880" lvl="0" marL="321945" marR="0" rtl="0" algn="l">
              <a:lnSpc>
                <a:spcPct val="100000"/>
              </a:lnSpc>
              <a:spcBef>
                <a:spcPts val="66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Storing a file (client to server),</a:t>
            </a:r>
            <a:endParaRPr sz="28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7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Directory listing (server to client).</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9"/>
          <p:cNvSpPr/>
          <p:nvPr/>
        </p:nvSpPr>
        <p:spPr>
          <a:xfrm>
            <a:off x="2442972" y="149558"/>
            <a:ext cx="7144080" cy="64158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 name="Shape 116"/>
        <p:cNvGrpSpPr/>
        <p:nvPr/>
      </p:nvGrpSpPr>
      <p:grpSpPr>
        <a:xfrm>
          <a:off x="0" y="0"/>
          <a:ext cx="0" cy="0"/>
          <a:chOff x="0" y="0"/>
          <a:chExt cx="0" cy="0"/>
        </a:xfrm>
      </p:grpSpPr>
      <p:sp>
        <p:nvSpPr>
          <p:cNvPr id="117" name="Google Shape;117;p8"/>
          <p:cNvSpPr txBox="1"/>
          <p:nvPr>
            <p:ph type="title"/>
          </p:nvPr>
        </p:nvSpPr>
        <p:spPr>
          <a:xfrm>
            <a:off x="916939" y="609676"/>
            <a:ext cx="8154034"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Example of a peer-to-peer paradigm</a:t>
            </a:r>
            <a:endParaRPr sz="4400"/>
          </a:p>
        </p:txBody>
      </p:sp>
      <p:pic>
        <p:nvPicPr>
          <p:cNvPr id="118" name="Google Shape;118;p8"/>
          <p:cNvPicPr preferRelativeResize="0"/>
          <p:nvPr/>
        </p:nvPicPr>
        <p:blipFill rotWithShape="1">
          <a:blip r:embed="rId3">
            <a:alphaModFix/>
          </a:blip>
          <a:srcRect b="0" l="0" r="0" t="0"/>
          <a:stretch/>
        </p:blipFill>
        <p:spPr>
          <a:xfrm>
            <a:off x="1787936" y="2145148"/>
            <a:ext cx="8616134" cy="4559583"/>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0"/>
          <p:cNvSpPr txBox="1"/>
          <p:nvPr>
            <p:ph type="title"/>
          </p:nvPr>
        </p:nvSpPr>
        <p:spPr>
          <a:xfrm>
            <a:off x="916939" y="609676"/>
            <a:ext cx="353695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Security for FTP</a:t>
            </a:r>
            <a:endParaRPr/>
          </a:p>
        </p:txBody>
      </p:sp>
      <p:sp>
        <p:nvSpPr>
          <p:cNvPr id="522" name="Google Shape;522;p80"/>
          <p:cNvSpPr txBox="1"/>
          <p:nvPr/>
        </p:nvSpPr>
        <p:spPr>
          <a:xfrm>
            <a:off x="916939" y="1793493"/>
            <a:ext cx="10240645" cy="3522345"/>
          </a:xfrm>
          <a:prstGeom prst="rect">
            <a:avLst/>
          </a:prstGeom>
          <a:noFill/>
          <a:ln>
            <a:noFill/>
          </a:ln>
        </p:spPr>
        <p:txBody>
          <a:bodyPr anchorCtr="0" anchor="t" bIns="0" lIns="0" spcFirstLastPara="1" rIns="0" wrap="square" tIns="54600">
            <a:spAutoFit/>
          </a:bodyPr>
          <a:lstStyle/>
          <a:p>
            <a:pPr indent="-228600" lvl="0" marL="241300" marR="275590" rtl="0" algn="l">
              <a:lnSpc>
                <a:spcPct val="90000"/>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Although FTP </a:t>
            </a:r>
            <a:r>
              <a:rPr lang="en-US" sz="2800">
                <a:solidFill>
                  <a:srgbClr val="006FC0"/>
                </a:solidFill>
                <a:latin typeface="Times New Roman"/>
                <a:ea typeface="Times New Roman"/>
                <a:cs typeface="Times New Roman"/>
                <a:sym typeface="Times New Roman"/>
              </a:rPr>
              <a:t>requires a password</a:t>
            </a:r>
            <a:r>
              <a:rPr lang="en-US" sz="2800">
                <a:solidFill>
                  <a:schemeClr val="dk1"/>
                </a:solidFill>
                <a:latin typeface="Times New Roman"/>
                <a:ea typeface="Times New Roman"/>
                <a:cs typeface="Times New Roman"/>
                <a:sym typeface="Times New Roman"/>
              </a:rPr>
              <a:t>, the password is sent in plaintext  (unencrypted), which means it can be intercepted and used by an  attacker.</a:t>
            </a:r>
            <a:endParaRPr sz="2800">
              <a:solidFill>
                <a:schemeClr val="dk1"/>
              </a:solidFill>
              <a:latin typeface="Times New Roman"/>
              <a:ea typeface="Times New Roman"/>
              <a:cs typeface="Times New Roman"/>
              <a:sym typeface="Times New Roman"/>
            </a:endParaRPr>
          </a:p>
          <a:p>
            <a:pPr indent="-228600" lvl="0" marL="241300" marR="5080" rtl="0" algn="l">
              <a:lnSpc>
                <a:spcPct val="107857"/>
              </a:lnSpc>
              <a:spcBef>
                <a:spcPts val="1055"/>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The data transfer connection also transfers data in plaintext, which is </a:t>
            </a:r>
            <a:r>
              <a:rPr lang="en-US" sz="2800">
                <a:solidFill>
                  <a:srgbClr val="006FC0"/>
                </a:solidFill>
                <a:latin typeface="Times New Roman"/>
                <a:ea typeface="Times New Roman"/>
                <a:cs typeface="Times New Roman"/>
                <a:sym typeface="Times New Roman"/>
              </a:rPr>
              <a:t> insecure.</a:t>
            </a:r>
            <a:endParaRPr sz="2800">
              <a:solidFill>
                <a:schemeClr val="dk1"/>
              </a:solidFill>
              <a:latin typeface="Times New Roman"/>
              <a:ea typeface="Times New Roman"/>
              <a:cs typeface="Times New Roman"/>
              <a:sym typeface="Times New Roman"/>
            </a:endParaRPr>
          </a:p>
          <a:p>
            <a:pPr indent="-228600" lvl="0" marL="241300" marR="557530" rtl="0" algn="l">
              <a:lnSpc>
                <a:spcPct val="107857"/>
              </a:lnSpc>
              <a:spcBef>
                <a:spcPts val="100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To be secure, one can add a </a:t>
            </a:r>
            <a:r>
              <a:rPr lang="en-US" sz="2800">
                <a:solidFill>
                  <a:srgbClr val="006FC0"/>
                </a:solidFill>
                <a:latin typeface="Times New Roman"/>
                <a:ea typeface="Times New Roman"/>
                <a:cs typeface="Times New Roman"/>
                <a:sym typeface="Times New Roman"/>
              </a:rPr>
              <a:t>Secure Socket Layer </a:t>
            </a:r>
            <a:r>
              <a:rPr lang="en-US" sz="2800">
                <a:solidFill>
                  <a:schemeClr val="dk1"/>
                </a:solidFill>
                <a:latin typeface="Times New Roman"/>
                <a:ea typeface="Times New Roman"/>
                <a:cs typeface="Times New Roman"/>
                <a:sym typeface="Times New Roman"/>
              </a:rPr>
              <a:t>between the FTP  application layer and the TCP layer.</a:t>
            </a:r>
            <a:endParaRPr sz="28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In this case FTP is called </a:t>
            </a:r>
            <a:r>
              <a:rPr lang="en-US" sz="2800">
                <a:solidFill>
                  <a:srgbClr val="2E5496"/>
                </a:solidFill>
                <a:latin typeface="Times New Roman"/>
                <a:ea typeface="Times New Roman"/>
                <a:cs typeface="Times New Roman"/>
                <a:sym typeface="Times New Roman"/>
              </a:rPr>
              <a:t>SSL-FTP.</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1"/>
          <p:cNvSpPr txBox="1"/>
          <p:nvPr>
            <p:ph type="title"/>
          </p:nvPr>
        </p:nvSpPr>
        <p:spPr>
          <a:xfrm>
            <a:off x="916939" y="609676"/>
            <a:ext cx="335724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Electronic Mail</a:t>
            </a:r>
            <a:endParaRPr/>
          </a:p>
        </p:txBody>
      </p:sp>
      <p:sp>
        <p:nvSpPr>
          <p:cNvPr id="528" name="Google Shape;528;p81"/>
          <p:cNvSpPr txBox="1"/>
          <p:nvPr/>
        </p:nvSpPr>
        <p:spPr>
          <a:xfrm>
            <a:off x="916939" y="1719046"/>
            <a:ext cx="10222865" cy="4021998"/>
          </a:xfrm>
          <a:prstGeom prst="rect">
            <a:avLst/>
          </a:prstGeom>
          <a:noFill/>
          <a:ln>
            <a:noFill/>
          </a:ln>
        </p:spPr>
        <p:txBody>
          <a:bodyPr anchorCtr="0" anchor="t" bIns="0" lIns="0" spcFirstLastPara="1" rIns="0" wrap="square" tIns="60325">
            <a:spAutoFit/>
          </a:bodyPr>
          <a:lstStyle/>
          <a:p>
            <a:pPr indent="-228600"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Electronic mail (or </a:t>
            </a:r>
            <a:r>
              <a:rPr lang="en-US" sz="2400">
                <a:solidFill>
                  <a:srgbClr val="006FC0"/>
                </a:solidFill>
                <a:latin typeface="Times New Roman"/>
                <a:ea typeface="Times New Roman"/>
                <a:cs typeface="Times New Roman"/>
                <a:sym typeface="Times New Roman"/>
              </a:rPr>
              <a:t>e-mail</a:t>
            </a:r>
            <a:r>
              <a:rPr lang="en-US" sz="2400">
                <a:solidFill>
                  <a:schemeClr val="dk1"/>
                </a:solidFill>
                <a:latin typeface="Times New Roman"/>
                <a:ea typeface="Times New Roman"/>
                <a:cs typeface="Times New Roman"/>
                <a:sym typeface="Times New Roman"/>
              </a:rPr>
              <a:t>) allows users to </a:t>
            </a:r>
            <a:r>
              <a:rPr lang="en-US" sz="2400">
                <a:solidFill>
                  <a:srgbClr val="006FC0"/>
                </a:solidFill>
                <a:latin typeface="Times New Roman"/>
                <a:ea typeface="Times New Roman"/>
                <a:cs typeface="Times New Roman"/>
                <a:sym typeface="Times New Roman"/>
              </a:rPr>
              <a:t>exchange </a:t>
            </a:r>
            <a:r>
              <a:rPr lang="en-US" sz="2400">
                <a:solidFill>
                  <a:schemeClr val="dk1"/>
                </a:solidFill>
                <a:latin typeface="Times New Roman"/>
                <a:ea typeface="Times New Roman"/>
                <a:cs typeface="Times New Roman"/>
                <a:sym typeface="Times New Roman"/>
              </a:rPr>
              <a:t>messages.</a:t>
            </a:r>
            <a:endParaRPr sz="2400">
              <a:solidFill>
                <a:schemeClr val="dk1"/>
              </a:solidFill>
              <a:latin typeface="Times New Roman"/>
              <a:ea typeface="Times New Roman"/>
              <a:cs typeface="Times New Roman"/>
              <a:sym typeface="Times New Roman"/>
            </a:endParaRPr>
          </a:p>
          <a:p>
            <a:pPr indent="-228600" lvl="0" marL="241300" marR="5080" rtl="0" algn="l">
              <a:lnSpc>
                <a:spcPct val="104166"/>
              </a:lnSpc>
              <a:spcBef>
                <a:spcPts val="97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an application such as HTTP or FTP, the server program is running all the  time, waiting for a request from a client.</a:t>
            </a:r>
            <a:endParaRPr sz="2400">
              <a:solidFill>
                <a:schemeClr val="dk1"/>
              </a:solidFill>
              <a:latin typeface="Times New Roman"/>
              <a:ea typeface="Times New Roman"/>
              <a:cs typeface="Times New Roman"/>
              <a:sym typeface="Times New Roman"/>
            </a:endParaRPr>
          </a:p>
          <a:p>
            <a:pPr indent="-304165" lvl="0" marL="316230" marR="0" rtl="0" algn="l">
              <a:lnSpc>
                <a:spcPct val="100000"/>
              </a:lnSpc>
              <a:spcBef>
                <a:spcPts val="4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When the request arrives, the server provides the service.</a:t>
            </a:r>
            <a:endParaRPr/>
          </a:p>
          <a:p>
            <a:pPr indent="-228600" lvl="0" marL="241300" marR="0" rtl="0" algn="l">
              <a:lnSpc>
                <a:spcPct val="100000"/>
              </a:lnSpc>
              <a:spcBef>
                <a:spcPts val="37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There is a request and there is a response.</a:t>
            </a:r>
            <a:endParaRPr sz="2400">
              <a:solidFill>
                <a:schemeClr val="dk1"/>
              </a:solidFill>
              <a:latin typeface="Times New Roman"/>
              <a:ea typeface="Times New Roman"/>
              <a:cs typeface="Times New Roman"/>
              <a:sym typeface="Times New Roman"/>
            </a:endParaRPr>
          </a:p>
          <a:p>
            <a:pPr indent="-304165" lvl="0" marL="316230" marR="0" rtl="0" algn="l">
              <a:lnSpc>
                <a:spcPct val="100000"/>
              </a:lnSpc>
              <a:spcBef>
                <a:spcPts val="37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the case of electronic mail, the </a:t>
            </a:r>
            <a:r>
              <a:rPr lang="en-US" sz="2400">
                <a:solidFill>
                  <a:srgbClr val="006FC0"/>
                </a:solidFill>
                <a:latin typeface="Times New Roman"/>
                <a:ea typeface="Times New Roman"/>
                <a:cs typeface="Times New Roman"/>
                <a:sym typeface="Times New Roman"/>
              </a:rPr>
              <a:t>situation is different.</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384"/>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E-mail is considered a </a:t>
            </a:r>
            <a:r>
              <a:rPr lang="en-US" sz="2400">
                <a:solidFill>
                  <a:srgbClr val="006FC0"/>
                </a:solidFill>
                <a:latin typeface="Times New Roman"/>
                <a:ea typeface="Times New Roman"/>
                <a:cs typeface="Times New Roman"/>
                <a:sym typeface="Times New Roman"/>
              </a:rPr>
              <a:t>one-way </a:t>
            </a:r>
            <a:r>
              <a:rPr lang="en-US" sz="2400">
                <a:solidFill>
                  <a:schemeClr val="dk1"/>
                </a:solidFill>
                <a:latin typeface="Times New Roman"/>
                <a:ea typeface="Times New Roman"/>
                <a:cs typeface="Times New Roman"/>
                <a:sym typeface="Times New Roman"/>
              </a:rPr>
              <a:t>transaction.</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37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May or </a:t>
            </a:r>
            <a:r>
              <a:rPr lang="en-US" sz="2400">
                <a:solidFill>
                  <a:srgbClr val="006FC0"/>
                </a:solidFill>
                <a:latin typeface="Times New Roman"/>
                <a:ea typeface="Times New Roman"/>
                <a:cs typeface="Times New Roman"/>
                <a:sym typeface="Times New Roman"/>
              </a:rPr>
              <a:t>may not </a:t>
            </a:r>
            <a:r>
              <a:rPr lang="en-US" sz="2400">
                <a:solidFill>
                  <a:schemeClr val="dk1"/>
                </a:solidFill>
                <a:latin typeface="Times New Roman"/>
                <a:ea typeface="Times New Roman"/>
                <a:cs typeface="Times New Roman"/>
                <a:sym typeface="Times New Roman"/>
              </a:rPr>
              <a:t>respond.</a:t>
            </a:r>
            <a:endParaRPr sz="2400">
              <a:solidFill>
                <a:schemeClr val="dk1"/>
              </a:solidFill>
              <a:latin typeface="Times New Roman"/>
              <a:ea typeface="Times New Roman"/>
              <a:cs typeface="Times New Roman"/>
              <a:sym typeface="Times New Roman"/>
            </a:endParaRPr>
          </a:p>
          <a:p>
            <a:pPr indent="-228600" lvl="0" marL="241300" marR="709295" rtl="0" algn="l">
              <a:lnSpc>
                <a:spcPct val="8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is neither feasible nor logical to run a server program and wait until  someone sends an e-mail.</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2"/>
          <p:cNvSpPr txBox="1"/>
          <p:nvPr/>
        </p:nvSpPr>
        <p:spPr>
          <a:xfrm>
            <a:off x="916939" y="764540"/>
            <a:ext cx="9740900" cy="2150910"/>
          </a:xfrm>
          <a:prstGeom prst="rect">
            <a:avLst/>
          </a:prstGeom>
          <a:noFill/>
          <a:ln>
            <a:noFill/>
          </a:ln>
        </p:spPr>
        <p:txBody>
          <a:bodyPr anchorCtr="0" anchor="t" bIns="0" lIns="0" spcFirstLastPara="1" rIns="0" wrap="square" tIns="60950">
            <a:spAutoFit/>
          </a:bodyPr>
          <a:lstStyle/>
          <a:p>
            <a:pPr indent="-228600" lvl="0" marL="241300" marR="5080" rtl="0" algn="l">
              <a:lnSpc>
                <a:spcPct val="125833"/>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idea of client/ server programming should be implemented in </a:t>
            </a:r>
            <a:r>
              <a:rPr lang="en-US" sz="2400">
                <a:solidFill>
                  <a:srgbClr val="006FC0"/>
                </a:solidFill>
                <a:latin typeface="Times New Roman"/>
                <a:ea typeface="Times New Roman"/>
                <a:cs typeface="Times New Roman"/>
                <a:sym typeface="Times New Roman"/>
              </a:rPr>
              <a:t> another way:</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3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using some </a:t>
            </a:r>
            <a:r>
              <a:rPr lang="en-US" sz="2400">
                <a:solidFill>
                  <a:srgbClr val="006FC0"/>
                </a:solidFill>
                <a:latin typeface="Times New Roman"/>
                <a:ea typeface="Times New Roman"/>
                <a:cs typeface="Times New Roman"/>
                <a:sym typeface="Times New Roman"/>
              </a:rPr>
              <a:t>intermediate computers </a:t>
            </a:r>
            <a:r>
              <a:rPr lang="en-US" sz="2400">
                <a:solidFill>
                  <a:schemeClr val="dk1"/>
                </a:solidFill>
                <a:latin typeface="Times New Roman"/>
                <a:ea typeface="Times New Roman"/>
                <a:cs typeface="Times New Roman"/>
                <a:sym typeface="Times New Roman"/>
              </a:rPr>
              <a:t>(servers).</a:t>
            </a:r>
            <a:endParaRPr sz="2400">
              <a:solidFill>
                <a:schemeClr val="dk1"/>
              </a:solidFill>
              <a:latin typeface="Times New Roman"/>
              <a:ea typeface="Times New Roman"/>
              <a:cs typeface="Times New Roman"/>
              <a:sym typeface="Times New Roman"/>
            </a:endParaRPr>
          </a:p>
          <a:p>
            <a:pPr indent="-228600" lvl="0" marL="241300" marR="831850" rtl="0" algn="l">
              <a:lnSpc>
                <a:spcPct val="125833"/>
              </a:lnSpc>
              <a:spcBef>
                <a:spcPts val="104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The users run only </a:t>
            </a:r>
            <a:r>
              <a:rPr lang="en-US" sz="2400">
                <a:solidFill>
                  <a:srgbClr val="006FC0"/>
                </a:solidFill>
                <a:latin typeface="Times New Roman"/>
                <a:ea typeface="Times New Roman"/>
                <a:cs typeface="Times New Roman"/>
                <a:sym typeface="Times New Roman"/>
              </a:rPr>
              <a:t>client programs </a:t>
            </a:r>
            <a:r>
              <a:rPr lang="en-US" sz="2400">
                <a:solidFill>
                  <a:schemeClr val="dk1"/>
                </a:solidFill>
                <a:latin typeface="Times New Roman"/>
                <a:ea typeface="Times New Roman"/>
                <a:cs typeface="Times New Roman"/>
                <a:sym typeface="Times New Roman"/>
              </a:rPr>
              <a:t>when they want and the  intermediate servers apply the client/server paradigm.</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3"/>
          <p:cNvSpPr txBox="1"/>
          <p:nvPr>
            <p:ph type="title"/>
          </p:nvPr>
        </p:nvSpPr>
        <p:spPr>
          <a:xfrm>
            <a:off x="916939" y="609676"/>
            <a:ext cx="491744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Architecture of e-mail</a:t>
            </a:r>
            <a:endParaRPr/>
          </a:p>
        </p:txBody>
      </p:sp>
      <p:sp>
        <p:nvSpPr>
          <p:cNvPr id="539" name="Google Shape;539;p83"/>
          <p:cNvSpPr txBox="1"/>
          <p:nvPr/>
        </p:nvSpPr>
        <p:spPr>
          <a:xfrm>
            <a:off x="916939" y="1759966"/>
            <a:ext cx="10315575" cy="3355919"/>
          </a:xfrm>
          <a:prstGeom prst="rect">
            <a:avLst/>
          </a:prstGeom>
          <a:noFill/>
          <a:ln>
            <a:noFill/>
          </a:ln>
        </p:spPr>
        <p:txBody>
          <a:bodyPr anchorCtr="0" anchor="t" bIns="0" lIns="0" spcFirstLastPara="1" rIns="0" wrap="square" tIns="97150">
            <a:spAutoFit/>
          </a:bodyPr>
          <a:lstStyle/>
          <a:p>
            <a:pPr indent="-228600" lvl="0" marL="241300" marR="191135" rtl="0" algn="l">
              <a:lnSpc>
                <a:spcPct val="8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the common scenario, the sender and the receiver of the e-mail,  Alice and Bob respectively, are connected via a LAN or a WAN to </a:t>
            </a:r>
            <a:r>
              <a:rPr lang="en-US" sz="2400">
                <a:solidFill>
                  <a:srgbClr val="006FC0"/>
                </a:solidFill>
                <a:latin typeface="Times New Roman"/>
                <a:ea typeface="Times New Roman"/>
                <a:cs typeface="Times New Roman"/>
                <a:sym typeface="Times New Roman"/>
              </a:rPr>
              <a:t>two  mail servers.</a:t>
            </a:r>
            <a:endParaRPr sz="2400">
              <a:solidFill>
                <a:schemeClr val="dk1"/>
              </a:solidFill>
              <a:latin typeface="Times New Roman"/>
              <a:ea typeface="Times New Roman"/>
              <a:cs typeface="Times New Roman"/>
              <a:sym typeface="Times New Roman"/>
            </a:endParaRPr>
          </a:p>
          <a:p>
            <a:pPr indent="-228600" lvl="0" marL="241300" marR="371475" rtl="0" algn="l">
              <a:lnSpc>
                <a:spcPct val="8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administrator has created </a:t>
            </a:r>
            <a:r>
              <a:rPr lang="en-US" sz="2400">
                <a:solidFill>
                  <a:srgbClr val="006FC0"/>
                </a:solidFill>
                <a:latin typeface="Times New Roman"/>
                <a:ea typeface="Times New Roman"/>
                <a:cs typeface="Times New Roman"/>
                <a:sym typeface="Times New Roman"/>
              </a:rPr>
              <a:t>one mailbox </a:t>
            </a:r>
            <a:r>
              <a:rPr lang="en-US" sz="2400">
                <a:solidFill>
                  <a:schemeClr val="dk1"/>
                </a:solidFill>
                <a:latin typeface="Times New Roman"/>
                <a:ea typeface="Times New Roman"/>
                <a:cs typeface="Times New Roman"/>
                <a:sym typeface="Times New Roman"/>
              </a:rPr>
              <a:t>for each user where the  received messages are stored.</a:t>
            </a:r>
            <a:endParaRPr sz="2400">
              <a:solidFill>
                <a:schemeClr val="dk1"/>
              </a:solidFill>
              <a:latin typeface="Times New Roman"/>
              <a:ea typeface="Times New Roman"/>
              <a:cs typeface="Times New Roman"/>
              <a:sym typeface="Times New Roman"/>
            </a:endParaRPr>
          </a:p>
          <a:p>
            <a:pPr indent="-228600" lvl="0" marL="241300" marR="180340" rtl="0" algn="l">
              <a:lnSpc>
                <a:spcPct val="112083"/>
              </a:lnSpc>
              <a:spcBef>
                <a:spcPts val="98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 mailbox is part of a </a:t>
            </a:r>
            <a:r>
              <a:rPr lang="en-US" sz="2400">
                <a:solidFill>
                  <a:srgbClr val="006FC0"/>
                </a:solidFill>
                <a:latin typeface="Times New Roman"/>
                <a:ea typeface="Times New Roman"/>
                <a:cs typeface="Times New Roman"/>
                <a:sym typeface="Times New Roman"/>
              </a:rPr>
              <a:t>server hard drive</a:t>
            </a:r>
            <a:r>
              <a:rPr lang="en-US" sz="2400">
                <a:solidFill>
                  <a:schemeClr val="dk1"/>
                </a:solidFill>
                <a:latin typeface="Times New Roman"/>
                <a:ea typeface="Times New Roman"/>
                <a:cs typeface="Times New Roman"/>
                <a:sym typeface="Times New Roman"/>
              </a:rPr>
              <a:t>, a special file with permission  restrictions.</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34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Only the owner of the mailbox has access to it.</a:t>
            </a:r>
            <a:endParaRPr/>
          </a:p>
          <a:p>
            <a:pPr indent="-228600" lvl="0" marL="241300" marR="5080" rtl="0" algn="l">
              <a:lnSpc>
                <a:spcPct val="80000"/>
              </a:lnSpc>
              <a:spcBef>
                <a:spcPts val="994"/>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The administrator has also created a </a:t>
            </a:r>
            <a:r>
              <a:rPr lang="en-US" sz="2400">
                <a:solidFill>
                  <a:srgbClr val="006FC0"/>
                </a:solidFill>
                <a:latin typeface="Times New Roman"/>
                <a:ea typeface="Times New Roman"/>
                <a:cs typeface="Times New Roman"/>
                <a:sym typeface="Times New Roman"/>
              </a:rPr>
              <a:t>queue (spool) </a:t>
            </a:r>
            <a:r>
              <a:rPr lang="en-US" sz="2400">
                <a:solidFill>
                  <a:schemeClr val="dk1"/>
                </a:solidFill>
                <a:latin typeface="Times New Roman"/>
                <a:ea typeface="Times New Roman"/>
                <a:cs typeface="Times New Roman"/>
                <a:sym typeface="Times New Roman"/>
              </a:rPr>
              <a:t>to store messages  waiting to be sent.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4"/>
          <p:cNvSpPr/>
          <p:nvPr/>
        </p:nvSpPr>
        <p:spPr>
          <a:xfrm>
            <a:off x="1854707" y="1132305"/>
            <a:ext cx="8663715" cy="456457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5"/>
          <p:cNvSpPr txBox="1"/>
          <p:nvPr/>
        </p:nvSpPr>
        <p:spPr>
          <a:xfrm>
            <a:off x="916939" y="257878"/>
            <a:ext cx="10300335" cy="6083076"/>
          </a:xfrm>
          <a:prstGeom prst="rect">
            <a:avLst/>
          </a:prstGeom>
          <a:noFill/>
          <a:ln>
            <a:noFill/>
          </a:ln>
        </p:spPr>
        <p:txBody>
          <a:bodyPr anchorCtr="0" anchor="t" bIns="0" lIns="0" spcFirstLastPara="1" rIns="0" wrap="square" tIns="60325">
            <a:spAutoFit/>
          </a:bodyPr>
          <a:lstStyle/>
          <a:p>
            <a:pPr indent="-228600"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 simple e-mail from Alice to Bob takes </a:t>
            </a:r>
            <a:r>
              <a:rPr lang="en-US" sz="2400">
                <a:solidFill>
                  <a:srgbClr val="006FC0"/>
                </a:solidFill>
                <a:latin typeface="Times New Roman"/>
                <a:ea typeface="Times New Roman"/>
                <a:cs typeface="Times New Roman"/>
                <a:sym typeface="Times New Roman"/>
              </a:rPr>
              <a:t>nine </a:t>
            </a:r>
            <a:r>
              <a:rPr lang="en-US" sz="2400">
                <a:solidFill>
                  <a:schemeClr val="dk1"/>
                </a:solidFill>
                <a:latin typeface="Times New Roman"/>
                <a:ea typeface="Times New Roman"/>
                <a:cs typeface="Times New Roman"/>
                <a:sym typeface="Times New Roman"/>
              </a:rPr>
              <a:t>different steps.</a:t>
            </a:r>
            <a:endParaRPr sz="2400">
              <a:solidFill>
                <a:schemeClr val="dk1"/>
              </a:solidFill>
              <a:latin typeface="Times New Roman"/>
              <a:ea typeface="Times New Roman"/>
              <a:cs typeface="Times New Roman"/>
              <a:sym typeface="Times New Roman"/>
            </a:endParaRPr>
          </a:p>
          <a:p>
            <a:pPr indent="-228600" lvl="0" marL="241300" marR="5080" rtl="0" algn="l">
              <a:lnSpc>
                <a:spcPct val="104166"/>
              </a:lnSpc>
              <a:spcBef>
                <a:spcPts val="97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Alice and Bob use </a:t>
            </a:r>
            <a:r>
              <a:rPr lang="en-US" sz="2400">
                <a:solidFill>
                  <a:srgbClr val="006FC0"/>
                </a:solidFill>
                <a:latin typeface="Times New Roman"/>
                <a:ea typeface="Times New Roman"/>
                <a:cs typeface="Times New Roman"/>
                <a:sym typeface="Times New Roman"/>
              </a:rPr>
              <a:t>three </a:t>
            </a:r>
            <a:r>
              <a:rPr lang="en-US" sz="2400">
                <a:solidFill>
                  <a:schemeClr val="dk1"/>
                </a:solidFill>
                <a:latin typeface="Times New Roman"/>
                <a:ea typeface="Times New Roman"/>
                <a:cs typeface="Times New Roman"/>
                <a:sym typeface="Times New Roman"/>
              </a:rPr>
              <a:t>different agents: a User Agent (UA), a Mail Transfer  Agent (MTA), and a Message Access Agent (MAA).</a:t>
            </a:r>
            <a:endParaRPr/>
          </a:p>
          <a:p>
            <a:pPr indent="-228600" lvl="0" marL="241300" marR="586105" rtl="0" algn="l">
              <a:lnSpc>
                <a:spcPct val="104166"/>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When Alice needs to send a message to Bob, she runs a UA program to  prepare the message and send it to her mail server.</a:t>
            </a:r>
            <a:endParaRPr sz="2400">
              <a:solidFill>
                <a:schemeClr val="dk1"/>
              </a:solidFill>
              <a:latin typeface="Times New Roman"/>
              <a:ea typeface="Times New Roman"/>
              <a:cs typeface="Times New Roman"/>
              <a:sym typeface="Times New Roman"/>
            </a:endParaRPr>
          </a:p>
          <a:p>
            <a:pPr indent="-228600" lvl="0" marL="241300" marR="144780" rtl="0" algn="l">
              <a:lnSpc>
                <a:spcPct val="80000"/>
              </a:lnSpc>
              <a:spcBef>
                <a:spcPts val="101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The </a:t>
            </a:r>
            <a:r>
              <a:rPr lang="en-US" sz="2400">
                <a:solidFill>
                  <a:srgbClr val="006FC0"/>
                </a:solidFill>
                <a:latin typeface="Times New Roman"/>
                <a:ea typeface="Times New Roman"/>
                <a:cs typeface="Times New Roman"/>
                <a:sym typeface="Times New Roman"/>
              </a:rPr>
              <a:t>mail server </a:t>
            </a:r>
            <a:r>
              <a:rPr lang="en-US" sz="2400">
                <a:solidFill>
                  <a:schemeClr val="dk1"/>
                </a:solidFill>
                <a:latin typeface="Times New Roman"/>
                <a:ea typeface="Times New Roman"/>
                <a:cs typeface="Times New Roman"/>
                <a:sym typeface="Times New Roman"/>
              </a:rPr>
              <a:t>at her site uses a queue (spool) to store messages waiting  to be sent.</a:t>
            </a:r>
            <a:endParaRPr sz="2400">
              <a:solidFill>
                <a:schemeClr val="dk1"/>
              </a:solidFill>
              <a:latin typeface="Times New Roman"/>
              <a:ea typeface="Times New Roman"/>
              <a:cs typeface="Times New Roman"/>
              <a:sym typeface="Times New Roman"/>
            </a:endParaRPr>
          </a:p>
          <a:p>
            <a:pPr indent="-228600" lvl="0" marL="241300" marR="33655" rtl="0" algn="l">
              <a:lnSpc>
                <a:spcPct val="104166"/>
              </a:lnSpc>
              <a:spcBef>
                <a:spcPts val="969"/>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The message, however, needs to be sent through the Internet from Alice’s  site to Bob’s site using an </a:t>
            </a:r>
            <a:r>
              <a:rPr lang="en-US" sz="2400">
                <a:solidFill>
                  <a:srgbClr val="006FC0"/>
                </a:solidFill>
                <a:latin typeface="Times New Roman"/>
                <a:ea typeface="Times New Roman"/>
                <a:cs typeface="Times New Roman"/>
                <a:sym typeface="Times New Roman"/>
              </a:rPr>
              <a:t>MTA</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304165" lvl="0" marL="316230" marR="0" rtl="0" algn="l">
              <a:lnSpc>
                <a:spcPct val="100000"/>
              </a:lnSpc>
              <a:spcBef>
                <a:spcPts val="40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Here two </a:t>
            </a:r>
            <a:r>
              <a:rPr lang="en-US" sz="2400">
                <a:solidFill>
                  <a:srgbClr val="006FC0"/>
                </a:solidFill>
                <a:latin typeface="Times New Roman"/>
                <a:ea typeface="Times New Roman"/>
                <a:cs typeface="Times New Roman"/>
                <a:sym typeface="Times New Roman"/>
              </a:rPr>
              <a:t>message transfer agents </a:t>
            </a:r>
            <a:r>
              <a:rPr lang="en-US" sz="2400">
                <a:solidFill>
                  <a:schemeClr val="dk1"/>
                </a:solidFill>
                <a:latin typeface="Times New Roman"/>
                <a:ea typeface="Times New Roman"/>
                <a:cs typeface="Times New Roman"/>
                <a:sym typeface="Times New Roman"/>
              </a:rPr>
              <a:t>are needed: one client and one server.</a:t>
            </a:r>
            <a:endParaRPr sz="2400">
              <a:solidFill>
                <a:schemeClr val="dk1"/>
              </a:solidFill>
              <a:latin typeface="Times New Roman"/>
              <a:ea typeface="Times New Roman"/>
              <a:cs typeface="Times New Roman"/>
              <a:sym typeface="Times New Roman"/>
            </a:endParaRPr>
          </a:p>
          <a:p>
            <a:pPr indent="-228600" lvl="0" marL="241300" marR="48260" rtl="0" algn="l">
              <a:lnSpc>
                <a:spcPct val="80000"/>
              </a:lnSpc>
              <a:spcBef>
                <a:spcPts val="994"/>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a:t>
            </a:r>
            <a:r>
              <a:rPr lang="en-US" sz="2400">
                <a:solidFill>
                  <a:srgbClr val="006FC0"/>
                </a:solidFill>
                <a:latin typeface="Times New Roman"/>
                <a:ea typeface="Times New Roman"/>
                <a:cs typeface="Times New Roman"/>
                <a:sym typeface="Times New Roman"/>
              </a:rPr>
              <a:t>server MTA needs to run all the time </a:t>
            </a:r>
            <a:r>
              <a:rPr lang="en-US" sz="2400">
                <a:solidFill>
                  <a:schemeClr val="dk1"/>
                </a:solidFill>
                <a:latin typeface="Times New Roman"/>
                <a:ea typeface="Times New Roman"/>
                <a:cs typeface="Times New Roman"/>
                <a:sym typeface="Times New Roman"/>
              </a:rPr>
              <a:t>because it does not know when a  client will ask for a connection. The client, on the other hand, can be  triggered by the system when there is a message in the queue to be sent.</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37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user agent at the Bob site allows Bob to read the received message.</a:t>
            </a:r>
            <a:endParaRPr sz="2400">
              <a:solidFill>
                <a:schemeClr val="dk1"/>
              </a:solidFill>
              <a:latin typeface="Times New Roman"/>
              <a:ea typeface="Times New Roman"/>
              <a:cs typeface="Times New Roman"/>
              <a:sym typeface="Times New Roman"/>
            </a:endParaRPr>
          </a:p>
          <a:p>
            <a:pPr indent="-228600" lvl="0" marL="241300" marR="187325" rtl="0" algn="l">
              <a:lnSpc>
                <a:spcPct val="104166"/>
              </a:lnSpc>
              <a:spcBef>
                <a:spcPts val="98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Bob later uses an </a:t>
            </a:r>
            <a:r>
              <a:rPr lang="en-US" sz="2400">
                <a:solidFill>
                  <a:srgbClr val="006FC0"/>
                </a:solidFill>
                <a:latin typeface="Times New Roman"/>
                <a:ea typeface="Times New Roman"/>
                <a:cs typeface="Times New Roman"/>
                <a:sym typeface="Times New Roman"/>
              </a:rPr>
              <a:t>MAA client </a:t>
            </a:r>
            <a:r>
              <a:rPr lang="en-US" sz="2400">
                <a:solidFill>
                  <a:schemeClr val="dk1"/>
                </a:solidFill>
                <a:latin typeface="Times New Roman"/>
                <a:ea typeface="Times New Roman"/>
                <a:cs typeface="Times New Roman"/>
                <a:sym typeface="Times New Roman"/>
              </a:rPr>
              <a:t>to retrieve the message from an MAA server  running on the second server.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6"/>
          <p:cNvSpPr txBox="1"/>
          <p:nvPr/>
        </p:nvSpPr>
        <p:spPr>
          <a:xfrm>
            <a:off x="916939" y="1707159"/>
            <a:ext cx="10050780" cy="2732479"/>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Can </a:t>
            </a:r>
            <a:r>
              <a:rPr lang="en-US" sz="2400">
                <a:solidFill>
                  <a:srgbClr val="006FC0"/>
                </a:solidFill>
                <a:latin typeface="Times New Roman"/>
                <a:ea typeface="Times New Roman"/>
                <a:cs typeface="Times New Roman"/>
                <a:sym typeface="Times New Roman"/>
              </a:rPr>
              <a:t>not bypass </a:t>
            </a:r>
            <a:r>
              <a:rPr lang="en-US" sz="2400">
                <a:solidFill>
                  <a:schemeClr val="dk1"/>
                </a:solidFill>
                <a:latin typeface="Times New Roman"/>
                <a:ea typeface="Times New Roman"/>
                <a:cs typeface="Times New Roman"/>
                <a:sym typeface="Times New Roman"/>
              </a:rPr>
              <a:t>the mail server and use the MTA server directly.</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7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 pair of client-server programs: message access programs needed.</a:t>
            </a:r>
            <a:endParaRPr sz="2400">
              <a:solidFill>
                <a:schemeClr val="dk1"/>
              </a:solidFill>
              <a:latin typeface="Times New Roman"/>
              <a:ea typeface="Times New Roman"/>
              <a:cs typeface="Times New Roman"/>
              <a:sym typeface="Times New Roman"/>
            </a:endParaRPr>
          </a:p>
          <a:p>
            <a:pPr indent="-390525" lvl="0" marL="402590" marR="0" rtl="0" algn="l">
              <a:lnSpc>
                <a:spcPct val="100000"/>
              </a:lnSpc>
              <a:spcBef>
                <a:spcPts val="660"/>
              </a:spcBef>
              <a:spcAft>
                <a:spcPts val="0"/>
              </a:spcAft>
              <a:buClr>
                <a:srgbClr val="000000"/>
              </a:buClr>
              <a:buSzPts val="2400"/>
              <a:buFont typeface="Arial"/>
              <a:buChar char="•"/>
            </a:pPr>
            <a:r>
              <a:rPr lang="en-US" sz="2400">
                <a:solidFill>
                  <a:srgbClr val="006FC0"/>
                </a:solidFill>
                <a:latin typeface="Times New Roman"/>
                <a:ea typeface="Times New Roman"/>
                <a:cs typeface="Times New Roman"/>
                <a:sym typeface="Times New Roman"/>
              </a:rPr>
              <a:t>push </a:t>
            </a:r>
            <a:r>
              <a:rPr lang="en-US" sz="2400">
                <a:solidFill>
                  <a:schemeClr val="dk1"/>
                </a:solidFill>
                <a:latin typeface="Times New Roman"/>
                <a:ea typeface="Times New Roman"/>
                <a:cs typeface="Times New Roman"/>
                <a:sym typeface="Times New Roman"/>
              </a:rPr>
              <a:t>program: the client pushes the message to the server.</a:t>
            </a:r>
            <a:endParaRPr sz="2400">
              <a:solidFill>
                <a:schemeClr val="dk1"/>
              </a:solidFill>
              <a:latin typeface="Times New Roman"/>
              <a:ea typeface="Times New Roman"/>
              <a:cs typeface="Times New Roman"/>
              <a:sym typeface="Times New Roman"/>
            </a:endParaRPr>
          </a:p>
          <a:p>
            <a:pPr indent="-309880" lvl="0" marL="321945" marR="0" rtl="0" algn="l">
              <a:lnSpc>
                <a:spcPct val="100000"/>
              </a:lnSpc>
              <a:spcBef>
                <a:spcPts val="660"/>
              </a:spcBef>
              <a:spcAft>
                <a:spcPts val="0"/>
              </a:spcAft>
              <a:buClr>
                <a:srgbClr val="006FC0"/>
              </a:buClr>
              <a:buSzPts val="2400"/>
              <a:buFont typeface="Arial"/>
              <a:buChar char="•"/>
            </a:pPr>
            <a:r>
              <a:rPr lang="en-US" sz="2400">
                <a:solidFill>
                  <a:srgbClr val="006FC0"/>
                </a:solidFill>
                <a:latin typeface="Times New Roman"/>
                <a:ea typeface="Times New Roman"/>
                <a:cs typeface="Times New Roman"/>
                <a:sym typeface="Times New Roman"/>
              </a:rPr>
              <a:t>pull </a:t>
            </a:r>
            <a:r>
              <a:rPr lang="en-US" sz="2400">
                <a:solidFill>
                  <a:schemeClr val="dk1"/>
                </a:solidFill>
                <a:latin typeface="Times New Roman"/>
                <a:ea typeface="Times New Roman"/>
                <a:cs typeface="Times New Roman"/>
                <a:sym typeface="Times New Roman"/>
              </a:rPr>
              <a:t>program :The client needs to pull the message from the server.</a:t>
            </a:r>
            <a:endParaRPr sz="2400">
              <a:solidFill>
                <a:schemeClr val="dk1"/>
              </a:solidFill>
              <a:latin typeface="Times New Roman"/>
              <a:ea typeface="Times New Roman"/>
              <a:cs typeface="Times New Roman"/>
              <a:sym typeface="Times New Roman"/>
            </a:endParaRPr>
          </a:p>
          <a:p>
            <a:pPr indent="-228600" lvl="0" marL="241300" marR="5080" rtl="0" algn="l">
              <a:lnSpc>
                <a:spcPct val="125833"/>
              </a:lnSpc>
              <a:spcBef>
                <a:spcPts val="105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electronic mail system needs </a:t>
            </a:r>
            <a:r>
              <a:rPr lang="en-US" sz="2400">
                <a:solidFill>
                  <a:srgbClr val="006FC0"/>
                </a:solidFill>
                <a:latin typeface="Times New Roman"/>
                <a:ea typeface="Times New Roman"/>
                <a:cs typeface="Times New Roman"/>
                <a:sym typeface="Times New Roman"/>
              </a:rPr>
              <a:t>two UAs, two pairs of MTAs (client  and server), and a pair of MAAs (client and server).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7"/>
          <p:cNvSpPr txBox="1"/>
          <p:nvPr>
            <p:ph type="title"/>
          </p:nvPr>
        </p:nvSpPr>
        <p:spPr>
          <a:xfrm>
            <a:off x="916939" y="609676"/>
            <a:ext cx="251269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User Agent</a:t>
            </a:r>
            <a:endParaRPr/>
          </a:p>
        </p:txBody>
      </p:sp>
      <p:sp>
        <p:nvSpPr>
          <p:cNvPr id="560" name="Google Shape;560;p87"/>
          <p:cNvSpPr txBox="1"/>
          <p:nvPr/>
        </p:nvSpPr>
        <p:spPr>
          <a:xfrm>
            <a:off x="916939" y="1486646"/>
            <a:ext cx="10203815" cy="3661002"/>
          </a:xfrm>
          <a:prstGeom prst="rect">
            <a:avLst/>
          </a:prstGeom>
          <a:noFill/>
          <a:ln>
            <a:noFill/>
          </a:ln>
        </p:spPr>
        <p:txBody>
          <a:bodyPr anchorCtr="0" anchor="t" bIns="0" lIns="0" spcFirstLastPara="1" rIns="0" wrap="square" tIns="53325">
            <a:spAutoFit/>
          </a:bodyPr>
          <a:lstStyle/>
          <a:p>
            <a:pPr indent="-228600"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first component of an electronic mail system.</a:t>
            </a:r>
            <a:endParaRPr sz="2400">
              <a:solidFill>
                <a:schemeClr val="dk1"/>
              </a:solidFill>
              <a:latin typeface="Times New Roman"/>
              <a:ea typeface="Times New Roman"/>
              <a:cs typeface="Times New Roman"/>
              <a:sym typeface="Times New Roman"/>
            </a:endParaRPr>
          </a:p>
          <a:p>
            <a:pPr indent="-228600" lvl="0" marL="241300" marR="487680" rtl="0" algn="l">
              <a:lnSpc>
                <a:spcPct val="112083"/>
              </a:lnSpc>
              <a:spcBef>
                <a:spcPts val="97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provides service to the user to make the process of sending and  receiving a message easier.</a:t>
            </a:r>
            <a:endParaRPr sz="2400">
              <a:solidFill>
                <a:schemeClr val="dk1"/>
              </a:solidFill>
              <a:latin typeface="Times New Roman"/>
              <a:ea typeface="Times New Roman"/>
              <a:cs typeface="Times New Roman"/>
              <a:sym typeface="Times New Roman"/>
            </a:endParaRPr>
          </a:p>
          <a:p>
            <a:pPr indent="-228600" lvl="0" marL="241300" marR="127000" rtl="0" algn="l">
              <a:lnSpc>
                <a:spcPct val="80000"/>
              </a:lnSpc>
              <a:spcBef>
                <a:spcPts val="103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A user agent is </a:t>
            </a:r>
            <a:r>
              <a:rPr lang="en-US" sz="2400">
                <a:solidFill>
                  <a:srgbClr val="006FC0"/>
                </a:solidFill>
                <a:latin typeface="Times New Roman"/>
                <a:ea typeface="Times New Roman"/>
                <a:cs typeface="Times New Roman"/>
                <a:sym typeface="Times New Roman"/>
              </a:rPr>
              <a:t>a software package (program) </a:t>
            </a:r>
            <a:r>
              <a:rPr lang="en-US" sz="2400">
                <a:solidFill>
                  <a:schemeClr val="dk1"/>
                </a:solidFill>
                <a:latin typeface="Times New Roman"/>
                <a:ea typeface="Times New Roman"/>
                <a:cs typeface="Times New Roman"/>
                <a:sym typeface="Times New Roman"/>
              </a:rPr>
              <a:t>that composes, reads,  replies to, and forwards messages.</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32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also handles </a:t>
            </a:r>
            <a:r>
              <a:rPr lang="en-US" sz="2400">
                <a:solidFill>
                  <a:srgbClr val="006FC0"/>
                </a:solidFill>
                <a:latin typeface="Times New Roman"/>
                <a:ea typeface="Times New Roman"/>
                <a:cs typeface="Times New Roman"/>
                <a:sym typeface="Times New Roman"/>
              </a:rPr>
              <a:t>local mailboxes </a:t>
            </a:r>
            <a:r>
              <a:rPr lang="en-US" sz="2400">
                <a:solidFill>
                  <a:schemeClr val="dk1"/>
                </a:solidFill>
                <a:latin typeface="Times New Roman"/>
                <a:ea typeface="Times New Roman"/>
                <a:cs typeface="Times New Roman"/>
                <a:sym typeface="Times New Roman"/>
              </a:rPr>
              <a:t>on the user computers.</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32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There are two types of user agents: command-driven and GUI-based.</a:t>
            </a:r>
            <a:endParaRPr sz="2400">
              <a:solidFill>
                <a:schemeClr val="dk1"/>
              </a:solidFill>
              <a:latin typeface="Times New Roman"/>
              <a:ea typeface="Times New Roman"/>
              <a:cs typeface="Times New Roman"/>
              <a:sym typeface="Times New Roman"/>
            </a:endParaRPr>
          </a:p>
          <a:p>
            <a:pPr indent="-228600" lvl="0" marL="241300" marR="307975" rtl="0" algn="l">
              <a:lnSpc>
                <a:spcPct val="112083"/>
              </a:lnSpc>
              <a:spcBef>
                <a:spcPts val="98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Some examples of command driven user agents are mail, pine, and  elm.</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34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Some examples of GUI-based user agents are Eudora and Outlook.</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8"/>
          <p:cNvSpPr txBox="1"/>
          <p:nvPr>
            <p:ph type="title"/>
          </p:nvPr>
        </p:nvSpPr>
        <p:spPr>
          <a:xfrm>
            <a:off x="916939" y="609676"/>
            <a:ext cx="292671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Sending Mail</a:t>
            </a:r>
            <a:endParaRPr/>
          </a:p>
        </p:txBody>
      </p:sp>
      <p:sp>
        <p:nvSpPr>
          <p:cNvPr id="566" name="Google Shape;566;p88"/>
          <p:cNvSpPr txBox="1"/>
          <p:nvPr/>
        </p:nvSpPr>
        <p:spPr>
          <a:xfrm>
            <a:off x="916939" y="1509522"/>
            <a:ext cx="10026015" cy="4544695"/>
          </a:xfrm>
          <a:prstGeom prst="rect">
            <a:avLst/>
          </a:prstGeom>
          <a:noFill/>
          <a:ln>
            <a:noFill/>
          </a:ln>
        </p:spPr>
        <p:txBody>
          <a:bodyPr anchorCtr="0" anchor="t" bIns="0" lIns="0" spcFirstLastPara="1" rIns="0" wrap="square" tIns="60950">
            <a:spAutoFit/>
          </a:bodyPr>
          <a:lstStyle/>
          <a:p>
            <a:pPr indent="-228600" lvl="0" marL="241300" marR="118110" rtl="0" algn="l">
              <a:lnSpc>
                <a:spcPct val="125833"/>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To send mail, the user, through the UA, creates mail that looks very  similar to postal mail.</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3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has an </a:t>
            </a:r>
            <a:r>
              <a:rPr lang="en-US" sz="2400">
                <a:solidFill>
                  <a:srgbClr val="006FC0"/>
                </a:solidFill>
                <a:latin typeface="Times New Roman"/>
                <a:ea typeface="Times New Roman"/>
                <a:cs typeface="Times New Roman"/>
                <a:sym typeface="Times New Roman"/>
              </a:rPr>
              <a:t>envelope and a message</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228600" lvl="0" marL="241300" marR="716915" rtl="0" algn="l">
              <a:lnSpc>
                <a:spcPct val="125833"/>
              </a:lnSpc>
              <a:spcBef>
                <a:spcPts val="104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envelope usually contains the sender address, the receiver  address, and other information.</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2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message contains </a:t>
            </a:r>
            <a:r>
              <a:rPr lang="en-US" sz="2400">
                <a:solidFill>
                  <a:srgbClr val="006FC0"/>
                </a:solidFill>
                <a:latin typeface="Times New Roman"/>
                <a:ea typeface="Times New Roman"/>
                <a:cs typeface="Times New Roman"/>
                <a:sym typeface="Times New Roman"/>
              </a:rPr>
              <a:t>the header and the body</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228600" lvl="0" marL="241300" marR="613410" rtl="0" algn="l">
              <a:lnSpc>
                <a:spcPct val="125833"/>
              </a:lnSpc>
              <a:spcBef>
                <a:spcPts val="106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header of the message defines the sender, the receiver, the  subject of the message, and some other information.</a:t>
            </a:r>
            <a:endParaRPr sz="2400">
              <a:solidFill>
                <a:schemeClr val="dk1"/>
              </a:solidFill>
              <a:latin typeface="Times New Roman"/>
              <a:ea typeface="Times New Roman"/>
              <a:cs typeface="Times New Roman"/>
              <a:sym typeface="Times New Roman"/>
            </a:endParaRPr>
          </a:p>
          <a:p>
            <a:pPr indent="-228600" lvl="0" marL="241300" marR="5080" rtl="0" algn="l">
              <a:lnSpc>
                <a:spcPct val="126250"/>
              </a:lnSpc>
              <a:spcBef>
                <a:spcPts val="994"/>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body of the message contains the actual information to be read  by the recipient.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9"/>
          <p:cNvSpPr/>
          <p:nvPr/>
        </p:nvSpPr>
        <p:spPr>
          <a:xfrm>
            <a:off x="3500627" y="574585"/>
            <a:ext cx="5172420" cy="56905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sp>
        <p:nvSpPr>
          <p:cNvPr id="123" name="Google Shape;123;p9"/>
          <p:cNvSpPr txBox="1"/>
          <p:nvPr/>
        </p:nvSpPr>
        <p:spPr>
          <a:xfrm>
            <a:off x="916939" y="1274191"/>
            <a:ext cx="10342245" cy="3776345"/>
          </a:xfrm>
          <a:prstGeom prst="rect">
            <a:avLst/>
          </a:prstGeom>
          <a:noFill/>
          <a:ln>
            <a:noFill/>
          </a:ln>
        </p:spPr>
        <p:txBody>
          <a:bodyPr anchorCtr="0" anchor="t" bIns="0" lIns="0" spcFirstLastPara="1" rIns="0" wrap="square" tIns="60950">
            <a:spAutoFit/>
          </a:bodyPr>
          <a:lstStyle/>
          <a:p>
            <a:pPr indent="-228600" lvl="0" marL="241300" marR="5080" rtl="0" algn="l">
              <a:lnSpc>
                <a:spcPct val="107857"/>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Easily scalable and cost-effective in eliminating the need for expensive  servers.</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3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main challenge has been security;</a:t>
            </a:r>
            <a:endParaRPr b="0" i="0" sz="2800" u="none" cap="none" strike="noStrike">
              <a:solidFill>
                <a:schemeClr val="dk1"/>
              </a:solidFill>
              <a:latin typeface="Calibri"/>
              <a:ea typeface="Calibri"/>
              <a:cs typeface="Calibri"/>
              <a:sym typeface="Calibri"/>
            </a:endParaRPr>
          </a:p>
          <a:p>
            <a:pPr indent="-228600" lvl="0" marL="241300" marR="1473835" rtl="0" algn="l">
              <a:lnSpc>
                <a:spcPct val="107857"/>
              </a:lnSpc>
              <a:spcBef>
                <a:spcPts val="104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is more difficult to create secure communication between  distributed services.</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2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other challenge is applicability;</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appears that not all applications can use this new paradigm.</a:t>
            </a:r>
            <a:endParaRPr b="0" i="0" sz="2800" u="none" cap="none" strike="noStrike">
              <a:solidFill>
                <a:schemeClr val="dk1"/>
              </a:solidFill>
              <a:latin typeface="Calibri"/>
              <a:ea typeface="Calibri"/>
              <a:cs typeface="Calibri"/>
              <a:sym typeface="Calibri"/>
            </a:endParaRPr>
          </a:p>
          <a:p>
            <a:pPr indent="-228600" lvl="0" marL="241300" marR="0" rtl="0" algn="l">
              <a:lnSpc>
                <a:spcPct val="100000"/>
              </a:lnSpc>
              <a:spcBef>
                <a:spcPts val="6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BitTorrent, Skype, IPTV, and Internet telephony,	use this paradigm.</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0"/>
          <p:cNvSpPr txBox="1"/>
          <p:nvPr>
            <p:ph type="title"/>
          </p:nvPr>
        </p:nvSpPr>
        <p:spPr>
          <a:xfrm>
            <a:off x="916939" y="609676"/>
            <a:ext cx="325882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Receiving Mail</a:t>
            </a:r>
            <a:endParaRPr/>
          </a:p>
        </p:txBody>
      </p:sp>
      <p:sp>
        <p:nvSpPr>
          <p:cNvPr id="577" name="Google Shape;577;p90"/>
          <p:cNvSpPr txBox="1"/>
          <p:nvPr/>
        </p:nvSpPr>
        <p:spPr>
          <a:xfrm>
            <a:off x="916939" y="1707159"/>
            <a:ext cx="10013950" cy="3439852"/>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user agent is </a:t>
            </a:r>
            <a:r>
              <a:rPr lang="en-US" sz="2400">
                <a:solidFill>
                  <a:srgbClr val="006FC0"/>
                </a:solidFill>
                <a:latin typeface="Times New Roman"/>
                <a:ea typeface="Times New Roman"/>
                <a:cs typeface="Times New Roman"/>
                <a:sym typeface="Times New Roman"/>
              </a:rPr>
              <a:t>triggered </a:t>
            </a:r>
            <a:r>
              <a:rPr lang="en-US" sz="2400">
                <a:solidFill>
                  <a:schemeClr val="dk1"/>
                </a:solidFill>
                <a:latin typeface="Times New Roman"/>
                <a:ea typeface="Times New Roman"/>
                <a:cs typeface="Times New Roman"/>
                <a:sym typeface="Times New Roman"/>
              </a:rPr>
              <a:t>by the user (or a timer).</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7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a user has mail, the UA informs the user with a notice.</a:t>
            </a:r>
            <a:endParaRPr sz="2400">
              <a:solidFill>
                <a:schemeClr val="dk1"/>
              </a:solidFill>
              <a:latin typeface="Times New Roman"/>
              <a:ea typeface="Times New Roman"/>
              <a:cs typeface="Times New Roman"/>
              <a:sym typeface="Times New Roman"/>
            </a:endParaRPr>
          </a:p>
          <a:p>
            <a:pPr indent="-228600" lvl="0" marL="241300" marR="5080" rtl="0" algn="l">
              <a:lnSpc>
                <a:spcPct val="90000"/>
              </a:lnSpc>
              <a:spcBef>
                <a:spcPts val="994"/>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If the user is ready to read the mail, </a:t>
            </a:r>
            <a:r>
              <a:rPr lang="en-US" sz="2400">
                <a:solidFill>
                  <a:srgbClr val="006FC0"/>
                </a:solidFill>
                <a:latin typeface="Times New Roman"/>
                <a:ea typeface="Times New Roman"/>
                <a:cs typeface="Times New Roman"/>
                <a:sym typeface="Times New Roman"/>
              </a:rPr>
              <a:t>a list is displayed </a:t>
            </a:r>
            <a:r>
              <a:rPr lang="en-US" sz="2400">
                <a:solidFill>
                  <a:schemeClr val="dk1"/>
                </a:solidFill>
                <a:latin typeface="Times New Roman"/>
                <a:ea typeface="Times New Roman"/>
                <a:cs typeface="Times New Roman"/>
                <a:sym typeface="Times New Roman"/>
              </a:rPr>
              <a:t>in which each  line contains a summary of the information about a particular  message in the mailbox.</a:t>
            </a:r>
            <a:endParaRPr sz="2400">
              <a:solidFill>
                <a:schemeClr val="dk1"/>
              </a:solidFill>
              <a:latin typeface="Times New Roman"/>
              <a:ea typeface="Times New Roman"/>
              <a:cs typeface="Times New Roman"/>
              <a:sym typeface="Times New Roman"/>
            </a:endParaRPr>
          </a:p>
          <a:p>
            <a:pPr indent="-228600" lvl="0" marL="241300" marR="40005" rtl="0" algn="l">
              <a:lnSpc>
                <a:spcPct val="125833"/>
              </a:lnSpc>
              <a:spcBef>
                <a:spcPts val="104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summary usually includes the sender </a:t>
            </a:r>
            <a:r>
              <a:rPr lang="en-US" sz="2400">
                <a:solidFill>
                  <a:srgbClr val="006FC0"/>
                </a:solidFill>
                <a:latin typeface="Times New Roman"/>
                <a:ea typeface="Times New Roman"/>
                <a:cs typeface="Times New Roman"/>
                <a:sym typeface="Times New Roman"/>
              </a:rPr>
              <a:t>mail address, the subject,  and the time </a:t>
            </a:r>
            <a:r>
              <a:rPr lang="en-US" sz="2400">
                <a:solidFill>
                  <a:schemeClr val="dk1"/>
                </a:solidFill>
                <a:latin typeface="Times New Roman"/>
                <a:ea typeface="Times New Roman"/>
                <a:cs typeface="Times New Roman"/>
                <a:sym typeface="Times New Roman"/>
              </a:rPr>
              <a:t>the mail was sent or received.</a:t>
            </a:r>
            <a:endParaRPr sz="2400">
              <a:solidFill>
                <a:schemeClr val="dk1"/>
              </a:solidFill>
              <a:latin typeface="Times New Roman"/>
              <a:ea typeface="Times New Roman"/>
              <a:cs typeface="Times New Roman"/>
              <a:sym typeface="Times New Roman"/>
            </a:endParaRPr>
          </a:p>
          <a:p>
            <a:pPr indent="-228600" lvl="0" marL="241300" marR="90805" rtl="0" algn="l">
              <a:lnSpc>
                <a:spcPct val="125833"/>
              </a:lnSpc>
              <a:spcBef>
                <a:spcPts val="102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user can select any of the messages and display its contents on  the screen.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1"/>
          <p:cNvSpPr txBox="1"/>
          <p:nvPr>
            <p:ph type="title"/>
          </p:nvPr>
        </p:nvSpPr>
        <p:spPr>
          <a:xfrm>
            <a:off x="916939" y="609676"/>
            <a:ext cx="317119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Email Address</a:t>
            </a:r>
            <a:endParaRPr/>
          </a:p>
        </p:txBody>
      </p:sp>
      <p:sp>
        <p:nvSpPr>
          <p:cNvPr id="583" name="Google Shape;583;p91"/>
          <p:cNvSpPr txBox="1"/>
          <p:nvPr/>
        </p:nvSpPr>
        <p:spPr>
          <a:xfrm>
            <a:off x="916939" y="1391792"/>
            <a:ext cx="10337165" cy="1732280"/>
          </a:xfrm>
          <a:prstGeom prst="rect">
            <a:avLst/>
          </a:prstGeom>
          <a:noFill/>
          <a:ln>
            <a:noFill/>
          </a:ln>
        </p:spPr>
        <p:txBody>
          <a:bodyPr anchorCtr="0" anchor="t" bIns="0" lIns="0" spcFirstLastPara="1" rIns="0" wrap="square" tIns="60950">
            <a:spAutoFit/>
          </a:bodyPr>
          <a:lstStyle/>
          <a:p>
            <a:pPr indent="-228600" lvl="0" marL="241300" marR="5080" rtl="0" algn="l">
              <a:lnSpc>
                <a:spcPct val="125833"/>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To deliver mail, a </a:t>
            </a:r>
            <a:r>
              <a:rPr lang="en-US" sz="2400">
                <a:solidFill>
                  <a:srgbClr val="006FC0"/>
                </a:solidFill>
                <a:latin typeface="Times New Roman"/>
                <a:ea typeface="Times New Roman"/>
                <a:cs typeface="Times New Roman"/>
                <a:sym typeface="Times New Roman"/>
              </a:rPr>
              <a:t>mail handling system </a:t>
            </a:r>
            <a:r>
              <a:rPr lang="en-US" sz="2400">
                <a:solidFill>
                  <a:schemeClr val="dk1"/>
                </a:solidFill>
                <a:latin typeface="Times New Roman"/>
                <a:ea typeface="Times New Roman"/>
                <a:cs typeface="Times New Roman"/>
                <a:sym typeface="Times New Roman"/>
              </a:rPr>
              <a:t>must use an addressing system  with unique addresses.</a:t>
            </a:r>
            <a:endParaRPr sz="2400">
              <a:solidFill>
                <a:schemeClr val="dk1"/>
              </a:solidFill>
              <a:latin typeface="Times New Roman"/>
              <a:ea typeface="Times New Roman"/>
              <a:cs typeface="Times New Roman"/>
              <a:sym typeface="Times New Roman"/>
            </a:endParaRPr>
          </a:p>
          <a:p>
            <a:pPr indent="-228600" lvl="0" marL="241300" marR="438150" rtl="0" algn="l">
              <a:lnSpc>
                <a:spcPct val="126250"/>
              </a:lnSpc>
              <a:spcBef>
                <a:spcPts val="100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the Internet, the address consists of two parts: </a:t>
            </a:r>
            <a:r>
              <a:rPr lang="en-US" sz="2400">
                <a:solidFill>
                  <a:srgbClr val="006FC0"/>
                </a:solidFill>
                <a:latin typeface="Times New Roman"/>
                <a:ea typeface="Times New Roman"/>
                <a:cs typeface="Times New Roman"/>
                <a:sym typeface="Times New Roman"/>
              </a:rPr>
              <a:t>a local part </a:t>
            </a:r>
            <a:r>
              <a:rPr lang="en-US" sz="2400">
                <a:solidFill>
                  <a:schemeClr val="dk1"/>
                </a:solidFill>
                <a:latin typeface="Times New Roman"/>
                <a:ea typeface="Times New Roman"/>
                <a:cs typeface="Times New Roman"/>
                <a:sym typeface="Times New Roman"/>
              </a:rPr>
              <a:t>and a </a:t>
            </a:r>
            <a:r>
              <a:rPr lang="en-US" sz="2400">
                <a:solidFill>
                  <a:srgbClr val="006FC0"/>
                </a:solidFill>
                <a:latin typeface="Times New Roman"/>
                <a:ea typeface="Times New Roman"/>
                <a:cs typeface="Times New Roman"/>
                <a:sym typeface="Times New Roman"/>
              </a:rPr>
              <a:t> domain name</a:t>
            </a:r>
            <a:r>
              <a:rPr lang="en-US" sz="2400">
                <a:solidFill>
                  <a:schemeClr val="dk1"/>
                </a:solidFill>
                <a:latin typeface="Times New Roman"/>
                <a:ea typeface="Times New Roman"/>
                <a:cs typeface="Times New Roman"/>
                <a:sym typeface="Times New Roman"/>
              </a:rPr>
              <a:t>, separated by an @ sign.</a:t>
            </a:r>
            <a:endParaRPr sz="2400">
              <a:solidFill>
                <a:schemeClr val="dk1"/>
              </a:solidFill>
              <a:latin typeface="Times New Roman"/>
              <a:ea typeface="Times New Roman"/>
              <a:cs typeface="Times New Roman"/>
              <a:sym typeface="Times New Roman"/>
            </a:endParaRPr>
          </a:p>
        </p:txBody>
      </p:sp>
      <p:sp>
        <p:nvSpPr>
          <p:cNvPr id="584" name="Google Shape;584;p91"/>
          <p:cNvSpPr txBox="1"/>
          <p:nvPr/>
        </p:nvSpPr>
        <p:spPr>
          <a:xfrm>
            <a:off x="916939" y="4716272"/>
            <a:ext cx="10278110" cy="836294"/>
          </a:xfrm>
          <a:prstGeom prst="rect">
            <a:avLst/>
          </a:prstGeom>
          <a:noFill/>
          <a:ln>
            <a:noFill/>
          </a:ln>
        </p:spPr>
        <p:txBody>
          <a:bodyPr anchorCtr="0" anchor="t" bIns="0" lIns="0" spcFirstLastPara="1" rIns="0" wrap="square" tIns="59675">
            <a:spAutoFit/>
          </a:bodyPr>
          <a:lstStyle/>
          <a:p>
            <a:pPr indent="-228600" lvl="0" marL="241300" marR="5080" rtl="0" algn="l">
              <a:lnSpc>
                <a:spcPct val="12625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An organization usually selects one or more hosts to receive and send  e-mail; they are sometimes called </a:t>
            </a:r>
            <a:r>
              <a:rPr lang="en-US" sz="2400">
                <a:solidFill>
                  <a:srgbClr val="006FC0"/>
                </a:solidFill>
                <a:latin typeface="Times New Roman"/>
                <a:ea typeface="Times New Roman"/>
                <a:cs typeface="Times New Roman"/>
                <a:sym typeface="Times New Roman"/>
              </a:rPr>
              <a:t>mail servers or exchangers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585" name="Google Shape;585;p91"/>
          <p:cNvSpPr/>
          <p:nvPr/>
        </p:nvSpPr>
        <p:spPr>
          <a:xfrm>
            <a:off x="2776805" y="3566172"/>
            <a:ext cx="6178044" cy="7436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2"/>
          <p:cNvSpPr txBox="1"/>
          <p:nvPr>
            <p:ph type="title"/>
          </p:nvPr>
        </p:nvSpPr>
        <p:spPr>
          <a:xfrm>
            <a:off x="916939" y="609676"/>
            <a:ext cx="558546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Mailing List or Group List</a:t>
            </a:r>
            <a:endParaRPr/>
          </a:p>
        </p:txBody>
      </p:sp>
      <p:sp>
        <p:nvSpPr>
          <p:cNvPr id="591" name="Google Shape;591;p92"/>
          <p:cNvSpPr txBox="1"/>
          <p:nvPr/>
        </p:nvSpPr>
        <p:spPr>
          <a:xfrm>
            <a:off x="916939" y="1793493"/>
            <a:ext cx="10187940" cy="3137535"/>
          </a:xfrm>
          <a:prstGeom prst="rect">
            <a:avLst/>
          </a:prstGeom>
          <a:noFill/>
          <a:ln>
            <a:noFill/>
          </a:ln>
        </p:spPr>
        <p:txBody>
          <a:bodyPr anchorCtr="0" anchor="t" bIns="0" lIns="0" spcFirstLastPara="1" rIns="0" wrap="square" tIns="59675">
            <a:spAutoFit/>
          </a:bodyPr>
          <a:lstStyle/>
          <a:p>
            <a:pPr indent="-228600" lvl="0" marL="241300" marR="990600" rtl="0" algn="l">
              <a:lnSpc>
                <a:spcPct val="12625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Electronic mail allows one name, an alias, to represent several  different e-mail addresses;</a:t>
            </a:r>
            <a:endParaRPr sz="2400">
              <a:solidFill>
                <a:schemeClr val="dk1"/>
              </a:solidFill>
              <a:latin typeface="Times New Roman"/>
              <a:ea typeface="Times New Roman"/>
              <a:cs typeface="Times New Roman"/>
              <a:sym typeface="Times New Roman"/>
            </a:endParaRPr>
          </a:p>
          <a:p>
            <a:pPr indent="-309880" lvl="0" marL="321945" marR="0" rtl="0" algn="l">
              <a:lnSpc>
                <a:spcPct val="100000"/>
              </a:lnSpc>
              <a:spcBef>
                <a:spcPts val="62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this is called a </a:t>
            </a:r>
            <a:r>
              <a:rPr lang="en-US" sz="2400">
                <a:solidFill>
                  <a:srgbClr val="006FC0"/>
                </a:solidFill>
                <a:latin typeface="Times New Roman"/>
                <a:ea typeface="Times New Roman"/>
                <a:cs typeface="Times New Roman"/>
                <a:sym typeface="Times New Roman"/>
              </a:rPr>
              <a:t>mailing list.</a:t>
            </a:r>
            <a:endParaRPr sz="2400">
              <a:solidFill>
                <a:schemeClr val="dk1"/>
              </a:solidFill>
              <a:latin typeface="Times New Roman"/>
              <a:ea typeface="Times New Roman"/>
              <a:cs typeface="Times New Roman"/>
              <a:sym typeface="Times New Roman"/>
            </a:endParaRPr>
          </a:p>
          <a:p>
            <a:pPr indent="-228600" lvl="0" marL="241300" marR="5080" rtl="0" algn="l">
              <a:lnSpc>
                <a:spcPct val="126250"/>
              </a:lnSpc>
              <a:spcBef>
                <a:spcPts val="103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Every time a message is to be sent, the system checks the recipient’s  name against the alias database;</a:t>
            </a:r>
            <a:endParaRPr sz="2400">
              <a:solidFill>
                <a:schemeClr val="dk1"/>
              </a:solidFill>
              <a:latin typeface="Times New Roman"/>
              <a:ea typeface="Times New Roman"/>
              <a:cs typeface="Times New Roman"/>
              <a:sym typeface="Times New Roman"/>
            </a:endParaRPr>
          </a:p>
          <a:p>
            <a:pPr indent="-228600" lvl="0" marL="241300" marR="140335" rtl="0" algn="l">
              <a:lnSpc>
                <a:spcPct val="125833"/>
              </a:lnSpc>
              <a:spcBef>
                <a:spcPts val="99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there is a mailing list for the defined alias, </a:t>
            </a:r>
            <a:r>
              <a:rPr lang="en-US" sz="2400">
                <a:solidFill>
                  <a:srgbClr val="006FC0"/>
                </a:solidFill>
                <a:latin typeface="Times New Roman"/>
                <a:ea typeface="Times New Roman"/>
                <a:cs typeface="Times New Roman"/>
                <a:sym typeface="Times New Roman"/>
              </a:rPr>
              <a:t>separate messages</a:t>
            </a:r>
            <a:r>
              <a:rPr lang="en-US" sz="2400">
                <a:solidFill>
                  <a:schemeClr val="dk1"/>
                </a:solidFill>
                <a:latin typeface="Times New Roman"/>
                <a:ea typeface="Times New Roman"/>
                <a:cs typeface="Times New Roman"/>
                <a:sym typeface="Times New Roman"/>
              </a:rPr>
              <a:t>, one  for each entry in the list, must be prepared and handed to the MTA.</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3"/>
          <p:cNvSpPr txBox="1"/>
          <p:nvPr>
            <p:ph type="title"/>
          </p:nvPr>
        </p:nvSpPr>
        <p:spPr>
          <a:xfrm>
            <a:off x="916939" y="609676"/>
            <a:ext cx="728472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Protocols used in electronic mail</a:t>
            </a:r>
            <a:endParaRPr/>
          </a:p>
        </p:txBody>
      </p:sp>
      <p:sp>
        <p:nvSpPr>
          <p:cNvPr id="597" name="Google Shape;597;p93"/>
          <p:cNvSpPr/>
          <p:nvPr/>
        </p:nvSpPr>
        <p:spPr>
          <a:xfrm>
            <a:off x="830579" y="1985760"/>
            <a:ext cx="10346746" cy="34091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94"/>
          <p:cNvSpPr txBox="1"/>
          <p:nvPr>
            <p:ph type="title"/>
          </p:nvPr>
        </p:nvSpPr>
        <p:spPr>
          <a:xfrm>
            <a:off x="916939" y="609676"/>
            <a:ext cx="692785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Message Transfer Agent: SMTP</a:t>
            </a:r>
            <a:endParaRPr/>
          </a:p>
        </p:txBody>
      </p:sp>
      <p:sp>
        <p:nvSpPr>
          <p:cNvPr id="603" name="Google Shape;603;p94"/>
          <p:cNvSpPr txBox="1"/>
          <p:nvPr/>
        </p:nvSpPr>
        <p:spPr>
          <a:xfrm>
            <a:off x="916939" y="1601800"/>
            <a:ext cx="10336530" cy="4127092"/>
          </a:xfrm>
          <a:prstGeom prst="rect">
            <a:avLst/>
          </a:prstGeom>
          <a:noFill/>
          <a:ln>
            <a:noFill/>
          </a:ln>
        </p:spPr>
        <p:txBody>
          <a:bodyPr anchorCtr="0" anchor="t" bIns="0" lIns="0" spcFirstLastPara="1" rIns="0" wrap="square" tIns="132075">
            <a:spAutoFit/>
          </a:bodyPr>
          <a:lstStyle/>
          <a:p>
            <a:pPr indent="-228600" lvl="0" marL="241300" marR="222884" rtl="0" algn="l">
              <a:lnSpc>
                <a:spcPct val="701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formal protocol that defines the MTA client and server in the Internet  is called </a:t>
            </a:r>
            <a:r>
              <a:rPr lang="en-US" sz="2400">
                <a:solidFill>
                  <a:srgbClr val="006FC0"/>
                </a:solidFill>
                <a:latin typeface="Times New Roman"/>
                <a:ea typeface="Times New Roman"/>
                <a:cs typeface="Times New Roman"/>
                <a:sym typeface="Times New Roman"/>
              </a:rPr>
              <a:t>Simple Mail Transfer Protocol </a:t>
            </a:r>
            <a:r>
              <a:rPr lang="en-US" sz="2400">
                <a:solidFill>
                  <a:schemeClr val="dk1"/>
                </a:solidFill>
                <a:latin typeface="Times New Roman"/>
                <a:ea typeface="Times New Roman"/>
                <a:cs typeface="Times New Roman"/>
                <a:sym typeface="Times New Roman"/>
              </a:rPr>
              <a:t>(SMTP).</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SMTP is used </a:t>
            </a:r>
            <a:r>
              <a:rPr lang="en-US" sz="2400">
                <a:solidFill>
                  <a:srgbClr val="006FC0"/>
                </a:solidFill>
                <a:latin typeface="Times New Roman"/>
                <a:ea typeface="Times New Roman"/>
                <a:cs typeface="Times New Roman"/>
                <a:sym typeface="Times New Roman"/>
              </a:rPr>
              <a:t>two </a:t>
            </a:r>
            <a:r>
              <a:rPr lang="en-US" sz="2400">
                <a:solidFill>
                  <a:schemeClr val="dk1"/>
                </a:solidFill>
                <a:latin typeface="Times New Roman"/>
                <a:ea typeface="Times New Roman"/>
                <a:cs typeface="Times New Roman"/>
                <a:sym typeface="Times New Roman"/>
              </a:rPr>
              <a:t>times,</a:t>
            </a:r>
            <a:endParaRPr/>
          </a:p>
          <a:p>
            <a:pPr indent="-304165" lvl="0" marL="316230" marR="0" rtl="0" algn="l">
              <a:lnSpc>
                <a:spcPct val="100000"/>
              </a:lnSpc>
              <a:spcBef>
                <a:spcPts val="6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Between the </a:t>
            </a:r>
            <a:r>
              <a:rPr lang="en-US" sz="2400">
                <a:solidFill>
                  <a:srgbClr val="006FC0"/>
                </a:solidFill>
                <a:latin typeface="Times New Roman"/>
                <a:ea typeface="Times New Roman"/>
                <a:cs typeface="Times New Roman"/>
                <a:sym typeface="Times New Roman"/>
              </a:rPr>
              <a:t>sender </a:t>
            </a:r>
            <a:r>
              <a:rPr lang="en-US" sz="2400">
                <a:solidFill>
                  <a:schemeClr val="dk1"/>
                </a:solidFill>
                <a:latin typeface="Times New Roman"/>
                <a:ea typeface="Times New Roman"/>
                <a:cs typeface="Times New Roman"/>
                <a:sym typeface="Times New Roman"/>
              </a:rPr>
              <a:t>and the sender’s </a:t>
            </a:r>
            <a:r>
              <a:rPr lang="en-US" sz="2400">
                <a:solidFill>
                  <a:srgbClr val="006FC0"/>
                </a:solidFill>
                <a:latin typeface="Times New Roman"/>
                <a:ea typeface="Times New Roman"/>
                <a:cs typeface="Times New Roman"/>
                <a:sym typeface="Times New Roman"/>
              </a:rPr>
              <a:t>mail server</a:t>
            </a:r>
            <a:endParaRPr sz="2400">
              <a:solidFill>
                <a:schemeClr val="dk1"/>
              </a:solidFill>
              <a:latin typeface="Times New Roman"/>
              <a:ea typeface="Times New Roman"/>
              <a:cs typeface="Times New Roman"/>
              <a:sym typeface="Times New Roman"/>
            </a:endParaRPr>
          </a:p>
          <a:p>
            <a:pPr indent="-304165" lvl="0" marL="316230" marR="0" rtl="0" algn="l">
              <a:lnSpc>
                <a:spcPct val="100000"/>
              </a:lnSpc>
              <a:spcBef>
                <a:spcPts val="7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Between the </a:t>
            </a:r>
            <a:r>
              <a:rPr lang="en-US" sz="2400">
                <a:solidFill>
                  <a:srgbClr val="006FC0"/>
                </a:solidFill>
                <a:latin typeface="Times New Roman"/>
                <a:ea typeface="Times New Roman"/>
                <a:cs typeface="Times New Roman"/>
                <a:sym typeface="Times New Roman"/>
              </a:rPr>
              <a:t>two mail servers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228600" lvl="0" marL="241300" marR="41275" rtl="0" algn="l">
              <a:lnSpc>
                <a:spcPct val="7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SMTP simply defines </a:t>
            </a:r>
            <a:r>
              <a:rPr lang="en-US" sz="2400">
                <a:solidFill>
                  <a:srgbClr val="006FC0"/>
                </a:solidFill>
                <a:latin typeface="Times New Roman"/>
                <a:ea typeface="Times New Roman"/>
                <a:cs typeface="Times New Roman"/>
                <a:sym typeface="Times New Roman"/>
              </a:rPr>
              <a:t>how commands </a:t>
            </a:r>
            <a:r>
              <a:rPr lang="en-US" sz="2400">
                <a:solidFill>
                  <a:schemeClr val="dk1"/>
                </a:solidFill>
                <a:latin typeface="Times New Roman"/>
                <a:ea typeface="Times New Roman"/>
                <a:cs typeface="Times New Roman"/>
                <a:sym typeface="Times New Roman"/>
              </a:rPr>
              <a:t>and responses must be sent back and  forth.</a:t>
            </a:r>
            <a:endParaRPr sz="2400">
              <a:solidFill>
                <a:schemeClr val="dk1"/>
              </a:solidFill>
              <a:latin typeface="Times New Roman"/>
              <a:ea typeface="Times New Roman"/>
              <a:cs typeface="Times New Roman"/>
              <a:sym typeface="Times New Roman"/>
            </a:endParaRPr>
          </a:p>
          <a:p>
            <a:pPr indent="-228600" lvl="0" marL="241300" marR="601345" rtl="0" algn="l">
              <a:lnSpc>
                <a:spcPct val="70000"/>
              </a:lnSpc>
              <a:spcBef>
                <a:spcPts val="994"/>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SMTP uses commands and responses </a:t>
            </a:r>
            <a:r>
              <a:rPr lang="en-US" sz="2400">
                <a:solidFill>
                  <a:srgbClr val="006FC0"/>
                </a:solidFill>
                <a:latin typeface="Times New Roman"/>
                <a:ea typeface="Times New Roman"/>
                <a:cs typeface="Times New Roman"/>
                <a:sym typeface="Times New Roman"/>
              </a:rPr>
              <a:t>to transfer messages </a:t>
            </a:r>
            <a:r>
              <a:rPr lang="en-US" sz="2400">
                <a:solidFill>
                  <a:schemeClr val="dk1"/>
                </a:solidFill>
                <a:latin typeface="Times New Roman"/>
                <a:ea typeface="Times New Roman"/>
                <a:cs typeface="Times New Roman"/>
                <a:sym typeface="Times New Roman"/>
              </a:rPr>
              <a:t>between an  MTA client and an MTA server.</a:t>
            </a:r>
            <a:endParaRPr sz="2400">
              <a:solidFill>
                <a:schemeClr val="dk1"/>
              </a:solidFill>
              <a:latin typeface="Times New Roman"/>
              <a:ea typeface="Times New Roman"/>
              <a:cs typeface="Times New Roman"/>
              <a:sym typeface="Times New Roman"/>
            </a:endParaRPr>
          </a:p>
          <a:p>
            <a:pPr indent="-228600" lvl="0" marL="241300" marR="5080" rtl="0" algn="l">
              <a:lnSpc>
                <a:spcPct val="70000"/>
              </a:lnSpc>
              <a:spcBef>
                <a:spcPts val="101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command is from an </a:t>
            </a:r>
            <a:r>
              <a:rPr lang="en-US" sz="2400">
                <a:solidFill>
                  <a:srgbClr val="006FC0"/>
                </a:solidFill>
                <a:latin typeface="Times New Roman"/>
                <a:ea typeface="Times New Roman"/>
                <a:cs typeface="Times New Roman"/>
                <a:sym typeface="Times New Roman"/>
              </a:rPr>
              <a:t>MTA client to an MTA server</a:t>
            </a:r>
            <a:r>
              <a:rPr lang="en-US" sz="2400">
                <a:solidFill>
                  <a:schemeClr val="dk1"/>
                </a:solidFill>
                <a:latin typeface="Times New Roman"/>
                <a:ea typeface="Times New Roman"/>
                <a:cs typeface="Times New Roman"/>
                <a:sym typeface="Times New Roman"/>
              </a:rPr>
              <a:t>; the response is from  an MTA server to the MTA client.</a:t>
            </a:r>
            <a:endParaRPr sz="2400">
              <a:solidFill>
                <a:schemeClr val="dk1"/>
              </a:solidFill>
              <a:latin typeface="Times New Roman"/>
              <a:ea typeface="Times New Roman"/>
              <a:cs typeface="Times New Roman"/>
              <a:sym typeface="Times New Roman"/>
            </a:endParaRPr>
          </a:p>
          <a:p>
            <a:pPr indent="-228600" lvl="0" marL="241300" marR="259079" rtl="0" algn="l">
              <a:lnSpc>
                <a:spcPct val="70000"/>
              </a:lnSpc>
              <a:spcBef>
                <a:spcPts val="994"/>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Each command or reply </a:t>
            </a:r>
            <a:r>
              <a:rPr lang="en-US" sz="2400">
                <a:solidFill>
                  <a:srgbClr val="006FC0"/>
                </a:solidFill>
                <a:latin typeface="Times New Roman"/>
                <a:ea typeface="Times New Roman"/>
                <a:cs typeface="Times New Roman"/>
                <a:sym typeface="Times New Roman"/>
              </a:rPr>
              <a:t>is terminated by </a:t>
            </a:r>
            <a:r>
              <a:rPr lang="en-US" sz="2400">
                <a:solidFill>
                  <a:schemeClr val="dk1"/>
                </a:solidFill>
                <a:latin typeface="Times New Roman"/>
                <a:ea typeface="Times New Roman"/>
                <a:cs typeface="Times New Roman"/>
                <a:sym typeface="Times New Roman"/>
              </a:rPr>
              <a:t>a two character (carriage return  and line feed) end-of-line token.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95"/>
          <p:cNvSpPr txBox="1"/>
          <p:nvPr>
            <p:ph type="title"/>
          </p:nvPr>
        </p:nvSpPr>
        <p:spPr>
          <a:xfrm>
            <a:off x="916939" y="609676"/>
            <a:ext cx="397002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SMTP Commands</a:t>
            </a:r>
            <a:endParaRPr/>
          </a:p>
        </p:txBody>
      </p:sp>
      <p:sp>
        <p:nvSpPr>
          <p:cNvPr id="609" name="Google Shape;609;p95"/>
          <p:cNvSpPr txBox="1"/>
          <p:nvPr/>
        </p:nvSpPr>
        <p:spPr>
          <a:xfrm>
            <a:off x="916939" y="1793493"/>
            <a:ext cx="9948545" cy="836294"/>
          </a:xfrm>
          <a:prstGeom prst="rect">
            <a:avLst/>
          </a:prstGeom>
          <a:noFill/>
          <a:ln>
            <a:noFill/>
          </a:ln>
        </p:spPr>
        <p:txBody>
          <a:bodyPr anchorCtr="0" anchor="t" bIns="0" lIns="0" spcFirstLastPara="1" rIns="0" wrap="square" tIns="59675">
            <a:spAutoFit/>
          </a:bodyPr>
          <a:lstStyle/>
          <a:p>
            <a:pPr indent="-228600" lvl="0" marL="241300" marR="5080" rtl="0" algn="l">
              <a:lnSpc>
                <a:spcPct val="12625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consists of a keyword followed by zero or more arguments. SMTP  defines 14 commands.</a:t>
            </a:r>
            <a:endParaRPr sz="2400">
              <a:solidFill>
                <a:schemeClr val="dk1"/>
              </a:solidFill>
              <a:latin typeface="Times New Roman"/>
              <a:ea typeface="Times New Roman"/>
              <a:cs typeface="Times New Roman"/>
              <a:sym typeface="Times New Roman"/>
            </a:endParaRPr>
          </a:p>
        </p:txBody>
      </p:sp>
      <p:sp>
        <p:nvSpPr>
          <p:cNvPr id="610" name="Google Shape;610;p95"/>
          <p:cNvSpPr/>
          <p:nvPr/>
        </p:nvSpPr>
        <p:spPr>
          <a:xfrm>
            <a:off x="470915" y="3448834"/>
            <a:ext cx="11269257" cy="23515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6"/>
          <p:cNvSpPr txBox="1"/>
          <p:nvPr>
            <p:ph type="title"/>
          </p:nvPr>
        </p:nvSpPr>
        <p:spPr>
          <a:xfrm>
            <a:off x="916939" y="609676"/>
            <a:ext cx="379539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SMTP Responses</a:t>
            </a:r>
            <a:endParaRPr/>
          </a:p>
        </p:txBody>
      </p:sp>
      <p:sp>
        <p:nvSpPr>
          <p:cNvPr id="616" name="Google Shape;616;p96"/>
          <p:cNvSpPr txBox="1"/>
          <p:nvPr/>
        </p:nvSpPr>
        <p:spPr>
          <a:xfrm>
            <a:off x="916939" y="1658188"/>
            <a:ext cx="9855835" cy="836294"/>
          </a:xfrm>
          <a:prstGeom prst="rect">
            <a:avLst/>
          </a:prstGeom>
          <a:noFill/>
          <a:ln>
            <a:noFill/>
          </a:ln>
        </p:spPr>
        <p:txBody>
          <a:bodyPr anchorCtr="0" anchor="t" bIns="0" lIns="0" spcFirstLastPara="1" rIns="0" wrap="square" tIns="60325">
            <a:spAutoFit/>
          </a:bodyPr>
          <a:lstStyle/>
          <a:p>
            <a:pPr indent="-228600" lvl="0" marL="241300" marR="5080" rtl="0" algn="l">
              <a:lnSpc>
                <a:spcPct val="12625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 response is a three digit code that may be followed by additional  textual information.</a:t>
            </a:r>
            <a:endParaRPr sz="2400">
              <a:solidFill>
                <a:schemeClr val="dk1"/>
              </a:solidFill>
              <a:latin typeface="Times New Roman"/>
              <a:ea typeface="Times New Roman"/>
              <a:cs typeface="Times New Roman"/>
              <a:sym typeface="Times New Roman"/>
            </a:endParaRPr>
          </a:p>
        </p:txBody>
      </p:sp>
      <p:sp>
        <p:nvSpPr>
          <p:cNvPr id="617" name="Google Shape;617;p96"/>
          <p:cNvSpPr/>
          <p:nvPr/>
        </p:nvSpPr>
        <p:spPr>
          <a:xfrm>
            <a:off x="1648967" y="2723339"/>
            <a:ext cx="8883898" cy="402943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7"/>
          <p:cNvSpPr txBox="1"/>
          <p:nvPr>
            <p:ph type="title"/>
          </p:nvPr>
        </p:nvSpPr>
        <p:spPr>
          <a:xfrm>
            <a:off x="916939" y="609676"/>
            <a:ext cx="460883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Mail Transfer Phases</a:t>
            </a:r>
            <a:endParaRPr/>
          </a:p>
        </p:txBody>
      </p:sp>
      <p:sp>
        <p:nvSpPr>
          <p:cNvPr id="623" name="Google Shape;623;p97"/>
          <p:cNvSpPr txBox="1"/>
          <p:nvPr/>
        </p:nvSpPr>
        <p:spPr>
          <a:xfrm>
            <a:off x="916939" y="1707159"/>
            <a:ext cx="9790430" cy="1846018"/>
          </a:xfrm>
          <a:prstGeom prst="rect">
            <a:avLst/>
          </a:prstGeom>
          <a:noFill/>
          <a:ln>
            <a:noFill/>
          </a:ln>
        </p:spPr>
        <p:txBody>
          <a:bodyPr anchorCtr="0" anchor="t" bIns="0" lIns="0" spcFirstLastPara="1" rIns="0" wrap="square" tIns="98425">
            <a:spAutoFit/>
          </a:bodyPr>
          <a:lstStyle/>
          <a:p>
            <a:pPr indent="-228600"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process of transferring a mail message occurs in </a:t>
            </a:r>
            <a:r>
              <a:rPr lang="en-US" sz="2400">
                <a:solidFill>
                  <a:srgbClr val="006FC0"/>
                </a:solidFill>
                <a:latin typeface="Times New Roman"/>
                <a:ea typeface="Times New Roman"/>
                <a:cs typeface="Times New Roman"/>
                <a:sym typeface="Times New Roman"/>
              </a:rPr>
              <a:t>three phases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7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Connection establishment</a:t>
            </a:r>
            <a:endParaRPr sz="2400">
              <a:solidFill>
                <a:schemeClr val="dk1"/>
              </a:solidFill>
              <a:latin typeface="Times New Roman"/>
              <a:ea typeface="Times New Roman"/>
              <a:cs typeface="Times New Roman"/>
              <a:sym typeface="Times New Roman"/>
            </a:endParaRPr>
          </a:p>
          <a:p>
            <a:pPr indent="-228600" lvl="0" marL="241300" marR="0" rtl="0" algn="l">
              <a:lnSpc>
                <a:spcPct val="100000"/>
              </a:lnSpc>
              <a:spcBef>
                <a:spcPts val="66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Mail transfer.</a:t>
            </a:r>
            <a:endParaRPr/>
          </a:p>
          <a:p>
            <a:pPr indent="-228600" lvl="0" marL="241300" marR="0" rtl="0" algn="l">
              <a:lnSpc>
                <a:spcPct val="100000"/>
              </a:lnSpc>
              <a:spcBef>
                <a:spcPts val="66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Connection termination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8"/>
          <p:cNvSpPr txBox="1"/>
          <p:nvPr>
            <p:ph type="title"/>
          </p:nvPr>
        </p:nvSpPr>
        <p:spPr>
          <a:xfrm>
            <a:off x="916939" y="609676"/>
            <a:ext cx="588772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Connection Establishment</a:t>
            </a:r>
            <a:endParaRPr/>
          </a:p>
        </p:txBody>
      </p:sp>
      <p:sp>
        <p:nvSpPr>
          <p:cNvPr id="629" name="Google Shape;629;p98"/>
          <p:cNvSpPr txBox="1"/>
          <p:nvPr/>
        </p:nvSpPr>
        <p:spPr>
          <a:xfrm>
            <a:off x="916939" y="1717827"/>
            <a:ext cx="10250805" cy="4544060"/>
          </a:xfrm>
          <a:prstGeom prst="rect">
            <a:avLst/>
          </a:prstGeom>
          <a:noFill/>
          <a:ln>
            <a:noFill/>
          </a:ln>
        </p:spPr>
        <p:txBody>
          <a:bodyPr anchorCtr="0" anchor="t" bIns="0" lIns="0" spcFirstLastPara="1" rIns="0" wrap="square" tIns="53975">
            <a:spAutoFit/>
          </a:bodyPr>
          <a:lstStyle/>
          <a:p>
            <a:pPr indent="-228600" lvl="0" marL="241300" marR="0" rtl="0" algn="l">
              <a:lnSpc>
                <a:spcPct val="10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After a client has made a TCP connection to the port 25,</a:t>
            </a:r>
            <a:endParaRPr sz="2800">
              <a:solidFill>
                <a:schemeClr val="dk1"/>
              </a:solidFill>
              <a:latin typeface="Arial"/>
              <a:ea typeface="Arial"/>
              <a:cs typeface="Arial"/>
              <a:sym typeface="Arial"/>
            </a:endParaRPr>
          </a:p>
          <a:p>
            <a:pPr indent="-309880" lvl="0" marL="321945" marR="0" rtl="0" algn="l">
              <a:lnSpc>
                <a:spcPct val="100000"/>
              </a:lnSpc>
              <a:spcBef>
                <a:spcPts val="330"/>
              </a:spcBef>
              <a:spcAft>
                <a:spcPts val="0"/>
              </a:spcAft>
              <a:buClr>
                <a:schemeClr val="dk1"/>
              </a:buClr>
              <a:buSzPts val="2800"/>
              <a:buFont typeface="Arial"/>
              <a:buChar char="•"/>
            </a:pPr>
            <a:r>
              <a:rPr lang="en-US" sz="2800">
                <a:solidFill>
                  <a:schemeClr val="dk1"/>
                </a:solidFill>
                <a:latin typeface="Arial"/>
                <a:ea typeface="Arial"/>
                <a:cs typeface="Arial"/>
                <a:sym typeface="Arial"/>
              </a:rPr>
              <a:t>the SMTP server starts the connection phase.</a:t>
            </a:r>
            <a:endParaRPr sz="2800">
              <a:solidFill>
                <a:schemeClr val="dk1"/>
              </a:solidFill>
              <a:latin typeface="Arial"/>
              <a:ea typeface="Arial"/>
              <a:cs typeface="Arial"/>
              <a:sym typeface="Arial"/>
            </a:endParaRPr>
          </a:p>
          <a:p>
            <a:pPr indent="-309880" lvl="0" marL="321945" marR="0" rtl="0" algn="l">
              <a:lnSpc>
                <a:spcPct val="100000"/>
              </a:lnSpc>
              <a:spcBef>
                <a:spcPts val="335"/>
              </a:spcBef>
              <a:spcAft>
                <a:spcPts val="0"/>
              </a:spcAft>
              <a:buClr>
                <a:schemeClr val="dk1"/>
              </a:buClr>
              <a:buSzPts val="2800"/>
              <a:buFont typeface="Arial"/>
              <a:buChar char="•"/>
            </a:pPr>
            <a:r>
              <a:rPr lang="en-US" sz="2800">
                <a:solidFill>
                  <a:schemeClr val="dk1"/>
                </a:solidFill>
                <a:latin typeface="Arial"/>
                <a:ea typeface="Arial"/>
                <a:cs typeface="Arial"/>
                <a:sym typeface="Arial"/>
              </a:rPr>
              <a:t>This phase involves the following </a:t>
            </a:r>
            <a:r>
              <a:rPr lang="en-US" sz="2800">
                <a:solidFill>
                  <a:srgbClr val="006FC0"/>
                </a:solidFill>
                <a:latin typeface="Arial"/>
                <a:ea typeface="Arial"/>
                <a:cs typeface="Arial"/>
                <a:sym typeface="Arial"/>
              </a:rPr>
              <a:t>three steps</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a:p>
            <a:pPr indent="-228600" lvl="0" marL="241300" marR="5080" rtl="0" algn="l">
              <a:lnSpc>
                <a:spcPct val="80000"/>
              </a:lnSpc>
              <a:spcBef>
                <a:spcPts val="994"/>
              </a:spcBef>
              <a:spcAft>
                <a:spcPts val="0"/>
              </a:spcAft>
              <a:buClr>
                <a:schemeClr val="dk1"/>
              </a:buClr>
              <a:buSzPts val="2800"/>
              <a:buFont typeface="Arial"/>
              <a:buChar char="•"/>
            </a:pPr>
            <a:r>
              <a:rPr lang="en-US" sz="2800">
                <a:solidFill>
                  <a:schemeClr val="dk1"/>
                </a:solidFill>
                <a:latin typeface="Arial"/>
                <a:ea typeface="Arial"/>
                <a:cs typeface="Arial"/>
                <a:sym typeface="Arial"/>
              </a:rPr>
              <a:t>1. The server sends </a:t>
            </a:r>
            <a:r>
              <a:rPr lang="en-US" sz="2800">
                <a:solidFill>
                  <a:srgbClr val="006FC0"/>
                </a:solidFill>
                <a:latin typeface="Arial"/>
                <a:ea typeface="Arial"/>
                <a:cs typeface="Arial"/>
                <a:sym typeface="Arial"/>
              </a:rPr>
              <a:t>code 220 </a:t>
            </a:r>
            <a:r>
              <a:rPr lang="en-US" sz="2800">
                <a:solidFill>
                  <a:schemeClr val="dk1"/>
                </a:solidFill>
                <a:latin typeface="Arial"/>
                <a:ea typeface="Arial"/>
                <a:cs typeface="Arial"/>
                <a:sym typeface="Arial"/>
              </a:rPr>
              <a:t>(service ready) to tell the client that it is  ready to receive mail. If the server is not ready, it sends </a:t>
            </a:r>
            <a:r>
              <a:rPr lang="en-US" sz="2800">
                <a:solidFill>
                  <a:srgbClr val="006FC0"/>
                </a:solidFill>
                <a:latin typeface="Arial"/>
                <a:ea typeface="Arial"/>
                <a:cs typeface="Arial"/>
                <a:sym typeface="Arial"/>
              </a:rPr>
              <a:t>code 421 </a:t>
            </a:r>
            <a:r>
              <a:rPr lang="en-US" sz="2800">
                <a:solidFill>
                  <a:schemeClr val="dk1"/>
                </a:solidFill>
                <a:latin typeface="Arial"/>
                <a:ea typeface="Arial"/>
                <a:cs typeface="Arial"/>
                <a:sym typeface="Arial"/>
              </a:rPr>
              <a:t> (service not available).</a:t>
            </a:r>
            <a:endParaRPr sz="2800">
              <a:solidFill>
                <a:schemeClr val="dk1"/>
              </a:solidFill>
              <a:latin typeface="Arial"/>
              <a:ea typeface="Arial"/>
              <a:cs typeface="Arial"/>
              <a:sym typeface="Arial"/>
            </a:endParaRPr>
          </a:p>
          <a:p>
            <a:pPr indent="-228600" lvl="0" marL="241300" marR="443865" rtl="0" algn="l">
              <a:lnSpc>
                <a:spcPct val="80000"/>
              </a:lnSpc>
              <a:spcBef>
                <a:spcPts val="994"/>
              </a:spcBef>
              <a:spcAft>
                <a:spcPts val="0"/>
              </a:spcAft>
              <a:buClr>
                <a:schemeClr val="dk1"/>
              </a:buClr>
              <a:buSzPts val="2800"/>
              <a:buFont typeface="Arial"/>
              <a:buChar char="•"/>
            </a:pPr>
            <a:r>
              <a:rPr lang="en-US" sz="2800">
                <a:solidFill>
                  <a:schemeClr val="dk1"/>
                </a:solidFill>
                <a:latin typeface="Arial"/>
                <a:ea typeface="Arial"/>
                <a:cs typeface="Arial"/>
                <a:sym typeface="Arial"/>
              </a:rPr>
              <a:t>2. The client sends the </a:t>
            </a:r>
            <a:r>
              <a:rPr lang="en-US" sz="2800">
                <a:solidFill>
                  <a:srgbClr val="006FC0"/>
                </a:solidFill>
                <a:latin typeface="Arial"/>
                <a:ea typeface="Arial"/>
                <a:cs typeface="Arial"/>
                <a:sym typeface="Arial"/>
              </a:rPr>
              <a:t>HELO message </a:t>
            </a:r>
            <a:r>
              <a:rPr lang="en-US" sz="2800">
                <a:solidFill>
                  <a:schemeClr val="dk1"/>
                </a:solidFill>
                <a:latin typeface="Arial"/>
                <a:ea typeface="Arial"/>
                <a:cs typeface="Arial"/>
                <a:sym typeface="Arial"/>
              </a:rPr>
              <a:t>to identify itself, using its  domain name address to inform the server of the domain name of  the client.</a:t>
            </a:r>
            <a:endParaRPr sz="2800">
              <a:solidFill>
                <a:schemeClr val="dk1"/>
              </a:solidFill>
              <a:latin typeface="Arial"/>
              <a:ea typeface="Arial"/>
              <a:cs typeface="Arial"/>
              <a:sym typeface="Arial"/>
            </a:endParaRPr>
          </a:p>
          <a:p>
            <a:pPr indent="-228600" lvl="0" marL="241300" marR="52705" rtl="0" algn="l">
              <a:lnSpc>
                <a:spcPct val="96071"/>
              </a:lnSpc>
              <a:spcBef>
                <a:spcPts val="985"/>
              </a:spcBef>
              <a:spcAft>
                <a:spcPts val="0"/>
              </a:spcAft>
              <a:buClr>
                <a:schemeClr val="dk1"/>
              </a:buClr>
              <a:buSzPts val="2800"/>
              <a:buFont typeface="Arial"/>
              <a:buChar char="•"/>
            </a:pPr>
            <a:r>
              <a:rPr lang="en-US" sz="2800">
                <a:solidFill>
                  <a:schemeClr val="dk1"/>
                </a:solidFill>
                <a:latin typeface="Arial"/>
                <a:ea typeface="Arial"/>
                <a:cs typeface="Arial"/>
                <a:sym typeface="Arial"/>
              </a:rPr>
              <a:t>3. The server responds with </a:t>
            </a:r>
            <a:r>
              <a:rPr lang="en-US" sz="2800">
                <a:solidFill>
                  <a:srgbClr val="006FC0"/>
                </a:solidFill>
                <a:latin typeface="Arial"/>
                <a:ea typeface="Arial"/>
                <a:cs typeface="Arial"/>
                <a:sym typeface="Arial"/>
              </a:rPr>
              <a:t>code 250 </a:t>
            </a:r>
            <a:r>
              <a:rPr lang="en-US" sz="2800">
                <a:solidFill>
                  <a:schemeClr val="dk1"/>
                </a:solidFill>
                <a:latin typeface="Arial"/>
                <a:ea typeface="Arial"/>
                <a:cs typeface="Arial"/>
                <a:sym typeface="Arial"/>
              </a:rPr>
              <a:t>(request command completed)  or some other code depending on the situation.</a:t>
            </a:r>
            <a:endParaRPr sz="2800">
              <a:solidFill>
                <a:schemeClr val="dk1"/>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9"/>
          <p:cNvSpPr txBox="1"/>
          <p:nvPr>
            <p:ph type="title"/>
          </p:nvPr>
        </p:nvSpPr>
        <p:spPr>
          <a:xfrm>
            <a:off x="916939" y="189560"/>
            <a:ext cx="5636261"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Message Transfer</a:t>
            </a:r>
            <a:endParaRPr/>
          </a:p>
        </p:txBody>
      </p:sp>
      <p:sp>
        <p:nvSpPr>
          <p:cNvPr id="635" name="Google Shape;635;p99"/>
          <p:cNvSpPr txBox="1"/>
          <p:nvPr/>
        </p:nvSpPr>
        <p:spPr>
          <a:xfrm>
            <a:off x="916939" y="886790"/>
            <a:ext cx="10330815" cy="5376545"/>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This phase involves </a:t>
            </a:r>
            <a:r>
              <a:rPr lang="en-US" sz="2400">
                <a:solidFill>
                  <a:srgbClr val="006FC0"/>
                </a:solidFill>
                <a:latin typeface="Arial"/>
                <a:ea typeface="Arial"/>
                <a:cs typeface="Arial"/>
                <a:sym typeface="Arial"/>
              </a:rPr>
              <a:t>eight steps</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228600" lvl="0" marL="241300" marR="0" rtl="0" algn="l">
              <a:lnSpc>
                <a:spcPct val="100000"/>
              </a:lnSpc>
              <a:spcBef>
                <a:spcPts val="135"/>
              </a:spcBef>
              <a:spcAft>
                <a:spcPts val="0"/>
              </a:spcAft>
              <a:buClr>
                <a:schemeClr val="dk1"/>
              </a:buClr>
              <a:buSzPts val="2400"/>
              <a:buFont typeface="Arial"/>
              <a:buChar char="•"/>
            </a:pPr>
            <a:r>
              <a:rPr lang="en-US" sz="2400">
                <a:solidFill>
                  <a:schemeClr val="dk1"/>
                </a:solidFill>
                <a:latin typeface="Arial"/>
                <a:ea typeface="Arial"/>
                <a:cs typeface="Arial"/>
                <a:sym typeface="Arial"/>
              </a:rPr>
              <a:t>Steps 3 and 4 are repeated if there is more than one recipient.</a:t>
            </a:r>
            <a:endParaRPr sz="2400">
              <a:solidFill>
                <a:schemeClr val="dk1"/>
              </a:solidFill>
              <a:latin typeface="Arial"/>
              <a:ea typeface="Arial"/>
              <a:cs typeface="Arial"/>
              <a:sym typeface="Arial"/>
            </a:endParaRPr>
          </a:p>
          <a:p>
            <a:pPr indent="-228600" lvl="0" marL="241300" marR="0" rtl="0" algn="l">
              <a:lnSpc>
                <a:spcPct val="102083"/>
              </a:lnSpc>
              <a:spcBef>
                <a:spcPts val="145"/>
              </a:spcBef>
              <a:spcAft>
                <a:spcPts val="0"/>
              </a:spcAft>
              <a:buClr>
                <a:schemeClr val="dk1"/>
              </a:buClr>
              <a:buSzPts val="2400"/>
              <a:buFont typeface="Arial"/>
              <a:buChar char="•"/>
            </a:pPr>
            <a:r>
              <a:rPr lang="en-US" sz="2400">
                <a:solidFill>
                  <a:schemeClr val="dk1"/>
                </a:solidFill>
                <a:latin typeface="Arial"/>
                <a:ea typeface="Arial"/>
                <a:cs typeface="Arial"/>
                <a:sym typeface="Arial"/>
              </a:rPr>
              <a:t>1. The client sends </a:t>
            </a:r>
            <a:r>
              <a:rPr lang="en-US" sz="2400">
                <a:solidFill>
                  <a:srgbClr val="006FC0"/>
                </a:solidFill>
                <a:latin typeface="Arial"/>
                <a:ea typeface="Arial"/>
                <a:cs typeface="Arial"/>
                <a:sym typeface="Arial"/>
              </a:rPr>
              <a:t>the MAIL FROM message </a:t>
            </a:r>
            <a:r>
              <a:rPr lang="en-US" sz="2400">
                <a:solidFill>
                  <a:schemeClr val="dk1"/>
                </a:solidFill>
                <a:latin typeface="Arial"/>
                <a:ea typeface="Arial"/>
                <a:cs typeface="Arial"/>
                <a:sym typeface="Arial"/>
              </a:rPr>
              <a:t>to introduce the sender of the</a:t>
            </a:r>
            <a:endParaRPr/>
          </a:p>
          <a:p>
            <a:pPr indent="0" lvl="0" marL="241300" marR="0" rtl="0" algn="l">
              <a:lnSpc>
                <a:spcPct val="83916"/>
              </a:lnSpc>
              <a:spcBef>
                <a:spcPts val="0"/>
              </a:spcBef>
              <a:spcAft>
                <a:spcPts val="0"/>
              </a:spcAft>
              <a:buNone/>
            </a:pPr>
            <a:r>
              <a:rPr lang="en-US" sz="2400">
                <a:solidFill>
                  <a:schemeClr val="dk1"/>
                </a:solidFill>
                <a:latin typeface="Arial"/>
                <a:ea typeface="Arial"/>
                <a:cs typeface="Arial"/>
                <a:sym typeface="Arial"/>
              </a:rPr>
              <a:t>message. It includes the mail address of the sender (mailbox and the domain</a:t>
            </a:r>
            <a:endParaRPr sz="2400">
              <a:solidFill>
                <a:schemeClr val="dk1"/>
              </a:solidFill>
              <a:latin typeface="Arial"/>
              <a:ea typeface="Arial"/>
              <a:cs typeface="Arial"/>
              <a:sym typeface="Arial"/>
            </a:endParaRPr>
          </a:p>
          <a:p>
            <a:pPr indent="0" lvl="0" marL="241300" marR="1184910" rtl="0" algn="l">
              <a:lnSpc>
                <a:spcPct val="70000"/>
              </a:lnSpc>
              <a:spcBef>
                <a:spcPts val="430"/>
              </a:spcBef>
              <a:spcAft>
                <a:spcPts val="0"/>
              </a:spcAft>
              <a:buNone/>
            </a:pPr>
            <a:r>
              <a:rPr lang="en-US" sz="2400">
                <a:solidFill>
                  <a:schemeClr val="dk1"/>
                </a:solidFill>
                <a:latin typeface="Arial"/>
                <a:ea typeface="Arial"/>
                <a:cs typeface="Arial"/>
                <a:sym typeface="Arial"/>
              </a:rPr>
              <a:t>name). This step is needed to give the server the return mail address for  returning errors and reporting messages.</a:t>
            </a:r>
            <a:endParaRPr sz="2400">
              <a:solidFill>
                <a:schemeClr val="dk1"/>
              </a:solidFill>
              <a:latin typeface="Arial"/>
              <a:ea typeface="Arial"/>
              <a:cs typeface="Arial"/>
              <a:sym typeface="Arial"/>
            </a:endParaRPr>
          </a:p>
          <a:p>
            <a:pPr indent="-228600" lvl="0" marL="241300" marR="0" rtl="0" algn="l">
              <a:lnSpc>
                <a:spcPct val="100000"/>
              </a:lnSpc>
              <a:spcBef>
                <a:spcPts val="135"/>
              </a:spcBef>
              <a:spcAft>
                <a:spcPts val="0"/>
              </a:spcAft>
              <a:buClr>
                <a:schemeClr val="dk1"/>
              </a:buClr>
              <a:buSzPts val="2400"/>
              <a:buFont typeface="Arial"/>
              <a:buChar char="•"/>
            </a:pPr>
            <a:r>
              <a:rPr lang="en-US" sz="2400">
                <a:solidFill>
                  <a:schemeClr val="dk1"/>
                </a:solidFill>
                <a:latin typeface="Arial"/>
                <a:ea typeface="Arial"/>
                <a:cs typeface="Arial"/>
                <a:sym typeface="Arial"/>
              </a:rPr>
              <a:t>2. The server responds with </a:t>
            </a:r>
            <a:r>
              <a:rPr lang="en-US" sz="2400">
                <a:solidFill>
                  <a:srgbClr val="006FC0"/>
                </a:solidFill>
                <a:latin typeface="Arial"/>
                <a:ea typeface="Arial"/>
                <a:cs typeface="Arial"/>
                <a:sym typeface="Arial"/>
              </a:rPr>
              <a:t>code 250 </a:t>
            </a:r>
            <a:r>
              <a:rPr lang="en-US" sz="2400">
                <a:solidFill>
                  <a:schemeClr val="dk1"/>
                </a:solidFill>
                <a:latin typeface="Arial"/>
                <a:ea typeface="Arial"/>
                <a:cs typeface="Arial"/>
                <a:sym typeface="Arial"/>
              </a:rPr>
              <a:t>or some other appropriate code.</a:t>
            </a:r>
            <a:endParaRPr sz="2400">
              <a:solidFill>
                <a:schemeClr val="dk1"/>
              </a:solidFill>
              <a:latin typeface="Arial"/>
              <a:ea typeface="Arial"/>
              <a:cs typeface="Arial"/>
              <a:sym typeface="Arial"/>
            </a:endParaRPr>
          </a:p>
          <a:p>
            <a:pPr indent="-228600" lvl="0" marL="241300" marR="661035" rtl="0" algn="l">
              <a:lnSpc>
                <a:spcPct val="70000"/>
              </a:lnSpc>
              <a:spcBef>
                <a:spcPts val="994"/>
              </a:spcBef>
              <a:spcAft>
                <a:spcPts val="0"/>
              </a:spcAft>
              <a:buClr>
                <a:schemeClr val="dk1"/>
              </a:buClr>
              <a:buSzPts val="2400"/>
              <a:buFont typeface="Arial"/>
              <a:buChar char="•"/>
            </a:pPr>
            <a:r>
              <a:rPr lang="en-US" sz="2400">
                <a:solidFill>
                  <a:schemeClr val="dk1"/>
                </a:solidFill>
                <a:latin typeface="Arial"/>
                <a:ea typeface="Arial"/>
                <a:cs typeface="Arial"/>
                <a:sym typeface="Arial"/>
              </a:rPr>
              <a:t>3. The client sends the </a:t>
            </a:r>
            <a:r>
              <a:rPr lang="en-US" sz="2400">
                <a:solidFill>
                  <a:srgbClr val="006FC0"/>
                </a:solidFill>
                <a:latin typeface="Arial"/>
                <a:ea typeface="Arial"/>
                <a:cs typeface="Arial"/>
                <a:sym typeface="Arial"/>
              </a:rPr>
              <a:t>RCPT TO (recipient</a:t>
            </a:r>
            <a:r>
              <a:rPr lang="en-US" sz="2400">
                <a:solidFill>
                  <a:schemeClr val="dk1"/>
                </a:solidFill>
                <a:latin typeface="Arial"/>
                <a:ea typeface="Arial"/>
                <a:cs typeface="Arial"/>
                <a:sym typeface="Arial"/>
              </a:rPr>
              <a:t>) message, which includes the mail  address of the recipient.</a:t>
            </a:r>
            <a:endParaRPr sz="2400">
              <a:solidFill>
                <a:schemeClr val="dk1"/>
              </a:solidFill>
              <a:latin typeface="Arial"/>
              <a:ea typeface="Arial"/>
              <a:cs typeface="Arial"/>
              <a:sym typeface="Arial"/>
            </a:endParaRPr>
          </a:p>
          <a:p>
            <a:pPr indent="-228600" lvl="0" marL="241300" marR="0" rtl="0" algn="l">
              <a:lnSpc>
                <a:spcPct val="100000"/>
              </a:lnSpc>
              <a:spcBef>
                <a:spcPts val="150"/>
              </a:spcBef>
              <a:spcAft>
                <a:spcPts val="0"/>
              </a:spcAft>
              <a:buClr>
                <a:schemeClr val="dk1"/>
              </a:buClr>
              <a:buSzPts val="2400"/>
              <a:buFont typeface="Arial"/>
              <a:buChar char="•"/>
            </a:pPr>
            <a:r>
              <a:rPr lang="en-US" sz="2400">
                <a:solidFill>
                  <a:schemeClr val="dk1"/>
                </a:solidFill>
                <a:latin typeface="Arial"/>
                <a:ea typeface="Arial"/>
                <a:cs typeface="Arial"/>
                <a:sym typeface="Arial"/>
              </a:rPr>
              <a:t>4. The server responds with </a:t>
            </a:r>
            <a:r>
              <a:rPr lang="en-US" sz="2400">
                <a:solidFill>
                  <a:srgbClr val="006FC0"/>
                </a:solidFill>
                <a:latin typeface="Arial"/>
                <a:ea typeface="Arial"/>
                <a:cs typeface="Arial"/>
                <a:sym typeface="Arial"/>
              </a:rPr>
              <a:t>code 250 </a:t>
            </a:r>
            <a:r>
              <a:rPr lang="en-US" sz="2400">
                <a:solidFill>
                  <a:schemeClr val="dk1"/>
                </a:solidFill>
                <a:latin typeface="Arial"/>
                <a:ea typeface="Arial"/>
                <a:cs typeface="Arial"/>
                <a:sym typeface="Arial"/>
              </a:rPr>
              <a:t>or some other appropriate code.</a:t>
            </a:r>
            <a:endParaRPr sz="2400">
              <a:solidFill>
                <a:schemeClr val="dk1"/>
              </a:solidFill>
              <a:latin typeface="Arial"/>
              <a:ea typeface="Arial"/>
              <a:cs typeface="Arial"/>
              <a:sym typeface="Arial"/>
            </a:endParaRPr>
          </a:p>
          <a:p>
            <a:pPr indent="-228600" lvl="0" marL="241300" marR="0" rtl="0" algn="l">
              <a:lnSpc>
                <a:spcPct val="100000"/>
              </a:lnSpc>
              <a:spcBef>
                <a:spcPts val="130"/>
              </a:spcBef>
              <a:spcAft>
                <a:spcPts val="0"/>
              </a:spcAft>
              <a:buClr>
                <a:schemeClr val="dk1"/>
              </a:buClr>
              <a:buSzPts val="2400"/>
              <a:buFont typeface="Arial"/>
              <a:buChar char="•"/>
            </a:pPr>
            <a:r>
              <a:rPr lang="en-US" sz="2400">
                <a:solidFill>
                  <a:schemeClr val="dk1"/>
                </a:solidFill>
                <a:latin typeface="Arial"/>
                <a:ea typeface="Arial"/>
                <a:cs typeface="Arial"/>
                <a:sym typeface="Arial"/>
              </a:rPr>
              <a:t>5. The client sends </a:t>
            </a:r>
            <a:r>
              <a:rPr lang="en-US" sz="2400">
                <a:solidFill>
                  <a:srgbClr val="006FC0"/>
                </a:solidFill>
                <a:latin typeface="Arial"/>
                <a:ea typeface="Arial"/>
                <a:cs typeface="Arial"/>
                <a:sym typeface="Arial"/>
              </a:rPr>
              <a:t>the DATA message </a:t>
            </a:r>
            <a:r>
              <a:rPr lang="en-US" sz="2400">
                <a:solidFill>
                  <a:schemeClr val="dk1"/>
                </a:solidFill>
                <a:latin typeface="Arial"/>
                <a:ea typeface="Arial"/>
                <a:cs typeface="Arial"/>
                <a:sym typeface="Arial"/>
              </a:rPr>
              <a:t>to initialize the message transfer.</a:t>
            </a:r>
            <a:endParaRPr sz="2400">
              <a:solidFill>
                <a:schemeClr val="dk1"/>
              </a:solidFill>
              <a:latin typeface="Arial"/>
              <a:ea typeface="Arial"/>
              <a:cs typeface="Arial"/>
              <a:sym typeface="Arial"/>
            </a:endParaRPr>
          </a:p>
          <a:p>
            <a:pPr indent="-228600" lvl="0" marL="241300" marR="1496695" rtl="0" algn="l">
              <a:lnSpc>
                <a:spcPct val="70000"/>
              </a:lnSpc>
              <a:spcBef>
                <a:spcPts val="994"/>
              </a:spcBef>
              <a:spcAft>
                <a:spcPts val="0"/>
              </a:spcAft>
              <a:buClr>
                <a:schemeClr val="dk1"/>
              </a:buClr>
              <a:buSzPts val="2400"/>
              <a:buFont typeface="Arial"/>
              <a:buChar char="•"/>
            </a:pPr>
            <a:r>
              <a:rPr lang="en-US" sz="2400">
                <a:solidFill>
                  <a:schemeClr val="dk1"/>
                </a:solidFill>
                <a:latin typeface="Arial"/>
                <a:ea typeface="Arial"/>
                <a:cs typeface="Arial"/>
                <a:sym typeface="Arial"/>
              </a:rPr>
              <a:t>6. The server responds with </a:t>
            </a:r>
            <a:r>
              <a:rPr lang="en-US" sz="2400">
                <a:solidFill>
                  <a:srgbClr val="006FC0"/>
                </a:solidFill>
                <a:latin typeface="Arial"/>
                <a:ea typeface="Arial"/>
                <a:cs typeface="Arial"/>
                <a:sym typeface="Arial"/>
              </a:rPr>
              <a:t>code 354 (start mail input) </a:t>
            </a:r>
            <a:r>
              <a:rPr lang="en-US" sz="2400">
                <a:solidFill>
                  <a:schemeClr val="dk1"/>
                </a:solidFill>
                <a:latin typeface="Arial"/>
                <a:ea typeface="Arial"/>
                <a:cs typeface="Arial"/>
                <a:sym typeface="Arial"/>
              </a:rPr>
              <a:t>or some other  appropriate message.</a:t>
            </a:r>
            <a:endParaRPr sz="2400">
              <a:solidFill>
                <a:schemeClr val="dk1"/>
              </a:solidFill>
              <a:latin typeface="Arial"/>
              <a:ea typeface="Arial"/>
              <a:cs typeface="Arial"/>
              <a:sym typeface="Arial"/>
            </a:endParaRPr>
          </a:p>
          <a:p>
            <a:pPr indent="-228600" lvl="0" marL="241300" marR="5080" rtl="0" algn="l">
              <a:lnSpc>
                <a:spcPct val="70000"/>
              </a:lnSpc>
              <a:spcBef>
                <a:spcPts val="1010"/>
              </a:spcBef>
              <a:spcAft>
                <a:spcPts val="0"/>
              </a:spcAft>
              <a:buClr>
                <a:schemeClr val="dk1"/>
              </a:buClr>
              <a:buSzPts val="2400"/>
              <a:buFont typeface="Arial"/>
              <a:buChar char="•"/>
            </a:pPr>
            <a:r>
              <a:rPr lang="en-US" sz="2400">
                <a:solidFill>
                  <a:schemeClr val="dk1"/>
                </a:solidFill>
                <a:latin typeface="Arial"/>
                <a:ea typeface="Arial"/>
                <a:cs typeface="Arial"/>
                <a:sym typeface="Arial"/>
              </a:rPr>
              <a:t>7. The client </a:t>
            </a:r>
            <a:r>
              <a:rPr lang="en-US" sz="2400">
                <a:solidFill>
                  <a:srgbClr val="006FC0"/>
                </a:solidFill>
                <a:latin typeface="Arial"/>
                <a:ea typeface="Arial"/>
                <a:cs typeface="Arial"/>
                <a:sym typeface="Arial"/>
              </a:rPr>
              <a:t>sends the contents </a:t>
            </a:r>
            <a:r>
              <a:rPr lang="en-US" sz="2400">
                <a:solidFill>
                  <a:schemeClr val="dk1"/>
                </a:solidFill>
                <a:latin typeface="Arial"/>
                <a:ea typeface="Arial"/>
                <a:cs typeface="Arial"/>
                <a:sym typeface="Arial"/>
              </a:rPr>
              <a:t>of the message in consecutive lines. The message  is terminated by a line containing just one period.</a:t>
            </a:r>
            <a:endParaRPr/>
          </a:p>
          <a:p>
            <a:pPr indent="-228600" lvl="0" marL="241300" marR="0" rtl="0" algn="l">
              <a:lnSpc>
                <a:spcPct val="100000"/>
              </a:lnSpc>
              <a:spcBef>
                <a:spcPts val="135"/>
              </a:spcBef>
              <a:spcAft>
                <a:spcPts val="0"/>
              </a:spcAft>
              <a:buClr>
                <a:schemeClr val="dk1"/>
              </a:buClr>
              <a:buSzPts val="2400"/>
              <a:buFont typeface="Arial"/>
              <a:buChar char="•"/>
            </a:pPr>
            <a:r>
              <a:rPr lang="en-US" sz="2400">
                <a:solidFill>
                  <a:schemeClr val="dk1"/>
                </a:solidFill>
                <a:latin typeface="Arial"/>
                <a:ea typeface="Arial"/>
                <a:cs typeface="Arial"/>
                <a:sym typeface="Arial"/>
              </a:rPr>
              <a:t>8. The server responds with </a:t>
            </a:r>
            <a:r>
              <a:rPr lang="en-US" sz="2400">
                <a:solidFill>
                  <a:srgbClr val="006FC0"/>
                </a:solidFill>
                <a:latin typeface="Arial"/>
                <a:ea typeface="Arial"/>
                <a:cs typeface="Arial"/>
                <a:sym typeface="Arial"/>
              </a:rPr>
              <a:t>code 250 (OK) </a:t>
            </a:r>
            <a:r>
              <a:rPr lang="en-US" sz="2400">
                <a:solidFill>
                  <a:schemeClr val="dk1"/>
                </a:solidFill>
                <a:latin typeface="Arial"/>
                <a:ea typeface="Arial"/>
                <a:cs typeface="Arial"/>
                <a:sym typeface="Arial"/>
              </a:rPr>
              <a:t>or some other appropriate code.</a:t>
            </a:r>
            <a:endParaRPr sz="24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2021-05-11T03:28:49Z</dcterms:created>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2020-09-07T00:00:00Z</vt:filetime>
  </property>
  <property fmtid="{D5CDD505-2E9C-101B-9397-08002B2CF9AE}" pid="3" name="Creator">
    <vt:lpwstr>Microsoft® PowerPoint® 2016</vt:lpwstr>
  </property>
  <property fmtid="{D5CDD505-2E9C-101B-9397-08002B2CF9AE}" pid="4" name="LastSaved">
    <vt:filetime>2021-05-11T00:00:00Z</vt:filetime>
  </property>
</Properties>
</file>