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0" r:id="rId5"/>
    <p:sldId id="271" r:id="rId6"/>
    <p:sldId id="281" r:id="rId7"/>
    <p:sldId id="272" r:id="rId8"/>
    <p:sldId id="273" r:id="rId9"/>
    <p:sldId id="274" r:id="rId10"/>
    <p:sldId id="275" r:id="rId11"/>
    <p:sldId id="276" r:id="rId12"/>
    <p:sldId id="278" r:id="rId13"/>
    <p:sldId id="279" r:id="rId14"/>
    <p:sldId id="280" r:id="rId15"/>
    <p:sldId id="285" r:id="rId16"/>
    <p:sldId id="284" r:id="rId17"/>
    <p:sldId id="286" r:id="rId18"/>
    <p:sldId id="287" r:id="rId19"/>
    <p:sldId id="288" r:id="rId20"/>
    <p:sldId id="293" r:id="rId21"/>
    <p:sldId id="289" r:id="rId22"/>
    <p:sldId id="290" r:id="rId23"/>
    <p:sldId id="292" r:id="rId24"/>
    <p:sldId id="29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AE216E62-8C1A-403D-826F-EC08BE84F914}" type="datetimeFigureOut">
              <a:rPr lang="en-US" smtClean="0"/>
              <a:t>5/10/2021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71FE7E3D-6B5A-487A-AAD6-09A6137BEC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216E62-8C1A-403D-826F-EC08BE84F914}"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216E62-8C1A-403D-826F-EC08BE84F914}"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E216E62-8C1A-403D-826F-EC08BE84F914}" type="datetimeFigureOut">
              <a:rPr lang="en-US" smtClean="0"/>
              <a:t>5/10/2021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71FE7E3D-6B5A-487A-AAD6-09A6137BEC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AE216E62-8C1A-403D-826F-EC08BE84F914}" type="datetimeFigureOut">
              <a:rPr lang="en-US" smtClean="0"/>
              <a:t>5/10/2021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71FE7E3D-6B5A-487A-AAD6-09A6137BEC25}"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AE216E62-8C1A-403D-826F-EC08BE84F914}" type="datetimeFigureOut">
              <a:rPr lang="en-US" smtClean="0"/>
              <a:t>5/10/2021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E216E62-8C1A-403D-826F-EC08BE84F914}"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71FE7E3D-6B5A-487A-AAD6-09A6137BEC25}"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E216E62-8C1A-403D-826F-EC08BE84F914}" type="datetimeFigureOut">
              <a:rPr lang="en-US" smtClean="0"/>
              <a:t>5/10/2021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216E62-8C1A-403D-826F-EC08BE84F914}" type="datetimeFigureOut">
              <a:rPr lang="en-US" smtClean="0"/>
              <a:t>5/10/2021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AE216E62-8C1A-403D-826F-EC08BE84F914}" type="datetimeFigureOut">
              <a:rPr lang="en-US" smtClean="0"/>
              <a:t>5/10/2021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E7E3D-6B5A-487A-AAD6-09A6137BEC2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AE216E62-8C1A-403D-826F-EC08BE84F914}"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71FE7E3D-6B5A-487A-AAD6-09A6137BEC25}"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AE216E62-8C1A-403D-826F-EC08BE84F914}" type="datetimeFigureOut">
              <a:rPr lang="en-US" smtClean="0"/>
              <a:t>5/10/2021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1FE7E3D-6B5A-487A-AAD6-09A6137BEC25}"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09800"/>
            <a:ext cx="8458200" cy="1222375"/>
          </a:xfrm>
        </p:spPr>
        <p:txBody>
          <a:bodyPr/>
          <a:lstStyle/>
          <a:p>
            <a:pPr algn="ctr"/>
            <a:r>
              <a:rPr lang="en-US" dirty="0" smtClean="0"/>
              <a:t>EXAMPLE AI-</a:t>
            </a:r>
            <a:r>
              <a:rPr lang="en-US" dirty="0" err="1" smtClean="0"/>
              <a:t>ProblemS</a:t>
            </a:r>
            <a:endParaRPr lang="en-US" dirty="0"/>
          </a:p>
        </p:txBody>
      </p:sp>
      <p:sp>
        <p:nvSpPr>
          <p:cNvPr id="3" name="Subtitle 2"/>
          <p:cNvSpPr>
            <a:spLocks noGrp="1"/>
          </p:cNvSpPr>
          <p:nvPr>
            <p:ph type="subTitle" idx="1"/>
          </p:nvPr>
        </p:nvSpPr>
        <p:spPr>
          <a:xfrm>
            <a:off x="381000" y="838200"/>
            <a:ext cx="8458200" cy="914400"/>
          </a:xfrm>
        </p:spPr>
        <p:txBody>
          <a:bodyPr>
            <a:normAutofit/>
          </a:bodyPr>
          <a:lstStyle/>
          <a:p>
            <a:pPr algn="ctr"/>
            <a:r>
              <a:rPr lang="en-US" sz="5400" b="1" dirty="0" smtClean="0">
                <a:solidFill>
                  <a:srgbClr val="FF0000"/>
                </a:solidFill>
              </a:rPr>
              <a:t>MODULE - I</a:t>
            </a:r>
            <a:endParaRPr lang="en-US" sz="5400" b="1" dirty="0">
              <a:solidFill>
                <a:srgbClr val="FF0000"/>
              </a:solidFill>
            </a:endParaRPr>
          </a:p>
        </p:txBody>
      </p:sp>
      <p:sp>
        <p:nvSpPr>
          <p:cNvPr id="5" name="Subtitle 2"/>
          <p:cNvSpPr txBox="1">
            <a:spLocks/>
          </p:cNvSpPr>
          <p:nvPr/>
        </p:nvSpPr>
        <p:spPr>
          <a:xfrm>
            <a:off x="554182" y="5562600"/>
            <a:ext cx="8458200" cy="914400"/>
          </a:xfrm>
          <a:prstGeom prst="rect">
            <a:avLst/>
          </a:prstGeom>
        </p:spPr>
        <p:txBody>
          <a:bodyPr vert="horz" anchor="b">
            <a:normAutofit fontScale="85000" lnSpcReduction="10000"/>
          </a:bodyPr>
          <a:lstStyle>
            <a:lvl1pPr marL="0" indent="0" algn="l" rtl="0" eaLnBrk="1" latinLnBrk="0" hangingPunct="1">
              <a:spcBef>
                <a:spcPct val="20000"/>
              </a:spcBef>
              <a:buClr>
                <a:schemeClr val="accent1"/>
              </a:buClr>
              <a:buSzPct val="70000"/>
              <a:buFont typeface="Wingdings 2"/>
              <a:buNone/>
              <a:defRPr kumimoji="0" sz="2400" kern="1200">
                <a:solidFill>
                  <a:schemeClr val="tx2">
                    <a:shade val="75000"/>
                  </a:schemeClr>
                </a:solidFill>
                <a:latin typeface="+mn-lt"/>
                <a:ea typeface="+mn-ea"/>
                <a:cs typeface="+mn-cs"/>
              </a:defRPr>
            </a:lvl1pPr>
            <a:lvl2pPr marL="457200" indent="0" algn="ctr" rtl="0" eaLnBrk="1" latinLnBrk="0" hangingPunct="1">
              <a:spcBef>
                <a:spcPct val="20000"/>
              </a:spcBef>
              <a:buClr>
                <a:schemeClr val="accent1"/>
              </a:buClr>
              <a:buSzPct val="70000"/>
              <a:buFont typeface="Wingdings 2"/>
              <a:buNone/>
              <a:defRPr kumimoji="0" sz="2800" kern="1200">
                <a:solidFill>
                  <a:schemeClr val="tx2"/>
                </a:solidFill>
                <a:latin typeface="+mn-lt"/>
                <a:ea typeface="+mn-ea"/>
                <a:cs typeface="+mn-cs"/>
              </a:defRPr>
            </a:lvl2pPr>
            <a:lvl3pPr marL="914400" indent="0" algn="ctr" rtl="0" eaLnBrk="1" latinLnBrk="0" hangingPunct="1">
              <a:spcBef>
                <a:spcPct val="20000"/>
              </a:spcBef>
              <a:buClr>
                <a:schemeClr val="accent1"/>
              </a:buClr>
              <a:buSzPct val="70000"/>
              <a:buFont typeface="Wingdings 2"/>
              <a:buNone/>
              <a:defRPr kumimoji="0" sz="2400" kern="1200">
                <a:solidFill>
                  <a:schemeClr val="tx2"/>
                </a:solidFill>
                <a:latin typeface="+mn-lt"/>
                <a:ea typeface="+mn-ea"/>
                <a:cs typeface="+mn-cs"/>
              </a:defRPr>
            </a:lvl3pPr>
            <a:lvl4pPr marL="1371600" indent="0" algn="ctr" rtl="0" eaLnBrk="1" latinLnBrk="0" hangingPunct="1">
              <a:spcBef>
                <a:spcPct val="20000"/>
              </a:spcBef>
              <a:buClr>
                <a:schemeClr val="accent1"/>
              </a:buClr>
              <a:buSzPct val="70000"/>
              <a:buFont typeface="Wingdings 2"/>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5pPr>
            <a:lvl6pPr marL="2286000" indent="0" algn="ctr" rtl="0"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6pPr>
            <a:lvl7pPr marL="2743200" indent="0" algn="ctr" rtl="0" eaLnBrk="1" latinLnBrk="0" hangingPunct="1">
              <a:spcBef>
                <a:spcPct val="20000"/>
              </a:spcBef>
              <a:buClr>
                <a:schemeClr val="accent1"/>
              </a:buClr>
              <a:buSzPct val="60000"/>
              <a:buFont typeface="Wingdings 2"/>
              <a:buNone/>
              <a:defRPr kumimoji="0" sz="1600" kern="1200">
                <a:solidFill>
                  <a:schemeClr val="tx2"/>
                </a:solidFill>
                <a:latin typeface="+mn-lt"/>
                <a:ea typeface="+mn-ea"/>
                <a:cs typeface="+mn-cs"/>
              </a:defRPr>
            </a:lvl7pPr>
            <a:lvl8pPr marL="3200400" indent="0" algn="ctr" rtl="0" eaLnBrk="1" latinLnBrk="0" hangingPunct="1">
              <a:spcBef>
                <a:spcPct val="20000"/>
              </a:spcBef>
              <a:buClr>
                <a:schemeClr val="accent1"/>
              </a:buClr>
              <a:buSzPct val="60000"/>
              <a:buFont typeface="Wingdings 2"/>
              <a:buNone/>
              <a:defRPr kumimoji="0" sz="1600" kern="1200" baseline="0">
                <a:solidFill>
                  <a:schemeClr val="tx2"/>
                </a:solidFill>
                <a:latin typeface="+mn-lt"/>
                <a:ea typeface="+mn-ea"/>
                <a:cs typeface="+mn-cs"/>
              </a:defRPr>
            </a:lvl8pPr>
            <a:lvl9pPr marL="3657600" indent="0" algn="ctr" rtl="0" eaLnBrk="1" latinLnBrk="0" hangingPunct="1">
              <a:spcBef>
                <a:spcPct val="20000"/>
              </a:spcBef>
              <a:buClr>
                <a:schemeClr val="accent1"/>
              </a:buClr>
              <a:buSzPct val="60000"/>
              <a:buFont typeface="Wingdings 2"/>
              <a:buNone/>
              <a:defRPr kumimoji="0" sz="1400" kern="1200" baseline="0">
                <a:solidFill>
                  <a:schemeClr val="tx2"/>
                </a:solidFill>
                <a:latin typeface="+mn-lt"/>
                <a:ea typeface="+mn-ea"/>
                <a:cs typeface="+mn-cs"/>
              </a:defRPr>
            </a:lvl9pPr>
          </a:lstStyle>
          <a:p>
            <a:r>
              <a:rPr lang="en-US" b="1" dirty="0">
                <a:latin typeface="Times New Roman" pitchFamily="18" charset="0"/>
                <a:cs typeface="Times New Roman" pitchFamily="18" charset="0"/>
              </a:rPr>
              <a:t>20MCA188 ARTIFICIAL</a:t>
            </a:r>
          </a:p>
          <a:p>
            <a:r>
              <a:rPr lang="en-US" b="1" dirty="0" smtClean="0">
                <a:latin typeface="Times New Roman" pitchFamily="18" charset="0"/>
                <a:cs typeface="Times New Roman" pitchFamily="18" charset="0"/>
              </a:rPr>
              <a:t>INTELLIGENCE (Elective-2)                                                  </a:t>
            </a:r>
            <a:r>
              <a:rPr lang="en-US" b="1" dirty="0" smtClean="0">
                <a:solidFill>
                  <a:srgbClr val="FF0000"/>
                </a:solidFill>
                <a:latin typeface="Times New Roman" pitchFamily="18" charset="0"/>
                <a:cs typeface="Times New Roman" pitchFamily="18" charset="0"/>
              </a:rPr>
              <a:t>Selma Joseph A.</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44356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544" y="1502688"/>
            <a:ext cx="8763000" cy="3000821"/>
          </a:xfrm>
          <a:prstGeom prst="rect">
            <a:avLst/>
          </a:prstGeom>
        </p:spPr>
        <p:txBody>
          <a:bodyPr wrap="square">
            <a:spAutoFit/>
          </a:bodyPr>
          <a:lstStyle/>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a:p>
        </p:txBody>
      </p:sp>
      <p:sp>
        <p:nvSpPr>
          <p:cNvPr id="9" name="Title 1"/>
          <p:cNvSpPr>
            <a:spLocks noGrp="1"/>
          </p:cNvSpPr>
          <p:nvPr>
            <p:ph type="title"/>
          </p:nvPr>
        </p:nvSpPr>
        <p:spPr>
          <a:xfrm>
            <a:off x="394141" y="0"/>
            <a:ext cx="8686800" cy="838200"/>
          </a:xfrm>
        </p:spPr>
        <p:txBody>
          <a:bodyPr>
            <a:normAutofit/>
          </a:bodyPr>
          <a:lstStyle/>
          <a:p>
            <a:r>
              <a:rPr lang="en-US" sz="2800" dirty="0">
                <a:solidFill>
                  <a:schemeClr val="accent2">
                    <a:lumMod val="40000"/>
                    <a:lumOff val="60000"/>
                  </a:schemeClr>
                </a:solidFill>
              </a:rPr>
              <a:t>Missionaries and cannibals </a:t>
            </a:r>
            <a:r>
              <a:rPr lang="en-US" sz="2800" dirty="0" smtClean="0">
                <a:solidFill>
                  <a:schemeClr val="accent2">
                    <a:lumMod val="40000"/>
                    <a:lumOff val="60000"/>
                  </a:schemeClr>
                </a:solidFill>
              </a:rPr>
              <a:t>problem…</a:t>
            </a:r>
            <a:endParaRPr lang="en-US" sz="2800" dirty="0">
              <a:solidFill>
                <a:schemeClr val="accent2">
                  <a:lumMod val="40000"/>
                  <a:lumOff val="60000"/>
                </a:schemeClr>
              </a:solidFill>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87" y="1143000"/>
            <a:ext cx="83339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68" y="1199573"/>
            <a:ext cx="356754" cy="2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74" y="2057400"/>
            <a:ext cx="8616070" cy="440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109" y="6462713"/>
            <a:ext cx="6400800" cy="28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550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94141" y="0"/>
            <a:ext cx="8686800" cy="838200"/>
          </a:xfrm>
        </p:spPr>
        <p:txBody>
          <a:bodyPr>
            <a:normAutofit/>
          </a:bodyPr>
          <a:lstStyle/>
          <a:p>
            <a:r>
              <a:rPr lang="en-US" sz="2800" dirty="0" err="1" smtClean="0"/>
              <a:t>Cryptarithmetic</a:t>
            </a:r>
            <a:r>
              <a:rPr lang="en-US" sz="2800" dirty="0" smtClean="0"/>
              <a:t> </a:t>
            </a:r>
            <a:r>
              <a:rPr lang="en-US" sz="2800" dirty="0" err="1" smtClean="0"/>
              <a:t>pROBLEM</a:t>
            </a:r>
            <a:endParaRPr lang="en-US" sz="2800" dirty="0">
              <a:solidFill>
                <a:schemeClr val="accent2">
                  <a:lumMod val="40000"/>
                  <a:lumOff val="60000"/>
                </a:schemeClr>
              </a:solidFill>
            </a:endParaRPr>
          </a:p>
        </p:txBody>
      </p:sp>
      <p:sp>
        <p:nvSpPr>
          <p:cNvPr id="2" name="Rectangle 1"/>
          <p:cNvSpPr/>
          <p:nvPr/>
        </p:nvSpPr>
        <p:spPr>
          <a:xfrm>
            <a:off x="152400" y="1066800"/>
            <a:ext cx="8839200" cy="5770811"/>
          </a:xfrm>
          <a:prstGeom prst="rect">
            <a:avLst/>
          </a:prstGeom>
        </p:spPr>
        <p:txBody>
          <a:bodyPr wrap="square">
            <a:spAutoFit/>
          </a:bodyPr>
          <a:lstStyle/>
          <a:p>
            <a:r>
              <a:rPr lang="en-US" dirty="0"/>
              <a:t>This is an example for a special type of problem known as “constraint satisfaction problem</a:t>
            </a:r>
            <a:r>
              <a:rPr lang="en-US" dirty="0" smtClean="0"/>
              <a:t>”.</a:t>
            </a:r>
          </a:p>
          <a:p>
            <a:endParaRPr lang="en-US" dirty="0" smtClean="0"/>
          </a:p>
          <a:p>
            <a:endParaRPr lang="en-US" dirty="0" smtClean="0"/>
          </a:p>
          <a:p>
            <a:endParaRPr lang="en-US" dirty="0" smtClean="0"/>
          </a:p>
          <a:p>
            <a:endParaRPr lang="en-US" b="1" dirty="0" smtClean="0"/>
          </a:p>
          <a:p>
            <a:r>
              <a:rPr lang="en-US" b="1" dirty="0" smtClean="0"/>
              <a:t>Description</a:t>
            </a:r>
            <a:endParaRPr lang="en-US" b="1" dirty="0"/>
          </a:p>
          <a:p>
            <a:pPr>
              <a:lnSpc>
                <a:spcPct val="150000"/>
              </a:lnSpc>
            </a:pPr>
            <a:r>
              <a:rPr lang="en-US" dirty="0"/>
              <a:t>A </a:t>
            </a:r>
            <a:r>
              <a:rPr lang="en-US" dirty="0" err="1"/>
              <a:t>cryptarithmetic</a:t>
            </a:r>
            <a:r>
              <a:rPr lang="en-US" dirty="0"/>
              <a:t> puzzle is a mathematical exercise where the digits of some numbers are</a:t>
            </a:r>
          </a:p>
          <a:p>
            <a:pPr>
              <a:lnSpc>
                <a:spcPct val="150000"/>
              </a:lnSpc>
            </a:pPr>
            <a:r>
              <a:rPr lang="en-US" dirty="0"/>
              <a:t>represented by letters. Each letter represents a unique digit. It will be assumed that the</a:t>
            </a:r>
          </a:p>
          <a:p>
            <a:pPr>
              <a:lnSpc>
                <a:spcPct val="150000"/>
              </a:lnSpc>
            </a:pPr>
            <a:r>
              <a:rPr lang="en-US" dirty="0"/>
              <a:t>leading digits of numbers are not zero. The problem is to find the digits such that a given</a:t>
            </a:r>
          </a:p>
          <a:p>
            <a:pPr>
              <a:lnSpc>
                <a:spcPct val="150000"/>
              </a:lnSpc>
            </a:pPr>
            <a:r>
              <a:rPr lang="en-US" dirty="0"/>
              <a:t>mathematical equation is satisfied</a:t>
            </a:r>
            <a:r>
              <a:rPr lang="en-US" dirty="0" smtClean="0"/>
              <a:t>. </a:t>
            </a:r>
          </a:p>
          <a:p>
            <a:pPr>
              <a:lnSpc>
                <a:spcPct val="150000"/>
              </a:lnSpc>
            </a:pPr>
            <a:r>
              <a:rPr lang="en-US" dirty="0" smtClean="0"/>
              <a:t>	 </a:t>
            </a:r>
            <a:r>
              <a:rPr lang="en-US" b="1" dirty="0" smtClean="0"/>
              <a:t>T O</a:t>
            </a:r>
          </a:p>
          <a:p>
            <a:pPr>
              <a:lnSpc>
                <a:spcPct val="150000"/>
              </a:lnSpc>
            </a:pPr>
            <a:r>
              <a:rPr lang="en-US" b="1" dirty="0" smtClean="0"/>
              <a:t>             + G O	</a:t>
            </a:r>
          </a:p>
          <a:p>
            <a:pPr>
              <a:lnSpc>
                <a:spcPct val="150000"/>
              </a:lnSpc>
            </a:pPr>
            <a:r>
              <a:rPr lang="en-US" b="1" dirty="0" smtClean="0"/>
              <a:t>              -----------</a:t>
            </a:r>
          </a:p>
          <a:p>
            <a:pPr>
              <a:lnSpc>
                <a:spcPct val="150000"/>
              </a:lnSpc>
            </a:pPr>
            <a:r>
              <a:rPr lang="en-US" b="1" dirty="0" smtClean="0"/>
              <a:t>              O U T</a:t>
            </a:r>
            <a:endParaRPr lang="en-US" b="1" dirty="0"/>
          </a:p>
          <a:p>
            <a:pPr>
              <a:lnSpc>
                <a:spcPct val="150000"/>
              </a:lnSpc>
            </a:pPr>
            <a:endParaRPr lang="en-US" dirty="0" smtClean="0"/>
          </a:p>
        </p:txBody>
      </p:sp>
      <p:sp>
        <p:nvSpPr>
          <p:cNvPr id="3" name="TextBox 2"/>
          <p:cNvSpPr txBox="1"/>
          <p:nvPr/>
        </p:nvSpPr>
        <p:spPr>
          <a:xfrm>
            <a:off x="3200400" y="1371600"/>
            <a:ext cx="5638800" cy="1446550"/>
          </a:xfrm>
          <a:prstGeom prst="rect">
            <a:avLst/>
          </a:prstGeom>
          <a:noFill/>
        </p:spPr>
        <p:txBody>
          <a:bodyPr wrap="square" rtlCol="0">
            <a:spAutoFit/>
          </a:bodyPr>
          <a:lstStyle/>
          <a:p>
            <a:r>
              <a:rPr lang="en-US" b="1" dirty="0" smtClean="0"/>
              <a:t>	Constraints</a:t>
            </a:r>
          </a:p>
          <a:p>
            <a:pPr marL="285750" indent="-285750">
              <a:buFont typeface="Arial" pitchFamily="34" charset="0"/>
              <a:buChar char="•"/>
            </a:pPr>
            <a:r>
              <a:rPr lang="en-US" sz="1400" i="1" dirty="0" smtClean="0"/>
              <a:t>No two letters have same value</a:t>
            </a:r>
          </a:p>
          <a:p>
            <a:pPr marL="285750" indent="-285750">
              <a:buFont typeface="Arial" pitchFamily="34" charset="0"/>
              <a:buChar char="•"/>
            </a:pPr>
            <a:r>
              <a:rPr lang="en-US" sz="1400" i="1" dirty="0" smtClean="0"/>
              <a:t>Sum of digits should be as in problem</a:t>
            </a:r>
          </a:p>
          <a:p>
            <a:pPr marL="285750" indent="-285750">
              <a:buFont typeface="Arial" pitchFamily="34" charset="0"/>
              <a:buChar char="•"/>
            </a:pPr>
            <a:r>
              <a:rPr lang="en-US" sz="1400" i="1" dirty="0"/>
              <a:t>O</a:t>
            </a:r>
            <a:r>
              <a:rPr lang="en-US" sz="1400" i="1" dirty="0" smtClean="0"/>
              <a:t>nly one carry forward</a:t>
            </a:r>
          </a:p>
          <a:p>
            <a:pPr marL="285750" indent="-285750">
              <a:buFont typeface="Arial" pitchFamily="34" charset="0"/>
              <a:buChar char="•"/>
            </a:pPr>
            <a:r>
              <a:rPr lang="en-US" sz="1400" i="1" dirty="0" smtClean="0"/>
              <a:t>Digits can be 0 to 9</a:t>
            </a:r>
          </a:p>
          <a:p>
            <a:pPr marL="285750" indent="-285750">
              <a:buFont typeface="Arial" pitchFamily="34" charset="0"/>
              <a:buChar char="•"/>
            </a:pPr>
            <a:r>
              <a:rPr lang="en-US" sz="1400" i="1" dirty="0" smtClean="0"/>
              <a:t>Left most position should not be 0</a:t>
            </a:r>
            <a:endParaRPr lang="en-US" sz="1400" i="1" dirty="0"/>
          </a:p>
        </p:txBody>
      </p:sp>
      <p:graphicFrame>
        <p:nvGraphicFramePr>
          <p:cNvPr id="5" name="Table 4"/>
          <p:cNvGraphicFramePr>
            <a:graphicFrameLocks noGrp="1"/>
          </p:cNvGraphicFramePr>
          <p:nvPr>
            <p:extLst>
              <p:ext uri="{D42A27DB-BD31-4B8C-83A1-F6EECF244321}">
                <p14:modId xmlns:p14="http://schemas.microsoft.com/office/powerpoint/2010/main" val="1690366474"/>
              </p:ext>
            </p:extLst>
          </p:nvPr>
        </p:nvGraphicFramePr>
        <p:xfrm>
          <a:off x="4371109" y="4495800"/>
          <a:ext cx="401781" cy="387928"/>
        </p:xfrm>
        <a:graphic>
          <a:graphicData uri="http://schemas.openxmlformats.org/drawingml/2006/table">
            <a:tbl>
              <a:tblPr/>
              <a:tblGrid>
                <a:gridCol w="401781"/>
              </a:tblGrid>
              <a:tr h="387928">
                <a:tc>
                  <a:txBody>
                    <a:bodyPr/>
                    <a:lstStyle/>
                    <a:p>
                      <a:r>
                        <a:rPr lang="en-US" dirty="0" smtClean="0"/>
                        <a:t>2</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8765810"/>
              </p:ext>
            </p:extLst>
          </p:nvPr>
        </p:nvGraphicFramePr>
        <p:xfrm>
          <a:off x="5029200" y="4495800"/>
          <a:ext cx="401781" cy="387928"/>
        </p:xfrm>
        <a:graphic>
          <a:graphicData uri="http://schemas.openxmlformats.org/drawingml/2006/table">
            <a:tbl>
              <a:tblPr/>
              <a:tblGrid>
                <a:gridCol w="401781"/>
              </a:tblGrid>
              <a:tr h="387928">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58591384"/>
              </p:ext>
            </p:extLst>
          </p:nvPr>
        </p:nvGraphicFramePr>
        <p:xfrm>
          <a:off x="4371109" y="5105400"/>
          <a:ext cx="401781" cy="387928"/>
        </p:xfrm>
        <a:graphic>
          <a:graphicData uri="http://schemas.openxmlformats.org/drawingml/2006/table">
            <a:tbl>
              <a:tblPr/>
              <a:tblGrid>
                <a:gridCol w="401781"/>
              </a:tblGrid>
              <a:tr h="387928">
                <a:tc>
                  <a:txBody>
                    <a:bodyPr/>
                    <a:lstStyle/>
                    <a:p>
                      <a:r>
                        <a:rPr lang="en-US" dirty="0" smtClean="0"/>
                        <a:t>8</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62388347"/>
              </p:ext>
            </p:extLst>
          </p:nvPr>
        </p:nvGraphicFramePr>
        <p:xfrm>
          <a:off x="5105400" y="5105400"/>
          <a:ext cx="401781" cy="387928"/>
        </p:xfrm>
        <a:graphic>
          <a:graphicData uri="http://schemas.openxmlformats.org/drawingml/2006/table">
            <a:tbl>
              <a:tblPr/>
              <a:tblGrid>
                <a:gridCol w="401781"/>
              </a:tblGrid>
              <a:tr h="387928">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11" name="Straight Connector 10"/>
          <p:cNvCxnSpPr/>
          <p:nvPr/>
        </p:nvCxnSpPr>
        <p:spPr>
          <a:xfrm>
            <a:off x="3657600" y="5715000"/>
            <a:ext cx="2971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87269" y="5943600"/>
            <a:ext cx="184731" cy="369332"/>
          </a:xfrm>
          <a:prstGeom prst="rect">
            <a:avLst/>
          </a:prstGeom>
          <a:noFill/>
        </p:spPr>
        <p:txBody>
          <a:bodyPr wrap="none" rtlCol="0">
            <a:spAutoFit/>
          </a:bodyPr>
          <a:lstStyle/>
          <a:p>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166372865"/>
              </p:ext>
            </p:extLst>
          </p:nvPr>
        </p:nvGraphicFramePr>
        <p:xfrm>
          <a:off x="3657600" y="5954099"/>
          <a:ext cx="401781" cy="365760"/>
        </p:xfrm>
        <a:graphic>
          <a:graphicData uri="http://schemas.openxmlformats.org/drawingml/2006/table">
            <a:tbl>
              <a:tblPr/>
              <a:tblGrid>
                <a:gridCol w="401781"/>
              </a:tblGrid>
              <a:tr h="0">
                <a:tc>
                  <a:txBody>
                    <a:bodyPr/>
                    <a:lstStyle/>
                    <a:p>
                      <a:r>
                        <a:rPr lang="en-US" dirty="0" smtClean="0"/>
                        <a:t>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75110468"/>
              </p:ext>
            </p:extLst>
          </p:nvPr>
        </p:nvGraphicFramePr>
        <p:xfrm>
          <a:off x="4387269" y="5950527"/>
          <a:ext cx="401781" cy="387928"/>
        </p:xfrm>
        <a:graphic>
          <a:graphicData uri="http://schemas.openxmlformats.org/drawingml/2006/table">
            <a:tbl>
              <a:tblPr/>
              <a:tblGrid>
                <a:gridCol w="401781"/>
              </a:tblGrid>
              <a:tr h="387928">
                <a:tc>
                  <a:txBody>
                    <a:bodyPr/>
                    <a:lstStyle/>
                    <a:p>
                      <a:r>
                        <a:rPr lang="en-US" dirty="0" smtClean="0"/>
                        <a:t>0</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62910572"/>
              </p:ext>
            </p:extLst>
          </p:nvPr>
        </p:nvGraphicFramePr>
        <p:xfrm>
          <a:off x="5143500" y="5925004"/>
          <a:ext cx="401781" cy="387928"/>
        </p:xfrm>
        <a:graphic>
          <a:graphicData uri="http://schemas.openxmlformats.org/drawingml/2006/table">
            <a:tbl>
              <a:tblPr/>
              <a:tblGrid>
                <a:gridCol w="401781"/>
              </a:tblGrid>
              <a:tr h="387928">
                <a:tc>
                  <a:txBody>
                    <a:bodyPr/>
                    <a:lstStyle/>
                    <a:p>
                      <a:r>
                        <a:rPr lang="en-US" dirty="0" smtClean="0"/>
                        <a:t>2</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6" name="TextBox 15"/>
          <p:cNvSpPr txBox="1"/>
          <p:nvPr/>
        </p:nvSpPr>
        <p:spPr>
          <a:xfrm>
            <a:off x="6324600" y="4648200"/>
            <a:ext cx="2286000" cy="369332"/>
          </a:xfrm>
          <a:prstGeom prst="rect">
            <a:avLst/>
          </a:prstGeom>
          <a:noFill/>
        </p:spPr>
        <p:txBody>
          <a:bodyPr wrap="square" rtlCol="0">
            <a:spAutoFit/>
          </a:bodyPr>
          <a:lstStyle/>
          <a:p>
            <a:endParaRPr lang="en-US" dirty="0"/>
          </a:p>
        </p:txBody>
      </p:sp>
      <p:sp>
        <p:nvSpPr>
          <p:cNvPr id="17" name="TextBox 16"/>
          <p:cNvSpPr txBox="1"/>
          <p:nvPr/>
        </p:nvSpPr>
        <p:spPr>
          <a:xfrm>
            <a:off x="6629400" y="4648200"/>
            <a:ext cx="1828800" cy="1754326"/>
          </a:xfrm>
          <a:prstGeom prst="rect">
            <a:avLst/>
          </a:prstGeom>
          <a:noFill/>
        </p:spPr>
        <p:txBody>
          <a:bodyPr wrap="square" rtlCol="0">
            <a:spAutoFit/>
          </a:bodyPr>
          <a:lstStyle/>
          <a:p>
            <a:r>
              <a:rPr lang="en-US" dirty="0" smtClean="0"/>
              <a:t>Letter -   Digit</a:t>
            </a:r>
          </a:p>
          <a:p>
            <a:r>
              <a:rPr lang="en-US" dirty="0" smtClean="0"/>
              <a:t>    T	2</a:t>
            </a:r>
          </a:p>
          <a:p>
            <a:r>
              <a:rPr lang="en-US" dirty="0"/>
              <a:t> </a:t>
            </a:r>
            <a:r>
              <a:rPr lang="en-US" dirty="0" smtClean="0"/>
              <a:t>   O	1</a:t>
            </a:r>
          </a:p>
          <a:p>
            <a:r>
              <a:rPr lang="en-US" dirty="0"/>
              <a:t> </a:t>
            </a:r>
            <a:r>
              <a:rPr lang="en-US" dirty="0" smtClean="0"/>
              <a:t>   G	8</a:t>
            </a:r>
          </a:p>
          <a:p>
            <a:r>
              <a:rPr lang="en-US" dirty="0"/>
              <a:t> </a:t>
            </a:r>
            <a:r>
              <a:rPr lang="en-US" dirty="0" smtClean="0"/>
              <a:t>   U	0</a:t>
            </a:r>
          </a:p>
          <a:p>
            <a:endParaRPr lang="en-US" dirty="0"/>
          </a:p>
        </p:txBody>
      </p:sp>
    </p:spTree>
    <p:extLst>
      <p:ext uri="{BB962C8B-B14F-4D97-AF65-F5344CB8AC3E}">
        <p14:creationId xmlns:p14="http://schemas.microsoft.com/office/powerpoint/2010/main" val="3449386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2800" dirty="0" err="1" smtClean="0">
                <a:solidFill>
                  <a:schemeClr val="tx2">
                    <a:lumMod val="60000"/>
                    <a:lumOff val="40000"/>
                  </a:schemeClr>
                </a:solidFill>
              </a:rPr>
              <a:t>Cryptarithmetic</a:t>
            </a:r>
            <a:r>
              <a:rPr lang="en-US" sz="2800" dirty="0" smtClean="0">
                <a:solidFill>
                  <a:schemeClr val="tx2">
                    <a:lumMod val="60000"/>
                    <a:lumOff val="40000"/>
                  </a:schemeClr>
                </a:solidFill>
              </a:rPr>
              <a:t> Problem…</a:t>
            </a:r>
            <a:endParaRPr lang="en-US" sz="2800" dirty="0">
              <a:solidFill>
                <a:schemeClr val="tx2">
                  <a:lumMod val="60000"/>
                  <a:lumOff val="40000"/>
                </a:schemeClr>
              </a:solidFill>
            </a:endParaRPr>
          </a:p>
        </p:txBody>
      </p:sp>
      <p:sp>
        <p:nvSpPr>
          <p:cNvPr id="6" name="Rectangle 5"/>
          <p:cNvSpPr/>
          <p:nvPr/>
        </p:nvSpPr>
        <p:spPr>
          <a:xfrm>
            <a:off x="159326" y="1066800"/>
            <a:ext cx="8984674" cy="5632311"/>
          </a:xfrm>
          <a:prstGeom prst="rect">
            <a:avLst/>
          </a:prstGeom>
        </p:spPr>
        <p:txBody>
          <a:bodyPr wrap="square">
            <a:spAutoFit/>
          </a:bodyPr>
          <a:lstStyle/>
          <a:p>
            <a:pPr>
              <a:lnSpc>
                <a:spcPct val="150000"/>
              </a:lnSpc>
            </a:pPr>
            <a:r>
              <a:rPr lang="en-US" sz="2000" b="1" dirty="0" smtClean="0"/>
              <a:t>Problem formulation</a:t>
            </a:r>
          </a:p>
          <a:p>
            <a:pPr>
              <a:lnSpc>
                <a:spcPct val="150000"/>
              </a:lnSpc>
            </a:pPr>
            <a:r>
              <a:rPr lang="en-US" sz="2000" dirty="0" smtClean="0"/>
              <a:t>Using the idea of states the problem can be formulated as follows:</a:t>
            </a:r>
          </a:p>
          <a:p>
            <a:pPr>
              <a:lnSpc>
                <a:spcPct val="150000"/>
              </a:lnSpc>
            </a:pPr>
            <a:r>
              <a:rPr lang="en-US" sz="2000" b="1" dirty="0" smtClean="0"/>
              <a:t>States</a:t>
            </a:r>
            <a:r>
              <a:rPr lang="en-US" sz="2000" b="1" dirty="0"/>
              <a:t>: </a:t>
            </a:r>
            <a:r>
              <a:rPr lang="en-US" sz="2000" dirty="0"/>
              <a:t>Let there be n different letters where </a:t>
            </a:r>
            <a:r>
              <a:rPr lang="en-US" sz="2000" dirty="0" smtClean="0"/>
              <a:t>n≤10</a:t>
            </a:r>
            <a:r>
              <a:rPr lang="en-US" sz="2000" dirty="0"/>
              <a:t>. A problem state is an </a:t>
            </a:r>
            <a:r>
              <a:rPr lang="en-US" sz="2000" dirty="0" smtClean="0"/>
              <a:t>ordered n-tuple </a:t>
            </a:r>
            <a:r>
              <a:rPr lang="en-US" sz="2000" dirty="0"/>
              <a:t>of digits (</a:t>
            </a:r>
            <a:r>
              <a:rPr lang="en-US" sz="2000" dirty="0" smtClean="0"/>
              <a:t>d1, d2, …… ,</a:t>
            </a:r>
            <a:r>
              <a:rPr lang="en-US" sz="2000" dirty="0" err="1" smtClean="0"/>
              <a:t>dn</a:t>
            </a:r>
            <a:r>
              <a:rPr lang="en-US" sz="2000" dirty="0"/>
              <a:t>) representing the digits to be assigned to the integers.</a:t>
            </a:r>
          </a:p>
          <a:p>
            <a:pPr>
              <a:lnSpc>
                <a:spcPct val="150000"/>
              </a:lnSpc>
            </a:pPr>
            <a:r>
              <a:rPr lang="en-US" sz="2000" b="1" dirty="0" smtClean="0"/>
              <a:t>Initial </a:t>
            </a:r>
            <a:r>
              <a:rPr lang="en-US" sz="2000" b="1" dirty="0"/>
              <a:t>state: </a:t>
            </a:r>
            <a:r>
              <a:rPr lang="en-US" sz="2000" dirty="0"/>
              <a:t>The initial state can be considered as the ordered n-tuple all of </a:t>
            </a:r>
            <a:r>
              <a:rPr lang="en-US" sz="2000" dirty="0" smtClean="0"/>
              <a:t>whose elements </a:t>
            </a:r>
            <a:r>
              <a:rPr lang="en-US" sz="2000" dirty="0"/>
              <a:t>are 0’s.</a:t>
            </a:r>
          </a:p>
          <a:p>
            <a:pPr>
              <a:lnSpc>
                <a:spcPct val="150000"/>
              </a:lnSpc>
            </a:pPr>
            <a:r>
              <a:rPr lang="en-US" sz="2000" b="1" dirty="0" smtClean="0"/>
              <a:t>Actions</a:t>
            </a:r>
            <a:r>
              <a:rPr lang="en-US" sz="2000" b="1" dirty="0"/>
              <a:t>: </a:t>
            </a:r>
            <a:r>
              <a:rPr lang="en-US" sz="2000" dirty="0"/>
              <a:t>Increase the value assigned to a letter by 1.</a:t>
            </a:r>
          </a:p>
          <a:p>
            <a:pPr>
              <a:lnSpc>
                <a:spcPct val="150000"/>
              </a:lnSpc>
            </a:pPr>
            <a:r>
              <a:rPr lang="en-US" sz="2000" b="1" dirty="0" smtClean="0"/>
              <a:t>Transition </a:t>
            </a:r>
            <a:r>
              <a:rPr lang="en-US" sz="2000" b="1" dirty="0"/>
              <a:t>model: </a:t>
            </a:r>
            <a:r>
              <a:rPr lang="en-US" sz="2000" dirty="0"/>
              <a:t>Given a state and action, this returns the resulting state.</a:t>
            </a:r>
          </a:p>
          <a:p>
            <a:pPr>
              <a:lnSpc>
                <a:spcPct val="150000"/>
              </a:lnSpc>
            </a:pPr>
            <a:r>
              <a:rPr lang="en-US" sz="2000" b="1" dirty="0" smtClean="0"/>
              <a:t>Goal </a:t>
            </a:r>
            <a:r>
              <a:rPr lang="en-US" sz="2000" b="1" dirty="0"/>
              <a:t>test: </a:t>
            </a:r>
            <a:r>
              <a:rPr lang="en-US" sz="2000" dirty="0"/>
              <a:t>We have reached state (</a:t>
            </a:r>
            <a:r>
              <a:rPr lang="en-US" sz="2000" dirty="0" smtClean="0"/>
              <a:t>d1, d2, ….., </a:t>
            </a:r>
            <a:r>
              <a:rPr lang="en-US" sz="2000" dirty="0" err="1"/>
              <a:t>dn</a:t>
            </a:r>
            <a:r>
              <a:rPr lang="en-US" sz="2000" dirty="0"/>
              <a:t>) which satisfies the constraints </a:t>
            </a:r>
            <a:r>
              <a:rPr lang="en-US" sz="2000" dirty="0" smtClean="0"/>
              <a:t>of the </a:t>
            </a:r>
            <a:r>
              <a:rPr lang="en-US" sz="2000" dirty="0"/>
              <a:t>problem.</a:t>
            </a:r>
          </a:p>
          <a:p>
            <a:pPr>
              <a:lnSpc>
                <a:spcPct val="150000"/>
              </a:lnSpc>
            </a:pPr>
            <a:r>
              <a:rPr lang="en-US" sz="2000" b="1" dirty="0" smtClean="0"/>
              <a:t>Path </a:t>
            </a:r>
            <a:r>
              <a:rPr lang="en-US" sz="2000" b="1" dirty="0"/>
              <a:t>cost: </a:t>
            </a:r>
            <a:r>
              <a:rPr lang="en-US" sz="2000" dirty="0"/>
              <a:t>Number of actions.</a:t>
            </a:r>
          </a:p>
        </p:txBody>
      </p:sp>
    </p:spTree>
    <p:extLst>
      <p:ext uri="{BB962C8B-B14F-4D97-AF65-F5344CB8AC3E}">
        <p14:creationId xmlns:p14="http://schemas.microsoft.com/office/powerpoint/2010/main" val="2741955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8263" y="304800"/>
            <a:ext cx="8686800" cy="838200"/>
          </a:xfrm>
        </p:spPr>
        <p:txBody>
          <a:bodyPr>
            <a:normAutofit/>
          </a:bodyPr>
          <a:lstStyle/>
          <a:p>
            <a:r>
              <a:rPr lang="en-US" sz="2800" dirty="0" err="1" smtClean="0">
                <a:solidFill>
                  <a:schemeClr val="tx2">
                    <a:lumMod val="60000"/>
                    <a:lumOff val="40000"/>
                  </a:schemeClr>
                </a:solidFill>
              </a:rPr>
              <a:t>Cryptarithmetic</a:t>
            </a:r>
            <a:r>
              <a:rPr lang="en-US" sz="2800" dirty="0" smtClean="0">
                <a:solidFill>
                  <a:schemeClr val="tx2">
                    <a:lumMod val="60000"/>
                    <a:lumOff val="40000"/>
                  </a:schemeClr>
                </a:solidFill>
              </a:rPr>
              <a:t> Problem…</a:t>
            </a:r>
            <a:endParaRPr lang="en-US" sz="2800" dirty="0">
              <a:solidFill>
                <a:schemeClr val="tx2">
                  <a:lumMod val="60000"/>
                  <a:lumOff val="40000"/>
                </a:schemeClr>
              </a:solidFill>
            </a:endParaRPr>
          </a:p>
        </p:txBody>
      </p:sp>
      <p:sp>
        <p:nvSpPr>
          <p:cNvPr id="6" name="Rectangle 5"/>
          <p:cNvSpPr/>
          <p:nvPr/>
        </p:nvSpPr>
        <p:spPr>
          <a:xfrm>
            <a:off x="159326" y="917912"/>
            <a:ext cx="8984674" cy="3170099"/>
          </a:xfrm>
          <a:prstGeom prst="rect">
            <a:avLst/>
          </a:prstGeom>
        </p:spPr>
        <p:txBody>
          <a:bodyPr wrap="square">
            <a:spAutoFit/>
          </a:bodyPr>
          <a:lstStyle/>
          <a:p>
            <a:r>
              <a:rPr lang="en-US" sz="2000" b="1" dirty="0"/>
              <a:t>Solution</a:t>
            </a:r>
          </a:p>
          <a:p>
            <a:r>
              <a:rPr lang="en-US" sz="2000" dirty="0"/>
              <a:t>There are algorithms for solving the </a:t>
            </a:r>
            <a:r>
              <a:rPr lang="en-US" sz="2000" dirty="0" err="1"/>
              <a:t>cryptarithmetic</a:t>
            </a:r>
            <a:r>
              <a:rPr lang="en-US" sz="2000" dirty="0"/>
              <a:t> puzzle. Implementations of these </a:t>
            </a:r>
            <a:r>
              <a:rPr lang="en-US" sz="2000" dirty="0" smtClean="0"/>
              <a:t>algorithms by </a:t>
            </a:r>
            <a:r>
              <a:rPr lang="en-US" sz="2000" dirty="0"/>
              <a:t>hand computations is difficult. The method of trial and error keeping in mind</a:t>
            </a:r>
          </a:p>
          <a:p>
            <a:r>
              <a:rPr lang="en-US" sz="2000" b="1" dirty="0" smtClean="0"/>
              <a:t>Example </a:t>
            </a:r>
            <a:r>
              <a:rPr lang="en-US" sz="2000" b="1" dirty="0"/>
              <a:t>problem 1</a:t>
            </a:r>
          </a:p>
          <a:p>
            <a:r>
              <a:rPr lang="en-US" sz="2000" dirty="0" smtClean="0"/>
              <a:t>    T </a:t>
            </a:r>
            <a:r>
              <a:rPr lang="en-US" sz="2000" dirty="0"/>
              <a:t>O</a:t>
            </a:r>
          </a:p>
          <a:p>
            <a:r>
              <a:rPr lang="en-US" sz="2000" dirty="0"/>
              <a:t>+ G O</a:t>
            </a:r>
          </a:p>
          <a:p>
            <a:r>
              <a:rPr lang="en-US" sz="2000" dirty="0" smtClean="0"/>
              <a:t>   -------</a:t>
            </a:r>
            <a:endParaRPr lang="en-US" sz="2000" dirty="0"/>
          </a:p>
          <a:p>
            <a:r>
              <a:rPr lang="en-US" sz="2000" dirty="0" smtClean="0"/>
              <a:t>  O </a:t>
            </a:r>
            <a:r>
              <a:rPr lang="en-US" sz="2000" dirty="0"/>
              <a:t>U T</a:t>
            </a:r>
          </a:p>
          <a:p>
            <a:r>
              <a:rPr lang="en-US" sz="2000" dirty="0" smtClean="0"/>
              <a:t>  ---------</a:t>
            </a:r>
            <a:endParaRPr lang="en-US" sz="2000" dirty="0"/>
          </a:p>
        </p:txBody>
      </p:sp>
      <p:sp>
        <p:nvSpPr>
          <p:cNvPr id="7" name="Rounded Rectangle 6"/>
          <p:cNvSpPr/>
          <p:nvPr/>
        </p:nvSpPr>
        <p:spPr>
          <a:xfrm>
            <a:off x="3146296" y="2328921"/>
            <a:ext cx="5849258" cy="2715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p:cNvSpPr txBox="1"/>
          <p:nvPr/>
        </p:nvSpPr>
        <p:spPr>
          <a:xfrm>
            <a:off x="3230418" y="2447557"/>
            <a:ext cx="5846618" cy="2585323"/>
          </a:xfrm>
          <a:prstGeom prst="rect">
            <a:avLst/>
          </a:prstGeom>
          <a:noFill/>
        </p:spPr>
        <p:txBody>
          <a:bodyPr wrap="square" rtlCol="0">
            <a:spAutoFit/>
          </a:bodyPr>
          <a:lstStyle/>
          <a:p>
            <a:r>
              <a:rPr lang="en-US" b="1" dirty="0"/>
              <a:t>Solution by hand computation</a:t>
            </a:r>
          </a:p>
          <a:p>
            <a:r>
              <a:rPr lang="en-US" dirty="0"/>
              <a:t> Since leading digits are not 0, we have T ≠ 0, G ≠ 0, O ≠ 0.</a:t>
            </a:r>
          </a:p>
          <a:p>
            <a:r>
              <a:rPr lang="en-US" dirty="0"/>
              <a:t> Since O is a non-zero carry digit when the two digits T an G are added, we must have O = 1.</a:t>
            </a:r>
          </a:p>
          <a:p>
            <a:r>
              <a:rPr lang="en-US" dirty="0"/>
              <a:t> Since O = 1 and O + O = T, we must have T = 2.</a:t>
            </a:r>
          </a:p>
          <a:p>
            <a:r>
              <a:rPr lang="en-US" dirty="0"/>
              <a:t> Since T = 2 and T </a:t>
            </a:r>
            <a:r>
              <a:rPr lang="en-US" dirty="0" smtClean="0"/>
              <a:t>+ G </a:t>
            </a:r>
            <a:r>
              <a:rPr lang="en-US" dirty="0"/>
              <a:t>≥</a:t>
            </a:r>
            <a:r>
              <a:rPr lang="en-US" dirty="0" smtClean="0"/>
              <a:t> </a:t>
            </a:r>
            <a:r>
              <a:rPr lang="en-US" dirty="0"/>
              <a:t>10, T + G must be either 10 or 11.</a:t>
            </a:r>
          </a:p>
          <a:p>
            <a:r>
              <a:rPr lang="en-US" dirty="0"/>
              <a:t> If T + G = 10, then G = 8 and U = 0.</a:t>
            </a:r>
          </a:p>
          <a:p>
            <a:r>
              <a:rPr lang="en-US" dirty="0"/>
              <a:t> This gives a solution to the problem, namely,</a:t>
            </a:r>
          </a:p>
          <a:p>
            <a:endParaRPr lang="en-US" dirty="0"/>
          </a:p>
        </p:txBody>
      </p:sp>
      <p:sp>
        <p:nvSpPr>
          <p:cNvPr id="9" name="Rounded Rectangle 8"/>
          <p:cNvSpPr/>
          <p:nvPr/>
        </p:nvSpPr>
        <p:spPr>
          <a:xfrm>
            <a:off x="77843" y="4796849"/>
            <a:ext cx="8917711" cy="1813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2470" y="5044961"/>
            <a:ext cx="8691419" cy="2031325"/>
          </a:xfrm>
          <a:prstGeom prst="rect">
            <a:avLst/>
          </a:prstGeom>
        </p:spPr>
        <p:txBody>
          <a:bodyPr wrap="square">
            <a:spAutoFit/>
          </a:bodyPr>
          <a:lstStyle/>
          <a:p>
            <a:r>
              <a:rPr lang="pl-PL" dirty="0"/>
              <a:t>T = 2, O = 1, G = 8, U = 0</a:t>
            </a:r>
            <a:r>
              <a:rPr lang="pl-PL" dirty="0" smtClean="0"/>
              <a:t>.</a:t>
            </a:r>
            <a:endParaRPr lang="en-US" dirty="0" smtClean="0"/>
          </a:p>
          <a:p>
            <a:r>
              <a:rPr lang="en-US" dirty="0" smtClean="0"/>
              <a:t>   2 </a:t>
            </a:r>
            <a:r>
              <a:rPr lang="en-US" dirty="0"/>
              <a:t>1</a:t>
            </a:r>
          </a:p>
          <a:p>
            <a:r>
              <a:rPr lang="en-US" dirty="0"/>
              <a:t>+ 8 1</a:t>
            </a:r>
          </a:p>
          <a:p>
            <a:r>
              <a:rPr lang="en-US" dirty="0" smtClean="0"/>
              <a:t>---------</a:t>
            </a:r>
            <a:endParaRPr lang="en-US" dirty="0"/>
          </a:p>
          <a:p>
            <a:r>
              <a:rPr lang="en-US" dirty="0"/>
              <a:t>1 0 2</a:t>
            </a:r>
          </a:p>
          <a:p>
            <a:r>
              <a:rPr lang="en-US" dirty="0" smtClean="0"/>
              <a:t>---------</a:t>
            </a:r>
            <a:endParaRPr lang="en-US" dirty="0"/>
          </a:p>
          <a:p>
            <a:r>
              <a:rPr lang="en-US" dirty="0" smtClean="0"/>
              <a:t>.</a:t>
            </a:r>
            <a:endParaRPr lang="en-US" dirty="0"/>
          </a:p>
        </p:txBody>
      </p:sp>
      <p:sp>
        <p:nvSpPr>
          <p:cNvPr id="11" name="TextBox 10"/>
          <p:cNvSpPr txBox="1"/>
          <p:nvPr/>
        </p:nvSpPr>
        <p:spPr>
          <a:xfrm>
            <a:off x="3352800" y="5410200"/>
            <a:ext cx="5516418" cy="1200329"/>
          </a:xfrm>
          <a:prstGeom prst="rect">
            <a:avLst/>
          </a:prstGeom>
          <a:noFill/>
        </p:spPr>
        <p:txBody>
          <a:bodyPr wrap="square" rtlCol="0">
            <a:spAutoFit/>
          </a:bodyPr>
          <a:lstStyle/>
          <a:p>
            <a:r>
              <a:rPr lang="en-US" dirty="0"/>
              <a:t>If T + G = 11, then U = 1 and in that case U = O = 1 which is not acceptable.</a:t>
            </a:r>
          </a:p>
          <a:p>
            <a:r>
              <a:rPr lang="en-US" dirty="0"/>
              <a:t> Thus the problem has a unique solution as given above</a:t>
            </a:r>
          </a:p>
        </p:txBody>
      </p:sp>
    </p:spTree>
    <p:extLst>
      <p:ext uri="{BB962C8B-B14F-4D97-AF65-F5344CB8AC3E}">
        <p14:creationId xmlns:p14="http://schemas.microsoft.com/office/powerpoint/2010/main" val="184130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6700" y="26810"/>
            <a:ext cx="8686800" cy="838200"/>
          </a:xfrm>
        </p:spPr>
        <p:txBody>
          <a:bodyPr>
            <a:normAutofit/>
          </a:bodyPr>
          <a:lstStyle/>
          <a:p>
            <a:r>
              <a:rPr lang="en-US" sz="2800" dirty="0" err="1" smtClean="0">
                <a:solidFill>
                  <a:schemeClr val="tx2">
                    <a:lumMod val="60000"/>
                    <a:lumOff val="40000"/>
                  </a:schemeClr>
                </a:solidFill>
              </a:rPr>
              <a:t>Cryptarithmetic</a:t>
            </a:r>
            <a:r>
              <a:rPr lang="en-US" sz="2800" dirty="0" smtClean="0">
                <a:solidFill>
                  <a:schemeClr val="tx2">
                    <a:lumMod val="60000"/>
                    <a:lumOff val="40000"/>
                  </a:schemeClr>
                </a:solidFill>
              </a:rPr>
              <a:t> Problem 2…</a:t>
            </a:r>
            <a:endParaRPr lang="en-US" sz="2800" dirty="0">
              <a:solidFill>
                <a:schemeClr val="tx2">
                  <a:lumMod val="60000"/>
                  <a:lumOff val="40000"/>
                </a:schemeClr>
              </a:solidFill>
            </a:endParaRPr>
          </a:p>
        </p:txBody>
      </p:sp>
      <p:sp>
        <p:nvSpPr>
          <p:cNvPr id="2" name="Rectangle 1"/>
          <p:cNvSpPr/>
          <p:nvPr/>
        </p:nvSpPr>
        <p:spPr>
          <a:xfrm>
            <a:off x="200891" y="711369"/>
            <a:ext cx="4267200" cy="1754326"/>
          </a:xfrm>
          <a:prstGeom prst="rect">
            <a:avLst/>
          </a:prstGeom>
        </p:spPr>
        <p:txBody>
          <a:bodyPr wrap="square">
            <a:spAutoFit/>
          </a:bodyPr>
          <a:lstStyle/>
          <a:p>
            <a:r>
              <a:rPr lang="en-US" dirty="0" smtClean="0"/>
              <a:t>Solve the following </a:t>
            </a:r>
            <a:r>
              <a:rPr lang="en-US" dirty="0" err="1" smtClean="0"/>
              <a:t>cryptarithmetic</a:t>
            </a:r>
            <a:r>
              <a:rPr lang="en-US" dirty="0" smtClean="0"/>
              <a:t> puzzle:</a:t>
            </a:r>
          </a:p>
          <a:p>
            <a:r>
              <a:rPr lang="en-US" dirty="0" smtClean="0"/>
              <a:t>    S E N D</a:t>
            </a:r>
          </a:p>
          <a:p>
            <a:r>
              <a:rPr lang="en-US" dirty="0" smtClean="0"/>
              <a:t>+ M O R E</a:t>
            </a:r>
          </a:p>
          <a:p>
            <a:r>
              <a:rPr lang="en-US" dirty="0" smtClean="0"/>
              <a:t>-------------------</a:t>
            </a:r>
          </a:p>
          <a:p>
            <a:r>
              <a:rPr lang="pt-BR" dirty="0" smtClean="0"/>
              <a:t>M O N E Y</a:t>
            </a:r>
          </a:p>
          <a:p>
            <a:r>
              <a:rPr lang="en-US" dirty="0" smtClean="0"/>
              <a:t>-----------------</a:t>
            </a:r>
          </a:p>
        </p:txBody>
      </p:sp>
      <p:graphicFrame>
        <p:nvGraphicFramePr>
          <p:cNvPr id="3" name="Table 2"/>
          <p:cNvGraphicFramePr>
            <a:graphicFrameLocks noGrp="1"/>
          </p:cNvGraphicFramePr>
          <p:nvPr>
            <p:extLst>
              <p:ext uri="{D42A27DB-BD31-4B8C-83A1-F6EECF244321}">
                <p14:modId xmlns:p14="http://schemas.microsoft.com/office/powerpoint/2010/main" val="1626341497"/>
              </p:ext>
            </p:extLst>
          </p:nvPr>
        </p:nvGraphicFramePr>
        <p:xfrm>
          <a:off x="6705600" y="1143000"/>
          <a:ext cx="2438400" cy="4572000"/>
        </p:xfrm>
        <a:graphic>
          <a:graphicData uri="http://schemas.openxmlformats.org/drawingml/2006/table">
            <a:tbl>
              <a:tblPr firstRow="1" bandRow="1">
                <a:tableStyleId>{5C22544A-7EE6-4342-B048-85BDC9FD1C3A}</a:tableStyleId>
              </a:tblPr>
              <a:tblGrid>
                <a:gridCol w="1219200"/>
                <a:gridCol w="1219200"/>
              </a:tblGrid>
              <a:tr h="508000">
                <a:tc>
                  <a:txBody>
                    <a:bodyPr/>
                    <a:lstStyle/>
                    <a:p>
                      <a:r>
                        <a:rPr lang="en-US" dirty="0" smtClean="0"/>
                        <a:t>Character</a:t>
                      </a:r>
                      <a:endParaRPr lang="en-US" dirty="0"/>
                    </a:p>
                  </a:txBody>
                  <a:tcPr/>
                </a:tc>
                <a:tc>
                  <a:txBody>
                    <a:bodyPr/>
                    <a:lstStyle/>
                    <a:p>
                      <a:r>
                        <a:rPr lang="en-US" dirty="0" smtClean="0"/>
                        <a:t>Code</a:t>
                      </a:r>
                      <a:endParaRPr lang="en-US" dirty="0"/>
                    </a:p>
                  </a:txBody>
                  <a:tcPr/>
                </a:tc>
              </a:tr>
              <a:tr h="508000">
                <a:tc>
                  <a:txBody>
                    <a:bodyPr/>
                    <a:lstStyle/>
                    <a:p>
                      <a:pPr algn="ctr"/>
                      <a:r>
                        <a:rPr lang="en-US" b="1" dirty="0" smtClean="0"/>
                        <a:t>S</a:t>
                      </a:r>
                      <a:endParaRPr lang="en-US" b="1" dirty="0"/>
                    </a:p>
                  </a:txBody>
                  <a:tcPr/>
                </a:tc>
                <a:tc>
                  <a:txBody>
                    <a:bodyPr/>
                    <a:lstStyle/>
                    <a:p>
                      <a:pPr algn="ctr"/>
                      <a:r>
                        <a:rPr lang="en-US" b="1" dirty="0" smtClean="0"/>
                        <a:t>9</a:t>
                      </a:r>
                      <a:endParaRPr lang="en-US" b="1" dirty="0"/>
                    </a:p>
                  </a:txBody>
                  <a:tcPr/>
                </a:tc>
              </a:tr>
              <a:tr h="508000">
                <a:tc>
                  <a:txBody>
                    <a:bodyPr/>
                    <a:lstStyle/>
                    <a:p>
                      <a:pPr algn="ctr"/>
                      <a:r>
                        <a:rPr lang="en-US" b="1" dirty="0" smtClean="0"/>
                        <a:t>E</a:t>
                      </a:r>
                      <a:endParaRPr lang="en-US" b="1" dirty="0"/>
                    </a:p>
                  </a:txBody>
                  <a:tcPr/>
                </a:tc>
                <a:tc>
                  <a:txBody>
                    <a:bodyPr/>
                    <a:lstStyle/>
                    <a:p>
                      <a:pPr algn="ctr"/>
                      <a:r>
                        <a:rPr lang="en-US" b="1" dirty="0" smtClean="0">
                          <a:solidFill>
                            <a:srgbClr val="FF0000"/>
                          </a:solidFill>
                        </a:rPr>
                        <a:t>5</a:t>
                      </a:r>
                      <a:endParaRPr lang="en-US" b="1" dirty="0">
                        <a:solidFill>
                          <a:srgbClr val="FF0000"/>
                        </a:solidFill>
                      </a:endParaRPr>
                    </a:p>
                  </a:txBody>
                  <a:tcPr/>
                </a:tc>
              </a:tr>
              <a:tr h="508000">
                <a:tc>
                  <a:txBody>
                    <a:bodyPr/>
                    <a:lstStyle/>
                    <a:p>
                      <a:pPr algn="ctr"/>
                      <a:r>
                        <a:rPr lang="en-US" b="1" dirty="0" smtClean="0"/>
                        <a:t>N</a:t>
                      </a:r>
                      <a:endParaRPr lang="en-US" b="1" dirty="0"/>
                    </a:p>
                  </a:txBody>
                  <a:tcPr/>
                </a:tc>
                <a:tc>
                  <a:txBody>
                    <a:bodyPr/>
                    <a:lstStyle/>
                    <a:p>
                      <a:pPr algn="ctr"/>
                      <a:r>
                        <a:rPr lang="en-US" b="1" dirty="0" smtClean="0"/>
                        <a:t>6</a:t>
                      </a:r>
                      <a:endParaRPr lang="en-US" b="1" dirty="0"/>
                    </a:p>
                  </a:txBody>
                  <a:tcPr/>
                </a:tc>
              </a:tr>
              <a:tr h="508000">
                <a:tc>
                  <a:txBody>
                    <a:bodyPr/>
                    <a:lstStyle/>
                    <a:p>
                      <a:pPr algn="ctr"/>
                      <a:r>
                        <a:rPr lang="en-US" b="1" dirty="0" smtClean="0"/>
                        <a:t>D</a:t>
                      </a:r>
                      <a:endParaRPr lang="en-US" b="1" dirty="0"/>
                    </a:p>
                  </a:txBody>
                  <a:tcPr/>
                </a:tc>
                <a:tc>
                  <a:txBody>
                    <a:bodyPr/>
                    <a:lstStyle/>
                    <a:p>
                      <a:pPr algn="ctr"/>
                      <a:r>
                        <a:rPr lang="en-US" b="1" dirty="0" smtClean="0"/>
                        <a:t>7</a:t>
                      </a:r>
                      <a:endParaRPr lang="en-US" b="1" dirty="0"/>
                    </a:p>
                  </a:txBody>
                  <a:tcPr/>
                </a:tc>
              </a:tr>
              <a:tr h="508000">
                <a:tc>
                  <a:txBody>
                    <a:bodyPr/>
                    <a:lstStyle/>
                    <a:p>
                      <a:pPr algn="ctr"/>
                      <a:r>
                        <a:rPr lang="en-US" b="1" dirty="0" smtClean="0"/>
                        <a:t>M</a:t>
                      </a:r>
                      <a:endParaRPr lang="en-US" b="1" dirty="0"/>
                    </a:p>
                  </a:txBody>
                  <a:tcPr/>
                </a:tc>
                <a:tc>
                  <a:txBody>
                    <a:bodyPr/>
                    <a:lstStyle/>
                    <a:p>
                      <a:pPr algn="ctr"/>
                      <a:r>
                        <a:rPr lang="en-US" b="1" dirty="0" smtClean="0"/>
                        <a:t>1</a:t>
                      </a:r>
                      <a:endParaRPr lang="en-US" b="1" dirty="0"/>
                    </a:p>
                  </a:txBody>
                  <a:tcPr/>
                </a:tc>
              </a:tr>
              <a:tr h="508000">
                <a:tc>
                  <a:txBody>
                    <a:bodyPr/>
                    <a:lstStyle/>
                    <a:p>
                      <a:pPr algn="ctr"/>
                      <a:r>
                        <a:rPr lang="en-US" b="1" dirty="0" smtClean="0"/>
                        <a:t>O</a:t>
                      </a:r>
                      <a:endParaRPr lang="en-US" b="1" dirty="0"/>
                    </a:p>
                  </a:txBody>
                  <a:tcPr/>
                </a:tc>
                <a:tc>
                  <a:txBody>
                    <a:bodyPr/>
                    <a:lstStyle/>
                    <a:p>
                      <a:pPr algn="ctr"/>
                      <a:r>
                        <a:rPr lang="en-US" b="1" dirty="0" smtClean="0"/>
                        <a:t>0</a:t>
                      </a:r>
                      <a:endParaRPr lang="en-US" b="1" dirty="0"/>
                    </a:p>
                  </a:txBody>
                  <a:tcPr/>
                </a:tc>
              </a:tr>
              <a:tr h="508000">
                <a:tc>
                  <a:txBody>
                    <a:bodyPr/>
                    <a:lstStyle/>
                    <a:p>
                      <a:pPr algn="ctr"/>
                      <a:r>
                        <a:rPr lang="en-US" b="1" dirty="0" smtClean="0"/>
                        <a:t>R</a:t>
                      </a:r>
                      <a:endParaRPr lang="en-US" b="1" dirty="0"/>
                    </a:p>
                  </a:txBody>
                  <a:tcPr/>
                </a:tc>
                <a:tc>
                  <a:txBody>
                    <a:bodyPr/>
                    <a:lstStyle/>
                    <a:p>
                      <a:pPr algn="ctr"/>
                      <a:r>
                        <a:rPr lang="en-US" b="1" dirty="0" smtClean="0"/>
                        <a:t>8</a:t>
                      </a:r>
                      <a:endParaRPr lang="en-US" b="1" dirty="0"/>
                    </a:p>
                  </a:txBody>
                  <a:tcPr/>
                </a:tc>
              </a:tr>
              <a:tr h="508000">
                <a:tc>
                  <a:txBody>
                    <a:bodyPr/>
                    <a:lstStyle/>
                    <a:p>
                      <a:pPr algn="ctr"/>
                      <a:r>
                        <a:rPr lang="en-US" b="1" dirty="0" smtClean="0"/>
                        <a:t>Y</a:t>
                      </a:r>
                      <a:endParaRPr lang="en-US" b="1" dirty="0"/>
                    </a:p>
                  </a:txBody>
                  <a:tcPr/>
                </a:tc>
                <a:tc>
                  <a:txBody>
                    <a:bodyPr/>
                    <a:lstStyle/>
                    <a:p>
                      <a:pPr algn="ctr"/>
                      <a:r>
                        <a:rPr lang="en-US" b="1" dirty="0" smtClean="0"/>
                        <a:t>2</a:t>
                      </a:r>
                      <a:endParaRPr lang="en-US" b="1" dirty="0"/>
                    </a:p>
                  </a:txBody>
                  <a:tcPr/>
                </a:tc>
              </a:tr>
            </a:tbl>
          </a:graphicData>
        </a:graphic>
      </p:graphicFrame>
      <p:sp>
        <p:nvSpPr>
          <p:cNvPr id="8" name="Rounded Rectangle 7"/>
          <p:cNvSpPr/>
          <p:nvPr/>
        </p:nvSpPr>
        <p:spPr>
          <a:xfrm>
            <a:off x="0" y="5105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1600200" y="2819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Rounded Rectangle 9"/>
          <p:cNvSpPr/>
          <p:nvPr/>
        </p:nvSpPr>
        <p:spPr>
          <a:xfrm>
            <a:off x="3048000" y="2819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1" name="Rounded Rectangle 10"/>
          <p:cNvSpPr/>
          <p:nvPr/>
        </p:nvSpPr>
        <p:spPr>
          <a:xfrm>
            <a:off x="2334491" y="2819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2" name="Rounded Rectangle 11"/>
          <p:cNvSpPr/>
          <p:nvPr/>
        </p:nvSpPr>
        <p:spPr>
          <a:xfrm>
            <a:off x="803564" y="38100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3" name="Rounded Rectangle 12"/>
          <p:cNvSpPr/>
          <p:nvPr/>
        </p:nvSpPr>
        <p:spPr>
          <a:xfrm>
            <a:off x="1600200" y="38100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4" name="Rounded Rectangle 13"/>
          <p:cNvSpPr/>
          <p:nvPr/>
        </p:nvSpPr>
        <p:spPr>
          <a:xfrm>
            <a:off x="3048000" y="38100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ounded Rectangle 14"/>
          <p:cNvSpPr/>
          <p:nvPr/>
        </p:nvSpPr>
        <p:spPr>
          <a:xfrm>
            <a:off x="2334491" y="38100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7" name="Straight Connector 16"/>
          <p:cNvCxnSpPr/>
          <p:nvPr/>
        </p:nvCxnSpPr>
        <p:spPr>
          <a:xfrm>
            <a:off x="200891" y="4724400"/>
            <a:ext cx="391390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96637" y="5105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19" name="Rounded Rectangle 18"/>
          <p:cNvSpPr/>
          <p:nvPr/>
        </p:nvSpPr>
        <p:spPr>
          <a:xfrm>
            <a:off x="1593273" y="5105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20" name="Rounded Rectangle 19"/>
          <p:cNvSpPr/>
          <p:nvPr/>
        </p:nvSpPr>
        <p:spPr>
          <a:xfrm>
            <a:off x="3041073" y="5105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1" name="Rounded Rectangle 20"/>
          <p:cNvSpPr/>
          <p:nvPr/>
        </p:nvSpPr>
        <p:spPr>
          <a:xfrm>
            <a:off x="2327564" y="5105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2" name="Rounded Rectangle 21"/>
          <p:cNvSpPr/>
          <p:nvPr/>
        </p:nvSpPr>
        <p:spPr>
          <a:xfrm>
            <a:off x="838200" y="2819400"/>
            <a:ext cx="457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9</a:t>
            </a:r>
            <a:endParaRPr lang="en-US" dirty="0">
              <a:solidFill>
                <a:srgbClr val="FF0000"/>
              </a:solidFill>
            </a:endParaRPr>
          </a:p>
        </p:txBody>
      </p:sp>
      <p:sp>
        <p:nvSpPr>
          <p:cNvPr id="23" name="TextBox 22"/>
          <p:cNvSpPr txBox="1"/>
          <p:nvPr/>
        </p:nvSpPr>
        <p:spPr>
          <a:xfrm>
            <a:off x="76200" y="3860861"/>
            <a:ext cx="381000" cy="523220"/>
          </a:xfrm>
          <a:prstGeom prst="rect">
            <a:avLst/>
          </a:prstGeom>
          <a:noFill/>
        </p:spPr>
        <p:txBody>
          <a:bodyPr wrap="square" rtlCol="0">
            <a:spAutoFit/>
          </a:bodyPr>
          <a:lstStyle/>
          <a:p>
            <a:r>
              <a:rPr lang="en-US" sz="2800" b="1" dirty="0" smtClean="0"/>
              <a:t>+</a:t>
            </a:r>
            <a:endParaRPr lang="en-US" sz="2800" b="1" dirty="0"/>
          </a:p>
        </p:txBody>
      </p:sp>
      <p:sp>
        <p:nvSpPr>
          <p:cNvPr id="24" name="TextBox 23"/>
          <p:cNvSpPr txBox="1"/>
          <p:nvPr/>
        </p:nvSpPr>
        <p:spPr>
          <a:xfrm>
            <a:off x="4468091" y="1219200"/>
            <a:ext cx="2362200" cy="2862322"/>
          </a:xfrm>
          <a:prstGeom prst="rect">
            <a:avLst/>
          </a:prstGeom>
          <a:noFill/>
        </p:spPr>
        <p:txBody>
          <a:bodyPr wrap="square" rtlCol="0">
            <a:spAutoFit/>
          </a:bodyPr>
          <a:lstStyle/>
          <a:p>
            <a:r>
              <a:rPr lang="en-US" dirty="0" smtClean="0"/>
              <a:t>N = E + 1</a:t>
            </a:r>
          </a:p>
          <a:p>
            <a:r>
              <a:rPr lang="en-US" dirty="0" smtClean="0"/>
              <a:t>N + R = 10 + E</a:t>
            </a:r>
          </a:p>
          <a:p>
            <a:endParaRPr lang="en-US" dirty="0" smtClean="0"/>
          </a:p>
          <a:p>
            <a:r>
              <a:rPr lang="en-US" dirty="0" smtClean="0"/>
              <a:t>E+1+R +1=10+E</a:t>
            </a:r>
          </a:p>
          <a:p>
            <a:endParaRPr lang="en-US" dirty="0" smtClean="0"/>
          </a:p>
          <a:p>
            <a:r>
              <a:rPr lang="en-US" dirty="0" smtClean="0"/>
              <a:t>D+E =Y</a:t>
            </a:r>
          </a:p>
          <a:p>
            <a:endParaRPr lang="en-US" dirty="0"/>
          </a:p>
          <a:p>
            <a:r>
              <a:rPr lang="en-US" dirty="0" smtClean="0"/>
              <a:t>2,3,4,5,6,7</a:t>
            </a:r>
          </a:p>
          <a:p>
            <a:endParaRPr lang="en-US" dirty="0"/>
          </a:p>
          <a:p>
            <a:endParaRPr lang="en-US" dirty="0" smtClean="0"/>
          </a:p>
        </p:txBody>
      </p:sp>
      <p:sp>
        <p:nvSpPr>
          <p:cNvPr id="25" name="TextBox 24"/>
          <p:cNvSpPr txBox="1"/>
          <p:nvPr/>
        </p:nvSpPr>
        <p:spPr>
          <a:xfrm>
            <a:off x="1721427" y="2281029"/>
            <a:ext cx="200891" cy="369332"/>
          </a:xfrm>
          <a:prstGeom prst="rect">
            <a:avLst/>
          </a:prstGeom>
          <a:noFill/>
        </p:spPr>
        <p:txBody>
          <a:bodyPr wrap="square" rtlCol="0">
            <a:spAutoFit/>
          </a:bodyPr>
          <a:lstStyle/>
          <a:p>
            <a:r>
              <a:rPr lang="en-US" dirty="0" smtClean="0"/>
              <a:t>1</a:t>
            </a:r>
            <a:endParaRPr lang="en-US" dirty="0"/>
          </a:p>
        </p:txBody>
      </p:sp>
      <p:sp>
        <p:nvSpPr>
          <p:cNvPr id="26" name="TextBox 25"/>
          <p:cNvSpPr txBox="1"/>
          <p:nvPr/>
        </p:nvSpPr>
        <p:spPr>
          <a:xfrm>
            <a:off x="2462645" y="2336033"/>
            <a:ext cx="200891"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371790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8263" y="304800"/>
            <a:ext cx="8686800" cy="838200"/>
          </a:xfrm>
        </p:spPr>
        <p:txBody>
          <a:bodyPr>
            <a:normAutofit/>
          </a:bodyPr>
          <a:lstStyle/>
          <a:p>
            <a:r>
              <a:rPr lang="en-US" sz="2800" dirty="0" err="1" smtClean="0">
                <a:solidFill>
                  <a:schemeClr val="tx2">
                    <a:lumMod val="60000"/>
                    <a:lumOff val="40000"/>
                  </a:schemeClr>
                </a:solidFill>
              </a:rPr>
              <a:t>Cryptarithmetic</a:t>
            </a:r>
            <a:r>
              <a:rPr lang="en-US" sz="2800" dirty="0" smtClean="0">
                <a:solidFill>
                  <a:schemeClr val="tx2">
                    <a:lumMod val="60000"/>
                    <a:lumOff val="40000"/>
                  </a:schemeClr>
                </a:solidFill>
              </a:rPr>
              <a:t> </a:t>
            </a:r>
            <a:r>
              <a:rPr lang="en-US" sz="2800" smtClean="0">
                <a:solidFill>
                  <a:schemeClr val="tx2">
                    <a:lumMod val="60000"/>
                    <a:lumOff val="40000"/>
                  </a:schemeClr>
                </a:solidFill>
              </a:rPr>
              <a:t>Problem 2…</a:t>
            </a:r>
            <a:endParaRPr lang="en-US" sz="2800" dirty="0">
              <a:solidFill>
                <a:schemeClr val="tx2">
                  <a:lumMod val="60000"/>
                  <a:lumOff val="40000"/>
                </a:schemeClr>
              </a:solidFill>
            </a:endParaRPr>
          </a:p>
        </p:txBody>
      </p:sp>
      <p:sp>
        <p:nvSpPr>
          <p:cNvPr id="2" name="Rectangle 1"/>
          <p:cNvSpPr/>
          <p:nvPr/>
        </p:nvSpPr>
        <p:spPr>
          <a:xfrm>
            <a:off x="200891" y="865010"/>
            <a:ext cx="4267200" cy="2585323"/>
          </a:xfrm>
          <a:prstGeom prst="rect">
            <a:avLst/>
          </a:prstGeom>
        </p:spPr>
        <p:txBody>
          <a:bodyPr wrap="square">
            <a:spAutoFit/>
          </a:bodyPr>
          <a:lstStyle/>
          <a:p>
            <a:r>
              <a:rPr lang="en-US" b="1" dirty="0" smtClean="0"/>
              <a:t>Solution</a:t>
            </a:r>
          </a:p>
          <a:p>
            <a:r>
              <a:rPr lang="en-US" b="1" dirty="0" smtClean="0"/>
              <a:t>1</a:t>
            </a:r>
            <a:r>
              <a:rPr lang="en-US" dirty="0" smtClean="0"/>
              <a:t>. We number the columns as follows:</a:t>
            </a:r>
          </a:p>
          <a:p>
            <a:r>
              <a:rPr lang="it-IT" dirty="0" smtClean="0"/>
              <a:t>Col :   5 4 3 2 1</a:t>
            </a:r>
          </a:p>
          <a:p>
            <a:r>
              <a:rPr lang="en-US" dirty="0" smtClean="0"/>
              <a:t>-----------------------</a:t>
            </a:r>
          </a:p>
          <a:p>
            <a:r>
              <a:rPr lang="en-US" dirty="0" smtClean="0"/>
              <a:t>             S E N D</a:t>
            </a:r>
          </a:p>
          <a:p>
            <a:r>
              <a:rPr lang="en-US" dirty="0" smtClean="0"/>
              <a:t>       +   M O R E</a:t>
            </a:r>
          </a:p>
          <a:p>
            <a:r>
              <a:rPr lang="en-US" dirty="0" smtClean="0"/>
              <a:t>    ----------------------</a:t>
            </a:r>
          </a:p>
          <a:p>
            <a:r>
              <a:rPr lang="pt-BR" dirty="0" smtClean="0"/>
              <a:t>        M O N E Y</a:t>
            </a:r>
          </a:p>
          <a:p>
            <a:r>
              <a:rPr lang="en-US" dirty="0" smtClean="0"/>
              <a:t>   ------------------------</a:t>
            </a:r>
          </a:p>
        </p:txBody>
      </p:sp>
      <p:sp>
        <p:nvSpPr>
          <p:cNvPr id="5" name="TextBox 4"/>
          <p:cNvSpPr txBox="1"/>
          <p:nvPr/>
        </p:nvSpPr>
        <p:spPr>
          <a:xfrm>
            <a:off x="4876800" y="1371600"/>
            <a:ext cx="4114800" cy="2862322"/>
          </a:xfrm>
          <a:prstGeom prst="rect">
            <a:avLst/>
          </a:prstGeom>
          <a:noFill/>
        </p:spPr>
        <p:txBody>
          <a:bodyPr wrap="square" rtlCol="0">
            <a:spAutoFit/>
          </a:bodyPr>
          <a:lstStyle/>
          <a:p>
            <a:r>
              <a:rPr lang="en-US" b="1" dirty="0"/>
              <a:t>2.</a:t>
            </a:r>
            <a:r>
              <a:rPr lang="en-US" dirty="0"/>
              <a:t> From column 5, we must </a:t>
            </a:r>
            <a:r>
              <a:rPr lang="en-US" dirty="0" smtClean="0"/>
              <a:t>have M </a:t>
            </a:r>
            <a:r>
              <a:rPr lang="en-US" dirty="0"/>
              <a:t>= 1 since it is the only carry possible from the </a:t>
            </a:r>
            <a:r>
              <a:rPr lang="en-US" dirty="0" smtClean="0"/>
              <a:t>sum of </a:t>
            </a:r>
            <a:r>
              <a:rPr lang="en-US" dirty="0"/>
              <a:t>two single digit numbers.</a:t>
            </a:r>
          </a:p>
          <a:p>
            <a:r>
              <a:rPr lang="it-IT" dirty="0"/>
              <a:t>Col:5 4 3 2 1</a:t>
            </a:r>
          </a:p>
          <a:p>
            <a:r>
              <a:rPr lang="en-US" dirty="0" smtClean="0"/>
              <a:t>       -----------------</a:t>
            </a:r>
            <a:endParaRPr lang="en-US" dirty="0"/>
          </a:p>
          <a:p>
            <a:r>
              <a:rPr lang="en-US" dirty="0" smtClean="0"/>
              <a:t>          S </a:t>
            </a:r>
            <a:r>
              <a:rPr lang="en-US" dirty="0"/>
              <a:t>E N D</a:t>
            </a:r>
          </a:p>
          <a:p>
            <a:r>
              <a:rPr lang="en-US" dirty="0" smtClean="0"/>
              <a:t>       + </a:t>
            </a:r>
            <a:r>
              <a:rPr lang="en-US" dirty="0"/>
              <a:t>1 O R E</a:t>
            </a:r>
          </a:p>
          <a:p>
            <a:r>
              <a:rPr lang="en-US" dirty="0" smtClean="0"/>
              <a:t>         ---------------</a:t>
            </a:r>
            <a:endParaRPr lang="en-US" dirty="0"/>
          </a:p>
          <a:p>
            <a:r>
              <a:rPr lang="pt-BR" dirty="0" smtClean="0"/>
              <a:t>        1 </a:t>
            </a:r>
            <a:r>
              <a:rPr lang="pt-BR" dirty="0"/>
              <a:t>O N E Y</a:t>
            </a:r>
          </a:p>
          <a:p>
            <a:r>
              <a:rPr lang="en-US" dirty="0" smtClean="0"/>
              <a:t>        -----------------</a:t>
            </a:r>
            <a:endParaRPr lang="en-US" dirty="0"/>
          </a:p>
        </p:txBody>
      </p:sp>
      <p:sp>
        <p:nvSpPr>
          <p:cNvPr id="6" name="Rectangle 5"/>
          <p:cNvSpPr/>
          <p:nvPr/>
        </p:nvSpPr>
        <p:spPr>
          <a:xfrm>
            <a:off x="48491" y="4876800"/>
            <a:ext cx="6580909" cy="1754326"/>
          </a:xfrm>
          <a:prstGeom prst="rect">
            <a:avLst/>
          </a:prstGeom>
        </p:spPr>
        <p:txBody>
          <a:bodyPr wrap="square">
            <a:spAutoFit/>
          </a:bodyPr>
          <a:lstStyle/>
          <a:p>
            <a:r>
              <a:rPr lang="en-US" b="1" dirty="0" smtClean="0"/>
              <a:t>3.</a:t>
            </a:r>
            <a:r>
              <a:rPr lang="en-US" dirty="0" smtClean="0"/>
              <a:t> To produce a carry from column 4 to column 5, S + 1 must be at least 9. We have S + 1 = 9 (if there is a carry over from column 3) or 10 (if there is no carry from column 3). So, we must have S = 8 or 9. Then O = 0 or 1. But we have already seen that M = 1. The same value cannot be assigned to O. Therefore we must have O = 0.</a:t>
            </a:r>
            <a:endParaRPr lang="en-US" dirty="0"/>
          </a:p>
        </p:txBody>
      </p:sp>
      <p:sp>
        <p:nvSpPr>
          <p:cNvPr id="7" name="Rectangle 6"/>
          <p:cNvSpPr/>
          <p:nvPr/>
        </p:nvSpPr>
        <p:spPr>
          <a:xfrm>
            <a:off x="6858000" y="4826675"/>
            <a:ext cx="2286000" cy="2031325"/>
          </a:xfrm>
          <a:prstGeom prst="rect">
            <a:avLst/>
          </a:prstGeom>
        </p:spPr>
        <p:txBody>
          <a:bodyPr wrap="square">
            <a:spAutoFit/>
          </a:bodyPr>
          <a:lstStyle/>
          <a:p>
            <a:r>
              <a:rPr lang="it-IT" dirty="0"/>
              <a:t>Col</a:t>
            </a:r>
            <a:r>
              <a:rPr lang="it-IT" dirty="0" smtClean="0"/>
              <a:t>:    5 </a:t>
            </a:r>
            <a:r>
              <a:rPr lang="it-IT" dirty="0"/>
              <a:t>4 3 2 1</a:t>
            </a:r>
          </a:p>
          <a:p>
            <a:r>
              <a:rPr lang="en-US" dirty="0" smtClean="0"/>
              <a:t>            ---------------</a:t>
            </a:r>
            <a:endParaRPr lang="en-US" dirty="0"/>
          </a:p>
          <a:p>
            <a:r>
              <a:rPr lang="en-US" dirty="0" smtClean="0"/>
              <a:t>              S </a:t>
            </a:r>
            <a:r>
              <a:rPr lang="en-US" dirty="0"/>
              <a:t>E N D</a:t>
            </a:r>
          </a:p>
          <a:p>
            <a:r>
              <a:rPr lang="en-US" dirty="0" smtClean="0"/>
              <a:t>           + </a:t>
            </a:r>
            <a:r>
              <a:rPr lang="en-US" dirty="0"/>
              <a:t>1 0 R E</a:t>
            </a:r>
          </a:p>
          <a:p>
            <a:r>
              <a:rPr lang="en-US" dirty="0" smtClean="0"/>
              <a:t>             ----------------</a:t>
            </a:r>
            <a:endParaRPr lang="en-US" dirty="0"/>
          </a:p>
          <a:p>
            <a:r>
              <a:rPr lang="pt-BR" dirty="0" smtClean="0"/>
              <a:t>            1 </a:t>
            </a:r>
            <a:r>
              <a:rPr lang="pt-BR" dirty="0"/>
              <a:t>0 N E Y</a:t>
            </a:r>
          </a:p>
          <a:p>
            <a:r>
              <a:rPr lang="en-US" dirty="0"/>
              <a:t> </a:t>
            </a:r>
            <a:r>
              <a:rPr lang="en-US" dirty="0" smtClean="0"/>
              <a:t>            ----------------</a:t>
            </a:r>
            <a:endParaRPr lang="en-US" dirty="0"/>
          </a:p>
        </p:txBody>
      </p:sp>
    </p:spTree>
    <p:extLst>
      <p:ext uri="{BB962C8B-B14F-4D97-AF65-F5344CB8AC3E}">
        <p14:creationId xmlns:p14="http://schemas.microsoft.com/office/powerpoint/2010/main" val="871166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8263" y="304800"/>
            <a:ext cx="8686800" cy="838200"/>
          </a:xfrm>
        </p:spPr>
        <p:txBody>
          <a:bodyPr>
            <a:normAutofit/>
          </a:bodyPr>
          <a:lstStyle/>
          <a:p>
            <a:r>
              <a:rPr lang="en-US" sz="2800" dirty="0" err="1" smtClean="0">
                <a:solidFill>
                  <a:schemeClr val="tx2">
                    <a:lumMod val="60000"/>
                    <a:lumOff val="40000"/>
                  </a:schemeClr>
                </a:solidFill>
              </a:rPr>
              <a:t>Cryptarithmetic</a:t>
            </a:r>
            <a:r>
              <a:rPr lang="en-US" sz="2800" dirty="0" smtClean="0">
                <a:solidFill>
                  <a:schemeClr val="tx2">
                    <a:lumMod val="60000"/>
                    <a:lumOff val="40000"/>
                  </a:schemeClr>
                </a:solidFill>
              </a:rPr>
              <a:t> Problem 2…</a:t>
            </a:r>
            <a:endParaRPr lang="en-US" sz="2800" dirty="0">
              <a:solidFill>
                <a:schemeClr val="tx2">
                  <a:lumMod val="60000"/>
                  <a:lumOff val="40000"/>
                </a:schemeClr>
              </a:solidFill>
            </a:endParaRPr>
          </a:p>
        </p:txBody>
      </p:sp>
      <p:sp>
        <p:nvSpPr>
          <p:cNvPr id="3" name="Rectangle 2"/>
          <p:cNvSpPr/>
          <p:nvPr/>
        </p:nvSpPr>
        <p:spPr>
          <a:xfrm>
            <a:off x="152400" y="990600"/>
            <a:ext cx="8686800" cy="5355312"/>
          </a:xfrm>
          <a:prstGeom prst="rect">
            <a:avLst/>
          </a:prstGeom>
        </p:spPr>
        <p:txBody>
          <a:bodyPr wrap="square">
            <a:spAutoFit/>
          </a:bodyPr>
          <a:lstStyle/>
          <a:p>
            <a:r>
              <a:rPr lang="en-US" b="1" dirty="0"/>
              <a:t>8. </a:t>
            </a:r>
            <a:r>
              <a:rPr lang="en-US" dirty="0"/>
              <a:t>If E were 6 and D + E at least 12 then D would be 7, but N = E + 1 and N would</a:t>
            </a:r>
          </a:p>
          <a:p>
            <a:r>
              <a:rPr lang="en-US" dirty="0"/>
              <a:t>also be 7 which is impossible. Therefore E = 5 and N = 6.</a:t>
            </a:r>
          </a:p>
          <a:p>
            <a:r>
              <a:rPr lang="it-IT" dirty="0"/>
              <a:t>Col:5 4 3 2 1</a:t>
            </a:r>
          </a:p>
          <a:p>
            <a:r>
              <a:rPr lang="en-US" dirty="0" smtClean="0"/>
              <a:t>       ----------------</a:t>
            </a:r>
            <a:endParaRPr lang="en-US" dirty="0"/>
          </a:p>
          <a:p>
            <a:r>
              <a:rPr lang="en-US" dirty="0" smtClean="0"/>
              <a:t>          9 </a:t>
            </a:r>
            <a:r>
              <a:rPr lang="en-US" dirty="0"/>
              <a:t>5 6 D</a:t>
            </a:r>
          </a:p>
          <a:p>
            <a:r>
              <a:rPr lang="en-US" dirty="0" smtClean="0"/>
              <a:t>      + </a:t>
            </a:r>
            <a:r>
              <a:rPr lang="en-US" dirty="0"/>
              <a:t>1 0 8 5</a:t>
            </a:r>
          </a:p>
          <a:p>
            <a:r>
              <a:rPr lang="en-US" dirty="0" smtClean="0"/>
              <a:t>         ---------------</a:t>
            </a:r>
            <a:endParaRPr lang="en-US" dirty="0"/>
          </a:p>
          <a:p>
            <a:r>
              <a:rPr lang="es-ES" dirty="0" smtClean="0"/>
              <a:t>       1 </a:t>
            </a:r>
            <a:r>
              <a:rPr lang="es-ES" dirty="0"/>
              <a:t>0 6 5 Y</a:t>
            </a:r>
          </a:p>
          <a:p>
            <a:r>
              <a:rPr lang="en-US" dirty="0" smtClean="0"/>
              <a:t>         ---------------</a:t>
            </a:r>
            <a:endParaRPr lang="en-US" dirty="0"/>
          </a:p>
          <a:p>
            <a:r>
              <a:rPr lang="en-US" b="1" dirty="0"/>
              <a:t>9. </a:t>
            </a:r>
            <a:r>
              <a:rPr lang="en-US" dirty="0"/>
              <a:t>D + E is at least 12 for that we must have D = 7 and Y = 2.</a:t>
            </a:r>
          </a:p>
          <a:p>
            <a:r>
              <a:rPr lang="it-IT" dirty="0" smtClean="0"/>
              <a:t>   Col:5 </a:t>
            </a:r>
            <a:r>
              <a:rPr lang="it-IT" dirty="0"/>
              <a:t>4 3 2 1</a:t>
            </a:r>
          </a:p>
          <a:p>
            <a:r>
              <a:rPr lang="en-US" dirty="0" smtClean="0"/>
              <a:t>    -----------------------</a:t>
            </a:r>
            <a:endParaRPr lang="en-US" dirty="0"/>
          </a:p>
          <a:p>
            <a:r>
              <a:rPr lang="en-US" dirty="0" smtClean="0"/>
              <a:t>             9 </a:t>
            </a:r>
            <a:r>
              <a:rPr lang="en-US" dirty="0"/>
              <a:t>5 6 7</a:t>
            </a:r>
          </a:p>
          <a:p>
            <a:r>
              <a:rPr lang="en-US" dirty="0" smtClean="0"/>
              <a:t>          + </a:t>
            </a:r>
            <a:r>
              <a:rPr lang="en-US" dirty="0"/>
              <a:t>1 0 8 5</a:t>
            </a:r>
          </a:p>
          <a:p>
            <a:r>
              <a:rPr lang="en-US" dirty="0" smtClean="0"/>
              <a:t>            ----------------</a:t>
            </a:r>
            <a:endParaRPr lang="en-US" dirty="0"/>
          </a:p>
          <a:p>
            <a:r>
              <a:rPr lang="en-US" dirty="0" smtClean="0"/>
              <a:t>          1 </a:t>
            </a:r>
            <a:r>
              <a:rPr lang="en-US" dirty="0"/>
              <a:t>0 6 5 2</a:t>
            </a:r>
          </a:p>
          <a:p>
            <a:r>
              <a:rPr lang="en-US" dirty="0" smtClean="0"/>
              <a:t>            -----------------</a:t>
            </a:r>
            <a:endParaRPr lang="en-US" dirty="0"/>
          </a:p>
          <a:p>
            <a:r>
              <a:rPr lang="en-US" b="1" dirty="0"/>
              <a:t>10. </a:t>
            </a:r>
            <a:r>
              <a:rPr lang="en-US" dirty="0"/>
              <a:t>The problem has unique solution, namely,</a:t>
            </a:r>
          </a:p>
          <a:p>
            <a:r>
              <a:rPr lang="pt-BR" dirty="0"/>
              <a:t>D = 7, E = 5, M = 1, N = 6, O = 0, R = 8, S = 9, Y = </a:t>
            </a:r>
            <a:r>
              <a:rPr lang="pt-BR"/>
              <a:t>2</a:t>
            </a:r>
            <a:r>
              <a:rPr lang="pt-BR" smtClean="0"/>
              <a:t>.</a:t>
            </a:r>
            <a:endParaRPr lang="pt-BR" dirty="0"/>
          </a:p>
        </p:txBody>
      </p:sp>
    </p:spTree>
    <p:extLst>
      <p:ext uri="{BB962C8B-B14F-4D97-AF65-F5344CB8AC3E}">
        <p14:creationId xmlns:p14="http://schemas.microsoft.com/office/powerpoint/2010/main" val="2689866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7" y="304800"/>
            <a:ext cx="8686800" cy="838200"/>
          </a:xfrm>
        </p:spPr>
        <p:txBody>
          <a:bodyPr/>
          <a:lstStyle/>
          <a:p>
            <a:r>
              <a:rPr lang="en-US" dirty="0" smtClean="0"/>
              <a:t>Blocks world problem</a:t>
            </a:r>
            <a:endParaRPr lang="en-US" dirty="0"/>
          </a:p>
        </p:txBody>
      </p:sp>
      <p:sp>
        <p:nvSpPr>
          <p:cNvPr id="4" name="Rectangle 3"/>
          <p:cNvSpPr/>
          <p:nvPr/>
        </p:nvSpPr>
        <p:spPr>
          <a:xfrm>
            <a:off x="20782" y="1676400"/>
            <a:ext cx="8915400" cy="4939814"/>
          </a:xfrm>
          <a:prstGeom prst="rect">
            <a:avLst/>
          </a:prstGeom>
        </p:spPr>
        <p:txBody>
          <a:bodyPr wrap="square">
            <a:spAutoFit/>
          </a:bodyPr>
          <a:lstStyle/>
          <a:p>
            <a:pPr algn="just">
              <a:lnSpc>
                <a:spcPct val="150000"/>
              </a:lnSpc>
            </a:pPr>
            <a:r>
              <a:rPr lang="en-US" dirty="0"/>
              <a:t>Blocks world (or, the world of blocks) is a model domain used in artificial intelligence to</a:t>
            </a:r>
          </a:p>
          <a:p>
            <a:pPr algn="just">
              <a:lnSpc>
                <a:spcPct val="150000"/>
              </a:lnSpc>
            </a:pPr>
            <a:r>
              <a:rPr lang="en-US" dirty="0"/>
              <a:t>explore different approaches to automated reasoning. This model is used to illustrate that</a:t>
            </a:r>
          </a:p>
          <a:p>
            <a:pPr algn="just">
              <a:lnSpc>
                <a:spcPct val="150000"/>
              </a:lnSpc>
            </a:pPr>
            <a:r>
              <a:rPr lang="en-US" dirty="0"/>
              <a:t>a given algorithm can perform planning, or that it is efficient in terms of the number of</a:t>
            </a:r>
          </a:p>
          <a:p>
            <a:pPr algn="just">
              <a:lnSpc>
                <a:spcPct val="150000"/>
              </a:lnSpc>
            </a:pPr>
            <a:r>
              <a:rPr lang="en-US" dirty="0"/>
              <a:t>calculations required to find a solution or in terms of the length of that solution</a:t>
            </a:r>
            <a:r>
              <a:rPr lang="en-US" dirty="0" smtClean="0"/>
              <a:t>.</a:t>
            </a:r>
          </a:p>
          <a:p>
            <a:pPr algn="just">
              <a:lnSpc>
                <a:spcPct val="150000"/>
              </a:lnSpc>
            </a:pPr>
            <a:endParaRPr lang="en-US" dirty="0" smtClean="0"/>
          </a:p>
          <a:p>
            <a:pPr algn="just">
              <a:lnSpc>
                <a:spcPct val="150000"/>
              </a:lnSpc>
            </a:pPr>
            <a:r>
              <a:rPr lang="en-US" b="1" dirty="0"/>
              <a:t>Description</a:t>
            </a:r>
          </a:p>
          <a:p>
            <a:pPr algn="just">
              <a:lnSpc>
                <a:spcPct val="150000"/>
              </a:lnSpc>
            </a:pPr>
            <a:r>
              <a:rPr lang="en-US" dirty="0"/>
              <a:t>There is a table on which some uniform blocks (cubes) are placed. Some blocks may or</a:t>
            </a:r>
          </a:p>
          <a:p>
            <a:pPr algn="just">
              <a:lnSpc>
                <a:spcPct val="150000"/>
              </a:lnSpc>
            </a:pPr>
            <a:r>
              <a:rPr lang="en-US" dirty="0"/>
              <a:t>may not be stacked on other blocks. We have a robot arm to pick up or put down the </a:t>
            </a:r>
            <a:r>
              <a:rPr lang="en-US" dirty="0" smtClean="0"/>
              <a:t>blocks. The </a:t>
            </a:r>
            <a:r>
              <a:rPr lang="en-US" dirty="0"/>
              <a:t>robot arm can move only one block at a time, and no other block should be </a:t>
            </a:r>
            <a:r>
              <a:rPr lang="en-US" dirty="0" smtClean="0"/>
              <a:t>stacked on </a:t>
            </a:r>
            <a:r>
              <a:rPr lang="en-US" dirty="0"/>
              <a:t>top of the block which is to be moved by the robot arm. The problem is to change </a:t>
            </a:r>
            <a:r>
              <a:rPr lang="en-US" dirty="0" smtClean="0"/>
              <a:t>the configuration </a:t>
            </a:r>
            <a:r>
              <a:rPr lang="en-US" dirty="0"/>
              <a:t>of the blocks from a given initial state to a given goal </a:t>
            </a:r>
            <a:r>
              <a:rPr lang="en-US" dirty="0" smtClean="0"/>
              <a:t>state.</a:t>
            </a:r>
          </a:p>
          <a:p>
            <a:endParaRPr lang="en-US" dirty="0"/>
          </a:p>
        </p:txBody>
      </p:sp>
    </p:spTree>
    <p:extLst>
      <p:ext uri="{BB962C8B-B14F-4D97-AF65-F5344CB8AC3E}">
        <p14:creationId xmlns:p14="http://schemas.microsoft.com/office/powerpoint/2010/main" val="1428693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3855"/>
            <a:ext cx="8686800" cy="838200"/>
          </a:xfrm>
        </p:spPr>
        <p:txBody>
          <a:bodyPr/>
          <a:lstStyle/>
          <a:p>
            <a:r>
              <a:rPr lang="en-US" dirty="0" smtClean="0">
                <a:solidFill>
                  <a:schemeClr val="bg2">
                    <a:lumMod val="75000"/>
                  </a:schemeClr>
                </a:solidFill>
              </a:rPr>
              <a:t>Blocks world problem…</a:t>
            </a:r>
            <a:endParaRPr lang="en-US" dirty="0">
              <a:solidFill>
                <a:schemeClr val="bg2">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1066800"/>
            <a:ext cx="5334000" cy="3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03272" y="1066800"/>
            <a:ext cx="3747655" cy="3139321"/>
          </a:xfrm>
          <a:prstGeom prst="rect">
            <a:avLst/>
          </a:prstGeom>
        </p:spPr>
        <p:txBody>
          <a:bodyPr wrap="square">
            <a:spAutoFit/>
          </a:bodyPr>
          <a:lstStyle/>
          <a:p>
            <a:r>
              <a:rPr lang="en-US" dirty="0"/>
              <a:t> </a:t>
            </a:r>
            <a:r>
              <a:rPr lang="en-US" b="1" dirty="0"/>
              <a:t>States:</a:t>
            </a:r>
            <a:r>
              <a:rPr lang="en-US" dirty="0"/>
              <a:t> Configurations of the blocks satisfying the conditions. The configurations </a:t>
            </a:r>
            <a:r>
              <a:rPr lang="en-US" dirty="0" smtClean="0"/>
              <a:t>can be </a:t>
            </a:r>
            <a:r>
              <a:rPr lang="en-US" dirty="0"/>
              <a:t>specified using the following predicates where </a:t>
            </a:r>
            <a:r>
              <a:rPr lang="en-US" dirty="0" smtClean="0"/>
              <a:t>X </a:t>
            </a:r>
            <a:r>
              <a:rPr lang="en-US" dirty="0"/>
              <a:t>and </a:t>
            </a:r>
            <a:r>
              <a:rPr lang="en-US" dirty="0" smtClean="0"/>
              <a:t>Y </a:t>
            </a:r>
            <a:r>
              <a:rPr lang="en-US" dirty="0"/>
              <a:t>denote arbitrary blocks</a:t>
            </a:r>
            <a:r>
              <a:rPr lang="en-US" dirty="0" smtClean="0"/>
              <a:t>:</a:t>
            </a:r>
          </a:p>
          <a:p>
            <a:endParaRPr lang="en-US" dirty="0"/>
          </a:p>
          <a:p>
            <a:r>
              <a:rPr lang="en-US" dirty="0" smtClean="0"/>
              <a:t>ON(X,Y) </a:t>
            </a:r>
            <a:r>
              <a:rPr lang="en-US" dirty="0"/>
              <a:t>: block </a:t>
            </a:r>
            <a:r>
              <a:rPr lang="en-US" dirty="0" smtClean="0"/>
              <a:t>X </a:t>
            </a:r>
            <a:r>
              <a:rPr lang="en-US" dirty="0"/>
              <a:t>is on block </a:t>
            </a:r>
            <a:r>
              <a:rPr lang="en-US" dirty="0" smtClean="0"/>
              <a:t>Y.</a:t>
            </a:r>
            <a:endParaRPr lang="en-US" dirty="0"/>
          </a:p>
          <a:p>
            <a:r>
              <a:rPr lang="en-US" dirty="0" smtClean="0"/>
              <a:t>ON(X, Table) </a:t>
            </a:r>
            <a:r>
              <a:rPr lang="en-US" dirty="0"/>
              <a:t>: block </a:t>
            </a:r>
            <a:r>
              <a:rPr lang="en-US" dirty="0" smtClean="0"/>
              <a:t>X </a:t>
            </a:r>
            <a:r>
              <a:rPr lang="en-US" dirty="0"/>
              <a:t>is on the table.</a:t>
            </a:r>
          </a:p>
          <a:p>
            <a:r>
              <a:rPr lang="en-US" dirty="0" smtClean="0"/>
              <a:t>CLEAR(X) </a:t>
            </a:r>
            <a:r>
              <a:rPr lang="en-US" dirty="0"/>
              <a:t>: block </a:t>
            </a:r>
            <a:r>
              <a:rPr lang="en-US" dirty="0" smtClean="0"/>
              <a:t>X </a:t>
            </a:r>
            <a:r>
              <a:rPr lang="en-US" dirty="0"/>
              <a:t>has nothing on it.</a:t>
            </a:r>
          </a:p>
          <a:p>
            <a:r>
              <a:rPr lang="en-US" dirty="0" smtClean="0"/>
              <a:t>HOLDING(X) </a:t>
            </a:r>
            <a:r>
              <a:rPr lang="en-US" dirty="0"/>
              <a:t>: the arm holds block </a:t>
            </a:r>
            <a:r>
              <a:rPr lang="en-US" dirty="0" smtClean="0"/>
              <a:t>X.</a:t>
            </a:r>
            <a:endParaRPr lang="en-US" dirty="0"/>
          </a:p>
          <a:p>
            <a:r>
              <a:rPr lang="en-US" dirty="0" smtClean="0"/>
              <a:t>ARM(Empty) </a:t>
            </a:r>
            <a:r>
              <a:rPr lang="en-US" dirty="0"/>
              <a:t>: the arm holds nothing.</a:t>
            </a:r>
          </a:p>
        </p:txBody>
      </p:sp>
      <p:sp>
        <p:nvSpPr>
          <p:cNvPr id="3" name="Rectangle 2"/>
          <p:cNvSpPr/>
          <p:nvPr/>
        </p:nvSpPr>
        <p:spPr>
          <a:xfrm>
            <a:off x="20781" y="4390844"/>
            <a:ext cx="9130145" cy="2031325"/>
          </a:xfrm>
          <a:prstGeom prst="rect">
            <a:avLst/>
          </a:prstGeom>
        </p:spPr>
        <p:txBody>
          <a:bodyPr wrap="square">
            <a:spAutoFit/>
          </a:bodyPr>
          <a:lstStyle/>
          <a:p>
            <a:r>
              <a:rPr lang="en-US" b="1" dirty="0"/>
              <a:t> Initial state: </a:t>
            </a:r>
            <a:r>
              <a:rPr lang="en-US" dirty="0"/>
              <a:t>The initial configuration of blocks</a:t>
            </a:r>
            <a:r>
              <a:rPr lang="en-US" dirty="0" smtClean="0"/>
              <a:t>.</a:t>
            </a:r>
          </a:p>
          <a:p>
            <a:endParaRPr lang="en-US" dirty="0" smtClean="0"/>
          </a:p>
          <a:p>
            <a:r>
              <a:rPr lang="en-US" b="1" dirty="0"/>
              <a:t>Actions</a:t>
            </a:r>
            <a:r>
              <a:rPr lang="en-US" b="1" dirty="0" smtClean="0"/>
              <a:t>:</a:t>
            </a:r>
          </a:p>
          <a:p>
            <a:r>
              <a:rPr lang="en-US" b="1" dirty="0" smtClean="0"/>
              <a:t>UNSTACK(X,Y) </a:t>
            </a:r>
            <a:r>
              <a:rPr lang="en-US" b="1" dirty="0"/>
              <a:t>: </a:t>
            </a:r>
            <a:r>
              <a:rPr lang="en-US" dirty="0"/>
              <a:t>pick up clear block </a:t>
            </a:r>
            <a:r>
              <a:rPr lang="en-US" dirty="0" smtClean="0"/>
              <a:t>X from </a:t>
            </a:r>
            <a:r>
              <a:rPr lang="en-US" dirty="0"/>
              <a:t>block </a:t>
            </a:r>
            <a:r>
              <a:rPr lang="en-US" dirty="0" smtClean="0"/>
              <a:t>Y and hold </a:t>
            </a:r>
            <a:r>
              <a:rPr lang="en-US" dirty="0"/>
              <a:t>it in the </a:t>
            </a:r>
            <a:r>
              <a:rPr lang="en-US" dirty="0" smtClean="0"/>
              <a:t>arm</a:t>
            </a:r>
          </a:p>
          <a:p>
            <a:r>
              <a:rPr lang="en-US" b="1" dirty="0" smtClean="0"/>
              <a:t>STACK(X,Y) </a:t>
            </a:r>
            <a:r>
              <a:rPr lang="en-US" b="1" dirty="0"/>
              <a:t>: </a:t>
            </a:r>
            <a:r>
              <a:rPr lang="en-US" dirty="0"/>
              <a:t>place block </a:t>
            </a:r>
            <a:r>
              <a:rPr lang="en-US" dirty="0" smtClean="0"/>
              <a:t>X </a:t>
            </a:r>
            <a:r>
              <a:rPr lang="en-US" dirty="0"/>
              <a:t>held in the arm onto </a:t>
            </a:r>
            <a:r>
              <a:rPr lang="en-US" dirty="0" smtClean="0"/>
              <a:t>clear block </a:t>
            </a:r>
            <a:r>
              <a:rPr lang="en-US" dirty="0"/>
              <a:t>Y</a:t>
            </a:r>
          </a:p>
          <a:p>
            <a:r>
              <a:rPr lang="en-US" b="1" dirty="0" smtClean="0"/>
              <a:t>PICKUP(X) </a:t>
            </a:r>
            <a:r>
              <a:rPr lang="en-US" b="1" dirty="0"/>
              <a:t>: </a:t>
            </a:r>
            <a:r>
              <a:rPr lang="en-US" dirty="0"/>
              <a:t>lift clear block </a:t>
            </a:r>
            <a:r>
              <a:rPr lang="en-US" dirty="0" smtClean="0"/>
              <a:t>X </a:t>
            </a:r>
            <a:r>
              <a:rPr lang="en-US" dirty="0"/>
              <a:t>with the empty arm</a:t>
            </a:r>
          </a:p>
          <a:p>
            <a:r>
              <a:rPr lang="en-US" b="1" dirty="0" smtClean="0"/>
              <a:t>PUTDOWN(X) </a:t>
            </a:r>
            <a:r>
              <a:rPr lang="en-US" b="1" dirty="0"/>
              <a:t>: </a:t>
            </a:r>
            <a:r>
              <a:rPr lang="en-US" dirty="0"/>
              <a:t>place block </a:t>
            </a:r>
            <a:r>
              <a:rPr lang="en-US" dirty="0" smtClean="0"/>
              <a:t>X </a:t>
            </a:r>
            <a:r>
              <a:rPr lang="en-US" dirty="0"/>
              <a:t>held in the arm onto </a:t>
            </a:r>
            <a:r>
              <a:rPr lang="en-US" dirty="0" smtClean="0"/>
              <a:t>a free </a:t>
            </a:r>
            <a:r>
              <a:rPr lang="en-US" dirty="0"/>
              <a:t>space on the table.</a:t>
            </a:r>
          </a:p>
        </p:txBody>
      </p:sp>
    </p:spTree>
    <p:extLst>
      <p:ext uri="{BB962C8B-B14F-4D97-AF65-F5344CB8AC3E}">
        <p14:creationId xmlns:p14="http://schemas.microsoft.com/office/powerpoint/2010/main" val="606032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636" y="1219200"/>
            <a:ext cx="8991600" cy="2031325"/>
          </a:xfrm>
          <a:prstGeom prst="rect">
            <a:avLst/>
          </a:prstGeom>
        </p:spPr>
        <p:txBody>
          <a:bodyPr wrap="square">
            <a:spAutoFit/>
          </a:bodyPr>
          <a:lstStyle/>
          <a:p>
            <a:r>
              <a:rPr lang="en-US" b="1" dirty="0"/>
              <a:t>Solution</a:t>
            </a:r>
          </a:p>
          <a:p>
            <a:r>
              <a:rPr lang="en-US" dirty="0"/>
              <a:t>The blocks world problem has always a trivial solution: All blocks not already correctly</a:t>
            </a:r>
          </a:p>
          <a:p>
            <a:r>
              <a:rPr lang="en-US" dirty="0"/>
              <a:t>positioned for the goal state be set off onto the table (one at a time with the mechanical arm</a:t>
            </a:r>
            <a:r>
              <a:rPr lang="en-US" dirty="0" smtClean="0"/>
              <a:t>), and </a:t>
            </a:r>
            <a:r>
              <a:rPr lang="en-US" dirty="0"/>
              <a:t>then reassembled in the proper order on top of any blocks already correctly positioned</a:t>
            </a:r>
            <a:r>
              <a:rPr lang="en-US" dirty="0" smtClean="0"/>
              <a:t>.</a:t>
            </a:r>
          </a:p>
          <a:p>
            <a:endParaRPr lang="en-US" dirty="0"/>
          </a:p>
          <a:p>
            <a:endParaRPr lang="en-US" dirty="0"/>
          </a:p>
        </p:txBody>
      </p:sp>
      <p:sp>
        <p:nvSpPr>
          <p:cNvPr id="5" name="Title 1"/>
          <p:cNvSpPr>
            <a:spLocks noGrp="1"/>
          </p:cNvSpPr>
          <p:nvPr>
            <p:ph type="title"/>
          </p:nvPr>
        </p:nvSpPr>
        <p:spPr>
          <a:xfrm>
            <a:off x="187036" y="457200"/>
            <a:ext cx="8686800" cy="838200"/>
          </a:xfrm>
        </p:spPr>
        <p:txBody>
          <a:bodyPr/>
          <a:lstStyle/>
          <a:p>
            <a:r>
              <a:rPr lang="en-US" dirty="0" smtClean="0">
                <a:solidFill>
                  <a:schemeClr val="bg2">
                    <a:lumMod val="75000"/>
                  </a:schemeClr>
                </a:solidFill>
              </a:rPr>
              <a:t>Blocks world problem…</a:t>
            </a:r>
            <a:endParaRPr lang="en-US" dirty="0">
              <a:solidFill>
                <a:schemeClr val="bg2">
                  <a:lumMod val="75000"/>
                </a:schemeClr>
              </a:solidFill>
            </a:endParaRPr>
          </a:p>
        </p:txBody>
      </p:sp>
      <p:sp>
        <p:nvSpPr>
          <p:cNvPr id="6" name="Rectangle 5"/>
          <p:cNvSpPr/>
          <p:nvPr/>
        </p:nvSpPr>
        <p:spPr>
          <a:xfrm>
            <a:off x="381000" y="2971800"/>
            <a:ext cx="2590800" cy="2585323"/>
          </a:xfrm>
          <a:prstGeom prst="rect">
            <a:avLst/>
          </a:prstGeom>
        </p:spPr>
        <p:txBody>
          <a:bodyPr wrap="square">
            <a:spAutoFit/>
          </a:bodyPr>
          <a:lstStyle/>
          <a:p>
            <a:pPr>
              <a:lnSpc>
                <a:spcPct val="150000"/>
              </a:lnSpc>
            </a:pPr>
            <a:r>
              <a:rPr lang="en-US" b="1" dirty="0"/>
              <a:t>1. UNSTACK(2, 3)</a:t>
            </a:r>
          </a:p>
          <a:p>
            <a:pPr>
              <a:lnSpc>
                <a:spcPct val="150000"/>
              </a:lnSpc>
            </a:pPr>
            <a:r>
              <a:rPr lang="en-US" b="1" dirty="0"/>
              <a:t>2. PUTDOWN(2)</a:t>
            </a:r>
          </a:p>
          <a:p>
            <a:pPr>
              <a:lnSpc>
                <a:spcPct val="150000"/>
              </a:lnSpc>
            </a:pPr>
            <a:r>
              <a:rPr lang="en-US" b="1" dirty="0"/>
              <a:t>3. UNSTACK(4, 5)</a:t>
            </a:r>
          </a:p>
          <a:p>
            <a:pPr>
              <a:lnSpc>
                <a:spcPct val="150000"/>
              </a:lnSpc>
            </a:pPr>
            <a:r>
              <a:rPr lang="en-US" b="1" dirty="0"/>
              <a:t>4. PUTDOWN(4)</a:t>
            </a:r>
          </a:p>
          <a:p>
            <a:pPr>
              <a:lnSpc>
                <a:spcPct val="150000"/>
              </a:lnSpc>
            </a:pPr>
            <a:r>
              <a:rPr lang="en-US" b="1" dirty="0"/>
              <a:t>5. UNSTACK(5, 6)</a:t>
            </a:r>
          </a:p>
          <a:p>
            <a:pPr>
              <a:lnSpc>
                <a:spcPct val="150000"/>
              </a:lnSpc>
            </a:pPr>
            <a:r>
              <a:rPr lang="en-US" b="1" dirty="0"/>
              <a:t>6. STACK(5, 4)</a:t>
            </a:r>
          </a:p>
        </p:txBody>
      </p:sp>
      <p:sp>
        <p:nvSpPr>
          <p:cNvPr id="7" name="Rectangle 6"/>
          <p:cNvSpPr/>
          <p:nvPr/>
        </p:nvSpPr>
        <p:spPr>
          <a:xfrm>
            <a:off x="2438400" y="2978726"/>
            <a:ext cx="2701636" cy="2585323"/>
          </a:xfrm>
          <a:prstGeom prst="rect">
            <a:avLst/>
          </a:prstGeom>
        </p:spPr>
        <p:txBody>
          <a:bodyPr wrap="square">
            <a:spAutoFit/>
          </a:bodyPr>
          <a:lstStyle/>
          <a:p>
            <a:pPr>
              <a:lnSpc>
                <a:spcPct val="150000"/>
              </a:lnSpc>
            </a:pPr>
            <a:r>
              <a:rPr lang="en-US" b="1" dirty="0"/>
              <a:t>7. PICKUP(2)</a:t>
            </a:r>
          </a:p>
          <a:p>
            <a:pPr>
              <a:lnSpc>
                <a:spcPct val="150000"/>
              </a:lnSpc>
            </a:pPr>
            <a:r>
              <a:rPr lang="en-US" b="1" dirty="0"/>
              <a:t>8. STACK(2, 5)</a:t>
            </a:r>
          </a:p>
          <a:p>
            <a:pPr>
              <a:lnSpc>
                <a:spcPct val="150000"/>
              </a:lnSpc>
            </a:pPr>
            <a:r>
              <a:rPr lang="en-US" b="1" dirty="0"/>
              <a:t>9. PICKUP(3)</a:t>
            </a:r>
          </a:p>
          <a:p>
            <a:pPr>
              <a:lnSpc>
                <a:spcPct val="150000"/>
              </a:lnSpc>
            </a:pPr>
            <a:r>
              <a:rPr lang="en-US" b="1" dirty="0"/>
              <a:t>10. STACK(3, 1)</a:t>
            </a:r>
          </a:p>
          <a:p>
            <a:pPr>
              <a:lnSpc>
                <a:spcPct val="150000"/>
              </a:lnSpc>
            </a:pPr>
            <a:r>
              <a:rPr lang="en-US" b="1" dirty="0"/>
              <a:t>11. PICKUP(6)</a:t>
            </a:r>
          </a:p>
          <a:p>
            <a:pPr>
              <a:lnSpc>
                <a:spcPct val="150000"/>
              </a:lnSpc>
            </a:pPr>
            <a:r>
              <a:rPr lang="en-US" b="1" dirty="0"/>
              <a:t>12. STACK(6, 3)</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779" y="3886200"/>
            <a:ext cx="4792221"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620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5" y="0"/>
            <a:ext cx="8686800" cy="838200"/>
          </a:xfrm>
        </p:spPr>
        <p:txBody>
          <a:bodyPr/>
          <a:lstStyle/>
          <a:p>
            <a:r>
              <a:rPr lang="en-US" dirty="0"/>
              <a:t>Example problems</a:t>
            </a:r>
          </a:p>
        </p:txBody>
      </p:sp>
      <p:sp>
        <p:nvSpPr>
          <p:cNvPr id="4" name="Rectangle 3"/>
          <p:cNvSpPr/>
          <p:nvPr/>
        </p:nvSpPr>
        <p:spPr>
          <a:xfrm>
            <a:off x="214745" y="685800"/>
            <a:ext cx="8839200" cy="2123658"/>
          </a:xfrm>
          <a:prstGeom prst="rect">
            <a:avLst/>
          </a:prstGeom>
        </p:spPr>
        <p:txBody>
          <a:bodyPr wrap="square">
            <a:spAutoFit/>
          </a:bodyPr>
          <a:lstStyle/>
          <a:p>
            <a:r>
              <a:rPr lang="en-US" sz="2400" b="1" dirty="0"/>
              <a:t>The vacuum cleaner </a:t>
            </a:r>
            <a:r>
              <a:rPr lang="en-US" sz="2400" b="1" dirty="0" smtClean="0"/>
              <a:t>world</a:t>
            </a:r>
          </a:p>
          <a:p>
            <a:r>
              <a:rPr lang="en-US" b="1" dirty="0" smtClean="0"/>
              <a:t>Description</a:t>
            </a:r>
            <a:endParaRPr lang="en-US" b="1" dirty="0"/>
          </a:p>
          <a:p>
            <a:r>
              <a:rPr lang="en-US" dirty="0"/>
              <a:t>This world has just two locations: squares A and B. The vacuum agent perceives which</a:t>
            </a:r>
          </a:p>
          <a:p>
            <a:r>
              <a:rPr lang="en-US" dirty="0"/>
              <a:t>square it is in and whether there is dirt in the square. It can choose to move left, move </a:t>
            </a:r>
            <a:r>
              <a:rPr lang="en-US" dirty="0" smtClean="0"/>
              <a:t>right, suck </a:t>
            </a:r>
            <a:r>
              <a:rPr lang="en-US" dirty="0"/>
              <a:t>up the dirt, or do nothing. One very simple agent function is the following: if the</a:t>
            </a:r>
          </a:p>
          <a:p>
            <a:r>
              <a:rPr lang="en-US" dirty="0"/>
              <a:t>current square is dirty, then suck; otherwise, move to the other square</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44" y="2493818"/>
            <a:ext cx="3657600" cy="1887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72344" y="2362200"/>
            <a:ext cx="5133109" cy="2308324"/>
          </a:xfrm>
          <a:prstGeom prst="rect">
            <a:avLst/>
          </a:prstGeom>
          <a:noFill/>
        </p:spPr>
        <p:txBody>
          <a:bodyPr wrap="square" rtlCol="0">
            <a:spAutoFit/>
          </a:bodyPr>
          <a:lstStyle/>
          <a:p>
            <a:pPr algn="ctr"/>
            <a:r>
              <a:rPr lang="en-US" b="1" dirty="0" smtClean="0"/>
              <a:t>Standard formulation</a:t>
            </a:r>
          </a:p>
          <a:p>
            <a:pPr marL="285750" indent="-285750">
              <a:buFont typeface="Arial" pitchFamily="34" charset="0"/>
              <a:buChar char="•"/>
            </a:pPr>
            <a:r>
              <a:rPr lang="en-US" dirty="0" smtClean="0"/>
              <a:t> </a:t>
            </a:r>
            <a:r>
              <a:rPr lang="en-US" b="1" dirty="0" smtClean="0"/>
              <a:t>States : </a:t>
            </a:r>
            <a:r>
              <a:rPr lang="en-US" dirty="0" smtClean="0"/>
              <a:t> The state is determined by both the agent location and the dirt locations. The agent is in one of two locations, each of which might or might not contain dirt. Thus, there are 2 x 2</a:t>
            </a:r>
            <a:r>
              <a:rPr lang="en-US" baseline="30000" dirty="0" smtClean="0"/>
              <a:t>2 </a:t>
            </a:r>
            <a:r>
              <a:rPr lang="en-US" dirty="0" smtClean="0"/>
              <a:t>= 8 possible world states.</a:t>
            </a:r>
          </a:p>
          <a:p>
            <a:pPr marL="285750" indent="-285750">
              <a:buFont typeface="Arial" pitchFamily="34" charset="0"/>
              <a:buChar char="•"/>
            </a:pPr>
            <a:r>
              <a:rPr lang="en-US" dirty="0" smtClean="0"/>
              <a:t> </a:t>
            </a:r>
            <a:r>
              <a:rPr lang="en-US" b="1" dirty="0" smtClean="0"/>
              <a:t>Initial state :  </a:t>
            </a:r>
            <a:r>
              <a:rPr lang="en-US" dirty="0" smtClean="0"/>
              <a:t>Any state can be designated as the initial state.</a:t>
            </a:r>
          </a:p>
        </p:txBody>
      </p:sp>
      <p:sp>
        <p:nvSpPr>
          <p:cNvPr id="6" name="Rectangle 5"/>
          <p:cNvSpPr/>
          <p:nvPr/>
        </p:nvSpPr>
        <p:spPr>
          <a:xfrm>
            <a:off x="214743" y="4670524"/>
            <a:ext cx="8700655" cy="2031325"/>
          </a:xfrm>
          <a:prstGeom prst="rect">
            <a:avLst/>
          </a:prstGeom>
        </p:spPr>
        <p:txBody>
          <a:bodyPr wrap="square">
            <a:spAutoFit/>
          </a:bodyPr>
          <a:lstStyle/>
          <a:p>
            <a:pPr marL="285750" indent="-285750">
              <a:buFont typeface="Arial" pitchFamily="34" charset="0"/>
              <a:buChar char="•"/>
            </a:pPr>
            <a:r>
              <a:rPr lang="en-US" dirty="0"/>
              <a:t> </a:t>
            </a:r>
            <a:r>
              <a:rPr lang="en-US" b="1" dirty="0" smtClean="0"/>
              <a:t>Actions : </a:t>
            </a:r>
            <a:r>
              <a:rPr lang="en-US" dirty="0" smtClean="0"/>
              <a:t> </a:t>
            </a:r>
            <a:r>
              <a:rPr lang="en-US" dirty="0"/>
              <a:t>In this simple environment, each state has just three actions: Left, Right,</a:t>
            </a:r>
          </a:p>
          <a:p>
            <a:r>
              <a:rPr lang="en-US" dirty="0" smtClean="0"/>
              <a:t>      and </a:t>
            </a:r>
            <a:r>
              <a:rPr lang="en-US" dirty="0"/>
              <a:t>Suck.</a:t>
            </a:r>
          </a:p>
          <a:p>
            <a:pPr marL="285750" indent="-285750">
              <a:buFont typeface="Arial" pitchFamily="34" charset="0"/>
              <a:buChar char="•"/>
            </a:pPr>
            <a:r>
              <a:rPr lang="en-US" dirty="0"/>
              <a:t> </a:t>
            </a:r>
            <a:r>
              <a:rPr lang="en-US" b="1" dirty="0"/>
              <a:t>Transition </a:t>
            </a:r>
            <a:r>
              <a:rPr lang="en-US" b="1" dirty="0" smtClean="0"/>
              <a:t>model : </a:t>
            </a:r>
            <a:r>
              <a:rPr lang="en-US" dirty="0"/>
              <a:t>The actions have their expected effects, except that moving Left</a:t>
            </a:r>
          </a:p>
          <a:p>
            <a:r>
              <a:rPr lang="en-US" dirty="0" smtClean="0"/>
              <a:t>       in </a:t>
            </a:r>
            <a:r>
              <a:rPr lang="en-US" dirty="0"/>
              <a:t>the leftmost square, moving Right in the rightmost square, and Sucking in a clean</a:t>
            </a:r>
          </a:p>
          <a:p>
            <a:r>
              <a:rPr lang="en-US" dirty="0" smtClean="0"/>
              <a:t>       square </a:t>
            </a:r>
            <a:r>
              <a:rPr lang="en-US" dirty="0"/>
              <a:t>have no effect. </a:t>
            </a:r>
            <a:endParaRPr lang="en-US" dirty="0" smtClean="0"/>
          </a:p>
          <a:p>
            <a:pPr marL="285750" indent="-285750">
              <a:buFont typeface="Arial" pitchFamily="34" charset="0"/>
              <a:buChar char="•"/>
            </a:pPr>
            <a:r>
              <a:rPr lang="en-US" b="1" dirty="0" smtClean="0"/>
              <a:t>Goal test : </a:t>
            </a:r>
            <a:r>
              <a:rPr lang="en-US" dirty="0"/>
              <a:t>This checks whether all the squares are clean</a:t>
            </a:r>
            <a:r>
              <a:rPr lang="en-US" dirty="0" smtClean="0"/>
              <a:t>.</a:t>
            </a:r>
          </a:p>
          <a:p>
            <a:pPr marL="285750" indent="-285750">
              <a:buFont typeface="Arial" pitchFamily="34" charset="0"/>
              <a:buChar char="•"/>
            </a:pPr>
            <a:r>
              <a:rPr lang="en-US" b="1" dirty="0"/>
              <a:t>Path </a:t>
            </a:r>
            <a:r>
              <a:rPr lang="en-US" b="1" dirty="0" smtClean="0"/>
              <a:t>cost : </a:t>
            </a:r>
            <a:r>
              <a:rPr lang="en-US" dirty="0"/>
              <a:t>Each step costs 1, so the path cost is the number of steps in the path.</a:t>
            </a:r>
          </a:p>
        </p:txBody>
      </p:sp>
    </p:spTree>
    <p:extLst>
      <p:ext uri="{BB962C8B-B14F-4D97-AF65-F5344CB8AC3E}">
        <p14:creationId xmlns:p14="http://schemas.microsoft.com/office/powerpoint/2010/main" val="2411803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08" y="-304800"/>
            <a:ext cx="7516091" cy="7449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81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7036" y="457200"/>
            <a:ext cx="8686800" cy="838200"/>
          </a:xfrm>
        </p:spPr>
        <p:txBody>
          <a:bodyPr/>
          <a:lstStyle/>
          <a:p>
            <a:r>
              <a:rPr lang="en-US" dirty="0" smtClean="0">
                <a:solidFill>
                  <a:schemeClr val="bg2">
                    <a:lumMod val="75000"/>
                  </a:schemeClr>
                </a:solidFill>
              </a:rPr>
              <a:t>Blocks world problem…</a:t>
            </a:r>
            <a:endParaRPr lang="en-US" dirty="0">
              <a:solidFill>
                <a:schemeClr val="bg2">
                  <a:lumMod val="75000"/>
                </a:schemeClr>
              </a:solidFill>
            </a:endParaRPr>
          </a:p>
        </p:txBody>
      </p:sp>
      <p:pic>
        <p:nvPicPr>
          <p:cNvPr id="9"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417601"/>
            <a:ext cx="8592848" cy="269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85800" y="5181600"/>
            <a:ext cx="5257800" cy="646331"/>
          </a:xfrm>
          <a:prstGeom prst="rect">
            <a:avLst/>
          </a:prstGeom>
          <a:noFill/>
        </p:spPr>
        <p:txBody>
          <a:bodyPr wrap="square" rtlCol="0">
            <a:spAutoFit/>
          </a:bodyPr>
          <a:lstStyle/>
          <a:p>
            <a:r>
              <a:rPr lang="en-US" sz="3600" b="1" dirty="0" smtClean="0"/>
              <a:t>HOMEWORK !!</a:t>
            </a:r>
            <a:endParaRPr lang="en-US" sz="3600" b="1" dirty="0"/>
          </a:p>
        </p:txBody>
      </p:sp>
    </p:spTree>
    <p:extLst>
      <p:ext uri="{BB962C8B-B14F-4D97-AF65-F5344CB8AC3E}">
        <p14:creationId xmlns:p14="http://schemas.microsoft.com/office/powerpoint/2010/main" val="868686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46537"/>
            <a:ext cx="8686800" cy="838200"/>
          </a:xfrm>
        </p:spPr>
        <p:txBody>
          <a:bodyPr/>
          <a:lstStyle/>
          <a:p>
            <a:r>
              <a:rPr lang="en-US" dirty="0"/>
              <a:t>Water jug problem</a:t>
            </a:r>
          </a:p>
        </p:txBody>
      </p:sp>
      <p:sp>
        <p:nvSpPr>
          <p:cNvPr id="4" name="Rectangle 3"/>
          <p:cNvSpPr/>
          <p:nvPr/>
        </p:nvSpPr>
        <p:spPr>
          <a:xfrm>
            <a:off x="152400" y="1284737"/>
            <a:ext cx="8839200" cy="5632311"/>
          </a:xfrm>
          <a:prstGeom prst="rect">
            <a:avLst/>
          </a:prstGeom>
        </p:spPr>
        <p:txBody>
          <a:bodyPr wrap="square">
            <a:spAutoFit/>
          </a:bodyPr>
          <a:lstStyle/>
          <a:p>
            <a:r>
              <a:rPr lang="en-US" sz="2400" b="1" dirty="0"/>
              <a:t>Problem statement</a:t>
            </a:r>
          </a:p>
          <a:p>
            <a:r>
              <a:rPr lang="en-US" sz="2400" dirty="0"/>
              <a:t>We have two jugs of capacity 4 liters and 3 liters, and a tap with an endless supply of </a:t>
            </a:r>
            <a:r>
              <a:rPr lang="en-US" sz="2400" dirty="0" smtClean="0"/>
              <a:t>water. The </a:t>
            </a:r>
            <a:r>
              <a:rPr lang="en-US" sz="2400" dirty="0"/>
              <a:t>objective is to obtain 2 liters of water exactly in the 4-liter jug with the minimum </a:t>
            </a:r>
            <a:r>
              <a:rPr lang="en-US" sz="2400" dirty="0" smtClean="0"/>
              <a:t>steps possible.</a:t>
            </a:r>
          </a:p>
          <a:p>
            <a:endParaRPr lang="en-US" sz="2400" dirty="0"/>
          </a:p>
          <a:p>
            <a:r>
              <a:rPr lang="en-US" sz="2400" b="1" dirty="0"/>
              <a:t>Problem formulation</a:t>
            </a:r>
          </a:p>
          <a:p>
            <a:r>
              <a:rPr lang="en-US" sz="2400" b="1" dirty="0" smtClean="0"/>
              <a:t>States</a:t>
            </a:r>
            <a:r>
              <a:rPr lang="en-US" sz="2400" b="1" dirty="0"/>
              <a:t>: </a:t>
            </a:r>
            <a:r>
              <a:rPr lang="en-US" sz="2400" dirty="0"/>
              <a:t>Let x denote the number of liters of water in the 4-liter jug and y the </a:t>
            </a:r>
            <a:r>
              <a:rPr lang="en-US" sz="2400" dirty="0" smtClean="0"/>
              <a:t>number of </a:t>
            </a:r>
            <a:r>
              <a:rPr lang="en-US" sz="2400" dirty="0"/>
              <a:t>liters of water in the 3-liter jug. Now x = </a:t>
            </a:r>
            <a:r>
              <a:rPr lang="en-US" sz="2400" dirty="0" smtClean="0"/>
              <a:t>0, 1, 2, 3</a:t>
            </a:r>
            <a:r>
              <a:rPr lang="en-US" sz="2400" dirty="0"/>
              <a:t>, or 4 and y = </a:t>
            </a:r>
            <a:r>
              <a:rPr lang="en-US" sz="2400" dirty="0" smtClean="0"/>
              <a:t>0, 1, 2</a:t>
            </a:r>
            <a:r>
              <a:rPr lang="en-US" sz="2400" dirty="0"/>
              <a:t>, or 3. </a:t>
            </a:r>
            <a:r>
              <a:rPr lang="en-US" sz="2400" dirty="0" smtClean="0"/>
              <a:t>The ordered </a:t>
            </a:r>
            <a:r>
              <a:rPr lang="en-US" sz="2400" dirty="0"/>
              <a:t>pair </a:t>
            </a:r>
            <a:r>
              <a:rPr lang="en-US" sz="2400" b="1" dirty="0" smtClean="0"/>
              <a:t>( x, y ) </a:t>
            </a:r>
            <a:r>
              <a:rPr lang="en-US" sz="2400" dirty="0"/>
              <a:t>represents a state</a:t>
            </a:r>
            <a:r>
              <a:rPr lang="en-US" sz="2400" dirty="0" smtClean="0"/>
              <a:t>.</a:t>
            </a:r>
          </a:p>
          <a:p>
            <a:r>
              <a:rPr lang="en-US" sz="2400" b="1" dirty="0"/>
              <a:t>Initial state: </a:t>
            </a:r>
            <a:r>
              <a:rPr lang="en-US" sz="2400" dirty="0"/>
              <a:t>The ordered pair (</a:t>
            </a:r>
            <a:r>
              <a:rPr lang="en-US" sz="2400" dirty="0" smtClean="0"/>
              <a:t>0 , </a:t>
            </a:r>
            <a:r>
              <a:rPr lang="en-US" sz="2400" dirty="0"/>
              <a:t>0).</a:t>
            </a:r>
          </a:p>
          <a:p>
            <a:r>
              <a:rPr lang="en-US" sz="2400" b="1" dirty="0" smtClean="0"/>
              <a:t>Actions</a:t>
            </a:r>
            <a:r>
              <a:rPr lang="en-US" sz="2400" b="1" dirty="0"/>
              <a:t>: </a:t>
            </a:r>
            <a:r>
              <a:rPr lang="en-US" sz="2400" dirty="0"/>
              <a:t>Each action is represented in the form “(</a:t>
            </a:r>
            <a:r>
              <a:rPr lang="en-US" sz="2400" dirty="0" smtClean="0"/>
              <a:t>x , </a:t>
            </a:r>
            <a:r>
              <a:rPr lang="en-US" sz="2400" dirty="0"/>
              <a:t>y) </a:t>
            </a:r>
            <a:r>
              <a:rPr lang="en-US" sz="2400" dirty="0" smtClean="0"/>
              <a:t>-&gt; </a:t>
            </a:r>
            <a:r>
              <a:rPr lang="en-US" sz="2400" dirty="0"/>
              <a:t>(</a:t>
            </a:r>
            <a:r>
              <a:rPr lang="en-US" sz="2400" dirty="0" smtClean="0"/>
              <a:t>u , </a:t>
            </a:r>
            <a:r>
              <a:rPr lang="en-US" sz="2400" dirty="0"/>
              <a:t>v)” where (</a:t>
            </a:r>
            <a:r>
              <a:rPr lang="en-US" sz="2400" dirty="0" smtClean="0"/>
              <a:t>x , y) represents </a:t>
            </a:r>
            <a:r>
              <a:rPr lang="en-US" sz="2400" dirty="0"/>
              <a:t>the state before the application of the action and (</a:t>
            </a:r>
            <a:r>
              <a:rPr lang="en-US" sz="2400" dirty="0" smtClean="0"/>
              <a:t>u , </a:t>
            </a:r>
            <a:r>
              <a:rPr lang="en-US" sz="2400" dirty="0"/>
              <a:t>v) represents the </a:t>
            </a:r>
            <a:r>
              <a:rPr lang="en-US" sz="2400" dirty="0" smtClean="0"/>
              <a:t>state after </a:t>
            </a:r>
            <a:r>
              <a:rPr lang="en-US" sz="2400" dirty="0"/>
              <a:t>the application of the action. </a:t>
            </a:r>
            <a:r>
              <a:rPr lang="en-US" sz="2400" dirty="0" smtClean="0"/>
              <a:t> </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573" y="-76200"/>
            <a:ext cx="41624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0313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3429000"/>
            <a:ext cx="8839200" cy="2308324"/>
          </a:xfrm>
          <a:prstGeom prst="rect">
            <a:avLst/>
          </a:prstGeom>
        </p:spPr>
        <p:txBody>
          <a:bodyPr wrap="square">
            <a:spAutoFit/>
          </a:bodyPr>
          <a:lstStyle/>
          <a:p>
            <a:pPr>
              <a:lnSpc>
                <a:spcPct val="150000"/>
              </a:lnSpc>
            </a:pPr>
            <a:r>
              <a:rPr lang="en-US" b="1" dirty="0"/>
              <a:t> </a:t>
            </a:r>
            <a:r>
              <a:rPr lang="en-US" sz="2400" b="1" dirty="0"/>
              <a:t>Transition model: </a:t>
            </a:r>
            <a:r>
              <a:rPr lang="en-US" sz="2400" dirty="0"/>
              <a:t>The production system given in Table </a:t>
            </a:r>
            <a:r>
              <a:rPr lang="en-US" sz="2400" dirty="0" smtClean="0"/>
              <a:t>also  </a:t>
            </a:r>
          </a:p>
          <a:p>
            <a:pPr>
              <a:lnSpc>
                <a:spcPct val="150000"/>
              </a:lnSpc>
            </a:pPr>
            <a:r>
              <a:rPr lang="en-US" sz="2400" dirty="0"/>
              <a:t> </a:t>
            </a:r>
            <a:r>
              <a:rPr lang="en-US" sz="2400" dirty="0" smtClean="0"/>
              <a:t>specifies </a:t>
            </a:r>
            <a:r>
              <a:rPr lang="en-US" sz="2400" dirty="0"/>
              <a:t>the </a:t>
            </a:r>
            <a:r>
              <a:rPr lang="en-US" sz="2400" dirty="0" smtClean="0"/>
              <a:t>transition model</a:t>
            </a:r>
            <a:r>
              <a:rPr lang="en-US" sz="2400" dirty="0"/>
              <a:t>.</a:t>
            </a:r>
          </a:p>
          <a:p>
            <a:pPr>
              <a:lnSpc>
                <a:spcPct val="150000"/>
              </a:lnSpc>
            </a:pPr>
            <a:r>
              <a:rPr lang="en-US" sz="2400" b="1" dirty="0"/>
              <a:t> Goal test: </a:t>
            </a:r>
            <a:r>
              <a:rPr lang="en-US" sz="2400" dirty="0"/>
              <a:t>The state (</a:t>
            </a:r>
            <a:r>
              <a:rPr lang="en-US" sz="2400" dirty="0" smtClean="0"/>
              <a:t>2 ,  </a:t>
            </a:r>
            <a:r>
              <a:rPr lang="en-US" sz="2400" dirty="0"/>
              <a:t>n) where n is some integer.</a:t>
            </a:r>
          </a:p>
          <a:p>
            <a:pPr>
              <a:lnSpc>
                <a:spcPct val="150000"/>
              </a:lnSpc>
            </a:pPr>
            <a:r>
              <a:rPr lang="en-US" sz="2400" b="1" dirty="0"/>
              <a:t> Path cost: </a:t>
            </a:r>
            <a:r>
              <a:rPr lang="en-US" sz="2400" dirty="0"/>
              <a:t>Number of operations performed.</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6538686" cy="2827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577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8913722" cy="369332"/>
          </a:xfrm>
          <a:prstGeom prst="rect">
            <a:avLst/>
          </a:prstGeom>
        </p:spPr>
        <p:txBody>
          <a:bodyPr wrap="none">
            <a:spAutoFit/>
          </a:bodyPr>
          <a:lstStyle/>
          <a:p>
            <a:r>
              <a:rPr lang="en-US" dirty="0"/>
              <a:t>The possible </a:t>
            </a:r>
            <a:r>
              <a:rPr lang="en-US" dirty="0" smtClean="0"/>
              <a:t>actions and the </a:t>
            </a:r>
            <a:r>
              <a:rPr lang="en-US" dirty="0"/>
              <a:t>conditions under which the various </a:t>
            </a:r>
            <a:r>
              <a:rPr lang="en-US" dirty="0" smtClean="0"/>
              <a:t>actions given in the table: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45533"/>
            <a:ext cx="6162674" cy="2907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6" y="3352801"/>
            <a:ext cx="6191250" cy="351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260524" y="521008"/>
            <a:ext cx="2121476" cy="2000548"/>
          </a:xfrm>
          <a:prstGeom prst="rect">
            <a:avLst/>
          </a:prstGeom>
        </p:spPr>
        <p:txBody>
          <a:bodyPr wrap="square">
            <a:spAutoFit/>
          </a:bodyPr>
          <a:lstStyle/>
          <a:p>
            <a:r>
              <a:rPr lang="en-US" sz="2800" b="1" dirty="0"/>
              <a:t>Solution</a:t>
            </a:r>
          </a:p>
          <a:p>
            <a:r>
              <a:rPr lang="en-US" sz="2400" dirty="0"/>
              <a:t>One solution to the water jug problem is </a:t>
            </a:r>
            <a:r>
              <a:rPr lang="en-US" sz="2400" dirty="0" smtClean="0"/>
              <a:t>given</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646641" y="3409491"/>
            <a:ext cx="6419393" cy="49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7321262" y="2133600"/>
            <a:ext cx="571500" cy="387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099504"/>
            <a:ext cx="685800" cy="22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350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 y="838200"/>
            <a:ext cx="8915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1391" y="191869"/>
            <a:ext cx="8382000" cy="923330"/>
          </a:xfrm>
          <a:prstGeom prst="rect">
            <a:avLst/>
          </a:prstGeom>
        </p:spPr>
        <p:txBody>
          <a:bodyPr wrap="square">
            <a:spAutoFit/>
          </a:bodyPr>
          <a:lstStyle/>
          <a:p>
            <a:pPr algn="ctr"/>
            <a:r>
              <a:rPr lang="en-US" dirty="0"/>
              <a:t>The state space for the vacuum world. Links denote actions: </a:t>
            </a:r>
            <a:r>
              <a:rPr lang="en-US" dirty="0" smtClean="0"/>
              <a:t>                                         L </a:t>
            </a:r>
            <a:r>
              <a:rPr lang="en-US" dirty="0"/>
              <a:t>= Left, R </a:t>
            </a:r>
            <a:r>
              <a:rPr lang="en-US" dirty="0" smtClean="0"/>
              <a:t>=</a:t>
            </a:r>
            <a:r>
              <a:rPr lang="en-US" dirty="0"/>
              <a:t>Right, S = Suck.</a:t>
            </a:r>
          </a:p>
          <a:p>
            <a:endParaRPr lang="en-US" dirty="0"/>
          </a:p>
        </p:txBody>
      </p:sp>
    </p:spTree>
    <p:extLst>
      <p:ext uri="{BB962C8B-B14F-4D97-AF65-F5344CB8AC3E}">
        <p14:creationId xmlns:p14="http://schemas.microsoft.com/office/powerpoint/2010/main" val="288459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152400"/>
            <a:ext cx="8686800" cy="838200"/>
          </a:xfrm>
        </p:spPr>
        <p:txBody>
          <a:bodyPr/>
          <a:lstStyle/>
          <a:p>
            <a:pPr algn="ctr"/>
            <a:r>
              <a:rPr lang="en-US" dirty="0"/>
              <a:t>8-puzzle problem</a:t>
            </a:r>
          </a:p>
        </p:txBody>
      </p:sp>
      <p:sp>
        <p:nvSpPr>
          <p:cNvPr id="4" name="Rectangle 3"/>
          <p:cNvSpPr/>
          <p:nvPr/>
        </p:nvSpPr>
        <p:spPr>
          <a:xfrm>
            <a:off x="76200" y="961072"/>
            <a:ext cx="8915400" cy="1477328"/>
          </a:xfrm>
          <a:prstGeom prst="rect">
            <a:avLst/>
          </a:prstGeom>
        </p:spPr>
        <p:txBody>
          <a:bodyPr wrap="square">
            <a:spAutoFit/>
          </a:bodyPr>
          <a:lstStyle/>
          <a:p>
            <a:r>
              <a:rPr lang="en-US" b="1" dirty="0"/>
              <a:t>Description</a:t>
            </a:r>
          </a:p>
          <a:p>
            <a:r>
              <a:rPr lang="en-US" dirty="0"/>
              <a:t>The 8-puzzle consists of a 3 </a:t>
            </a:r>
            <a:r>
              <a:rPr lang="en-US" dirty="0" smtClean="0"/>
              <a:t>x </a:t>
            </a:r>
            <a:r>
              <a:rPr lang="en-US" dirty="0"/>
              <a:t>3 board with eight numbered tiles and a blank space. A tile</a:t>
            </a:r>
          </a:p>
          <a:p>
            <a:r>
              <a:rPr lang="en-US" dirty="0"/>
              <a:t>adjacent to the blank space can slide into the space. The objective is to reach a specified</a:t>
            </a:r>
          </a:p>
          <a:p>
            <a:r>
              <a:rPr lang="en-US" dirty="0"/>
              <a:t>goal </a:t>
            </a:r>
            <a:r>
              <a:rPr lang="en-US" dirty="0" smtClean="0"/>
              <a:t>state.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8400"/>
            <a:ext cx="5001491" cy="262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71600" y="5062130"/>
            <a:ext cx="1447800" cy="369332"/>
          </a:xfrm>
          <a:prstGeom prst="rect">
            <a:avLst/>
          </a:prstGeom>
        </p:spPr>
        <p:txBody>
          <a:bodyPr wrap="square">
            <a:spAutoFit/>
          </a:bodyPr>
          <a:lstStyle/>
          <a:p>
            <a:r>
              <a:rPr lang="en-US" dirty="0"/>
              <a:t>8-puzzle</a:t>
            </a:r>
          </a:p>
        </p:txBody>
      </p:sp>
      <p:sp>
        <p:nvSpPr>
          <p:cNvPr id="6" name="TextBox 5"/>
          <p:cNvSpPr txBox="1"/>
          <p:nvPr/>
        </p:nvSpPr>
        <p:spPr>
          <a:xfrm>
            <a:off x="4959924" y="1828800"/>
            <a:ext cx="4184075" cy="4939814"/>
          </a:xfrm>
          <a:prstGeom prst="rect">
            <a:avLst/>
          </a:prstGeom>
          <a:noFill/>
        </p:spPr>
        <p:txBody>
          <a:bodyPr wrap="square" rtlCol="0">
            <a:spAutoFit/>
          </a:bodyPr>
          <a:lstStyle/>
          <a:p>
            <a:r>
              <a:rPr lang="en-US" b="1" dirty="0"/>
              <a:t>Standard formulation</a:t>
            </a:r>
          </a:p>
          <a:p>
            <a:pPr>
              <a:lnSpc>
                <a:spcPct val="150000"/>
              </a:lnSpc>
            </a:pPr>
            <a:r>
              <a:rPr lang="en-US" dirty="0"/>
              <a:t> </a:t>
            </a:r>
            <a:r>
              <a:rPr lang="en-US" b="1" dirty="0"/>
              <a:t>States:</a:t>
            </a:r>
            <a:r>
              <a:rPr lang="en-US" dirty="0"/>
              <a:t> A state description specifies the location of each of the eight tiles and </a:t>
            </a:r>
            <a:r>
              <a:rPr lang="en-US" dirty="0" smtClean="0"/>
              <a:t>the blank </a:t>
            </a:r>
            <a:r>
              <a:rPr lang="en-US" dirty="0"/>
              <a:t>in one of the nine squares. (The total number of states is 9! = 362880</a:t>
            </a:r>
            <a:r>
              <a:rPr lang="en-US" dirty="0" smtClean="0"/>
              <a:t>.</a:t>
            </a:r>
            <a:endParaRPr lang="en-US" dirty="0"/>
          </a:p>
          <a:p>
            <a:pPr>
              <a:lnSpc>
                <a:spcPct val="150000"/>
              </a:lnSpc>
            </a:pPr>
            <a:r>
              <a:rPr lang="en-US" b="1" dirty="0"/>
              <a:t> Initial state: </a:t>
            </a:r>
            <a:r>
              <a:rPr lang="en-US" dirty="0"/>
              <a:t>Any state can be designated as the initial state.</a:t>
            </a:r>
          </a:p>
          <a:p>
            <a:pPr>
              <a:lnSpc>
                <a:spcPct val="150000"/>
              </a:lnSpc>
            </a:pPr>
            <a:r>
              <a:rPr lang="en-US" dirty="0"/>
              <a:t> </a:t>
            </a:r>
            <a:r>
              <a:rPr lang="en-US" b="1" dirty="0"/>
              <a:t>Actions:</a:t>
            </a:r>
            <a:r>
              <a:rPr lang="en-US" dirty="0"/>
              <a:t> Actions may be defined as movements of the blank space Left, Right, </a:t>
            </a:r>
            <a:r>
              <a:rPr lang="en-US" dirty="0" smtClean="0"/>
              <a:t>Up, or </a:t>
            </a:r>
            <a:r>
              <a:rPr lang="en-US" dirty="0"/>
              <a:t>Down. Different subsets of these are possible depending on where the blank is.</a:t>
            </a:r>
          </a:p>
        </p:txBody>
      </p:sp>
    </p:spTree>
    <p:extLst>
      <p:ext uri="{BB962C8B-B14F-4D97-AF65-F5344CB8AC3E}">
        <p14:creationId xmlns:p14="http://schemas.microsoft.com/office/powerpoint/2010/main" val="3155528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371600"/>
            <a:ext cx="8839200" cy="2862322"/>
          </a:xfrm>
          <a:prstGeom prst="rect">
            <a:avLst/>
          </a:prstGeom>
        </p:spPr>
        <p:txBody>
          <a:bodyPr wrap="square">
            <a:spAutoFit/>
          </a:bodyPr>
          <a:lstStyle/>
          <a:p>
            <a:pPr>
              <a:lnSpc>
                <a:spcPct val="150000"/>
              </a:lnSpc>
            </a:pPr>
            <a:r>
              <a:rPr lang="en-US" dirty="0"/>
              <a:t> </a:t>
            </a:r>
            <a:r>
              <a:rPr lang="en-US" sz="2000" b="1" dirty="0"/>
              <a:t>Transition model: </a:t>
            </a:r>
            <a:r>
              <a:rPr lang="en-US" sz="2000" dirty="0"/>
              <a:t>Given a state and action, this returns the resulting state; for </a:t>
            </a:r>
            <a:r>
              <a:rPr lang="en-US" sz="2000" dirty="0" smtClean="0"/>
              <a:t>example, if </a:t>
            </a:r>
            <a:r>
              <a:rPr lang="en-US" sz="2000" dirty="0"/>
              <a:t>we apply Left to the start state in </a:t>
            </a:r>
            <a:r>
              <a:rPr lang="en-US" sz="2000" dirty="0" smtClean="0"/>
              <a:t>Figure, </a:t>
            </a:r>
            <a:r>
              <a:rPr lang="en-US" sz="2000" dirty="0"/>
              <a:t>the resulting state has the 5</a:t>
            </a:r>
          </a:p>
          <a:p>
            <a:pPr>
              <a:lnSpc>
                <a:spcPct val="150000"/>
              </a:lnSpc>
            </a:pPr>
            <a:r>
              <a:rPr lang="en-US" sz="2000" dirty="0"/>
              <a:t>and the blank cell switched.</a:t>
            </a:r>
          </a:p>
          <a:p>
            <a:pPr>
              <a:lnSpc>
                <a:spcPct val="150000"/>
              </a:lnSpc>
            </a:pPr>
            <a:r>
              <a:rPr lang="en-US" sz="2000" dirty="0"/>
              <a:t> </a:t>
            </a:r>
            <a:r>
              <a:rPr lang="en-US" sz="2000" b="1" dirty="0"/>
              <a:t>Goal test: </a:t>
            </a:r>
            <a:r>
              <a:rPr lang="en-US" sz="2000" dirty="0"/>
              <a:t>This checks whether the state matches the goal configuration </a:t>
            </a:r>
            <a:r>
              <a:rPr lang="en-US" sz="2000" dirty="0" smtClean="0"/>
              <a:t>.</a:t>
            </a:r>
            <a:endParaRPr lang="en-US" sz="2000" dirty="0"/>
          </a:p>
          <a:p>
            <a:pPr>
              <a:lnSpc>
                <a:spcPct val="150000"/>
              </a:lnSpc>
            </a:pPr>
            <a:r>
              <a:rPr lang="en-US" sz="2000" dirty="0"/>
              <a:t> </a:t>
            </a:r>
            <a:r>
              <a:rPr lang="en-US" sz="2000" b="1" dirty="0"/>
              <a:t>Path cost: </a:t>
            </a:r>
            <a:r>
              <a:rPr lang="en-US" sz="2000" dirty="0"/>
              <a:t>Each step costs 1, so the path cost is the number of steps in the path.</a:t>
            </a:r>
          </a:p>
        </p:txBody>
      </p:sp>
      <p:sp>
        <p:nvSpPr>
          <p:cNvPr id="5" name="Rectangle 4"/>
          <p:cNvSpPr/>
          <p:nvPr/>
        </p:nvSpPr>
        <p:spPr>
          <a:xfrm>
            <a:off x="1859760" y="57880"/>
            <a:ext cx="4434547" cy="707886"/>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8 Puzzle Problem….</a:t>
            </a:r>
            <a:endParaRPr lang="en-US" sz="40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674528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5" y="228600"/>
            <a:ext cx="8686800" cy="838200"/>
          </a:xfrm>
        </p:spPr>
        <p:txBody>
          <a:bodyPr/>
          <a:lstStyle/>
          <a:p>
            <a:r>
              <a:rPr lang="en-US" dirty="0" smtClean="0"/>
              <a:t>EXERCISE</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4123125324"/>
              </p:ext>
            </p:extLst>
          </p:nvPr>
        </p:nvGraphicFramePr>
        <p:xfrm>
          <a:off x="318653" y="1143000"/>
          <a:ext cx="1898074" cy="1634836"/>
        </p:xfrm>
        <a:graphic>
          <a:graphicData uri="http://schemas.openxmlformats.org/drawingml/2006/table">
            <a:tbl>
              <a:tblPr/>
              <a:tblGrid>
                <a:gridCol w="554182"/>
                <a:gridCol w="671946"/>
                <a:gridCol w="671946"/>
              </a:tblGrid>
              <a:tr h="512618">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060237899"/>
              </p:ext>
            </p:extLst>
          </p:nvPr>
        </p:nvGraphicFramePr>
        <p:xfrm>
          <a:off x="3356263" y="1184564"/>
          <a:ext cx="1898074" cy="1634836"/>
        </p:xfrm>
        <a:graphic>
          <a:graphicData uri="http://schemas.openxmlformats.org/drawingml/2006/table">
            <a:tbl>
              <a:tblPr/>
              <a:tblGrid>
                <a:gridCol w="554182"/>
                <a:gridCol w="671946"/>
                <a:gridCol w="671946"/>
              </a:tblGrid>
              <a:tr h="512618">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 name="TextBox 20"/>
          <p:cNvSpPr txBox="1"/>
          <p:nvPr/>
        </p:nvSpPr>
        <p:spPr>
          <a:xfrm>
            <a:off x="609600" y="2819400"/>
            <a:ext cx="1447800" cy="381000"/>
          </a:xfrm>
          <a:prstGeom prst="rect">
            <a:avLst/>
          </a:prstGeom>
          <a:noFill/>
        </p:spPr>
        <p:txBody>
          <a:bodyPr wrap="square" rtlCol="0">
            <a:spAutoFit/>
          </a:bodyPr>
          <a:lstStyle/>
          <a:p>
            <a:r>
              <a:rPr lang="en-US" dirty="0" smtClean="0"/>
              <a:t>Initial State</a:t>
            </a:r>
            <a:endParaRPr lang="en-US" dirty="0"/>
          </a:p>
        </p:txBody>
      </p:sp>
      <p:sp>
        <p:nvSpPr>
          <p:cNvPr id="22" name="TextBox 21"/>
          <p:cNvSpPr txBox="1"/>
          <p:nvPr/>
        </p:nvSpPr>
        <p:spPr>
          <a:xfrm>
            <a:off x="3581400" y="2815937"/>
            <a:ext cx="1447800" cy="381000"/>
          </a:xfrm>
          <a:prstGeom prst="rect">
            <a:avLst/>
          </a:prstGeom>
          <a:noFill/>
        </p:spPr>
        <p:txBody>
          <a:bodyPr wrap="square" rtlCol="0">
            <a:spAutoFit/>
          </a:bodyPr>
          <a:lstStyle/>
          <a:p>
            <a:r>
              <a:rPr lang="en-US" dirty="0" smtClean="0"/>
              <a:t>Goal  State</a:t>
            </a:r>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3181264584"/>
              </p:ext>
            </p:extLst>
          </p:nvPr>
        </p:nvGraphicFramePr>
        <p:xfrm>
          <a:off x="159326" y="3459806"/>
          <a:ext cx="1898074" cy="1487978"/>
        </p:xfrm>
        <a:graphic>
          <a:graphicData uri="http://schemas.openxmlformats.org/drawingml/2006/table">
            <a:tbl>
              <a:tblPr/>
              <a:tblGrid>
                <a:gridCol w="554182"/>
                <a:gridCol w="671946"/>
                <a:gridCol w="671946"/>
              </a:tblGrid>
              <a:tr h="0">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4" name="TextBox 23"/>
          <p:cNvSpPr txBox="1"/>
          <p:nvPr/>
        </p:nvSpPr>
        <p:spPr>
          <a:xfrm>
            <a:off x="685800" y="4953000"/>
            <a:ext cx="457200" cy="369332"/>
          </a:xfrm>
          <a:prstGeom prst="rect">
            <a:avLst/>
          </a:prstGeom>
          <a:noFill/>
        </p:spPr>
        <p:txBody>
          <a:bodyPr wrap="square" rtlCol="0">
            <a:spAutoFit/>
          </a:bodyPr>
          <a:lstStyle/>
          <a:p>
            <a:r>
              <a:rPr lang="en-US" dirty="0" smtClean="0"/>
              <a:t>S1</a:t>
            </a:r>
            <a:endParaRPr lang="en-US" dirty="0"/>
          </a:p>
        </p:txBody>
      </p:sp>
      <p:sp>
        <p:nvSpPr>
          <p:cNvPr id="25" name="TextBox 24"/>
          <p:cNvSpPr txBox="1"/>
          <p:nvPr/>
        </p:nvSpPr>
        <p:spPr>
          <a:xfrm>
            <a:off x="5437909" y="480549"/>
            <a:ext cx="3733800" cy="2585323"/>
          </a:xfrm>
          <a:prstGeom prst="rect">
            <a:avLst/>
          </a:prstGeom>
          <a:noFill/>
        </p:spPr>
        <p:txBody>
          <a:bodyPr wrap="square" rtlCol="0">
            <a:spAutoFit/>
          </a:bodyPr>
          <a:lstStyle/>
          <a:p>
            <a:r>
              <a:rPr lang="en-US" b="1" dirty="0" smtClean="0"/>
              <a:t>Initial state =S1</a:t>
            </a:r>
          </a:p>
          <a:p>
            <a:r>
              <a:rPr lang="en-US" b="1" dirty="0" smtClean="0"/>
              <a:t>Possible actions={Left, Right, Up, Down}</a:t>
            </a:r>
          </a:p>
          <a:p>
            <a:r>
              <a:rPr lang="en-US" b="1" dirty="0" smtClean="0"/>
              <a:t>Actions</a:t>
            </a:r>
            <a:r>
              <a:rPr lang="en-US" dirty="0" smtClean="0"/>
              <a:t>(S1)={ Left, </a:t>
            </a:r>
            <a:r>
              <a:rPr lang="en-US" dirty="0" err="1" smtClean="0"/>
              <a:t>Up,Down</a:t>
            </a:r>
            <a:r>
              <a:rPr lang="en-US" dirty="0" smtClean="0"/>
              <a:t>}</a:t>
            </a:r>
          </a:p>
          <a:p>
            <a:r>
              <a:rPr lang="en-US" b="1" dirty="0" smtClean="0"/>
              <a:t>Transition state </a:t>
            </a:r>
          </a:p>
          <a:p>
            <a:r>
              <a:rPr lang="en-US" dirty="0"/>
              <a:t>	</a:t>
            </a:r>
            <a:r>
              <a:rPr lang="en-US" dirty="0" smtClean="0"/>
              <a:t>Result(S1,Down)=S2</a:t>
            </a:r>
          </a:p>
          <a:p>
            <a:r>
              <a:rPr lang="en-US" b="1" dirty="0" smtClean="0"/>
              <a:t>Goal test</a:t>
            </a:r>
          </a:p>
          <a:p>
            <a:r>
              <a:rPr lang="en-US" b="1" dirty="0" smtClean="0"/>
              <a:t>Path cost=5</a:t>
            </a: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78752299"/>
              </p:ext>
            </p:extLst>
          </p:nvPr>
        </p:nvGraphicFramePr>
        <p:xfrm>
          <a:off x="2074718" y="3465022"/>
          <a:ext cx="1898074" cy="1487978"/>
        </p:xfrm>
        <a:graphic>
          <a:graphicData uri="http://schemas.openxmlformats.org/drawingml/2006/table">
            <a:tbl>
              <a:tblPr/>
              <a:tblGrid>
                <a:gridCol w="554182"/>
                <a:gridCol w="671946"/>
                <a:gridCol w="671946"/>
              </a:tblGrid>
              <a:tr h="0">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TextBox 11"/>
          <p:cNvSpPr txBox="1"/>
          <p:nvPr/>
        </p:nvSpPr>
        <p:spPr>
          <a:xfrm>
            <a:off x="2438400" y="3060578"/>
            <a:ext cx="723900" cy="381000"/>
          </a:xfrm>
          <a:prstGeom prst="rect">
            <a:avLst/>
          </a:prstGeom>
          <a:noFill/>
        </p:spPr>
        <p:txBody>
          <a:bodyPr wrap="square" rtlCol="0">
            <a:spAutoFit/>
          </a:bodyPr>
          <a:lstStyle/>
          <a:p>
            <a:r>
              <a:rPr lang="en-US" dirty="0" smtClean="0"/>
              <a:t>down</a:t>
            </a:r>
            <a:endParaRPr lang="en-US" dirty="0"/>
          </a:p>
        </p:txBody>
      </p:sp>
      <p:sp>
        <p:nvSpPr>
          <p:cNvPr id="13" name="TextBox 12"/>
          <p:cNvSpPr txBox="1"/>
          <p:nvPr/>
        </p:nvSpPr>
        <p:spPr>
          <a:xfrm>
            <a:off x="0" y="3012087"/>
            <a:ext cx="2438400" cy="369332"/>
          </a:xfrm>
          <a:prstGeom prst="rect">
            <a:avLst/>
          </a:prstGeom>
          <a:noFill/>
        </p:spPr>
        <p:txBody>
          <a:bodyPr wrap="square" rtlCol="0">
            <a:spAutoFit/>
          </a:bodyPr>
          <a:lstStyle/>
          <a:p>
            <a:r>
              <a:rPr lang="en-US" dirty="0" smtClean="0"/>
              <a:t>{(1,2,3),(4,8,0),(7,6,5)}</a:t>
            </a:r>
            <a:endParaRPr lang="en-US" dirty="0"/>
          </a:p>
        </p:txBody>
      </p:sp>
      <p:sp>
        <p:nvSpPr>
          <p:cNvPr id="14" name="TextBox 13"/>
          <p:cNvSpPr txBox="1"/>
          <p:nvPr/>
        </p:nvSpPr>
        <p:spPr>
          <a:xfrm>
            <a:off x="2667000" y="4953000"/>
            <a:ext cx="723900" cy="381000"/>
          </a:xfrm>
          <a:prstGeom prst="rect">
            <a:avLst/>
          </a:prstGeom>
          <a:noFill/>
        </p:spPr>
        <p:txBody>
          <a:bodyPr wrap="square" rtlCol="0">
            <a:spAutoFit/>
          </a:bodyPr>
          <a:lstStyle/>
          <a:p>
            <a:r>
              <a:rPr lang="en-US" dirty="0" smtClean="0"/>
              <a:t>S2</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2115865267"/>
              </p:ext>
            </p:extLst>
          </p:nvPr>
        </p:nvGraphicFramePr>
        <p:xfrm>
          <a:off x="3984913" y="3493532"/>
          <a:ext cx="1898074" cy="1487978"/>
        </p:xfrm>
        <a:graphic>
          <a:graphicData uri="http://schemas.openxmlformats.org/drawingml/2006/table">
            <a:tbl>
              <a:tblPr/>
              <a:tblGrid>
                <a:gridCol w="554182"/>
                <a:gridCol w="671946"/>
                <a:gridCol w="671946"/>
              </a:tblGrid>
              <a:tr h="0">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TextBox 15"/>
          <p:cNvSpPr txBox="1"/>
          <p:nvPr/>
        </p:nvSpPr>
        <p:spPr>
          <a:xfrm>
            <a:off x="4572000" y="4953000"/>
            <a:ext cx="723900" cy="381000"/>
          </a:xfrm>
          <a:prstGeom prst="rect">
            <a:avLst/>
          </a:prstGeom>
          <a:noFill/>
        </p:spPr>
        <p:txBody>
          <a:bodyPr wrap="square" rtlCol="0">
            <a:spAutoFit/>
          </a:bodyPr>
          <a:lstStyle/>
          <a:p>
            <a:r>
              <a:rPr lang="en-US" dirty="0" smtClean="0"/>
              <a:t>S3</a:t>
            </a:r>
            <a:endParaRPr lang="en-US" dirty="0"/>
          </a:p>
        </p:txBody>
      </p:sp>
      <p:sp>
        <p:nvSpPr>
          <p:cNvPr id="17" name="TextBox 16"/>
          <p:cNvSpPr txBox="1"/>
          <p:nvPr/>
        </p:nvSpPr>
        <p:spPr>
          <a:xfrm>
            <a:off x="4305300" y="3112532"/>
            <a:ext cx="723900" cy="381000"/>
          </a:xfrm>
          <a:prstGeom prst="rect">
            <a:avLst/>
          </a:prstGeom>
          <a:noFill/>
        </p:spPr>
        <p:txBody>
          <a:bodyPr wrap="square" rtlCol="0">
            <a:spAutoFit/>
          </a:bodyPr>
          <a:lstStyle/>
          <a:p>
            <a:r>
              <a:rPr lang="en-US" dirty="0" smtClean="0"/>
              <a:t>Left</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961211381"/>
              </p:ext>
            </p:extLst>
          </p:nvPr>
        </p:nvGraphicFramePr>
        <p:xfrm>
          <a:off x="5898572" y="3493532"/>
          <a:ext cx="1898074" cy="1487978"/>
        </p:xfrm>
        <a:graphic>
          <a:graphicData uri="http://schemas.openxmlformats.org/drawingml/2006/table">
            <a:tbl>
              <a:tblPr/>
              <a:tblGrid>
                <a:gridCol w="554182"/>
                <a:gridCol w="671946"/>
                <a:gridCol w="671946"/>
              </a:tblGrid>
              <a:tr h="0">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6" name="TextBox 25"/>
          <p:cNvSpPr txBox="1"/>
          <p:nvPr/>
        </p:nvSpPr>
        <p:spPr>
          <a:xfrm>
            <a:off x="6123709" y="3112532"/>
            <a:ext cx="723900" cy="381000"/>
          </a:xfrm>
          <a:prstGeom prst="rect">
            <a:avLst/>
          </a:prstGeom>
          <a:noFill/>
        </p:spPr>
        <p:txBody>
          <a:bodyPr wrap="square" rtlCol="0">
            <a:spAutoFit/>
          </a:bodyPr>
          <a:lstStyle/>
          <a:p>
            <a:r>
              <a:rPr lang="en-US" dirty="0" smtClean="0"/>
              <a:t>Up</a:t>
            </a:r>
            <a:endParaRPr lang="en-US" dirty="0"/>
          </a:p>
        </p:txBody>
      </p:sp>
      <p:sp>
        <p:nvSpPr>
          <p:cNvPr id="27" name="TextBox 26"/>
          <p:cNvSpPr txBox="1"/>
          <p:nvPr/>
        </p:nvSpPr>
        <p:spPr>
          <a:xfrm>
            <a:off x="6485659" y="4969041"/>
            <a:ext cx="723900" cy="381000"/>
          </a:xfrm>
          <a:prstGeom prst="rect">
            <a:avLst/>
          </a:prstGeom>
          <a:noFill/>
        </p:spPr>
        <p:txBody>
          <a:bodyPr wrap="square" rtlCol="0">
            <a:spAutoFit/>
          </a:bodyPr>
          <a:lstStyle/>
          <a:p>
            <a:r>
              <a:rPr lang="en-US" dirty="0" smtClean="0"/>
              <a:t>S4</a:t>
            </a:r>
            <a:endParaRPr lang="en-US" dirty="0"/>
          </a:p>
        </p:txBody>
      </p:sp>
      <p:graphicFrame>
        <p:nvGraphicFramePr>
          <p:cNvPr id="28" name="Table 27"/>
          <p:cNvGraphicFramePr>
            <a:graphicFrameLocks noGrp="1"/>
          </p:cNvGraphicFramePr>
          <p:nvPr>
            <p:extLst>
              <p:ext uri="{D42A27DB-BD31-4B8C-83A1-F6EECF244321}">
                <p14:modId xmlns:p14="http://schemas.microsoft.com/office/powerpoint/2010/main" val="3756685707"/>
              </p:ext>
            </p:extLst>
          </p:nvPr>
        </p:nvGraphicFramePr>
        <p:xfrm>
          <a:off x="1205345" y="5322332"/>
          <a:ext cx="1898074" cy="1487978"/>
        </p:xfrm>
        <a:graphic>
          <a:graphicData uri="http://schemas.openxmlformats.org/drawingml/2006/table">
            <a:tbl>
              <a:tblPr/>
              <a:tblGrid>
                <a:gridCol w="554182"/>
                <a:gridCol w="671946"/>
                <a:gridCol w="671946"/>
              </a:tblGrid>
              <a:tr h="0">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0" name="TextBox 29"/>
          <p:cNvSpPr txBox="1"/>
          <p:nvPr/>
        </p:nvSpPr>
        <p:spPr>
          <a:xfrm>
            <a:off x="190500" y="6019800"/>
            <a:ext cx="723900" cy="646331"/>
          </a:xfrm>
          <a:prstGeom prst="rect">
            <a:avLst/>
          </a:prstGeom>
          <a:noFill/>
        </p:spPr>
        <p:txBody>
          <a:bodyPr wrap="square" rtlCol="0">
            <a:spAutoFit/>
          </a:bodyPr>
          <a:lstStyle/>
          <a:p>
            <a:r>
              <a:rPr lang="en-US" dirty="0" smtClean="0"/>
              <a:t>S5 Right</a:t>
            </a:r>
            <a:endParaRPr lang="en-US" dirty="0"/>
          </a:p>
        </p:txBody>
      </p:sp>
      <p:sp>
        <p:nvSpPr>
          <p:cNvPr id="31" name="TextBox 30"/>
          <p:cNvSpPr txBox="1"/>
          <p:nvPr/>
        </p:nvSpPr>
        <p:spPr>
          <a:xfrm>
            <a:off x="3219450" y="5849034"/>
            <a:ext cx="1085850" cy="646331"/>
          </a:xfrm>
          <a:prstGeom prst="rect">
            <a:avLst/>
          </a:prstGeom>
          <a:noFill/>
        </p:spPr>
        <p:txBody>
          <a:bodyPr wrap="square" rtlCol="0">
            <a:spAutoFit/>
          </a:bodyPr>
          <a:lstStyle/>
          <a:p>
            <a:r>
              <a:rPr lang="en-US" dirty="0" smtClean="0"/>
              <a:t>S6</a:t>
            </a:r>
          </a:p>
          <a:p>
            <a:r>
              <a:rPr lang="en-US" dirty="0" smtClean="0"/>
              <a:t>Down</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1585061822"/>
              </p:ext>
            </p:extLst>
          </p:nvPr>
        </p:nvGraphicFramePr>
        <p:xfrm>
          <a:off x="4566803" y="5361709"/>
          <a:ext cx="1898074" cy="1487978"/>
        </p:xfrm>
        <a:graphic>
          <a:graphicData uri="http://schemas.openxmlformats.org/drawingml/2006/table">
            <a:tbl>
              <a:tblPr/>
              <a:tblGrid>
                <a:gridCol w="554182"/>
                <a:gridCol w="671946"/>
                <a:gridCol w="671946"/>
              </a:tblGrid>
              <a:tr h="0">
                <a:tc>
                  <a:txBody>
                    <a:bodyPr/>
                    <a:lstStyle/>
                    <a:p>
                      <a:r>
                        <a:rPr lang="en-US" dirty="0" smtClean="0"/>
                        <a:t>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1109">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3" name="TextBox 32"/>
          <p:cNvSpPr txBox="1"/>
          <p:nvPr/>
        </p:nvSpPr>
        <p:spPr>
          <a:xfrm>
            <a:off x="6847607" y="5657486"/>
            <a:ext cx="1762991" cy="584775"/>
          </a:xfrm>
          <a:prstGeom prst="rect">
            <a:avLst/>
          </a:prstGeom>
          <a:noFill/>
        </p:spPr>
        <p:txBody>
          <a:bodyPr wrap="square" rtlCol="0">
            <a:spAutoFit/>
          </a:bodyPr>
          <a:lstStyle/>
          <a:p>
            <a:r>
              <a:rPr lang="en-US" sz="3200" b="1" dirty="0" smtClean="0"/>
              <a:t>GOAL !!</a:t>
            </a:r>
            <a:endParaRPr lang="en-US" sz="3200" b="1" dirty="0"/>
          </a:p>
        </p:txBody>
      </p:sp>
    </p:spTree>
    <p:extLst>
      <p:ext uri="{BB962C8B-B14F-4D97-AF65-F5344CB8AC3E}">
        <p14:creationId xmlns:p14="http://schemas.microsoft.com/office/powerpoint/2010/main" val="2985578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Missionaries and cannibals problem</a:t>
            </a:r>
          </a:p>
        </p:txBody>
      </p:sp>
      <p:sp>
        <p:nvSpPr>
          <p:cNvPr id="4" name="Rectangle 3"/>
          <p:cNvSpPr/>
          <p:nvPr/>
        </p:nvSpPr>
        <p:spPr>
          <a:xfrm>
            <a:off x="152400" y="1219200"/>
            <a:ext cx="8915400" cy="2308324"/>
          </a:xfrm>
          <a:prstGeom prst="rect">
            <a:avLst/>
          </a:prstGeom>
        </p:spPr>
        <p:txBody>
          <a:bodyPr wrap="square">
            <a:spAutoFit/>
          </a:bodyPr>
          <a:lstStyle/>
          <a:p>
            <a:r>
              <a:rPr lang="en-US" dirty="0" smtClean="0"/>
              <a:t>It is an AI  famous problem </a:t>
            </a:r>
            <a:r>
              <a:rPr lang="en-US" dirty="0"/>
              <a:t>formulation from an analytical </a:t>
            </a:r>
            <a:r>
              <a:rPr lang="en-US" dirty="0" smtClean="0"/>
              <a:t>viewpoint. </a:t>
            </a:r>
          </a:p>
          <a:p>
            <a:endParaRPr lang="en-US" dirty="0" smtClean="0"/>
          </a:p>
          <a:p>
            <a:r>
              <a:rPr lang="en-US" b="1" dirty="0"/>
              <a:t>Description</a:t>
            </a:r>
          </a:p>
          <a:p>
            <a:r>
              <a:rPr lang="en-US" dirty="0"/>
              <a:t>Three missionaries and three </a:t>
            </a:r>
            <a:r>
              <a:rPr lang="en-US" dirty="0" smtClean="0"/>
              <a:t>cannibals * are </a:t>
            </a:r>
            <a:r>
              <a:rPr lang="en-US" dirty="0"/>
              <a:t>on one side of a river, along with a boat that </a:t>
            </a:r>
            <a:r>
              <a:rPr lang="en-US" dirty="0" smtClean="0"/>
              <a:t>can hold </a:t>
            </a:r>
            <a:r>
              <a:rPr lang="en-US" dirty="0"/>
              <a:t>one or two people. Find a way to get everyone to the other side without </a:t>
            </a:r>
            <a:r>
              <a:rPr lang="en-US" b="1" dirty="0"/>
              <a:t>ever leaving </a:t>
            </a:r>
            <a:r>
              <a:rPr lang="en-US" b="1" dirty="0" smtClean="0"/>
              <a:t>a group </a:t>
            </a:r>
            <a:r>
              <a:rPr lang="en-US" b="1" dirty="0"/>
              <a:t>of missionaries in one place outnumbered by the cannibals </a:t>
            </a:r>
            <a:r>
              <a:rPr lang="en-US" dirty="0"/>
              <a:t>in that </a:t>
            </a:r>
            <a:r>
              <a:rPr lang="en-US" dirty="0" smtClean="0"/>
              <a:t>place(Figure 1).</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1" y="3213076"/>
            <a:ext cx="5818909" cy="3328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9336" y="6488668"/>
            <a:ext cx="5024773" cy="369332"/>
          </a:xfrm>
          <a:prstGeom prst="rect">
            <a:avLst/>
          </a:prstGeom>
        </p:spPr>
        <p:txBody>
          <a:bodyPr wrap="none">
            <a:spAutoFit/>
          </a:bodyPr>
          <a:lstStyle/>
          <a:p>
            <a:r>
              <a:rPr lang="en-US" dirty="0" smtClean="0"/>
              <a:t>Figure 1: The </a:t>
            </a:r>
            <a:r>
              <a:rPr lang="en-US" dirty="0"/>
              <a:t>missionaries and cannibals problem</a:t>
            </a:r>
          </a:p>
        </p:txBody>
      </p:sp>
      <p:sp>
        <p:nvSpPr>
          <p:cNvPr id="6" name="Rectangle 5"/>
          <p:cNvSpPr/>
          <p:nvPr/>
        </p:nvSpPr>
        <p:spPr>
          <a:xfrm>
            <a:off x="6096000" y="3280651"/>
            <a:ext cx="2971800" cy="923330"/>
          </a:xfrm>
          <a:prstGeom prst="rect">
            <a:avLst/>
          </a:prstGeom>
        </p:spPr>
        <p:txBody>
          <a:bodyPr wrap="square">
            <a:spAutoFit/>
          </a:bodyPr>
          <a:lstStyle/>
          <a:p>
            <a:r>
              <a:rPr lang="en-US" b="1" dirty="0" smtClean="0"/>
              <a:t>* cannibal </a:t>
            </a:r>
            <a:r>
              <a:rPr lang="en-US" dirty="0"/>
              <a:t>is a person who eats the flesh of other humans.</a:t>
            </a:r>
          </a:p>
        </p:txBody>
      </p:sp>
    </p:spTree>
    <p:extLst>
      <p:ext uri="{BB962C8B-B14F-4D97-AF65-F5344CB8AC3E}">
        <p14:creationId xmlns:p14="http://schemas.microsoft.com/office/powerpoint/2010/main" val="3700788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9144000" cy="6401753"/>
          </a:xfrm>
          <a:prstGeom prst="rect">
            <a:avLst/>
          </a:prstGeom>
        </p:spPr>
        <p:txBody>
          <a:bodyPr wrap="square">
            <a:spAutoFit/>
          </a:bodyPr>
          <a:lstStyle/>
          <a:p>
            <a:r>
              <a:rPr lang="en-US" sz="2000" b="1" dirty="0"/>
              <a:t>Standard formulation</a:t>
            </a:r>
          </a:p>
          <a:p>
            <a:r>
              <a:rPr lang="en-US" sz="2000" dirty="0"/>
              <a:t>Ignore all irrelevant parts of the problem (e.g., weather conditions, possible presence </a:t>
            </a:r>
            <a:r>
              <a:rPr lang="en-US" sz="2000" dirty="0" smtClean="0"/>
              <a:t>of crocodiles </a:t>
            </a:r>
            <a:r>
              <a:rPr lang="en-US" sz="2000" dirty="0"/>
              <a:t>in the river, etc</a:t>
            </a:r>
            <a:r>
              <a:rPr lang="en-US" sz="2000" dirty="0" smtClean="0"/>
              <a:t>.).</a:t>
            </a:r>
          </a:p>
          <a:p>
            <a:endParaRPr lang="en-US" sz="2000" dirty="0" smtClean="0"/>
          </a:p>
          <a:p>
            <a:pPr marL="285750" indent="-285750">
              <a:buFont typeface="Arial" pitchFamily="34" charset="0"/>
              <a:buChar char="•"/>
            </a:pPr>
            <a:r>
              <a:rPr lang="en-US" sz="2000" dirty="0" smtClean="0"/>
              <a:t> </a:t>
            </a:r>
            <a:r>
              <a:rPr lang="en-US" sz="2000" b="1" dirty="0"/>
              <a:t>States:</a:t>
            </a:r>
            <a:r>
              <a:rPr lang="en-US" sz="2000" dirty="0"/>
              <a:t> </a:t>
            </a:r>
            <a:endParaRPr lang="en-US" sz="2000" dirty="0" smtClean="0"/>
          </a:p>
          <a:p>
            <a:r>
              <a:rPr lang="en-US" sz="2000" dirty="0" smtClean="0"/>
              <a:t>Each </a:t>
            </a:r>
            <a:r>
              <a:rPr lang="en-US" sz="2000" dirty="0"/>
              <a:t>state is represented by an ordered sequence of 3 numbers (x; y; z) </a:t>
            </a:r>
            <a:r>
              <a:rPr lang="en-US" sz="2000" dirty="0" smtClean="0"/>
              <a:t>where</a:t>
            </a:r>
          </a:p>
          <a:p>
            <a:pPr>
              <a:lnSpc>
                <a:spcPct val="150000"/>
              </a:lnSpc>
            </a:pPr>
            <a:r>
              <a:rPr lang="en-US" sz="2000" dirty="0"/>
              <a:t> </a:t>
            </a:r>
            <a:r>
              <a:rPr lang="en-US" sz="2000" dirty="0" smtClean="0"/>
              <a:t>      x : number of missionaries on initial river bank</a:t>
            </a:r>
          </a:p>
          <a:p>
            <a:pPr>
              <a:lnSpc>
                <a:spcPct val="150000"/>
              </a:lnSpc>
            </a:pPr>
            <a:r>
              <a:rPr lang="en-US" sz="2000" dirty="0"/>
              <a:t> </a:t>
            </a:r>
            <a:r>
              <a:rPr lang="en-US" sz="2000" dirty="0" smtClean="0"/>
              <a:t>      y </a:t>
            </a:r>
            <a:r>
              <a:rPr lang="en-US" sz="2000" dirty="0"/>
              <a:t>: number of cannibals on initial river </a:t>
            </a:r>
            <a:r>
              <a:rPr lang="en-US" sz="2000" dirty="0" smtClean="0"/>
              <a:t>bank</a:t>
            </a:r>
            <a:endParaRPr lang="en-US" sz="2000" dirty="0"/>
          </a:p>
          <a:p>
            <a:pPr>
              <a:lnSpc>
                <a:spcPct val="150000"/>
              </a:lnSpc>
            </a:pPr>
            <a:r>
              <a:rPr lang="en-US" sz="2000" dirty="0"/>
              <a:t> </a:t>
            </a:r>
            <a:r>
              <a:rPr lang="en-US" sz="2000" dirty="0" smtClean="0"/>
              <a:t>      z </a:t>
            </a:r>
            <a:r>
              <a:rPr lang="en-US" sz="2000" dirty="0"/>
              <a:t>: number of boats on initial river </a:t>
            </a:r>
            <a:r>
              <a:rPr lang="en-US" sz="2000" dirty="0" smtClean="0"/>
              <a:t>bank</a:t>
            </a:r>
          </a:p>
          <a:p>
            <a:endParaRPr lang="en-US" sz="2000" dirty="0"/>
          </a:p>
          <a:p>
            <a:pPr>
              <a:lnSpc>
                <a:spcPct val="150000"/>
              </a:lnSpc>
            </a:pPr>
            <a:r>
              <a:rPr lang="en-US" sz="2000" dirty="0"/>
              <a:t>For example, if triangles represent missionaries, circles represent cannibals and </a:t>
            </a:r>
            <a:r>
              <a:rPr lang="en-US" sz="2000" dirty="0" smtClean="0"/>
              <a:t>the left </a:t>
            </a:r>
            <a:r>
              <a:rPr lang="en-US" sz="2000" dirty="0"/>
              <a:t>bank is the initial bank then the state shown in Figure </a:t>
            </a:r>
            <a:r>
              <a:rPr lang="en-US" sz="2000" dirty="0" smtClean="0"/>
              <a:t>2 </a:t>
            </a:r>
            <a:r>
              <a:rPr lang="en-US" sz="2000" dirty="0"/>
              <a:t>is specified by </a:t>
            </a:r>
            <a:r>
              <a:rPr lang="en-US" sz="2000" dirty="0" smtClean="0"/>
              <a:t>the ordered </a:t>
            </a:r>
            <a:r>
              <a:rPr lang="en-US" sz="2000" dirty="0"/>
              <a:t>triple </a:t>
            </a:r>
            <a:r>
              <a:rPr lang="en-US" sz="2000" dirty="0" smtClean="0"/>
              <a:t>(3, 3; 1). </a:t>
            </a:r>
            <a:r>
              <a:rPr lang="en-US" sz="2000" dirty="0"/>
              <a:t>Note that the fact that the boat is at the destination bank </a:t>
            </a:r>
            <a:r>
              <a:rPr lang="en-US" sz="2000" dirty="0" smtClean="0"/>
              <a:t>is indicated </a:t>
            </a:r>
            <a:r>
              <a:rPr lang="en-US" sz="2000" dirty="0"/>
              <a:t>by z = 0. Also it may be noted that not all such ordered triples </a:t>
            </a:r>
            <a:r>
              <a:rPr lang="en-US" sz="2000" dirty="0" smtClean="0"/>
              <a:t>represent legal </a:t>
            </a:r>
            <a:r>
              <a:rPr lang="en-US" sz="2000" dirty="0"/>
              <a:t>states. For example, the triple (2; 3; 1) is not allowed because it represents </a:t>
            </a:r>
            <a:r>
              <a:rPr lang="en-US" sz="2000" dirty="0" smtClean="0"/>
              <a:t>a state </a:t>
            </a:r>
            <a:r>
              <a:rPr lang="en-US" sz="2000" dirty="0"/>
              <a:t>where the number of cannibals outnumber the missionaries.</a:t>
            </a:r>
          </a:p>
        </p:txBody>
      </p:sp>
      <p:sp>
        <p:nvSpPr>
          <p:cNvPr id="5" name="Title 1"/>
          <p:cNvSpPr>
            <a:spLocks noGrp="1"/>
          </p:cNvSpPr>
          <p:nvPr>
            <p:ph type="title"/>
          </p:nvPr>
        </p:nvSpPr>
        <p:spPr>
          <a:xfrm>
            <a:off x="457200" y="-152400"/>
            <a:ext cx="8686800" cy="914400"/>
          </a:xfrm>
        </p:spPr>
        <p:txBody>
          <a:bodyPr>
            <a:normAutofit/>
          </a:bodyPr>
          <a:lstStyle/>
          <a:p>
            <a:r>
              <a:rPr lang="en-US" sz="2800" dirty="0">
                <a:solidFill>
                  <a:schemeClr val="accent2">
                    <a:lumMod val="40000"/>
                    <a:lumOff val="60000"/>
                  </a:schemeClr>
                </a:solidFill>
              </a:rPr>
              <a:t>Missionaries and cannibals </a:t>
            </a:r>
            <a:r>
              <a:rPr lang="en-US" sz="2800" dirty="0" smtClean="0">
                <a:solidFill>
                  <a:schemeClr val="accent2">
                    <a:lumMod val="40000"/>
                    <a:lumOff val="60000"/>
                  </a:schemeClr>
                </a:solidFill>
              </a:rPr>
              <a:t>problem…</a:t>
            </a:r>
            <a:endParaRPr lang="en-US" sz="2800" dirty="0">
              <a:solidFill>
                <a:schemeClr val="accent2">
                  <a:lumMod val="40000"/>
                  <a:lumOff val="60000"/>
                </a:schemeClr>
              </a:solidFill>
            </a:endParaRPr>
          </a:p>
        </p:txBody>
      </p:sp>
      <p:sp>
        <p:nvSpPr>
          <p:cNvPr id="6" name="Rectangle 5"/>
          <p:cNvSpPr/>
          <p:nvPr/>
        </p:nvSpPr>
        <p:spPr>
          <a:xfrm>
            <a:off x="7710055" y="3713970"/>
            <a:ext cx="242374" cy="369332"/>
          </a:xfrm>
          <a:prstGeom prst="rect">
            <a:avLst/>
          </a:prstGeom>
        </p:spPr>
        <p:txBody>
          <a:bodyPr wrap="none">
            <a:spAutoFit/>
          </a:bodyPr>
          <a:lstStyle/>
          <a:p>
            <a:r>
              <a:rPr lang="en-US" dirty="0" smtClean="0"/>
              <a:t> </a:t>
            </a:r>
            <a:endParaRPr lang="en-US" dirty="0"/>
          </a:p>
        </p:txBody>
      </p:sp>
      <p:sp>
        <p:nvSpPr>
          <p:cNvPr id="2" name="TextBox 1"/>
          <p:cNvSpPr txBox="1"/>
          <p:nvPr/>
        </p:nvSpPr>
        <p:spPr>
          <a:xfrm>
            <a:off x="7952429" y="3287845"/>
            <a:ext cx="981359" cy="369332"/>
          </a:xfrm>
          <a:prstGeom prst="rect">
            <a:avLst/>
          </a:prstGeom>
          <a:noFill/>
        </p:spPr>
        <p:txBody>
          <a:bodyPr wrap="none" rtlCol="0">
            <a:spAutoFit/>
          </a:bodyPr>
          <a:lstStyle/>
          <a:p>
            <a:r>
              <a:rPr lang="en-US" dirty="0" smtClean="0"/>
              <a:t>Figure 2</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330" y="2601849"/>
            <a:ext cx="2233099" cy="150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804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609600"/>
            <a:ext cx="8839200" cy="6555641"/>
          </a:xfrm>
          <a:prstGeom prst="rect">
            <a:avLst/>
          </a:prstGeom>
        </p:spPr>
        <p:txBody>
          <a:bodyPr wrap="square">
            <a:spAutoFit/>
          </a:bodyPr>
          <a:lstStyle/>
          <a:p>
            <a:pPr>
              <a:lnSpc>
                <a:spcPct val="150000"/>
              </a:lnSpc>
            </a:pPr>
            <a:r>
              <a:rPr lang="en-US" dirty="0"/>
              <a:t> </a:t>
            </a:r>
            <a:r>
              <a:rPr lang="en-US" sz="2000" b="1" dirty="0"/>
              <a:t>Initial state: </a:t>
            </a:r>
            <a:r>
              <a:rPr lang="en-US" sz="2000" dirty="0"/>
              <a:t>The ordered sequence = (3; 3; 1) (see Figure </a:t>
            </a:r>
            <a:r>
              <a:rPr lang="en-US" sz="2000" dirty="0" smtClean="0"/>
              <a:t>1).</a:t>
            </a:r>
            <a:endParaRPr lang="en-US" sz="2000" dirty="0"/>
          </a:p>
          <a:p>
            <a:pPr>
              <a:lnSpc>
                <a:spcPct val="150000"/>
              </a:lnSpc>
            </a:pPr>
            <a:r>
              <a:rPr lang="en-US" sz="2000" b="1" dirty="0"/>
              <a:t> Actions: </a:t>
            </a:r>
            <a:r>
              <a:rPr lang="en-US" sz="2000" dirty="0"/>
              <a:t>Take two missionaries, two cannibals, or one of each across in the boat. </a:t>
            </a:r>
            <a:r>
              <a:rPr lang="en-US" sz="2000" dirty="0" smtClean="0"/>
              <a:t>We have </a:t>
            </a:r>
            <a:r>
              <a:rPr lang="en-US" sz="2000" dirty="0"/>
              <a:t>to take care to avoid illegal states.</a:t>
            </a:r>
          </a:p>
          <a:p>
            <a:pPr>
              <a:lnSpc>
                <a:spcPct val="150000"/>
              </a:lnSpc>
            </a:pPr>
            <a:r>
              <a:rPr lang="en-US" sz="2000" dirty="0"/>
              <a:t> </a:t>
            </a:r>
            <a:r>
              <a:rPr lang="en-US" sz="2000" b="1" dirty="0"/>
              <a:t>Transition model: </a:t>
            </a:r>
            <a:r>
              <a:rPr lang="en-US" sz="2000" dirty="0"/>
              <a:t>Given a state and action, this returns the resulting state; for </a:t>
            </a:r>
            <a:r>
              <a:rPr lang="en-US" sz="2000" dirty="0" smtClean="0"/>
              <a:t>example, if </a:t>
            </a:r>
            <a:r>
              <a:rPr lang="en-US" sz="2000" dirty="0"/>
              <a:t>we apply the action ”Take 1 cannibal” to the state (0; 2; 0) the resulting state </a:t>
            </a:r>
            <a:r>
              <a:rPr lang="en-US" sz="2000" dirty="0" smtClean="0"/>
              <a:t>is (0</a:t>
            </a:r>
            <a:r>
              <a:rPr lang="en-US" sz="2000" dirty="0"/>
              <a:t>; 3; 1).</a:t>
            </a:r>
          </a:p>
          <a:p>
            <a:pPr>
              <a:lnSpc>
                <a:spcPct val="150000"/>
              </a:lnSpc>
            </a:pPr>
            <a:r>
              <a:rPr lang="en-US" sz="2000" b="1" dirty="0" smtClean="0"/>
              <a:t>Goal </a:t>
            </a:r>
            <a:r>
              <a:rPr lang="en-US" sz="2000" b="1" dirty="0"/>
              <a:t>test: </a:t>
            </a:r>
            <a:r>
              <a:rPr lang="en-US" sz="2000" dirty="0"/>
              <a:t>We have reached state (0; 0; 0</a:t>
            </a:r>
            <a:r>
              <a:rPr lang="en-US" sz="2000" dirty="0" smtClean="0"/>
              <a:t>).</a:t>
            </a:r>
            <a:endParaRPr lang="en-US" sz="2000" dirty="0"/>
          </a:p>
          <a:p>
            <a:pPr>
              <a:lnSpc>
                <a:spcPct val="150000"/>
              </a:lnSpc>
            </a:pPr>
            <a:r>
              <a:rPr lang="en-US" sz="2000" b="1" dirty="0" smtClean="0"/>
              <a:t>Path </a:t>
            </a:r>
            <a:r>
              <a:rPr lang="en-US" sz="2000" b="1" dirty="0"/>
              <a:t>cost</a:t>
            </a:r>
            <a:r>
              <a:rPr lang="en-US" sz="2000" dirty="0"/>
              <a:t>: Number of crossings</a:t>
            </a:r>
            <a:r>
              <a:rPr lang="en-US" dirty="0" smtClean="0"/>
              <a:t>.</a:t>
            </a:r>
          </a:p>
          <a:p>
            <a:r>
              <a:rPr lang="en-US" b="1" dirty="0"/>
              <a:t>Solution</a:t>
            </a:r>
          </a:p>
          <a:p>
            <a:pPr>
              <a:lnSpc>
                <a:spcPct val="150000"/>
              </a:lnSpc>
            </a:pPr>
            <a:r>
              <a:rPr lang="en-US" dirty="0"/>
              <a:t>Figure 3 shows the possible legal states reachable from the initial state applying only</a:t>
            </a:r>
          </a:p>
          <a:p>
            <a:pPr>
              <a:lnSpc>
                <a:spcPct val="150000"/>
              </a:lnSpc>
            </a:pPr>
            <a:r>
              <a:rPr lang="en-US" dirty="0"/>
              <a:t>legal actions. In the figure, the notation                indicates the operation of taking 2 cannibals from the bank where the boat is currently located to the other bank and the notation                indicates taking two missionaries. From the figure we can easily get the solution to the problem as follows: </a:t>
            </a:r>
            <a:r>
              <a:rPr lang="en-US" b="1" dirty="0"/>
              <a:t>(https://</a:t>
            </a:r>
            <a:r>
              <a:rPr lang="en-US" b="1" dirty="0" smtClean="0"/>
              <a:t>www.youtube.com/watch?v=W9NEWxabGmg)</a:t>
            </a:r>
            <a:endParaRPr lang="en-US" b="1" dirty="0"/>
          </a:p>
          <a:p>
            <a:pPr>
              <a:lnSpc>
                <a:spcPct val="150000"/>
              </a:lnSpc>
            </a:pPr>
            <a:endParaRPr lang="en-US" dirty="0"/>
          </a:p>
        </p:txBody>
      </p:sp>
      <p:sp>
        <p:nvSpPr>
          <p:cNvPr id="5" name="Title 1"/>
          <p:cNvSpPr>
            <a:spLocks noGrp="1"/>
          </p:cNvSpPr>
          <p:nvPr>
            <p:ph type="title"/>
          </p:nvPr>
        </p:nvSpPr>
        <p:spPr>
          <a:xfrm>
            <a:off x="318655" y="0"/>
            <a:ext cx="8686800" cy="838200"/>
          </a:xfrm>
        </p:spPr>
        <p:txBody>
          <a:bodyPr>
            <a:normAutofit/>
          </a:bodyPr>
          <a:lstStyle/>
          <a:p>
            <a:r>
              <a:rPr lang="en-US" sz="2800" dirty="0">
                <a:solidFill>
                  <a:schemeClr val="accent2">
                    <a:lumMod val="40000"/>
                    <a:lumOff val="60000"/>
                  </a:schemeClr>
                </a:solidFill>
              </a:rPr>
              <a:t>Missionaries and cannibals </a:t>
            </a:r>
            <a:r>
              <a:rPr lang="en-US" sz="2800" dirty="0" smtClean="0">
                <a:solidFill>
                  <a:schemeClr val="accent2">
                    <a:lumMod val="40000"/>
                    <a:lumOff val="60000"/>
                  </a:schemeClr>
                </a:solidFill>
              </a:rPr>
              <a:t>problem…</a:t>
            </a:r>
            <a:endParaRPr lang="en-US" sz="2800" dirty="0">
              <a:solidFill>
                <a:schemeClr val="accent2">
                  <a:lumMod val="40000"/>
                  <a:lumOff val="60000"/>
                </a:scheme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741" y="5059766"/>
            <a:ext cx="776288" cy="31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068" y="5867400"/>
            <a:ext cx="746718" cy="40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2195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4518</TotalTime>
  <Words>2712</Words>
  <Application>Microsoft Office PowerPoint</Application>
  <PresentationFormat>On-screen Show (4:3)</PresentationFormat>
  <Paragraphs>376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Trek</vt:lpstr>
      <vt:lpstr>EXAMPLE AI-ProblemS</vt:lpstr>
      <vt:lpstr>Example problems</vt:lpstr>
      <vt:lpstr>PowerPoint Presentation</vt:lpstr>
      <vt:lpstr>8-puzzle problem</vt:lpstr>
      <vt:lpstr>PowerPoint Presentation</vt:lpstr>
      <vt:lpstr>EXERCISE</vt:lpstr>
      <vt:lpstr>Missionaries and cannibals problem</vt:lpstr>
      <vt:lpstr>Missionaries and cannibals problem…</vt:lpstr>
      <vt:lpstr>Missionaries and cannibals problem…</vt:lpstr>
      <vt:lpstr>Missionaries and cannibals problem…</vt:lpstr>
      <vt:lpstr>Cryptarithmetic pROBLEM</vt:lpstr>
      <vt:lpstr>Cryptarithmetic Problem…</vt:lpstr>
      <vt:lpstr>Cryptarithmetic Problem…</vt:lpstr>
      <vt:lpstr>Cryptarithmetic Problem 2…</vt:lpstr>
      <vt:lpstr>Cryptarithmetic Problem 2…</vt:lpstr>
      <vt:lpstr>Cryptarithmetic Problem 2…</vt:lpstr>
      <vt:lpstr>Blocks world problem</vt:lpstr>
      <vt:lpstr>Blocks world problem…</vt:lpstr>
      <vt:lpstr>Blocks world problem…</vt:lpstr>
      <vt:lpstr>PowerPoint Presentation</vt:lpstr>
      <vt:lpstr>Blocks world problem…</vt:lpstr>
      <vt:lpstr>Water jug problem</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johaan</dc:creator>
  <cp:lastModifiedBy>johaan</cp:lastModifiedBy>
  <cp:revision>141</cp:revision>
  <dcterms:created xsi:type="dcterms:W3CDTF">2021-04-25T06:35:44Z</dcterms:created>
  <dcterms:modified xsi:type="dcterms:W3CDTF">2021-05-10T08:59:35Z</dcterms:modified>
</cp:coreProperties>
</file>