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1"/>
  </p:sldMasterIdLst>
  <p:notesMasterIdLst>
    <p:notesMasterId r:id="rId2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71" autoAdjust="0"/>
  </p:normalViewPr>
  <p:slideViewPr>
    <p:cSldViewPr>
      <p:cViewPr>
        <p:scale>
          <a:sx n="73" d="100"/>
          <a:sy n="73" d="100"/>
        </p:scale>
        <p:origin x="-130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C23270-77F9-44EE-9EFF-5167D5170281}" type="datetimeFigureOut">
              <a:rPr lang="en-US" smtClean="0"/>
              <a:t>8/16/2021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EC1C5-3727-4B97-96DF-78B3FE3B737D}" type="slidenum">
              <a:rPr lang="en-US" smtClean="0"/>
              <a:t>‹#›</a:t>
            </a:fld>
            <a:endParaRPr lang="en-US"/>
          </a:p>
        </p:txBody>
      </p:sp>
    </p:spTree>
    <p:extLst>
      <p:ext uri="{BB962C8B-B14F-4D97-AF65-F5344CB8AC3E}">
        <p14:creationId xmlns:p14="http://schemas.microsoft.com/office/powerpoint/2010/main" val="134140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3EC1C5-3727-4B97-96DF-78B3FE3B737D}" type="slidenum">
              <a:rPr lang="en-US" smtClean="0"/>
              <a:t>1</a:t>
            </a:fld>
            <a:endParaRPr lang="en-US"/>
          </a:p>
        </p:txBody>
      </p:sp>
    </p:spTree>
    <p:extLst>
      <p:ext uri="{BB962C8B-B14F-4D97-AF65-F5344CB8AC3E}">
        <p14:creationId xmlns:p14="http://schemas.microsoft.com/office/powerpoint/2010/main" val="354389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E33A23-01B1-4855-85E0-00E12AC3EFCE}" type="datetime1">
              <a:rPr lang="en-US" smtClean="0"/>
              <a:t>8/16/2021</a:t>
            </a:fld>
            <a:endParaRPr lang="en-US"/>
          </a:p>
        </p:txBody>
      </p:sp>
      <p:sp>
        <p:nvSpPr>
          <p:cNvPr id="17" name="Footer Placeholder 16"/>
          <p:cNvSpPr>
            <a:spLocks noGrp="1"/>
          </p:cNvSpPr>
          <p:nvPr>
            <p:ph type="ftr" sz="quarter" idx="11"/>
          </p:nvPr>
        </p:nvSpPr>
        <p:spPr/>
        <p:txBody>
          <a:bodyPr/>
          <a:lstStyle/>
          <a:p>
            <a:r>
              <a:rPr lang="en-US" smtClean="0"/>
              <a:t>Selma Joseph. MCA LMCST</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1FE7E3D-6B5A-487A-AAD6-09A6137BEC2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49D35A-53D5-4558-A17C-E749EA44B957}" type="datetime1">
              <a:rPr lang="en-US" smtClean="0"/>
              <a:t>8/16/2021</a:t>
            </a:fld>
            <a:endParaRPr lang="en-US"/>
          </a:p>
        </p:txBody>
      </p:sp>
      <p:sp>
        <p:nvSpPr>
          <p:cNvPr id="5" name="Footer Placeholder 4"/>
          <p:cNvSpPr>
            <a:spLocks noGrp="1"/>
          </p:cNvSpPr>
          <p:nvPr>
            <p:ph type="ftr" sz="quarter" idx="11"/>
          </p:nvPr>
        </p:nvSpPr>
        <p:spPr/>
        <p:txBody>
          <a:bodyPr/>
          <a:lstStyle/>
          <a:p>
            <a:r>
              <a:rPr lang="en-US" smtClean="0"/>
              <a:t>Selma Joseph. MCA LMCST</a:t>
            </a:r>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F5BCF-C1F2-4535-AED7-1070DE685138}" type="datetime1">
              <a:rPr lang="en-US" smtClean="0"/>
              <a:t>8/16/2021</a:t>
            </a:fld>
            <a:endParaRPr lang="en-US"/>
          </a:p>
        </p:txBody>
      </p:sp>
      <p:sp>
        <p:nvSpPr>
          <p:cNvPr id="5" name="Footer Placeholder 4"/>
          <p:cNvSpPr>
            <a:spLocks noGrp="1"/>
          </p:cNvSpPr>
          <p:nvPr>
            <p:ph type="ftr" sz="quarter" idx="11"/>
          </p:nvPr>
        </p:nvSpPr>
        <p:spPr/>
        <p:txBody>
          <a:bodyPr/>
          <a:lstStyle/>
          <a:p>
            <a:r>
              <a:rPr lang="en-US" smtClean="0"/>
              <a:t>Selma Joseph. MCA LMCST</a:t>
            </a:r>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BF72F6F-BC39-4617-A69B-606FF15E66A4}" type="datetime1">
              <a:rPr lang="en-US" smtClean="0"/>
              <a:t>8/16/2021</a:t>
            </a:fld>
            <a:endParaRPr lang="en-US"/>
          </a:p>
        </p:txBody>
      </p:sp>
      <p:sp>
        <p:nvSpPr>
          <p:cNvPr id="5" name="Footer Placeholder 4"/>
          <p:cNvSpPr>
            <a:spLocks noGrp="1"/>
          </p:cNvSpPr>
          <p:nvPr>
            <p:ph type="ftr" sz="quarter" idx="11"/>
          </p:nvPr>
        </p:nvSpPr>
        <p:spPr/>
        <p:txBody>
          <a:bodyPr/>
          <a:lstStyle/>
          <a:p>
            <a:r>
              <a:rPr lang="en-US" smtClean="0"/>
              <a:t>Selma Joseph. MCA LMCST</a:t>
            </a:r>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F93CEC-90D9-438B-93A5-89A785D03600}" type="datetime1">
              <a:rPr lang="en-US" smtClean="0"/>
              <a:t>8/16/2021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Selma Joseph. MCA LMCST</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1FE7E3D-6B5A-487A-AAD6-09A6137BEC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96DCBF7-AF44-4C5F-B352-FCC08522CC79}" type="datetime1">
              <a:rPr lang="en-US" smtClean="0"/>
              <a:t>8/16/2021</a:t>
            </a:fld>
            <a:endParaRPr lang="en-US"/>
          </a:p>
        </p:txBody>
      </p:sp>
      <p:sp>
        <p:nvSpPr>
          <p:cNvPr id="6" name="Footer Placeholder 5"/>
          <p:cNvSpPr>
            <a:spLocks noGrp="1"/>
          </p:cNvSpPr>
          <p:nvPr>
            <p:ph type="ftr" sz="quarter" idx="11"/>
          </p:nvPr>
        </p:nvSpPr>
        <p:spPr/>
        <p:txBody>
          <a:bodyPr/>
          <a:lstStyle/>
          <a:p>
            <a:r>
              <a:rPr lang="en-US" smtClean="0"/>
              <a:t>Selma Joseph. MCA LMCST</a:t>
            </a:r>
            <a:endParaRPr lang="en-US"/>
          </a:p>
        </p:txBody>
      </p:sp>
      <p:sp>
        <p:nvSpPr>
          <p:cNvPr id="7" name="Slide Number Placeholder 6"/>
          <p:cNvSpPr>
            <a:spLocks noGrp="1"/>
          </p:cNvSpPr>
          <p:nvPr>
            <p:ph type="sldNum" sz="quarter" idx="12"/>
          </p:nvPr>
        </p:nvSpPr>
        <p:spPr/>
        <p:txBody>
          <a:bodyPr/>
          <a:lstStyle/>
          <a:p>
            <a:fld id="{71FE7E3D-6B5A-487A-AAD6-09A6137BEC2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2A3D44-A530-4525-94EE-0E4660AF6D05}" type="datetime1">
              <a:rPr lang="en-US" smtClean="0"/>
              <a:t>8/16/2021</a:t>
            </a:fld>
            <a:endParaRPr lang="en-US"/>
          </a:p>
        </p:txBody>
      </p:sp>
      <p:sp>
        <p:nvSpPr>
          <p:cNvPr id="8" name="Footer Placeholder 7"/>
          <p:cNvSpPr>
            <a:spLocks noGrp="1"/>
          </p:cNvSpPr>
          <p:nvPr>
            <p:ph type="ftr" sz="quarter" idx="11"/>
          </p:nvPr>
        </p:nvSpPr>
        <p:spPr/>
        <p:txBody>
          <a:bodyPr/>
          <a:lstStyle/>
          <a:p>
            <a:r>
              <a:rPr lang="en-US" smtClean="0"/>
              <a:t>Selma Joseph. MCA LMCST</a:t>
            </a:r>
            <a:endParaRPr lang="en-US"/>
          </a:p>
        </p:txBody>
      </p:sp>
      <p:sp>
        <p:nvSpPr>
          <p:cNvPr id="9" name="Slide Number Placeholder 8"/>
          <p:cNvSpPr>
            <a:spLocks noGrp="1"/>
          </p:cNvSpPr>
          <p:nvPr>
            <p:ph type="sldNum" sz="quarter" idx="12"/>
          </p:nvPr>
        </p:nvSpPr>
        <p:spPr/>
        <p:txBody>
          <a:bodyPr/>
          <a:lstStyle/>
          <a:p>
            <a:fld id="{71FE7E3D-6B5A-487A-AAD6-09A6137BEC2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FDED6-A593-4B01-8A9F-6464F200E2F2}" type="datetime1">
              <a:rPr lang="en-US" smtClean="0"/>
              <a:t>8/16/2021</a:t>
            </a:fld>
            <a:endParaRPr lang="en-US"/>
          </a:p>
        </p:txBody>
      </p:sp>
      <p:sp>
        <p:nvSpPr>
          <p:cNvPr id="4" name="Footer Placeholder 3"/>
          <p:cNvSpPr>
            <a:spLocks noGrp="1"/>
          </p:cNvSpPr>
          <p:nvPr>
            <p:ph type="ftr" sz="quarter" idx="11"/>
          </p:nvPr>
        </p:nvSpPr>
        <p:spPr/>
        <p:txBody>
          <a:bodyPr/>
          <a:lstStyle/>
          <a:p>
            <a:r>
              <a:rPr lang="en-US" smtClean="0"/>
              <a:t>Selma Joseph. MCA LMCST</a:t>
            </a:r>
            <a:endParaRPr lang="en-US"/>
          </a:p>
        </p:txBody>
      </p:sp>
      <p:sp>
        <p:nvSpPr>
          <p:cNvPr id="5" name="Slide Number Placeholder 4"/>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C5E59-B656-4F9A-B799-0058D3542D0C}" type="datetime1">
              <a:rPr lang="en-US" smtClean="0"/>
              <a:t>8/16/2021</a:t>
            </a:fld>
            <a:endParaRPr lang="en-US"/>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818E33-4BC8-41BB-B1BC-2E63415017D3}" type="datetime1">
              <a:rPr lang="en-US" smtClean="0"/>
              <a:t>8/16/2021</a:t>
            </a:fld>
            <a:endParaRPr lang="en-US"/>
          </a:p>
        </p:txBody>
      </p:sp>
      <p:sp>
        <p:nvSpPr>
          <p:cNvPr id="6" name="Footer Placeholder 5"/>
          <p:cNvSpPr>
            <a:spLocks noGrp="1"/>
          </p:cNvSpPr>
          <p:nvPr>
            <p:ph type="ftr" sz="quarter" idx="11"/>
          </p:nvPr>
        </p:nvSpPr>
        <p:spPr/>
        <p:txBody>
          <a:bodyPr/>
          <a:lstStyle/>
          <a:p>
            <a:r>
              <a:rPr lang="en-US" smtClean="0"/>
              <a:t>Selma Joseph. MCA LMCST</a:t>
            </a:r>
            <a:endParaRPr lang="en-US"/>
          </a:p>
        </p:txBody>
      </p:sp>
      <p:sp>
        <p:nvSpPr>
          <p:cNvPr id="7" name="Slide Number Placeholder 6"/>
          <p:cNvSpPr>
            <a:spLocks noGrp="1"/>
          </p:cNvSpPr>
          <p:nvPr>
            <p:ph type="sldNum" sz="quarter" idx="12"/>
          </p:nvPr>
        </p:nvSpPr>
        <p:spPr/>
        <p:txBody>
          <a:bodyPr/>
          <a:lstStyle/>
          <a:p>
            <a:fld id="{71FE7E3D-6B5A-487A-AAD6-09A6137BEC2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3E488A-108F-4E53-B78F-51681AE05189}" type="datetime1">
              <a:rPr lang="en-US" smtClean="0"/>
              <a:t>8/16/2021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Selma Joseph. MCA LMCST</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1FE7E3D-6B5A-487A-AAD6-09A6137BEC2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C62B048-D205-40D6-B56E-551164C90B4D}" type="datetime1">
              <a:rPr lang="en-US" smtClean="0"/>
              <a:t>8/16/2021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Selma Joseph. MCA LMCST</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FE7E3D-6B5A-487A-AAD6-09A6137BEC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458200" cy="914400"/>
          </a:xfrm>
        </p:spPr>
        <p:txBody>
          <a:bodyPr>
            <a:normAutofit/>
          </a:bodyPr>
          <a:lstStyle/>
          <a:p>
            <a:pPr algn="ctr"/>
            <a:r>
              <a:rPr lang="en-US" sz="5400" b="1" dirty="0" smtClean="0">
                <a:solidFill>
                  <a:srgbClr val="FF0000"/>
                </a:solidFill>
              </a:rPr>
              <a:t>MODULE - IV</a:t>
            </a:r>
            <a:endParaRPr lang="en-US" sz="5400" b="1" dirty="0">
              <a:solidFill>
                <a:srgbClr val="FF0000"/>
              </a:solidFill>
            </a:endParaRPr>
          </a:p>
        </p:txBody>
      </p:sp>
      <p:sp>
        <p:nvSpPr>
          <p:cNvPr id="2" name="Title 1"/>
          <p:cNvSpPr>
            <a:spLocks noGrp="1"/>
          </p:cNvSpPr>
          <p:nvPr>
            <p:ph type="ctrTitle"/>
          </p:nvPr>
        </p:nvSpPr>
        <p:spPr>
          <a:xfrm>
            <a:off x="457200" y="1447800"/>
            <a:ext cx="8458200" cy="1676400"/>
          </a:xfrm>
        </p:spPr>
        <p:txBody>
          <a:bodyPr>
            <a:normAutofit/>
          </a:bodyPr>
          <a:lstStyle/>
          <a:p>
            <a:r>
              <a:rPr lang="en-US" sz="4800" b="0" dirty="0">
                <a:solidFill>
                  <a:srgbClr val="FFC000"/>
                </a:solidFill>
              </a:rPr>
              <a:t>Knowledge </a:t>
            </a:r>
            <a:r>
              <a:rPr lang="en-US" sz="4800" dirty="0">
                <a:solidFill>
                  <a:srgbClr val="FFC000"/>
                </a:solidFill>
              </a:rPr>
              <a:t>R</a:t>
            </a:r>
            <a:r>
              <a:rPr lang="en-US" sz="4800" b="0" dirty="0" smtClean="0">
                <a:solidFill>
                  <a:srgbClr val="FFC000"/>
                </a:solidFill>
              </a:rPr>
              <a:t>epresentation </a:t>
            </a:r>
            <a:r>
              <a:rPr lang="en-US" sz="4800" dirty="0">
                <a:solidFill>
                  <a:srgbClr val="FFC000"/>
                </a:solidFill>
              </a:rPr>
              <a:t>U</a:t>
            </a:r>
            <a:r>
              <a:rPr lang="en-US" sz="4800" b="0" dirty="0" smtClean="0">
                <a:solidFill>
                  <a:srgbClr val="FFC000"/>
                </a:solidFill>
              </a:rPr>
              <a:t>sing Logic </a:t>
            </a:r>
            <a:r>
              <a:rPr lang="en-US" sz="2800" b="0" dirty="0" smtClean="0">
                <a:solidFill>
                  <a:srgbClr val="FFC000"/>
                </a:solidFill>
              </a:rPr>
              <a:t>(Part-3)</a:t>
            </a:r>
            <a:endParaRPr lang="en-US" sz="2800" dirty="0">
              <a:solidFill>
                <a:srgbClr val="FFC000"/>
              </a:solidFill>
            </a:endParaRPr>
          </a:p>
        </p:txBody>
      </p:sp>
      <p:sp>
        <p:nvSpPr>
          <p:cNvPr id="5" name="Subtitle 2"/>
          <p:cNvSpPr txBox="1">
            <a:spLocks/>
          </p:cNvSpPr>
          <p:nvPr/>
        </p:nvSpPr>
        <p:spPr>
          <a:xfrm>
            <a:off x="76200" y="5791200"/>
            <a:ext cx="8382000" cy="914400"/>
          </a:xfrm>
          <a:prstGeom prst="rect">
            <a:avLst/>
          </a:prstGeom>
        </p:spPr>
        <p:txBody>
          <a:bodyPr vert="horz" anchor="b">
            <a:normAutofit/>
          </a:bodyPr>
          <a:lstStyle>
            <a:lvl1pPr marL="0" indent="0" algn="l" rtl="0" eaLnBrk="1" latinLnBrk="0" hangingPunct="1">
              <a:spcBef>
                <a:spcPct val="20000"/>
              </a:spcBef>
              <a:buClr>
                <a:schemeClr val="accent1"/>
              </a:buClr>
              <a:buSzPct val="70000"/>
              <a:buFont typeface="Wingdings 2"/>
              <a:buNone/>
              <a:defRPr kumimoji="0" sz="2400" kern="1200">
                <a:solidFill>
                  <a:schemeClr val="tx2">
                    <a:shade val="75000"/>
                  </a:schemeClr>
                </a:solidFill>
                <a:latin typeface="+mn-lt"/>
                <a:ea typeface="+mn-ea"/>
                <a:cs typeface="+mn-cs"/>
              </a:defRPr>
            </a:lvl1pPr>
            <a:lvl2pPr marL="457200" indent="0" algn="ctr" rtl="0" eaLnBrk="1" latinLnBrk="0" hangingPunct="1">
              <a:spcBef>
                <a:spcPct val="20000"/>
              </a:spcBef>
              <a:buClr>
                <a:schemeClr val="accent1"/>
              </a:buClr>
              <a:buSzPct val="70000"/>
              <a:buFont typeface="Wingdings 2"/>
              <a:buNone/>
              <a:defRPr kumimoji="0" sz="2800" kern="1200">
                <a:solidFill>
                  <a:schemeClr val="tx2"/>
                </a:solidFill>
                <a:latin typeface="+mn-lt"/>
                <a:ea typeface="+mn-ea"/>
                <a:cs typeface="+mn-cs"/>
              </a:defRPr>
            </a:lvl2pPr>
            <a:lvl3pPr marL="914400" indent="0" algn="ctr" rtl="0" eaLnBrk="1" latinLnBrk="0" hangingPunct="1">
              <a:spcBef>
                <a:spcPct val="20000"/>
              </a:spcBef>
              <a:buClr>
                <a:schemeClr val="accent1"/>
              </a:buClr>
              <a:buSzPct val="70000"/>
              <a:buFont typeface="Wingdings 2"/>
              <a:buNone/>
              <a:defRPr kumimoji="0" sz="2400" kern="1200">
                <a:solidFill>
                  <a:schemeClr val="tx2"/>
                </a:solidFill>
                <a:latin typeface="+mn-lt"/>
                <a:ea typeface="+mn-ea"/>
                <a:cs typeface="+mn-cs"/>
              </a:defRPr>
            </a:lvl3pPr>
            <a:lvl4pPr marL="1371600" indent="0" algn="ctr" rtl="0" eaLnBrk="1" latinLnBrk="0" hangingPunct="1">
              <a:spcBef>
                <a:spcPct val="20000"/>
              </a:spcBef>
              <a:buClr>
                <a:schemeClr val="accent1"/>
              </a:buClr>
              <a:buSzPct val="70000"/>
              <a:buFont typeface="Wingdings 2"/>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5pPr>
            <a:lvl6pPr marL="22860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6pPr>
            <a:lvl7pPr marL="2743200" indent="0" algn="ctr" rtl="0" eaLnBrk="1" latinLnBrk="0" hangingPunct="1">
              <a:spcBef>
                <a:spcPct val="20000"/>
              </a:spcBef>
              <a:buClr>
                <a:schemeClr val="accent1"/>
              </a:buClr>
              <a:buSzPct val="60000"/>
              <a:buFont typeface="Wingdings 2"/>
              <a:buNone/>
              <a:defRPr kumimoji="0" sz="1600" kern="1200">
                <a:solidFill>
                  <a:schemeClr val="tx2"/>
                </a:solidFill>
                <a:latin typeface="+mn-lt"/>
                <a:ea typeface="+mn-ea"/>
                <a:cs typeface="+mn-cs"/>
              </a:defRPr>
            </a:lvl7pPr>
            <a:lvl8pPr marL="3200400" indent="0" algn="ctr" rtl="0" eaLnBrk="1" latinLnBrk="0" hangingPunct="1">
              <a:spcBef>
                <a:spcPct val="20000"/>
              </a:spcBef>
              <a:buClr>
                <a:schemeClr val="accent1"/>
              </a:buClr>
              <a:buSzPct val="60000"/>
              <a:buFont typeface="Wingdings 2"/>
              <a:buNone/>
              <a:defRPr kumimoji="0" sz="1600" kern="1200" baseline="0">
                <a:solidFill>
                  <a:schemeClr val="tx2"/>
                </a:solidFill>
                <a:latin typeface="+mn-lt"/>
                <a:ea typeface="+mn-ea"/>
                <a:cs typeface="+mn-cs"/>
              </a:defRPr>
            </a:lvl8pPr>
            <a:lvl9pPr marL="3657600" indent="0" algn="ctr" rtl="0" eaLnBrk="1" latinLnBrk="0" hangingPunct="1">
              <a:spcBef>
                <a:spcPct val="20000"/>
              </a:spcBef>
              <a:buClr>
                <a:schemeClr val="accent1"/>
              </a:buClr>
              <a:buSzPct val="60000"/>
              <a:buFont typeface="Wingdings 2"/>
              <a:buNone/>
              <a:defRPr kumimoji="0" sz="1400" kern="1200" baseline="0">
                <a:solidFill>
                  <a:schemeClr val="tx2"/>
                </a:solidFill>
                <a:latin typeface="+mn-lt"/>
                <a:ea typeface="+mn-ea"/>
                <a:cs typeface="+mn-cs"/>
              </a:defRPr>
            </a:lvl9pPr>
          </a:lstStyle>
          <a:p>
            <a:r>
              <a:rPr lang="en-US" b="1" dirty="0" smtClean="0">
                <a:solidFill>
                  <a:schemeClr val="bg1">
                    <a:lumMod val="85000"/>
                    <a:lumOff val="15000"/>
                  </a:schemeClr>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Selma Joseph A.</a:t>
            </a:r>
            <a:endParaRPr lang="en-US" b="1" dirty="0">
              <a:solidFill>
                <a:schemeClr val="tx1"/>
              </a:solidFill>
              <a:latin typeface="Times New Roman" pitchFamily="18" charset="0"/>
              <a:cs typeface="Times New Roman" pitchFamily="18" charset="0"/>
            </a:endParaRPr>
          </a:p>
        </p:txBody>
      </p:sp>
      <p:sp>
        <p:nvSpPr>
          <p:cNvPr id="4" name="TextBox 3"/>
          <p:cNvSpPr txBox="1"/>
          <p:nvPr/>
        </p:nvSpPr>
        <p:spPr>
          <a:xfrm>
            <a:off x="2971800" y="3352800"/>
            <a:ext cx="2895600" cy="769441"/>
          </a:xfrm>
          <a:prstGeom prst="rect">
            <a:avLst/>
          </a:prstGeom>
          <a:noFill/>
          <a:ln w="38100">
            <a:solidFill>
              <a:srgbClr val="00B0F0"/>
            </a:solidFill>
          </a:ln>
        </p:spPr>
        <p:txBody>
          <a:bodyPr wrap="square" rtlCol="0">
            <a:spAutoFit/>
          </a:bodyPr>
          <a:lstStyle/>
          <a:p>
            <a:r>
              <a:rPr lang="en-US" sz="4400" b="1" dirty="0" smtClean="0">
                <a:solidFill>
                  <a:srgbClr val="0070C0"/>
                </a:solidFill>
              </a:rPr>
              <a:t>PLANNING</a:t>
            </a:r>
            <a:endParaRPr lang="en-US" sz="4400" b="1" dirty="0">
              <a:solidFill>
                <a:srgbClr val="0070C0"/>
              </a:solidFill>
            </a:endParaRPr>
          </a:p>
        </p:txBody>
      </p:sp>
    </p:spTree>
    <p:extLst>
      <p:ext uri="{BB962C8B-B14F-4D97-AF65-F5344CB8AC3E}">
        <p14:creationId xmlns:p14="http://schemas.microsoft.com/office/powerpoint/2010/main" val="544356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10</a:t>
            </a:fld>
            <a:endParaRPr lang="en-US"/>
          </a:p>
        </p:txBody>
      </p:sp>
      <p:sp>
        <p:nvSpPr>
          <p:cNvPr id="5" name="Content Placeholder 4"/>
          <p:cNvSpPr>
            <a:spLocks noGrp="1"/>
          </p:cNvSpPr>
          <p:nvPr>
            <p:ph sz="quarter" idx="1"/>
          </p:nvPr>
        </p:nvSpPr>
        <p:spPr>
          <a:xfrm>
            <a:off x="228600" y="838200"/>
            <a:ext cx="8763000" cy="5715000"/>
          </a:xfrm>
        </p:spPr>
        <p:txBody>
          <a:bodyPr>
            <a:normAutofit fontScale="92500" lnSpcReduction="20000"/>
          </a:bodyPr>
          <a:lstStyle/>
          <a:p>
            <a:r>
              <a:rPr lang="en-US" sz="2400" b="1" dirty="0">
                <a:latin typeface="Times New Roman" pitchFamily="18" charset="0"/>
                <a:cs typeface="Times New Roman" pitchFamily="18" charset="0"/>
              </a:rPr>
              <a:t>Goal stack</a:t>
            </a:r>
          </a:p>
          <a:p>
            <a:pPr marL="0" indent="0">
              <a:buNone/>
            </a:pPr>
            <a:r>
              <a:rPr lang="en-US" sz="2400" dirty="0">
                <a:latin typeface="Times New Roman" pitchFamily="18" charset="0"/>
                <a:cs typeface="Times New Roman" pitchFamily="18" charset="0"/>
              </a:rPr>
              <a:t>In goal stack planning, we make use of stack called a goal stack usually denoted by </a:t>
            </a:r>
            <a:r>
              <a:rPr lang="en-US" sz="2400" dirty="0" smtClean="0">
                <a:latin typeface="Times New Roman" pitchFamily="18" charset="0"/>
                <a:cs typeface="Times New Roman" pitchFamily="18" charset="0"/>
              </a:rPr>
              <a:t>GS. The </a:t>
            </a:r>
            <a:r>
              <a:rPr lang="en-US" sz="2400" dirty="0">
                <a:latin typeface="Times New Roman" pitchFamily="18" charset="0"/>
                <a:cs typeface="Times New Roman" pitchFamily="18" charset="0"/>
              </a:rPr>
              <a:t>goal stack GS contains both subgoals and actions that have been proposed to </a:t>
            </a:r>
            <a:r>
              <a:rPr lang="en-US" sz="2400" dirty="0" smtClean="0">
                <a:latin typeface="Times New Roman" pitchFamily="18" charset="0"/>
                <a:cs typeface="Times New Roman" pitchFamily="18" charset="0"/>
              </a:rPr>
              <a:t>satisfy those </a:t>
            </a:r>
            <a:r>
              <a:rPr lang="en-US" sz="2400" dirty="0">
                <a:latin typeface="Times New Roman" pitchFamily="18" charset="0"/>
                <a:cs typeface="Times New Roman" pitchFamily="18" charset="0"/>
              </a:rPr>
              <a:t>subgoals. It relies on a database, denoted by DB, that describes the current </a:t>
            </a:r>
            <a:r>
              <a:rPr lang="en-US" sz="2400" dirty="0" smtClean="0">
                <a:latin typeface="Times New Roman" pitchFamily="18" charset="0"/>
                <a:cs typeface="Times New Roman" pitchFamily="18" charset="0"/>
              </a:rPr>
              <a:t>situation, and </a:t>
            </a:r>
            <a:r>
              <a:rPr lang="en-US" sz="2400" dirty="0">
                <a:latin typeface="Times New Roman" pitchFamily="18" charset="0"/>
                <a:cs typeface="Times New Roman" pitchFamily="18" charset="0"/>
              </a:rPr>
              <a:t>a set of actions described by PRECONDITION, ADD and DELETE lists</a:t>
            </a:r>
            <a:r>
              <a:rPr lang="en-US" sz="2400" dirty="0" smtClean="0">
                <a:latin typeface="Times New Roman" pitchFamily="18" charset="0"/>
                <a:cs typeface="Times New Roman" pitchFamily="18" charset="0"/>
              </a:rPr>
              <a:t>.</a:t>
            </a:r>
          </a:p>
          <a:p>
            <a:r>
              <a:rPr lang="en-US" sz="2400" b="1" dirty="0">
                <a:latin typeface="Times New Roman" pitchFamily="18" charset="0"/>
                <a:cs typeface="Times New Roman" pitchFamily="18" charset="0"/>
              </a:rPr>
              <a:t>Basic idea</a:t>
            </a:r>
          </a:p>
          <a:p>
            <a:pPr marL="0" indent="0">
              <a:buNone/>
            </a:pPr>
            <a:r>
              <a:rPr lang="en-US" sz="2400" dirty="0">
                <a:latin typeface="Times New Roman" pitchFamily="18" charset="0"/>
                <a:cs typeface="Times New Roman" pitchFamily="18" charset="0"/>
              </a:rPr>
              <a:t>At each succeeding step of the problem solving process, a subgoal of the stack is </a:t>
            </a:r>
            <a:r>
              <a:rPr lang="en-US" sz="2400" dirty="0" smtClean="0">
                <a:latin typeface="Times New Roman" pitchFamily="18" charset="0"/>
                <a:cs typeface="Times New Roman" pitchFamily="18" charset="0"/>
              </a:rPr>
              <a:t>pursued. An </a:t>
            </a:r>
            <a:r>
              <a:rPr lang="en-US" sz="2400" dirty="0">
                <a:latin typeface="Times New Roman" pitchFamily="18" charset="0"/>
                <a:cs typeface="Times New Roman" pitchFamily="18" charset="0"/>
              </a:rPr>
              <a:t>action that could cause it to be true is sought. If an appropriate action is found, </a:t>
            </a:r>
            <a:r>
              <a:rPr lang="en-US" sz="2400" dirty="0" smtClean="0">
                <a:latin typeface="Times New Roman" pitchFamily="18" charset="0"/>
                <a:cs typeface="Times New Roman" pitchFamily="18" charset="0"/>
              </a:rPr>
              <a:t>its precondition </a:t>
            </a:r>
            <a:r>
              <a:rPr lang="en-US" sz="2400" dirty="0">
                <a:latin typeface="Times New Roman" pitchFamily="18" charset="0"/>
                <a:cs typeface="Times New Roman" pitchFamily="18" charset="0"/>
              </a:rPr>
              <a:t>is established as the top subgoal of the stack in order for that action to </a:t>
            </a:r>
            <a:r>
              <a:rPr lang="en-US" sz="2400" dirty="0" smtClean="0">
                <a:latin typeface="Times New Roman" pitchFamily="18" charset="0"/>
                <a:cs typeface="Times New Roman" pitchFamily="18" charset="0"/>
              </a:rPr>
              <a:t>be applicable</a:t>
            </a:r>
            <a:r>
              <a:rPr lang="en-US" sz="2400" dirty="0">
                <a:latin typeface="Times New Roman" pitchFamily="18" charset="0"/>
                <a:cs typeface="Times New Roman" pitchFamily="18" charset="0"/>
              </a:rPr>
              <a:t>. When a sequence of actions that satisfies a subgoal is found, that sequence </a:t>
            </a:r>
            <a:r>
              <a:rPr lang="en-US" sz="2400" dirty="0" smtClean="0">
                <a:latin typeface="Times New Roman" pitchFamily="18" charset="0"/>
                <a:cs typeface="Times New Roman" pitchFamily="18" charset="0"/>
              </a:rPr>
              <a:t>is applied </a:t>
            </a:r>
            <a:r>
              <a:rPr lang="en-US" sz="2400" dirty="0">
                <a:latin typeface="Times New Roman" pitchFamily="18" charset="0"/>
                <a:cs typeface="Times New Roman" pitchFamily="18" charset="0"/>
              </a:rPr>
              <a:t>to the current situation, yielding a new current situation. Then, all the subgoals </a:t>
            </a:r>
            <a:r>
              <a:rPr lang="en-US" sz="2400" dirty="0" smtClean="0">
                <a:latin typeface="Times New Roman" pitchFamily="18" charset="0"/>
                <a:cs typeface="Times New Roman" pitchFamily="18" charset="0"/>
              </a:rPr>
              <a:t>that are </a:t>
            </a:r>
            <a:r>
              <a:rPr lang="en-US" sz="2400" dirty="0">
                <a:latin typeface="Times New Roman" pitchFamily="18" charset="0"/>
                <a:cs typeface="Times New Roman" pitchFamily="18" charset="0"/>
              </a:rPr>
              <a:t>satisfied by the new current situation are popped off the stack. Next, another </a:t>
            </a:r>
            <a:r>
              <a:rPr lang="en-US" sz="2400" dirty="0" smtClean="0">
                <a:latin typeface="Times New Roman" pitchFamily="18" charset="0"/>
                <a:cs typeface="Times New Roman" pitchFamily="18" charset="0"/>
              </a:rPr>
              <a:t>subgoal of </a:t>
            </a:r>
            <a:r>
              <a:rPr lang="en-US" sz="2400" dirty="0">
                <a:latin typeface="Times New Roman" pitchFamily="18" charset="0"/>
                <a:cs typeface="Times New Roman" pitchFamily="18" charset="0"/>
              </a:rPr>
              <a:t>the stack is explored </a:t>
            </a:r>
            <a:r>
              <a:rPr lang="en-US" sz="2400" dirty="0" smtClean="0">
                <a:latin typeface="Times New Roman" pitchFamily="18" charset="0"/>
                <a:cs typeface="Times New Roman" pitchFamily="18" charset="0"/>
              </a:rPr>
              <a:t>. This </a:t>
            </a:r>
            <a:r>
              <a:rPr lang="en-US" sz="2400" dirty="0">
                <a:latin typeface="Times New Roman" pitchFamily="18" charset="0"/>
                <a:cs typeface="Times New Roman" pitchFamily="18" charset="0"/>
              </a:rPr>
              <a:t>process continues until the goal stack is empty. Then, as one last check, the </a:t>
            </a:r>
            <a:r>
              <a:rPr lang="en-US" sz="2400" dirty="0" smtClean="0">
                <a:latin typeface="Times New Roman" pitchFamily="18" charset="0"/>
                <a:cs typeface="Times New Roman" pitchFamily="18" charset="0"/>
              </a:rPr>
              <a:t>original goal </a:t>
            </a:r>
            <a:r>
              <a:rPr lang="en-US" sz="2400" dirty="0">
                <a:latin typeface="Times New Roman" pitchFamily="18" charset="0"/>
                <a:cs typeface="Times New Roman" pitchFamily="18" charset="0"/>
              </a:rPr>
              <a:t>is compared to the final situation derived from the application of the chosen </a:t>
            </a:r>
            <a:r>
              <a:rPr lang="en-US" sz="2400" dirty="0" smtClean="0">
                <a:latin typeface="Times New Roman" pitchFamily="18" charset="0"/>
                <a:cs typeface="Times New Roman" pitchFamily="18" charset="0"/>
              </a:rPr>
              <a:t>actions. If </a:t>
            </a:r>
            <a:r>
              <a:rPr lang="en-US" sz="2400" dirty="0">
                <a:latin typeface="Times New Roman" pitchFamily="18" charset="0"/>
                <a:cs typeface="Times New Roman" pitchFamily="18" charset="0"/>
              </a:rPr>
              <a:t>any conditions on the goal are not satisfied in that </a:t>
            </a:r>
            <a:r>
              <a:rPr lang="en-US" sz="2400" dirty="0" smtClean="0">
                <a:latin typeface="Times New Roman" pitchFamily="18" charset="0"/>
                <a:cs typeface="Times New Roman" pitchFamily="18" charset="0"/>
              </a:rPr>
              <a:t>situation, </a:t>
            </a:r>
            <a:r>
              <a:rPr lang="en-US" sz="2400" dirty="0">
                <a:latin typeface="Times New Roman" pitchFamily="18" charset="0"/>
                <a:cs typeface="Times New Roman" pitchFamily="18" charset="0"/>
              </a:rPr>
              <a:t>then those unsolved subgoals </a:t>
            </a:r>
            <a:r>
              <a:rPr lang="en-US" sz="2400" dirty="0" smtClean="0">
                <a:latin typeface="Times New Roman" pitchFamily="18" charset="0"/>
                <a:cs typeface="Times New Roman" pitchFamily="18" charset="0"/>
              </a:rPr>
              <a:t>are reinserted </a:t>
            </a:r>
            <a:r>
              <a:rPr lang="en-US" sz="2400" dirty="0">
                <a:latin typeface="Times New Roman" pitchFamily="18" charset="0"/>
                <a:cs typeface="Times New Roman" pitchFamily="18" charset="0"/>
              </a:rPr>
              <a:t>onto the stack and the process resumed.</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147708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11</a:t>
            </a:fld>
            <a:endParaRPr lang="en-US"/>
          </a:p>
        </p:txBody>
      </p:sp>
      <p:sp>
        <p:nvSpPr>
          <p:cNvPr id="5" name="Content Placeholder 4"/>
          <p:cNvSpPr>
            <a:spLocks noGrp="1"/>
          </p:cNvSpPr>
          <p:nvPr>
            <p:ph sz="quarter" idx="1"/>
          </p:nvPr>
        </p:nvSpPr>
        <p:spPr>
          <a:xfrm>
            <a:off x="152400" y="914400"/>
            <a:ext cx="3886200" cy="5715000"/>
          </a:xfrm>
          <a:ln>
            <a:solidFill>
              <a:srgbClr val="0070C0"/>
            </a:solidFill>
          </a:ln>
        </p:spPr>
        <p:txBody>
          <a:bodyPr>
            <a:normAutofit lnSpcReduction="10000"/>
          </a:bodyPr>
          <a:lstStyle/>
          <a:p>
            <a:pPr algn="just"/>
            <a:r>
              <a:rPr lang="en-US" sz="2200" b="1" dirty="0">
                <a:latin typeface="Times New Roman" pitchFamily="18" charset="0"/>
                <a:cs typeface="Times New Roman" pitchFamily="18" charset="0"/>
              </a:rPr>
              <a:t>The STRIPS planner</a:t>
            </a:r>
          </a:p>
          <a:p>
            <a:pPr marL="0" indent="0" algn="just">
              <a:buNone/>
            </a:pPr>
            <a:r>
              <a:rPr lang="en-US" sz="2200" dirty="0">
                <a:latin typeface="Times New Roman" pitchFamily="18" charset="0"/>
                <a:cs typeface="Times New Roman" pitchFamily="18" charset="0"/>
              </a:rPr>
              <a:t>The reasoning strategy used by STRIPS is goal stack planning. STRIPS (Stanford </a:t>
            </a:r>
            <a:r>
              <a:rPr lang="en-US" sz="2200" dirty="0" smtClean="0">
                <a:latin typeface="Times New Roman" pitchFamily="18" charset="0"/>
                <a:cs typeface="Times New Roman" pitchFamily="18" charset="0"/>
              </a:rPr>
              <a:t>Research Institute </a:t>
            </a:r>
            <a:r>
              <a:rPr lang="en-US" sz="2200" dirty="0">
                <a:latin typeface="Times New Roman" pitchFamily="18" charset="0"/>
                <a:cs typeface="Times New Roman" pitchFamily="18" charset="0"/>
              </a:rPr>
              <a:t>Problem Solver) is an automated planner developed by Richard Fikes and </a:t>
            </a:r>
            <a:r>
              <a:rPr lang="en-US" sz="2200" dirty="0" smtClean="0">
                <a:latin typeface="Times New Roman" pitchFamily="18" charset="0"/>
                <a:cs typeface="Times New Roman" pitchFamily="18" charset="0"/>
              </a:rPr>
              <a:t>Nils Nilsson </a:t>
            </a:r>
            <a:r>
              <a:rPr lang="en-US" sz="2200" dirty="0">
                <a:latin typeface="Times New Roman" pitchFamily="18" charset="0"/>
                <a:cs typeface="Times New Roman" pitchFamily="18" charset="0"/>
              </a:rPr>
              <a:t>in 1971. The same name was later used to refer to the formal language of </a:t>
            </a:r>
            <a:r>
              <a:rPr lang="en-US" sz="2200" dirty="0" smtClean="0">
                <a:latin typeface="Times New Roman" pitchFamily="18" charset="0"/>
                <a:cs typeface="Times New Roman" pitchFamily="18" charset="0"/>
              </a:rPr>
              <a:t>the inputs </a:t>
            </a:r>
            <a:r>
              <a:rPr lang="en-US" sz="2200" dirty="0">
                <a:latin typeface="Times New Roman" pitchFamily="18" charset="0"/>
                <a:cs typeface="Times New Roman" pitchFamily="18" charset="0"/>
              </a:rPr>
              <a:t>to this planner. This language is the base for most of the languages for </a:t>
            </a:r>
            <a:r>
              <a:rPr lang="en-US" sz="2200" dirty="0" smtClean="0">
                <a:latin typeface="Times New Roman" pitchFamily="18" charset="0"/>
                <a:cs typeface="Times New Roman" pitchFamily="18" charset="0"/>
              </a:rPr>
              <a:t>expressing automated </a:t>
            </a:r>
            <a:r>
              <a:rPr lang="en-US" sz="2200" dirty="0">
                <a:latin typeface="Times New Roman" pitchFamily="18" charset="0"/>
                <a:cs typeface="Times New Roman" pitchFamily="18" charset="0"/>
              </a:rPr>
              <a:t>planning problem instances in use today; such languages are commonly </a:t>
            </a:r>
            <a:r>
              <a:rPr lang="en-US" sz="2200" dirty="0" smtClean="0">
                <a:latin typeface="Times New Roman" pitchFamily="18" charset="0"/>
                <a:cs typeface="Times New Roman" pitchFamily="18" charset="0"/>
              </a:rPr>
              <a:t>known as </a:t>
            </a:r>
            <a:r>
              <a:rPr lang="en-US" sz="2200" b="1" dirty="0">
                <a:latin typeface="Times New Roman" pitchFamily="18" charset="0"/>
                <a:cs typeface="Times New Roman" pitchFamily="18" charset="0"/>
              </a:rPr>
              <a:t>action languages</a:t>
            </a:r>
            <a:r>
              <a:rPr lang="en-US" sz="2200" dirty="0" smtClean="0">
                <a:latin typeface="Times New Roman" pitchFamily="18" charset="0"/>
                <a:cs typeface="Times New Roman" pitchFamily="18" charset="0"/>
              </a:rPr>
              <a:t>.</a:t>
            </a:r>
          </a:p>
          <a:p>
            <a:pPr marL="0" indent="0" algn="just">
              <a:buNone/>
            </a:pPr>
            <a:endParaRPr lang="en-US" sz="2200" dirty="0">
              <a:latin typeface="Times New Roman" pitchFamily="18" charset="0"/>
              <a:cs typeface="Times New Roman" pitchFamily="18" charset="0"/>
            </a:endParaRPr>
          </a:p>
        </p:txBody>
      </p:sp>
      <p:sp>
        <p:nvSpPr>
          <p:cNvPr id="6" name="Rectangle 5"/>
          <p:cNvSpPr/>
          <p:nvPr/>
        </p:nvSpPr>
        <p:spPr>
          <a:xfrm>
            <a:off x="4038600" y="889844"/>
            <a:ext cx="4953000" cy="5601533"/>
          </a:xfrm>
          <a:prstGeom prst="rect">
            <a:avLst/>
          </a:prstGeom>
          <a:ln>
            <a:solidFill>
              <a:srgbClr val="0070C0"/>
            </a:solidFill>
          </a:ln>
        </p:spPr>
        <p:txBody>
          <a:bodyPr wrap="square">
            <a:spAutoFit/>
          </a:bodyPr>
          <a:lstStyle/>
          <a:p>
            <a:r>
              <a:rPr lang="en-US" sz="2000" b="1" dirty="0" smtClean="0">
                <a:latin typeface="Times New Roman" pitchFamily="18" charset="0"/>
                <a:cs typeface="Times New Roman" pitchFamily="18" charset="0"/>
              </a:rPr>
              <a:t>Algorithm</a:t>
            </a: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1. Push </a:t>
            </a:r>
            <a:r>
              <a:rPr lang="en-US" sz="2000" dirty="0">
                <a:latin typeface="Times New Roman" pitchFamily="18" charset="0"/>
                <a:cs typeface="Times New Roman" pitchFamily="18" charset="0"/>
              </a:rPr>
              <a:t>the compound predicate </a:t>
            </a:r>
            <a:r>
              <a:rPr lang="en-US" sz="2000" dirty="0" smtClean="0">
                <a:latin typeface="Times New Roman" pitchFamily="18" charset="0"/>
                <a:cs typeface="Times New Roman" pitchFamily="18" charset="0"/>
              </a:rPr>
              <a:t>describing the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goal </a:t>
            </a:r>
            <a:r>
              <a:rPr lang="en-US" sz="2000" dirty="0">
                <a:latin typeface="Times New Roman" pitchFamily="18" charset="0"/>
                <a:cs typeface="Times New Roman" pitchFamily="18" charset="0"/>
              </a:rPr>
              <a:t>state in to the Stack.</a:t>
            </a:r>
          </a:p>
          <a:p>
            <a:r>
              <a:rPr lang="en-US" sz="2000" dirty="0">
                <a:latin typeface="Times New Roman" pitchFamily="18" charset="0"/>
                <a:cs typeface="Times New Roman" pitchFamily="18" charset="0"/>
              </a:rPr>
              <a:t>2. Push the individual predicates of the goal </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state </a:t>
            </a:r>
            <a:r>
              <a:rPr lang="en-US" sz="2000" dirty="0">
                <a:latin typeface="Times New Roman" pitchFamily="18" charset="0"/>
                <a:cs typeface="Times New Roman" pitchFamily="18" charset="0"/>
              </a:rPr>
              <a:t>in to the Stack.</a:t>
            </a:r>
          </a:p>
          <a:p>
            <a:r>
              <a:rPr lang="en-US" sz="2000" dirty="0">
                <a:latin typeface="Times New Roman" pitchFamily="18" charset="0"/>
                <a:cs typeface="Times New Roman" pitchFamily="18" charset="0"/>
              </a:rPr>
              <a:t>3. Loop till the Stack is empty</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Pop an element E from the Stack.</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 If E is a predicate</a:t>
            </a:r>
          </a:p>
          <a:p>
            <a:r>
              <a:rPr lang="en-US" sz="2000" dirty="0" smtClean="0">
                <a:latin typeface="Times New Roman" pitchFamily="18" charset="0"/>
                <a:cs typeface="Times New Roman" pitchFamily="18" charset="0"/>
              </a:rPr>
              <a:t>          i</a:t>
            </a:r>
            <a:r>
              <a:rPr lang="en-US" sz="2000" dirty="0">
                <a:latin typeface="Times New Roman" pitchFamily="18" charset="0"/>
                <a:cs typeface="Times New Roman" pitchFamily="18" charset="0"/>
              </a:rPr>
              <a:t>. If E is True</a:t>
            </a:r>
          </a:p>
          <a:p>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Do nothing.</a:t>
            </a:r>
          </a:p>
          <a:p>
            <a:r>
              <a:rPr lang="en-US" sz="2000" dirty="0" smtClean="0">
                <a:latin typeface="Times New Roman" pitchFamily="18" charset="0"/>
                <a:cs typeface="Times New Roman" pitchFamily="18" charset="0"/>
              </a:rPr>
              <a:t>          ii</a:t>
            </a:r>
            <a:r>
              <a:rPr lang="en-US" sz="2000" dirty="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A</a:t>
            </a: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Push the relevant action into </a:t>
            </a:r>
            <a:r>
              <a:rPr lang="en-US" dirty="0" smtClean="0">
                <a:latin typeface="Times New Roman" pitchFamily="18" charset="0"/>
                <a:cs typeface="Times New Roman" pitchFamily="18" charset="0"/>
              </a:rPr>
              <a:t>the Stack</a:t>
            </a:r>
            <a:r>
              <a:rPr lang="en-US" dirty="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Push the individual predicates of the </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precondition </a:t>
            </a:r>
            <a:r>
              <a:rPr lang="en-US" dirty="0">
                <a:latin typeface="Times New Roman" pitchFamily="18" charset="0"/>
                <a:cs typeface="Times New Roman" pitchFamily="18" charset="0"/>
              </a:rPr>
              <a:t>of the action into </a:t>
            </a:r>
            <a:r>
              <a:rPr lang="en-US" dirty="0" smtClean="0">
                <a:latin typeface="Times New Roman" pitchFamily="18" charset="0"/>
                <a:cs typeface="Times New Roman" pitchFamily="18" charset="0"/>
              </a:rPr>
              <a:t>the stack.</a:t>
            </a:r>
            <a:endParaRPr lang="en-US" dirty="0">
              <a:latin typeface="Times New Roman" pitchFamily="18" charset="0"/>
              <a:cs typeface="Times New Roman" pitchFamily="18" charset="0"/>
            </a:endParaRPr>
          </a:p>
          <a:p>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c) Else if E is an action “a”</a:t>
            </a:r>
          </a:p>
          <a:p>
            <a:r>
              <a:rPr lang="en-US" sz="2000" dirty="0" smtClean="0">
                <a:latin typeface="Times New Roman" pitchFamily="18" charset="0"/>
                <a:cs typeface="Times New Roman" pitchFamily="18" charset="0"/>
              </a:rPr>
              <a:t>          i</a:t>
            </a:r>
            <a:r>
              <a:rPr lang="en-US" dirty="0">
                <a:latin typeface="Times New Roman" pitchFamily="18" charset="0"/>
                <a:cs typeface="Times New Roman" pitchFamily="18" charset="0"/>
              </a:rPr>
              <a:t>. Apply the action “a” to the current state.</a:t>
            </a:r>
          </a:p>
          <a:p>
            <a:r>
              <a:rPr lang="en-US" sz="2000" dirty="0" smtClean="0">
                <a:latin typeface="Times New Roman" pitchFamily="18" charset="0"/>
                <a:cs typeface="Times New Roman" pitchFamily="18" charset="0"/>
              </a:rPr>
              <a:t>          ii</a:t>
            </a:r>
            <a:r>
              <a:rPr lang="en-US" sz="2000" dirty="0">
                <a:latin typeface="Times New Roman" pitchFamily="18" charset="0"/>
                <a:cs typeface="Times New Roman" pitchFamily="18" charset="0"/>
              </a:rPr>
              <a:t>. Add the action “a” to the plan.</a:t>
            </a:r>
          </a:p>
        </p:txBody>
      </p:sp>
    </p:spTree>
    <p:extLst>
      <p:ext uri="{BB962C8B-B14F-4D97-AF65-F5344CB8AC3E}">
        <p14:creationId xmlns:p14="http://schemas.microsoft.com/office/powerpoint/2010/main" val="122643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12</a:t>
            </a:fld>
            <a:endParaRPr lang="en-US"/>
          </a:p>
        </p:txBody>
      </p:sp>
      <p:sp>
        <p:nvSpPr>
          <p:cNvPr id="5" name="Content Placeholder 4"/>
          <p:cNvSpPr>
            <a:spLocks noGrp="1"/>
          </p:cNvSpPr>
          <p:nvPr>
            <p:ph sz="quarter" idx="1"/>
          </p:nvPr>
        </p:nvSpPr>
        <p:spPr>
          <a:xfrm>
            <a:off x="304800" y="838200"/>
            <a:ext cx="8534400" cy="5715000"/>
          </a:xfrm>
          <a:ln>
            <a:solidFill>
              <a:schemeClr val="bg1"/>
            </a:solidFill>
          </a:ln>
        </p:spPr>
        <p:txBody>
          <a:bodyPr>
            <a:normAutofit fontScale="92500" lnSpcReduction="10000"/>
          </a:bodyPr>
          <a:lstStyle/>
          <a:p>
            <a:r>
              <a:rPr lang="en-US" sz="2400" b="1" dirty="0">
                <a:solidFill>
                  <a:srgbClr val="FF0000"/>
                </a:solidFill>
                <a:latin typeface="Times New Roman" pitchFamily="18" charset="0"/>
                <a:cs typeface="Times New Roman" pitchFamily="18" charset="0"/>
              </a:rPr>
              <a:t>Illustration: Blocks world</a:t>
            </a:r>
          </a:p>
          <a:p>
            <a:pPr marL="0" indent="0">
              <a:buNone/>
            </a:pPr>
            <a:r>
              <a:rPr lang="en-US" sz="2400" dirty="0">
                <a:latin typeface="Times New Roman" pitchFamily="18" charset="0"/>
                <a:cs typeface="Times New Roman" pitchFamily="18" charset="0"/>
              </a:rPr>
              <a:t>To illustrate the goal stack planning approach, we consider the blocks world </a:t>
            </a:r>
            <a:r>
              <a:rPr lang="en-US" sz="2400" dirty="0" smtClean="0">
                <a:latin typeface="Times New Roman" pitchFamily="18" charset="0"/>
                <a:cs typeface="Times New Roman" pitchFamily="18" charset="0"/>
              </a:rPr>
              <a:t>domain.</a:t>
            </a:r>
          </a:p>
          <a:p>
            <a:pPr marL="0" indent="0">
              <a:buNone/>
            </a:pPr>
            <a:r>
              <a:rPr lang="en-US" sz="2300" b="1" dirty="0">
                <a:latin typeface="Times New Roman" pitchFamily="18" charset="0"/>
                <a:cs typeface="Times New Roman" pitchFamily="18" charset="0"/>
              </a:rPr>
              <a:t>1. The objects of the blocks world</a:t>
            </a:r>
          </a:p>
          <a:p>
            <a:pPr>
              <a:buFont typeface="Courier New" pitchFamily="49" charset="0"/>
              <a:buChar char="o"/>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flat surface on which blocks can be placed.</a:t>
            </a:r>
          </a:p>
          <a:p>
            <a:pPr>
              <a:buFont typeface="Courier New" pitchFamily="49" charset="0"/>
              <a:buChar char="o"/>
            </a:pPr>
            <a:r>
              <a:rPr lang="en-US" sz="2400" dirty="0">
                <a:latin typeface="Times New Roman" pitchFamily="18" charset="0"/>
                <a:cs typeface="Times New Roman" pitchFamily="18" charset="0"/>
              </a:rPr>
              <a:t> A number of square blocks, all of the same size.</a:t>
            </a:r>
          </a:p>
          <a:p>
            <a:pPr>
              <a:buFont typeface="Courier New" pitchFamily="49" charset="0"/>
              <a:buChar char="o"/>
            </a:pPr>
            <a:r>
              <a:rPr lang="en-US" sz="2400" dirty="0">
                <a:latin typeface="Times New Roman" pitchFamily="18" charset="0"/>
                <a:cs typeface="Times New Roman" pitchFamily="18" charset="0"/>
              </a:rPr>
              <a:t> A robot arm that can manipulate the blocks.</a:t>
            </a:r>
          </a:p>
          <a:p>
            <a:pPr>
              <a:buFont typeface="Courier New" pitchFamily="49" charset="0"/>
              <a:buChar char="o"/>
            </a:pPr>
            <a:r>
              <a:rPr lang="en-US" sz="2400" dirty="0">
                <a:latin typeface="Times New Roman" pitchFamily="18" charset="0"/>
                <a:cs typeface="Times New Roman" pitchFamily="18" charset="0"/>
              </a:rPr>
              <a:t> Blocks can be stacked one upon another</a:t>
            </a:r>
            <a:r>
              <a:rPr lang="en-US" sz="2400" dirty="0" smtClean="0">
                <a:latin typeface="Times New Roman" pitchFamily="18" charset="0"/>
                <a:cs typeface="Times New Roman" pitchFamily="18" charset="0"/>
              </a:rPr>
              <a:t>.</a:t>
            </a:r>
          </a:p>
          <a:p>
            <a:pPr marL="0" indent="0">
              <a:buNone/>
            </a:pPr>
            <a:r>
              <a:rPr lang="en-US" sz="2400" b="1" dirty="0">
                <a:latin typeface="Times New Roman" pitchFamily="18" charset="0"/>
                <a:cs typeface="Times New Roman" pitchFamily="18" charset="0"/>
              </a:rPr>
              <a:t>2. </a:t>
            </a:r>
            <a:r>
              <a:rPr lang="en-US" sz="2300" b="1" dirty="0">
                <a:latin typeface="Times New Roman" pitchFamily="18" charset="0"/>
                <a:cs typeface="Times New Roman" pitchFamily="18" charset="0"/>
              </a:rPr>
              <a:t>Predicates and relations to describe the state of the blocks world</a:t>
            </a:r>
          </a:p>
          <a:p>
            <a:pPr>
              <a:buFont typeface="Arial" pitchFamily="34" charset="0"/>
              <a:buChar char="•"/>
            </a:pPr>
            <a:r>
              <a:rPr lang="en-US" sz="1900" b="1" dirty="0">
                <a:latin typeface="Times New Roman" pitchFamily="18" charset="0"/>
                <a:cs typeface="Times New Roman" pitchFamily="18" charset="0"/>
              </a:rPr>
              <a:t>Predicate Meaning</a:t>
            </a:r>
          </a:p>
          <a:p>
            <a:pPr>
              <a:buFont typeface="Courier New" pitchFamily="49" charset="0"/>
              <a:buChar char="o"/>
            </a:pPr>
            <a:r>
              <a:rPr lang="en-US" sz="2400" dirty="0" smtClean="0">
                <a:latin typeface="Times New Roman" pitchFamily="18" charset="0"/>
                <a:cs typeface="Times New Roman" pitchFamily="18" charset="0"/>
              </a:rPr>
              <a:t>ON(x, </a:t>
            </a:r>
            <a:r>
              <a:rPr lang="en-US" sz="2400" dirty="0">
                <a:latin typeface="Times New Roman" pitchFamily="18" charset="0"/>
                <a:cs typeface="Times New Roman" pitchFamily="18" charset="0"/>
              </a:rPr>
              <a:t>y) Block x is on block y</a:t>
            </a:r>
          </a:p>
          <a:p>
            <a:pPr>
              <a:buFont typeface="Courier New" pitchFamily="49" charset="0"/>
              <a:buChar char="o"/>
            </a:pPr>
            <a:r>
              <a:rPr lang="en-US" sz="2400" dirty="0">
                <a:latin typeface="Times New Roman" pitchFamily="18" charset="0"/>
                <a:cs typeface="Times New Roman" pitchFamily="18" charset="0"/>
              </a:rPr>
              <a:t>ONTABLE(x) Block x is on table.</a:t>
            </a:r>
          </a:p>
          <a:p>
            <a:pPr>
              <a:buFont typeface="Courier New" pitchFamily="49" charset="0"/>
              <a:buChar char="o"/>
            </a:pPr>
            <a:r>
              <a:rPr lang="en-US" sz="2400" dirty="0">
                <a:latin typeface="Times New Roman" pitchFamily="18" charset="0"/>
                <a:cs typeface="Times New Roman" pitchFamily="18" charset="0"/>
              </a:rPr>
              <a:t>CLEAR(x) There is nothing on top of block x</a:t>
            </a:r>
          </a:p>
          <a:p>
            <a:pPr>
              <a:buFont typeface="Courier New" pitchFamily="49" charset="0"/>
              <a:buChar char="o"/>
            </a:pPr>
            <a:r>
              <a:rPr lang="en-US" sz="2400" dirty="0">
                <a:latin typeface="Times New Roman" pitchFamily="18" charset="0"/>
                <a:cs typeface="Times New Roman" pitchFamily="18" charset="0"/>
              </a:rPr>
              <a:t>HOLDING(x) The arm is holding block x</a:t>
            </a:r>
          </a:p>
          <a:p>
            <a:pPr>
              <a:buFont typeface="Courier New" pitchFamily="49" charset="0"/>
              <a:buChar char="o"/>
            </a:pPr>
            <a:r>
              <a:rPr lang="en-US" sz="2400" dirty="0">
                <a:latin typeface="Times New Roman" pitchFamily="18" charset="0"/>
                <a:cs typeface="Times New Roman" pitchFamily="18" charset="0"/>
              </a:rPr>
              <a:t>ARMEMPTY The arm is holding nothing.</a:t>
            </a:r>
            <a:endParaRPr lang="en-US" sz="22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36243"/>
            <a:ext cx="3048000" cy="95673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7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13</a:t>
            </a:fld>
            <a:endParaRPr lang="en-US"/>
          </a:p>
        </p:txBody>
      </p:sp>
      <p:sp>
        <p:nvSpPr>
          <p:cNvPr id="5" name="Content Placeholder 4"/>
          <p:cNvSpPr>
            <a:spLocks noGrp="1"/>
          </p:cNvSpPr>
          <p:nvPr>
            <p:ph sz="quarter" idx="1"/>
          </p:nvPr>
        </p:nvSpPr>
        <p:spPr>
          <a:xfrm>
            <a:off x="228600" y="838200"/>
            <a:ext cx="8686800" cy="5715000"/>
          </a:xfrm>
          <a:ln>
            <a:solidFill>
              <a:schemeClr val="bg1"/>
            </a:solidFill>
          </a:ln>
        </p:spPr>
        <p:txBody>
          <a:bodyPr>
            <a:normAutofit/>
          </a:bodyPr>
          <a:lstStyle/>
          <a:p>
            <a:r>
              <a:rPr lang="en-US" sz="2200" b="1" dirty="0">
                <a:latin typeface="Times New Roman" pitchFamily="18" charset="0"/>
                <a:cs typeface="Times New Roman" pitchFamily="18" charset="0"/>
              </a:rPr>
              <a:t>3. </a:t>
            </a:r>
            <a:r>
              <a:rPr lang="en-US" sz="2200" b="1" dirty="0" smtClean="0">
                <a:latin typeface="Times New Roman" pitchFamily="18" charset="0"/>
                <a:cs typeface="Times New Roman" pitchFamily="18" charset="0"/>
              </a:rPr>
              <a:t>Actions</a:t>
            </a:r>
          </a:p>
          <a:p>
            <a:pPr marL="0" indent="0">
              <a:buNone/>
            </a:pPr>
            <a:endParaRPr lang="en-US" sz="2200" b="1"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The following are the available actions in the blocks world.</a:t>
            </a:r>
          </a:p>
          <a:p>
            <a:pPr marL="0" indent="0">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Action		 	Meaning</a:t>
            </a:r>
            <a:endParaRPr lang="en-US" sz="2200" b="1" dirty="0">
              <a:latin typeface="Times New Roman" pitchFamily="18" charset="0"/>
              <a:cs typeface="Times New Roman" pitchFamily="18" charset="0"/>
            </a:endParaRPr>
          </a:p>
          <a:p>
            <a:pPr>
              <a:buFont typeface="Courier New" pitchFamily="49" charset="0"/>
              <a:buChar char="o"/>
            </a:pPr>
            <a:r>
              <a:rPr lang="en-US" sz="2200" dirty="0" smtClean="0">
                <a:latin typeface="Times New Roman" pitchFamily="18" charset="0"/>
                <a:cs typeface="Times New Roman" pitchFamily="18" charset="0"/>
              </a:rPr>
              <a:t>UNSTACK(</a:t>
            </a:r>
            <a:r>
              <a:rPr lang="en-US" sz="2200" dirty="0" err="1" smtClean="0">
                <a:latin typeface="Times New Roman" pitchFamily="18" charset="0"/>
                <a:cs typeface="Times New Roman" pitchFamily="18" charset="0"/>
              </a:rPr>
              <a:t>x,y</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Pick </a:t>
            </a:r>
            <a:r>
              <a:rPr lang="en-US" sz="2200" dirty="0">
                <a:latin typeface="Times New Roman" pitchFamily="18" charset="0"/>
                <a:cs typeface="Times New Roman" pitchFamily="18" charset="0"/>
              </a:rPr>
              <a:t>up block x from its current position on </a:t>
            </a:r>
            <a:r>
              <a:rPr lang="en-US" sz="2200" dirty="0" smtClean="0">
                <a:latin typeface="Times New Roman" pitchFamily="18" charset="0"/>
                <a:cs typeface="Times New Roman" pitchFamily="18" charset="0"/>
              </a:rPr>
              <a:t>block </a:t>
            </a:r>
            <a:r>
              <a:rPr lang="en-US" sz="2200" i="1" dirty="0" smtClean="0">
                <a:latin typeface="Times New Roman" pitchFamily="18" charset="0"/>
                <a:cs typeface="Times New Roman" pitchFamily="18" charset="0"/>
              </a:rPr>
              <a:t>y</a:t>
            </a:r>
            <a:r>
              <a:rPr lang="en-US" sz="2200" dirty="0" smtClean="0">
                <a:latin typeface="Times New Roman" pitchFamily="18" charset="0"/>
                <a:cs typeface="Times New Roman" pitchFamily="18" charset="0"/>
              </a:rPr>
              <a:t> 			and hold </a:t>
            </a:r>
            <a:r>
              <a:rPr lang="en-US" sz="2200" dirty="0">
                <a:latin typeface="Times New Roman" pitchFamily="18" charset="0"/>
                <a:cs typeface="Times New Roman" pitchFamily="18" charset="0"/>
              </a:rPr>
              <a:t>it in the arm</a:t>
            </a:r>
          </a:p>
          <a:p>
            <a:pPr>
              <a:buFont typeface="Courier New" pitchFamily="49" charset="0"/>
              <a:buChar char="o"/>
            </a:pPr>
            <a:r>
              <a:rPr lang="en-US" sz="2200" dirty="0" smtClean="0">
                <a:latin typeface="Times New Roman" pitchFamily="18" charset="0"/>
                <a:cs typeface="Times New Roman" pitchFamily="18" charset="0"/>
              </a:rPr>
              <a:t>STACK(</a:t>
            </a:r>
            <a:r>
              <a:rPr lang="en-US" sz="2200" dirty="0" err="1" smtClean="0">
                <a:latin typeface="Times New Roman" pitchFamily="18" charset="0"/>
                <a:cs typeface="Times New Roman" pitchFamily="18" charset="0"/>
              </a:rPr>
              <a:t>x,y</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Place </a:t>
            </a:r>
            <a:r>
              <a:rPr lang="en-US" sz="2200" dirty="0">
                <a:latin typeface="Times New Roman" pitchFamily="18" charset="0"/>
                <a:cs typeface="Times New Roman" pitchFamily="18" charset="0"/>
              </a:rPr>
              <a:t>block x held in the arm on block y.</a:t>
            </a:r>
          </a:p>
          <a:p>
            <a:pPr>
              <a:buFont typeface="Courier New" pitchFamily="49" charset="0"/>
              <a:buChar char="o"/>
            </a:pPr>
            <a:r>
              <a:rPr lang="en-US" sz="2200" dirty="0">
                <a:latin typeface="Times New Roman" pitchFamily="18" charset="0"/>
                <a:cs typeface="Times New Roman" pitchFamily="18" charset="0"/>
              </a:rPr>
              <a:t>PICKUP(x</a:t>
            </a:r>
            <a:r>
              <a:rPr lang="en-US" sz="2200" dirty="0" smtClean="0">
                <a:latin typeface="Times New Roman" pitchFamily="18" charset="0"/>
                <a:cs typeface="Times New Roman" pitchFamily="18" charset="0"/>
              </a:rPr>
              <a:t>)		Pick </a:t>
            </a:r>
            <a:r>
              <a:rPr lang="en-US" sz="2200" dirty="0">
                <a:latin typeface="Times New Roman" pitchFamily="18" charset="0"/>
                <a:cs typeface="Times New Roman" pitchFamily="18" charset="0"/>
              </a:rPr>
              <a:t>up block x from table and hold it.</a:t>
            </a:r>
          </a:p>
          <a:p>
            <a:pPr>
              <a:buFont typeface="Courier New" pitchFamily="49" charset="0"/>
              <a:buChar char="o"/>
            </a:pPr>
            <a:r>
              <a:rPr lang="en-US" sz="2200" dirty="0">
                <a:latin typeface="Times New Roman" pitchFamily="18" charset="0"/>
                <a:cs typeface="Times New Roman" pitchFamily="18" charset="0"/>
              </a:rPr>
              <a:t>PUTDOWN(x</a:t>
            </a:r>
            <a:r>
              <a:rPr lang="en-US" sz="2200" dirty="0" smtClean="0">
                <a:latin typeface="Times New Roman" pitchFamily="18" charset="0"/>
                <a:cs typeface="Times New Roman" pitchFamily="18" charset="0"/>
              </a:rPr>
              <a:t>)	Put </a:t>
            </a:r>
            <a:r>
              <a:rPr lang="en-US" sz="2200" dirty="0">
                <a:latin typeface="Times New Roman" pitchFamily="18" charset="0"/>
                <a:cs typeface="Times New Roman" pitchFamily="18" charset="0"/>
              </a:rPr>
              <a:t>block x held in the arm down on the table</a:t>
            </a:r>
            <a:r>
              <a:rPr lang="en-US" sz="2200" dirty="0" smtClean="0">
                <a:latin typeface="Times New Roman" pitchFamily="18" charset="0"/>
                <a:cs typeface="Times New Roman" pitchFamily="18" charset="0"/>
              </a:rPr>
              <a:t>.</a:t>
            </a:r>
          </a:p>
          <a:p>
            <a:pPr>
              <a:buFont typeface="Courier New" pitchFamily="49" charset="0"/>
              <a:buChar char="o"/>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938403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14</a:t>
            </a:fld>
            <a:endParaRPr lang="en-US"/>
          </a:p>
        </p:txBody>
      </p:sp>
      <p:sp>
        <p:nvSpPr>
          <p:cNvPr id="5" name="Content Placeholder 4"/>
          <p:cNvSpPr>
            <a:spLocks noGrp="1"/>
          </p:cNvSpPr>
          <p:nvPr>
            <p:ph sz="quarter" idx="1"/>
          </p:nvPr>
        </p:nvSpPr>
        <p:spPr>
          <a:xfrm>
            <a:off x="304800" y="838200"/>
            <a:ext cx="8534400" cy="5715000"/>
          </a:xfrm>
          <a:ln>
            <a:solidFill>
              <a:schemeClr val="bg1"/>
            </a:solidFill>
          </a:ln>
        </p:spPr>
        <p:txBody>
          <a:bodyPr>
            <a:normAutofit/>
          </a:bodyPr>
          <a:lstStyle/>
          <a:p>
            <a:pPr marL="0" indent="0">
              <a:buNone/>
            </a:pPr>
            <a:r>
              <a:rPr lang="en-US" sz="2000" dirty="0">
                <a:latin typeface="Times New Roman" pitchFamily="18" charset="0"/>
                <a:cs typeface="Times New Roman" pitchFamily="18" charset="0"/>
              </a:rPr>
              <a:t>The PRECONDITION list (the list of predicates that should be true to apply the action), ADD list (the list of predicates that become true after the action) and DELETE list (the list of predicates that become false after the action) associated with the various actions are given below</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1246075899"/>
              </p:ext>
            </p:extLst>
          </p:nvPr>
        </p:nvGraphicFramePr>
        <p:xfrm>
          <a:off x="838200" y="2286000"/>
          <a:ext cx="7924800" cy="3749040"/>
        </p:xfrm>
        <a:graphic>
          <a:graphicData uri="http://schemas.openxmlformats.org/drawingml/2006/table">
            <a:tbl>
              <a:tblPr firstRow="1" bandRow="1">
                <a:tableStyleId>{5C22544A-7EE6-4342-B048-85BDC9FD1C3A}</a:tableStyleId>
              </a:tblPr>
              <a:tblGrid>
                <a:gridCol w="1681018"/>
                <a:gridCol w="2281382"/>
                <a:gridCol w="2201333"/>
                <a:gridCol w="1761067"/>
              </a:tblGrid>
              <a:tr h="370840">
                <a:tc>
                  <a:txBody>
                    <a:bodyPr/>
                    <a:lstStyle/>
                    <a:p>
                      <a:r>
                        <a:rPr lang="en-US" sz="1800" dirty="0" smtClean="0">
                          <a:latin typeface="Times New Roman" pitchFamily="18" charset="0"/>
                          <a:cs typeface="Times New Roman" pitchFamily="18" charset="0"/>
                        </a:rPr>
                        <a:t>Action</a:t>
                      </a:r>
                      <a:endParaRPr lang="en-US" dirty="0"/>
                    </a:p>
                  </a:txBody>
                  <a:tcPr/>
                </a:tc>
                <a:tc>
                  <a:txBody>
                    <a:bodyPr/>
                    <a:lstStyle/>
                    <a:p>
                      <a:r>
                        <a:rPr lang="en-US" sz="1800" dirty="0" smtClean="0">
                          <a:latin typeface="Times New Roman" pitchFamily="18" charset="0"/>
                          <a:cs typeface="Times New Roman" pitchFamily="18" charset="0"/>
                        </a:rPr>
                        <a:t>PRECONDITION list </a:t>
                      </a:r>
                      <a:endParaRPr lang="en-US" dirty="0"/>
                    </a:p>
                  </a:txBody>
                  <a:tcPr/>
                </a:tc>
                <a:tc>
                  <a:txBody>
                    <a:bodyPr/>
                    <a:lstStyle/>
                    <a:p>
                      <a:r>
                        <a:rPr lang="en-US" sz="1800" dirty="0" smtClean="0">
                          <a:latin typeface="Times New Roman" pitchFamily="18" charset="0"/>
                          <a:cs typeface="Times New Roman" pitchFamily="18" charset="0"/>
                        </a:rPr>
                        <a:t>ADD list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DELETE list</a:t>
                      </a:r>
                    </a:p>
                    <a:p>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UNSTACK(</a:t>
                      </a:r>
                      <a:r>
                        <a:rPr kumimoji="0" lang="en-US" sz="1800" b="0" i="0" u="none" strike="noStrike" kern="1200" baseline="0" dirty="0" err="1" smtClean="0">
                          <a:solidFill>
                            <a:schemeClr val="dk1"/>
                          </a:solidFill>
                          <a:latin typeface="+mn-lt"/>
                          <a:ea typeface="+mn-ea"/>
                          <a:cs typeface="+mn-cs"/>
                        </a:rPr>
                        <a:t>x,y</a:t>
                      </a:r>
                      <a:r>
                        <a:rPr kumimoji="0" lang="en-US" sz="1800" b="0" i="0" u="none" strike="noStrike" kern="1200" baseline="0" dirty="0" smtClean="0">
                          <a:solidFill>
                            <a:schemeClr val="dk1"/>
                          </a:solidFill>
                          <a:latin typeface="+mn-lt"/>
                          <a:ea typeface="+mn-ea"/>
                          <a:cs typeface="+mn-cs"/>
                        </a:rPr>
                        <a:t>)</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p>
                    <a:p>
                      <a:r>
                        <a:rPr kumimoji="0" lang="en-US" sz="1800" b="0" i="0" u="none" strike="noStrike" kern="1200" baseline="0" dirty="0" smtClean="0">
                          <a:solidFill>
                            <a:schemeClr val="dk1"/>
                          </a:solidFill>
                          <a:latin typeface="+mn-lt"/>
                          <a:ea typeface="+mn-ea"/>
                          <a:cs typeface="+mn-cs"/>
                        </a:rPr>
                        <a:t>CLEAR(x), ON(x. y)</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HOLDING(x),</a:t>
                      </a:r>
                    </a:p>
                    <a:p>
                      <a:r>
                        <a:rPr kumimoji="0" lang="en-US" sz="1800" b="0" i="0" u="none" strike="noStrike" kern="1200" baseline="0" dirty="0" smtClean="0">
                          <a:solidFill>
                            <a:schemeClr val="dk1"/>
                          </a:solidFill>
                          <a:latin typeface="+mn-lt"/>
                          <a:ea typeface="+mn-ea"/>
                          <a:cs typeface="+mn-cs"/>
                        </a:rPr>
                        <a:t>CLEAR(y)</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STACK(x, y)</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HOLDING(x),</a:t>
                      </a:r>
                    </a:p>
                    <a:p>
                      <a:r>
                        <a:rPr kumimoji="0" lang="en-US" sz="1800" b="0" i="0" u="none" strike="noStrike" kern="1200" baseline="0" dirty="0" smtClean="0">
                          <a:solidFill>
                            <a:schemeClr val="dk1"/>
                          </a:solidFill>
                          <a:latin typeface="+mn-lt"/>
                          <a:ea typeface="+mn-ea"/>
                          <a:cs typeface="+mn-cs"/>
                        </a:rPr>
                        <a:t>CLEAR(y)</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p>
                    <a:p>
                      <a:r>
                        <a:rPr kumimoji="0" lang="en-US" sz="1800" b="0" i="0" u="none" strike="noStrike" kern="1200" baseline="0" dirty="0" smtClean="0">
                          <a:solidFill>
                            <a:schemeClr val="dk1"/>
                          </a:solidFill>
                          <a:latin typeface="+mn-lt"/>
                          <a:ea typeface="+mn-ea"/>
                          <a:cs typeface="+mn-cs"/>
                        </a:rPr>
                        <a:t>ON(</a:t>
                      </a:r>
                      <a:r>
                        <a:rPr kumimoji="0" lang="en-US" sz="1800" b="0" i="0" u="none" strike="noStrike" kern="1200" baseline="0" dirty="0" err="1" smtClean="0">
                          <a:solidFill>
                            <a:schemeClr val="dk1"/>
                          </a:solidFill>
                          <a:latin typeface="+mn-lt"/>
                          <a:ea typeface="+mn-ea"/>
                          <a:cs typeface="+mn-cs"/>
                        </a:rPr>
                        <a:t>x,y</a:t>
                      </a:r>
                      <a:r>
                        <a:rPr kumimoji="0" lang="en-US" sz="1800" b="0" i="0" u="none" strike="noStrike" kern="1200" baseline="0" dirty="0" smtClean="0">
                          <a:solidFill>
                            <a:schemeClr val="dk1"/>
                          </a:solidFill>
                          <a:latin typeface="+mn-lt"/>
                          <a:ea typeface="+mn-ea"/>
                          <a:cs typeface="+mn-cs"/>
                        </a:rPr>
                        <a:t>),</a:t>
                      </a:r>
                    </a:p>
                    <a:p>
                      <a:r>
                        <a:rPr kumimoji="0" lang="en-US" sz="1800" b="0" i="0" u="none" strike="noStrike" kern="1200" baseline="0" dirty="0" smtClean="0">
                          <a:solidFill>
                            <a:schemeClr val="dk1"/>
                          </a:solidFill>
                          <a:latin typeface="+mn-lt"/>
                          <a:ea typeface="+mn-ea"/>
                          <a:cs typeface="+mn-cs"/>
                        </a:rPr>
                        <a:t>CLEAR(x)</a:t>
                      </a:r>
                      <a:endParaRPr lang="en-US" dirty="0"/>
                    </a:p>
                  </a:txBody>
                  <a:tcPr/>
                </a:tc>
                <a:tc>
                  <a:txBody>
                    <a:bodyPr/>
                    <a:lstStyle/>
                    <a:p>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PICKUP(x)</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p>
                    <a:p>
                      <a:r>
                        <a:rPr kumimoji="0" lang="en-US" sz="1800" b="0" i="0" u="none" strike="noStrike" kern="1200" baseline="0" dirty="0" smtClean="0">
                          <a:solidFill>
                            <a:schemeClr val="dk1"/>
                          </a:solidFill>
                          <a:latin typeface="+mn-lt"/>
                          <a:ea typeface="+mn-ea"/>
                          <a:cs typeface="+mn-cs"/>
                        </a:rPr>
                        <a:t>CLEAR(x).</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HOLDING(x)</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PUTDOWN(x)</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HOLDING(x).</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ARMEMPTY,</a:t>
                      </a:r>
                    </a:p>
                    <a:p>
                      <a:r>
                        <a:rPr kumimoji="0" lang="en-US" sz="1800" b="0" i="0" u="none" strike="noStrike" kern="1200" baseline="0" dirty="0" smtClean="0">
                          <a:solidFill>
                            <a:schemeClr val="dk1"/>
                          </a:solidFill>
                          <a:latin typeface="+mn-lt"/>
                          <a:ea typeface="+mn-ea"/>
                          <a:cs typeface="+mn-cs"/>
                        </a:rPr>
                        <a:t>ONTABLE(x),</a:t>
                      </a:r>
                    </a:p>
                    <a:p>
                      <a:r>
                        <a:rPr kumimoji="0" lang="en-US" sz="1800" b="0" i="0" u="none" strike="noStrike" kern="1200" baseline="0" dirty="0" smtClean="0">
                          <a:solidFill>
                            <a:schemeClr val="dk1"/>
                          </a:solidFill>
                          <a:latin typeface="+mn-lt"/>
                          <a:ea typeface="+mn-ea"/>
                          <a:cs typeface="+mn-cs"/>
                        </a:rPr>
                        <a:t>CLEAR(x)</a:t>
                      </a:r>
                      <a:endParaRPr lang="en-US" dirty="0"/>
                    </a:p>
                  </a:txBody>
                  <a:tcPr/>
                </a:tc>
                <a:tc>
                  <a:txBody>
                    <a:bodyPr/>
                    <a:lstStyle/>
                    <a:p>
                      <a:endParaRPr lang="en-US" dirty="0"/>
                    </a:p>
                  </a:txBody>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849891"/>
            <a:ext cx="2879364" cy="54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612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15</a:t>
            </a:fld>
            <a:endParaRPr lang="en-US"/>
          </a:p>
        </p:txBody>
      </p:sp>
      <p:sp>
        <p:nvSpPr>
          <p:cNvPr id="5" name="Content Placeholder 4"/>
          <p:cNvSpPr>
            <a:spLocks noGrp="1"/>
          </p:cNvSpPr>
          <p:nvPr>
            <p:ph sz="quarter" idx="1"/>
          </p:nvPr>
        </p:nvSpPr>
        <p:spPr>
          <a:xfrm>
            <a:off x="228600" y="838200"/>
            <a:ext cx="8686800" cy="5715000"/>
          </a:xfrm>
          <a:ln>
            <a:solidFill>
              <a:schemeClr val="bg1"/>
            </a:solidFill>
          </a:ln>
        </p:spPr>
        <p:txBody>
          <a:bodyPr>
            <a:normAutofit/>
          </a:bodyPr>
          <a:lstStyle/>
          <a:p>
            <a:pPr marL="0" indent="0">
              <a:buNone/>
            </a:pPr>
            <a:r>
              <a:rPr lang="en-US" sz="2400" b="1" dirty="0">
                <a:latin typeface="Times New Roman" pitchFamily="18" charset="0"/>
                <a:cs typeface="Times New Roman" pitchFamily="18" charset="0"/>
              </a:rPr>
              <a:t>4. </a:t>
            </a:r>
            <a:r>
              <a:rPr lang="en-US" sz="2400" b="1" dirty="0" smtClean="0">
                <a:latin typeface="Times New Roman" pitchFamily="18" charset="0"/>
                <a:cs typeface="Times New Roman" pitchFamily="18" charset="0"/>
              </a:rPr>
              <a:t>Problem</a:t>
            </a:r>
          </a:p>
          <a:p>
            <a:pPr marL="0" indent="0">
              <a:buNone/>
            </a:pPr>
            <a:r>
              <a:rPr lang="en-US" sz="2200" dirty="0" smtClean="0">
                <a:latin typeface="Times New Roman" pitchFamily="18" charset="0"/>
                <a:cs typeface="Times New Roman" pitchFamily="18" charset="0"/>
              </a:rPr>
              <a:t>Given </a:t>
            </a:r>
            <a:r>
              <a:rPr lang="en-US" sz="2200" dirty="0">
                <a:latin typeface="Times New Roman" pitchFamily="18" charset="0"/>
                <a:cs typeface="Times New Roman" pitchFamily="18" charset="0"/>
              </a:rPr>
              <a:t>the initial and the final states of a blocks world with four blocks as shown in </a:t>
            </a:r>
            <a:r>
              <a:rPr lang="en-US" sz="2200" dirty="0" smtClean="0">
                <a:latin typeface="Times New Roman" pitchFamily="18" charset="0"/>
                <a:cs typeface="Times New Roman" pitchFamily="18" charset="0"/>
              </a:rPr>
              <a:t>Figure </a:t>
            </a:r>
            <a:r>
              <a:rPr lang="en-US" sz="2200" dirty="0">
                <a:latin typeface="Times New Roman" pitchFamily="18" charset="0"/>
                <a:cs typeface="Times New Roman" pitchFamily="18" charset="0"/>
              </a:rPr>
              <a:t>use goal stack planning algorithm to obtain a plan for achieving the goal state</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4730"/>
            <a:ext cx="6218514"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3429000"/>
            <a:ext cx="8610600" cy="369332"/>
          </a:xfrm>
          <a:prstGeom prst="rect">
            <a:avLst/>
          </a:prstGeom>
        </p:spPr>
        <p:txBody>
          <a:bodyPr wrap="square">
            <a:spAutoFit/>
          </a:bodyPr>
          <a:lstStyle/>
          <a:p>
            <a:r>
              <a:rPr lang="en-US" dirty="0" smtClean="0"/>
              <a:t>Fig: A </a:t>
            </a:r>
            <a:r>
              <a:rPr lang="en-US" dirty="0"/>
              <a:t>simple blocks world problem: Initial state on the left and the goal state on </a:t>
            </a:r>
            <a:r>
              <a:rPr lang="en-US" dirty="0" smtClean="0"/>
              <a:t>the right</a:t>
            </a:r>
            <a:endParaRPr lang="en-US" dirty="0"/>
          </a:p>
        </p:txBody>
      </p:sp>
      <p:sp>
        <p:nvSpPr>
          <p:cNvPr id="7" name="Rectangle 6"/>
          <p:cNvSpPr/>
          <p:nvPr/>
        </p:nvSpPr>
        <p:spPr>
          <a:xfrm>
            <a:off x="457200" y="3824458"/>
            <a:ext cx="8458200" cy="2462213"/>
          </a:xfrm>
          <a:prstGeom prst="rect">
            <a:avLst/>
          </a:prstGeom>
        </p:spPr>
        <p:txBody>
          <a:bodyPr wrap="square">
            <a:spAutoFit/>
          </a:bodyPr>
          <a:lstStyle/>
          <a:p>
            <a:r>
              <a:rPr lang="en-US" sz="2200" b="1" dirty="0">
                <a:latin typeface="Times New Roman" pitchFamily="18" charset="0"/>
                <a:cs typeface="Times New Roman" pitchFamily="18" charset="0"/>
              </a:rPr>
              <a:t>5. </a:t>
            </a:r>
            <a:r>
              <a:rPr lang="en-US" sz="2200" b="1" dirty="0" smtClean="0">
                <a:latin typeface="Times New Roman" pitchFamily="18" charset="0"/>
                <a:cs typeface="Times New Roman" pitchFamily="18" charset="0"/>
              </a:rPr>
              <a:t>Solution</a:t>
            </a:r>
          </a:p>
          <a:p>
            <a:r>
              <a:rPr lang="en-US" sz="2200" b="1" dirty="0" smtClean="0">
                <a:latin typeface="Times New Roman" pitchFamily="18" charset="0"/>
                <a:cs typeface="Times New Roman" pitchFamily="18" charset="0"/>
              </a:rPr>
              <a:t>Step </a:t>
            </a:r>
            <a:r>
              <a:rPr lang="en-US" sz="2200" b="1" dirty="0">
                <a:latin typeface="Times New Roman" pitchFamily="18" charset="0"/>
                <a:cs typeface="Times New Roman" pitchFamily="18" charset="0"/>
              </a:rPr>
              <a:t>1.</a:t>
            </a:r>
            <a:r>
              <a:rPr lang="en-US" sz="2200" dirty="0">
                <a:latin typeface="Times New Roman" pitchFamily="18" charset="0"/>
                <a:cs typeface="Times New Roman" pitchFamily="18" charset="0"/>
              </a:rPr>
              <a:t> The initial state can be described by the statement</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ON(B,A</a:t>
            </a:r>
            <a:r>
              <a:rPr lang="en-US" sz="2200" dirty="0">
                <a:latin typeface="Times New Roman" pitchFamily="18" charset="0"/>
                <a:cs typeface="Times New Roman" pitchFamily="18" charset="0"/>
              </a:rPr>
              <a:t>)^ONTABLE(A)^ONTABLE(C)^ONTABLE(D)^</a:t>
            </a:r>
            <a:r>
              <a:rPr lang="en-US" sz="2200" dirty="0" smtClean="0">
                <a:latin typeface="Times New Roman" pitchFamily="18" charset="0"/>
                <a:cs typeface="Times New Roman" pitchFamily="18" charset="0"/>
              </a:rPr>
              <a:t>ARMEMPTY</a:t>
            </a:r>
          </a:p>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goal state can be specified by the statement</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ON(C,A</a:t>
            </a: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ON(B,D</a:t>
            </a:r>
            <a:r>
              <a:rPr lang="en-US" sz="2200" dirty="0">
                <a:latin typeface="Times New Roman" pitchFamily="18" charset="0"/>
                <a:cs typeface="Times New Roman" pitchFamily="18" charset="0"/>
              </a:rPr>
              <a:t>) ^ ONTABLE(A) ^ ONTABLE(D)</a:t>
            </a:r>
          </a:p>
        </p:txBody>
      </p:sp>
    </p:spTree>
    <p:extLst>
      <p:ext uri="{BB962C8B-B14F-4D97-AF65-F5344CB8AC3E}">
        <p14:creationId xmlns:p14="http://schemas.microsoft.com/office/powerpoint/2010/main" val="2322159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16</a:t>
            </a:fld>
            <a:endParaRPr lang="en-US"/>
          </a:p>
        </p:txBody>
      </p:sp>
      <p:sp>
        <p:nvSpPr>
          <p:cNvPr id="5" name="Content Placeholder 4"/>
          <p:cNvSpPr>
            <a:spLocks noGrp="1"/>
          </p:cNvSpPr>
          <p:nvPr>
            <p:ph sz="quarter" idx="1"/>
          </p:nvPr>
        </p:nvSpPr>
        <p:spPr>
          <a:xfrm>
            <a:off x="310243" y="914400"/>
            <a:ext cx="8458200" cy="5334000"/>
          </a:xfrm>
        </p:spPr>
        <p:txBody>
          <a:bodyPr>
            <a:normAutofit/>
          </a:bodyPr>
          <a:lstStyle/>
          <a:p>
            <a:pPr marL="0" indent="0" algn="just">
              <a:buNone/>
            </a:pPr>
            <a:r>
              <a:rPr lang="en-US" sz="2200" b="1" dirty="0">
                <a:latin typeface="Times New Roman" pitchFamily="18" charset="0"/>
                <a:cs typeface="Times New Roman" pitchFamily="18" charset="0"/>
              </a:rPr>
              <a:t>Step 2. </a:t>
            </a:r>
            <a:r>
              <a:rPr lang="en-US" sz="2200" dirty="0">
                <a:latin typeface="Times New Roman" pitchFamily="18" charset="0"/>
                <a:cs typeface="Times New Roman" pitchFamily="18" charset="0"/>
              </a:rPr>
              <a:t>We create a stack and call it GS. We </a:t>
            </a:r>
            <a:r>
              <a:rPr lang="en-US" sz="2200" dirty="0" smtClean="0">
                <a:latin typeface="Times New Roman" pitchFamily="18" charset="0"/>
                <a:cs typeface="Times New Roman" pitchFamily="18" charset="0"/>
              </a:rPr>
              <a:t>initialize </a:t>
            </a:r>
            <a:r>
              <a:rPr lang="en-US" sz="2200" dirty="0">
                <a:latin typeface="Times New Roman" pitchFamily="18" charset="0"/>
                <a:cs typeface="Times New Roman" pitchFamily="18" charset="0"/>
              </a:rPr>
              <a:t>GS to be empty.</a:t>
            </a:r>
          </a:p>
          <a:p>
            <a:pPr marL="0" indent="0" algn="just">
              <a:buNone/>
            </a:pPr>
            <a:r>
              <a:rPr lang="en-US" sz="2200" dirty="0">
                <a:latin typeface="Times New Roman" pitchFamily="18" charset="0"/>
                <a:cs typeface="Times New Roman" pitchFamily="18" charset="0"/>
              </a:rPr>
              <a:t>(empty</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________________________________________</a:t>
            </a:r>
            <a:endParaRPr lang="en-US" sz="2200" dirty="0">
              <a:latin typeface="Times New Roman" pitchFamily="18" charset="0"/>
              <a:cs typeface="Times New Roman" pitchFamily="18" charset="0"/>
            </a:endParaRPr>
          </a:p>
          <a:p>
            <a:pPr marL="0" indent="0" algn="just">
              <a:buNone/>
            </a:pPr>
            <a:r>
              <a:rPr lang="en-US" sz="2200" b="1" dirty="0">
                <a:latin typeface="Times New Roman" pitchFamily="18" charset="0"/>
                <a:cs typeface="Times New Roman" pitchFamily="18" charset="0"/>
              </a:rPr>
              <a:t>Step 3</a:t>
            </a:r>
            <a:r>
              <a:rPr lang="en-US" sz="2200" dirty="0">
                <a:latin typeface="Times New Roman" pitchFamily="18" charset="0"/>
                <a:cs typeface="Times New Roman" pitchFamily="18" charset="0"/>
              </a:rPr>
              <a:t>. We push the goal state to the stack</a:t>
            </a:r>
            <a:r>
              <a:rPr lang="en-US" sz="2200" dirty="0" smtClean="0">
                <a:latin typeface="Times New Roman" pitchFamily="18" charset="0"/>
                <a:cs typeface="Times New Roman" pitchFamily="18" charset="0"/>
              </a:rPr>
              <a:t>:</a:t>
            </a:r>
          </a:p>
          <a:p>
            <a:pPr marL="0" indent="0" algn="just">
              <a:buNone/>
            </a:pPr>
            <a:r>
              <a:rPr lang="en-US" sz="2200" u="sng" dirty="0" smtClean="0">
                <a:latin typeface="Times New Roman" pitchFamily="18" charset="0"/>
                <a:cs typeface="Times New Roman" pitchFamily="18" charset="0"/>
              </a:rPr>
              <a:t>ON(C,A</a:t>
            </a:r>
            <a:r>
              <a:rPr lang="en-US" sz="2200" u="sng" dirty="0">
                <a:latin typeface="Times New Roman" pitchFamily="18" charset="0"/>
                <a:cs typeface="Times New Roman" pitchFamily="18" charset="0"/>
              </a:rPr>
              <a:t>) ^ </a:t>
            </a:r>
            <a:r>
              <a:rPr lang="en-US" sz="2200" u="sng" dirty="0" smtClean="0">
                <a:latin typeface="Times New Roman" pitchFamily="18" charset="0"/>
                <a:cs typeface="Times New Roman" pitchFamily="18" charset="0"/>
              </a:rPr>
              <a:t>ON(B,D</a:t>
            </a:r>
            <a:r>
              <a:rPr lang="en-US" sz="2200" u="sng" dirty="0">
                <a:latin typeface="Times New Roman" pitchFamily="18" charset="0"/>
                <a:cs typeface="Times New Roman" pitchFamily="18" charset="0"/>
              </a:rPr>
              <a:t>) ^ ONTABLE(A) ^ ONTABLE(D</a:t>
            </a:r>
            <a:r>
              <a:rPr lang="en-US" sz="2200" u="sng" dirty="0" smtClean="0">
                <a:latin typeface="Times New Roman" pitchFamily="18" charset="0"/>
                <a:cs typeface="Times New Roman" pitchFamily="18" charset="0"/>
              </a:rPr>
              <a:t>)</a:t>
            </a:r>
          </a:p>
          <a:p>
            <a:pPr marL="0" indent="0" algn="just">
              <a:buNone/>
            </a:pPr>
            <a:r>
              <a:rPr lang="en-US" sz="2200" b="1" dirty="0">
                <a:latin typeface="Times New Roman" pitchFamily="18" charset="0"/>
                <a:cs typeface="Times New Roman" pitchFamily="18" charset="0"/>
              </a:rPr>
              <a:t>Step 4. </a:t>
            </a:r>
            <a:r>
              <a:rPr lang="en-US" sz="2200" dirty="0">
                <a:latin typeface="Times New Roman" pitchFamily="18" charset="0"/>
                <a:cs typeface="Times New Roman" pitchFamily="18" charset="0"/>
              </a:rPr>
              <a:t>The goal state can be divided into four components, namely</a:t>
            </a:r>
            <a:r>
              <a:rPr lang="en-US" sz="2200" dirty="0" smtClean="0">
                <a:latin typeface="Times New Roman" pitchFamily="18" charset="0"/>
                <a:cs typeface="Times New Roman" pitchFamily="18" charset="0"/>
              </a:rPr>
              <a:t>,</a:t>
            </a:r>
          </a:p>
          <a:p>
            <a:pPr marL="0" indent="0" algn="just">
              <a:buNone/>
            </a:pPr>
            <a:r>
              <a:rPr lang="en-US" sz="2200" dirty="0" smtClean="0">
                <a:latin typeface="Times New Roman" pitchFamily="18" charset="0"/>
                <a:cs typeface="Times New Roman" pitchFamily="18" charset="0"/>
              </a:rPr>
              <a:t>ON(C,A) , ON(B,D) , </a:t>
            </a:r>
            <a:r>
              <a:rPr lang="en-US" sz="2200" dirty="0">
                <a:latin typeface="Times New Roman" pitchFamily="18" charset="0"/>
                <a:cs typeface="Times New Roman" pitchFamily="18" charset="0"/>
              </a:rPr>
              <a:t>ONTABLE(A</a:t>
            </a: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and ONTABLE(D</a:t>
            </a:r>
            <a:r>
              <a:rPr lang="en-US" sz="2200" dirty="0" smtClean="0">
                <a:latin typeface="Times New Roman" pitchFamily="18" charset="0"/>
                <a:cs typeface="Times New Roman" pitchFamily="18" charset="0"/>
              </a:rPr>
              <a:t>)</a:t>
            </a:r>
          </a:p>
          <a:p>
            <a:pPr marL="0" indent="0" algn="just">
              <a:buNone/>
            </a:pPr>
            <a:r>
              <a:rPr lang="en-US" sz="2200" dirty="0">
                <a:latin typeface="Times New Roman" pitchFamily="18" charset="0"/>
                <a:cs typeface="Times New Roman" pitchFamily="18" charset="0"/>
              </a:rPr>
              <a:t>Of these the last two are true in the initial state. We push the first two </a:t>
            </a:r>
            <a:r>
              <a:rPr lang="en-US" sz="2200" dirty="0" smtClean="0">
                <a:latin typeface="Times New Roman" pitchFamily="18" charset="0"/>
                <a:cs typeface="Times New Roman" pitchFamily="18" charset="0"/>
              </a:rPr>
              <a:t>components to </a:t>
            </a:r>
            <a:r>
              <a:rPr lang="en-US" sz="2200" dirty="0">
                <a:latin typeface="Times New Roman" pitchFamily="18" charset="0"/>
                <a:cs typeface="Times New Roman" pitchFamily="18" charset="0"/>
              </a:rPr>
              <a:t>the stack GS</a:t>
            </a:r>
            <a:r>
              <a:rPr lang="en-US" sz="2200" dirty="0" smtClean="0">
                <a:latin typeface="Times New Roman" pitchFamily="18" charset="0"/>
                <a:cs typeface="Times New Roman" pitchFamily="18" charset="0"/>
              </a:rPr>
              <a:t>.</a:t>
            </a:r>
          </a:p>
          <a:p>
            <a:pPr marL="0" indent="0" algn="just">
              <a:buNone/>
            </a:pPr>
            <a:r>
              <a:rPr lang="en-US" sz="2400" dirty="0" smtClean="0"/>
              <a:t>ON(C,A</a:t>
            </a:r>
            <a:r>
              <a:rPr lang="en-US" sz="2400" dirty="0"/>
              <a:t>)</a:t>
            </a:r>
          </a:p>
          <a:p>
            <a:pPr marL="0" indent="0" algn="just">
              <a:buNone/>
            </a:pPr>
            <a:r>
              <a:rPr lang="en-US" sz="2400" dirty="0" smtClean="0"/>
              <a:t>ON(B,D</a:t>
            </a:r>
            <a:r>
              <a:rPr lang="en-US" sz="2400" dirty="0"/>
              <a:t>)</a:t>
            </a:r>
          </a:p>
          <a:p>
            <a:pPr marL="0" indent="0" algn="just">
              <a:buNone/>
            </a:pPr>
            <a:r>
              <a:rPr lang="en-US" sz="2400" u="sng" dirty="0" smtClean="0"/>
              <a:t>ON(C,A</a:t>
            </a:r>
            <a:r>
              <a:rPr lang="en-US" sz="2400" u="sng" dirty="0"/>
              <a:t>) ^ </a:t>
            </a:r>
            <a:r>
              <a:rPr lang="en-US" sz="2400" u="sng" dirty="0" smtClean="0"/>
              <a:t>ON(B,D</a:t>
            </a:r>
            <a:r>
              <a:rPr lang="en-US" sz="2400" u="sng" dirty="0"/>
              <a:t>) ^ ONTABLE(A) ^ </a:t>
            </a:r>
            <a:r>
              <a:rPr lang="en-US" sz="2400" u="sng" dirty="0" smtClean="0"/>
              <a:t>ONTABLE(D)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993" y="76200"/>
            <a:ext cx="53467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78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17</a:t>
            </a:fld>
            <a:endParaRPr lang="en-US"/>
          </a:p>
        </p:txBody>
      </p:sp>
      <p:sp>
        <p:nvSpPr>
          <p:cNvPr id="5" name="Content Placeholder 4"/>
          <p:cNvSpPr>
            <a:spLocks noGrp="1"/>
          </p:cNvSpPr>
          <p:nvPr>
            <p:ph sz="quarter" idx="1"/>
          </p:nvPr>
        </p:nvSpPr>
        <p:spPr>
          <a:xfrm>
            <a:off x="304800" y="762000"/>
            <a:ext cx="8681357" cy="5638800"/>
          </a:xfrm>
        </p:spPr>
        <p:txBody>
          <a:bodyPr>
            <a:normAutofit/>
          </a:bodyPr>
          <a:lstStyle/>
          <a:p>
            <a:pPr marL="0" indent="0" algn="just">
              <a:buNone/>
            </a:pPr>
            <a:r>
              <a:rPr lang="en-US" sz="2100" b="1" dirty="0">
                <a:latin typeface="Times New Roman" pitchFamily="18" charset="0"/>
                <a:cs typeface="Times New Roman" pitchFamily="18" charset="0"/>
              </a:rPr>
              <a:t>Step 5. </a:t>
            </a:r>
            <a:r>
              <a:rPr lang="en-US" sz="2100" dirty="0">
                <a:latin typeface="Times New Roman" pitchFamily="18" charset="0"/>
                <a:cs typeface="Times New Roman" pitchFamily="18" charset="0"/>
              </a:rPr>
              <a:t>Consider the top item in GS which is </a:t>
            </a:r>
            <a:r>
              <a:rPr lang="en-US" sz="2100" dirty="0" smtClean="0">
                <a:latin typeface="Times New Roman" pitchFamily="18" charset="0"/>
                <a:cs typeface="Times New Roman" pitchFamily="18" charset="0"/>
              </a:rPr>
              <a:t>ON(C,A</a:t>
            </a:r>
            <a:r>
              <a:rPr lang="en-US" sz="2100" dirty="0">
                <a:latin typeface="Times New Roman" pitchFamily="18" charset="0"/>
                <a:cs typeface="Times New Roman" pitchFamily="18" charset="0"/>
              </a:rPr>
              <a:t>). Check whether it is true in current state. It is not. Find an action which makes it true. the action is STACK(C,A).We replace ON(C,A) by STACK(C,A) to get the following GS.</a:t>
            </a:r>
            <a:endParaRPr lang="en-US" sz="2100" u="sng" dirty="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STACK(C,A</a:t>
            </a:r>
            <a:r>
              <a:rPr lang="en-US" sz="2100" dirty="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ON(B,D</a:t>
            </a:r>
            <a:r>
              <a:rPr lang="en-US" sz="2100" dirty="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ON(C,A</a:t>
            </a:r>
            <a:r>
              <a:rPr lang="en-US" sz="2100" dirty="0">
                <a:latin typeface="Times New Roman" pitchFamily="18" charset="0"/>
                <a:cs typeface="Times New Roman" pitchFamily="18" charset="0"/>
              </a:rPr>
              <a:t>) ^ </a:t>
            </a:r>
            <a:r>
              <a:rPr lang="en-US" sz="2100" dirty="0" smtClean="0">
                <a:latin typeface="Times New Roman" pitchFamily="18" charset="0"/>
                <a:cs typeface="Times New Roman" pitchFamily="18" charset="0"/>
              </a:rPr>
              <a:t>ON(B,D</a:t>
            </a:r>
            <a:r>
              <a:rPr lang="en-US" sz="2100" dirty="0">
                <a:latin typeface="Times New Roman" pitchFamily="18" charset="0"/>
                <a:cs typeface="Times New Roman" pitchFamily="18" charset="0"/>
              </a:rPr>
              <a:t>) ^ ONTABLE(A) ^ ONTABLE(D</a:t>
            </a:r>
            <a:r>
              <a:rPr lang="en-US" sz="2100" dirty="0" smtClean="0">
                <a:latin typeface="Times New Roman" pitchFamily="18" charset="0"/>
                <a:cs typeface="Times New Roman" pitchFamily="18" charset="0"/>
              </a:rPr>
              <a:t>)</a:t>
            </a:r>
          </a:p>
          <a:p>
            <a:pPr marL="0" indent="0">
              <a:buNone/>
            </a:pPr>
            <a:r>
              <a:rPr lang="en-US" sz="2100" b="1" dirty="0" smtClean="0">
                <a:latin typeface="Times New Roman" pitchFamily="18" charset="0"/>
                <a:cs typeface="Times New Roman" pitchFamily="18" charset="0"/>
              </a:rPr>
              <a:t>Step </a:t>
            </a:r>
            <a:r>
              <a:rPr lang="en-US" sz="2100" b="1" dirty="0">
                <a:latin typeface="Times New Roman" pitchFamily="18" charset="0"/>
                <a:cs typeface="Times New Roman" pitchFamily="18" charset="0"/>
              </a:rPr>
              <a:t>6. </a:t>
            </a:r>
            <a:r>
              <a:rPr lang="en-US" sz="2100" dirty="0">
                <a:latin typeface="Times New Roman" pitchFamily="18" charset="0"/>
                <a:cs typeface="Times New Roman" pitchFamily="18" charset="0"/>
              </a:rPr>
              <a:t>To apply the action </a:t>
            </a:r>
            <a:r>
              <a:rPr lang="en-US" sz="2100" dirty="0" smtClean="0">
                <a:latin typeface="Times New Roman" pitchFamily="18" charset="0"/>
                <a:cs typeface="Times New Roman" pitchFamily="18" charset="0"/>
              </a:rPr>
              <a:t>STACK(C,A</a:t>
            </a:r>
            <a:r>
              <a:rPr lang="en-US" sz="2100" dirty="0">
                <a:latin typeface="Times New Roman" pitchFamily="18" charset="0"/>
                <a:cs typeface="Times New Roman" pitchFamily="18" charset="0"/>
              </a:rPr>
              <a:t>) the preconditions CLEAR(A)^</a:t>
            </a:r>
            <a:r>
              <a:rPr lang="en-US" sz="2100" dirty="0" smtClean="0">
                <a:latin typeface="Times New Roman" pitchFamily="18" charset="0"/>
                <a:cs typeface="Times New Roman" pitchFamily="18" charset="0"/>
              </a:rPr>
              <a:t>HOLDING(C) must </a:t>
            </a:r>
            <a:r>
              <a:rPr lang="en-US" sz="2100" dirty="0">
                <a:latin typeface="Times New Roman" pitchFamily="18" charset="0"/>
                <a:cs typeface="Times New Roman" pitchFamily="18" charset="0"/>
              </a:rPr>
              <a:t>be true. This precondition and also its components are also pushed to </a:t>
            </a:r>
            <a:r>
              <a:rPr lang="en-US" sz="2100" dirty="0" smtClean="0">
                <a:latin typeface="Times New Roman" pitchFamily="18" charset="0"/>
                <a:cs typeface="Times New Roman" pitchFamily="18" charset="0"/>
              </a:rPr>
              <a:t>the stack </a:t>
            </a:r>
            <a:r>
              <a:rPr lang="en-US" sz="2100" dirty="0">
                <a:latin typeface="Times New Roman" pitchFamily="18" charset="0"/>
                <a:cs typeface="Times New Roman" pitchFamily="18" charset="0"/>
              </a:rPr>
              <a:t>GS.</a:t>
            </a:r>
            <a:endParaRPr lang="en-US" sz="2100" u="sng"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233" y="-17417"/>
            <a:ext cx="53467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90800" y="4038600"/>
            <a:ext cx="6172200" cy="2492990"/>
          </a:xfrm>
          <a:prstGeom prst="rect">
            <a:avLst/>
          </a:prstGeom>
        </p:spPr>
        <p:txBody>
          <a:bodyPr wrap="square">
            <a:spAutoFit/>
          </a:bodyPr>
          <a:lstStyle/>
          <a:p>
            <a:r>
              <a:rPr lang="en-US" sz="2200" dirty="0"/>
              <a:t>CLEAR(A)</a:t>
            </a:r>
          </a:p>
          <a:p>
            <a:r>
              <a:rPr lang="en-US" sz="2200" dirty="0"/>
              <a:t>HOLDING(C)</a:t>
            </a:r>
          </a:p>
          <a:p>
            <a:r>
              <a:rPr lang="en-US" sz="2200" dirty="0"/>
              <a:t>CLEAR(A) ^ HOLDING(C)</a:t>
            </a:r>
          </a:p>
          <a:p>
            <a:r>
              <a:rPr lang="en-US" sz="2200" dirty="0"/>
              <a:t>STACK(C,A)</a:t>
            </a:r>
          </a:p>
          <a:p>
            <a:r>
              <a:rPr lang="en-US" sz="2200" dirty="0" smtClean="0"/>
              <a:t>ON(B,D</a:t>
            </a:r>
            <a:r>
              <a:rPr lang="en-US" sz="2200" dirty="0"/>
              <a:t>)</a:t>
            </a:r>
          </a:p>
          <a:p>
            <a:r>
              <a:rPr lang="en-US" sz="2200" u="sng" dirty="0" smtClean="0"/>
              <a:t>ON(C,A</a:t>
            </a:r>
            <a:r>
              <a:rPr lang="en-US" sz="2200" u="sng" dirty="0"/>
              <a:t>) ^ </a:t>
            </a:r>
            <a:r>
              <a:rPr lang="en-US" sz="2200" u="sng" dirty="0" smtClean="0"/>
              <a:t>ON(B,D</a:t>
            </a:r>
            <a:r>
              <a:rPr lang="en-US" sz="2200" u="sng" dirty="0"/>
              <a:t>) ^ ONTABLE(A) </a:t>
            </a:r>
            <a:r>
              <a:rPr lang="en-US" sz="2200" u="sng" dirty="0" smtClean="0"/>
              <a:t>^ ONTABLE(D)</a:t>
            </a:r>
          </a:p>
          <a:p>
            <a:endParaRPr lang="en-US" sz="2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05000"/>
            <a:ext cx="3411583" cy="6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970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18</a:t>
            </a:fld>
            <a:endParaRPr lang="en-US"/>
          </a:p>
        </p:txBody>
      </p:sp>
      <p:sp>
        <p:nvSpPr>
          <p:cNvPr id="5" name="Content Placeholder 4"/>
          <p:cNvSpPr>
            <a:spLocks noGrp="1"/>
          </p:cNvSpPr>
          <p:nvPr>
            <p:ph sz="quarter" idx="1"/>
          </p:nvPr>
        </p:nvSpPr>
        <p:spPr>
          <a:xfrm>
            <a:off x="228601" y="762000"/>
            <a:ext cx="4495799" cy="5638800"/>
          </a:xfrm>
          <a:ln>
            <a:solidFill>
              <a:srgbClr val="0070C0"/>
            </a:solidFill>
          </a:ln>
        </p:spPr>
        <p:txBody>
          <a:bodyPr>
            <a:normAutofit/>
          </a:bodyPr>
          <a:lstStyle/>
          <a:p>
            <a:pPr marL="0" indent="0">
              <a:buNone/>
            </a:pPr>
            <a:r>
              <a:rPr lang="en-US" sz="2100" b="1" dirty="0">
                <a:latin typeface="Times New Roman" pitchFamily="18" charset="0"/>
                <a:cs typeface="Times New Roman" pitchFamily="18" charset="0"/>
              </a:rPr>
              <a:t>Step 7. </a:t>
            </a:r>
            <a:r>
              <a:rPr lang="en-US" sz="2100" dirty="0">
                <a:latin typeface="Times New Roman" pitchFamily="18" charset="0"/>
                <a:cs typeface="Times New Roman" pitchFamily="18" charset="0"/>
              </a:rPr>
              <a:t>We now check whether CLEAR(A) is true. It is not. </a:t>
            </a:r>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only operator that </a:t>
            </a:r>
            <a:r>
              <a:rPr lang="en-US" sz="2100" dirty="0" smtClean="0">
                <a:latin typeface="Times New Roman" pitchFamily="18" charset="0"/>
                <a:cs typeface="Times New Roman" pitchFamily="18" charset="0"/>
              </a:rPr>
              <a:t>make it </a:t>
            </a:r>
            <a:r>
              <a:rPr lang="en-US" sz="2100" dirty="0">
                <a:latin typeface="Times New Roman" pitchFamily="18" charset="0"/>
                <a:cs typeface="Times New Roman" pitchFamily="18" charset="0"/>
              </a:rPr>
              <a:t>true is </a:t>
            </a:r>
            <a:r>
              <a:rPr lang="en-US" sz="2100" dirty="0" smtClean="0">
                <a:latin typeface="Times New Roman" pitchFamily="18" charset="0"/>
                <a:cs typeface="Times New Roman" pitchFamily="18" charset="0"/>
              </a:rPr>
              <a:t>UNSTACK(B,A</a:t>
            </a:r>
            <a:r>
              <a:rPr lang="en-US" sz="2100" dirty="0">
                <a:latin typeface="Times New Roman" pitchFamily="18" charset="0"/>
                <a:cs typeface="Times New Roman" pitchFamily="18" charset="0"/>
              </a:rPr>
              <a:t>). So we replace CLEAR(A) by </a:t>
            </a:r>
            <a:r>
              <a:rPr lang="en-US" sz="2100" dirty="0" smtClean="0">
                <a:latin typeface="Times New Roman" pitchFamily="18" charset="0"/>
                <a:cs typeface="Times New Roman" pitchFamily="18" charset="0"/>
              </a:rPr>
              <a:t>UNSTACK(B,A).</a:t>
            </a:r>
          </a:p>
          <a:p>
            <a:pPr marL="0" indent="0">
              <a:buNone/>
            </a:pPr>
            <a:endParaRPr lang="en-US" sz="2100" dirty="0" smtClean="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UNSTACK(B,A</a:t>
            </a:r>
            <a:r>
              <a:rPr lang="en-US" sz="2100" dirty="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HOLDING(C)</a:t>
            </a:r>
          </a:p>
          <a:p>
            <a:pPr marL="0" indent="0">
              <a:buNone/>
            </a:pPr>
            <a:r>
              <a:rPr lang="en-US" sz="2100" dirty="0">
                <a:latin typeface="Times New Roman" pitchFamily="18" charset="0"/>
                <a:cs typeface="Times New Roman" pitchFamily="18" charset="0"/>
              </a:rPr>
              <a:t>CLEAR(A) ^ HOLDING(C)</a:t>
            </a:r>
          </a:p>
          <a:p>
            <a:pPr marL="0" indent="0">
              <a:buNone/>
            </a:pPr>
            <a:r>
              <a:rPr lang="en-US" sz="2100" dirty="0" smtClean="0">
                <a:latin typeface="Times New Roman" pitchFamily="18" charset="0"/>
                <a:cs typeface="Times New Roman" pitchFamily="18" charset="0"/>
              </a:rPr>
              <a:t>STACK(C,A</a:t>
            </a:r>
            <a:r>
              <a:rPr lang="en-US" sz="2100" dirty="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ON(B,D</a:t>
            </a:r>
            <a:r>
              <a:rPr lang="en-US" sz="2100" dirty="0">
                <a:latin typeface="Times New Roman" pitchFamily="18" charset="0"/>
                <a:cs typeface="Times New Roman" pitchFamily="18" charset="0"/>
              </a:rPr>
              <a:t>)</a:t>
            </a:r>
          </a:p>
          <a:p>
            <a:pPr marL="0" indent="0">
              <a:buNone/>
            </a:pPr>
            <a:r>
              <a:rPr lang="en-US" sz="1600" u="sng" dirty="0" smtClean="0">
                <a:latin typeface="Times New Roman" pitchFamily="18" charset="0"/>
                <a:cs typeface="Times New Roman" pitchFamily="18" charset="0"/>
              </a:rPr>
              <a:t>ON(C,A</a:t>
            </a:r>
            <a:r>
              <a:rPr lang="en-US" sz="1600" u="sng" dirty="0">
                <a:latin typeface="Times New Roman" pitchFamily="18" charset="0"/>
                <a:cs typeface="Times New Roman" pitchFamily="18" charset="0"/>
              </a:rPr>
              <a:t>) ^ </a:t>
            </a:r>
            <a:r>
              <a:rPr lang="en-US" sz="1600" u="sng" dirty="0" smtClean="0">
                <a:latin typeface="Times New Roman" pitchFamily="18" charset="0"/>
                <a:cs typeface="Times New Roman" pitchFamily="18" charset="0"/>
              </a:rPr>
              <a:t>ON(B,D</a:t>
            </a:r>
            <a:r>
              <a:rPr lang="en-US" sz="1600" u="sng" dirty="0">
                <a:latin typeface="Times New Roman" pitchFamily="18" charset="0"/>
                <a:cs typeface="Times New Roman" pitchFamily="18" charset="0"/>
              </a:rPr>
              <a:t>) ^ ONTABLE(A) </a:t>
            </a:r>
            <a:r>
              <a:rPr lang="en-US" sz="1600" dirty="0" smtClean="0"/>
              <a:t>^ </a:t>
            </a:r>
            <a:r>
              <a:rPr lang="en-US" sz="1600" u="sng" dirty="0" smtClean="0">
                <a:latin typeface="Times New Roman" pitchFamily="18" charset="0"/>
                <a:cs typeface="Times New Roman" pitchFamily="18" charset="0"/>
              </a:rPr>
              <a:t>ONTABLE(D)</a:t>
            </a:r>
            <a:endParaRPr lang="en-US" sz="1600"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233" y="-17417"/>
            <a:ext cx="53467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800601" y="713057"/>
            <a:ext cx="4191000" cy="5724644"/>
          </a:xfrm>
          <a:prstGeom prst="rect">
            <a:avLst/>
          </a:prstGeom>
          <a:ln>
            <a:solidFill>
              <a:srgbClr val="0070C0"/>
            </a:solidFill>
          </a:ln>
        </p:spPr>
        <p:txBody>
          <a:bodyPr wrap="square">
            <a:spAutoFit/>
          </a:bodyPr>
          <a:lstStyle/>
          <a:p>
            <a:r>
              <a:rPr lang="en-US" sz="2100" dirty="0">
                <a:latin typeface="Times New Roman" pitchFamily="18" charset="0"/>
                <a:cs typeface="Times New Roman" pitchFamily="18" charset="0"/>
              </a:rPr>
              <a:t>Step </a:t>
            </a:r>
            <a:r>
              <a:rPr lang="en-US" sz="2100" dirty="0" smtClean="0">
                <a:latin typeface="Times New Roman" pitchFamily="18" charset="0"/>
                <a:cs typeface="Times New Roman" pitchFamily="18" charset="0"/>
              </a:rPr>
              <a:t>8. To </a:t>
            </a:r>
            <a:r>
              <a:rPr lang="en-US" sz="2100" dirty="0">
                <a:latin typeface="Times New Roman" pitchFamily="18" charset="0"/>
                <a:cs typeface="Times New Roman" pitchFamily="18" charset="0"/>
              </a:rPr>
              <a:t>apply </a:t>
            </a:r>
            <a:r>
              <a:rPr lang="en-US" sz="2100" dirty="0" smtClean="0">
                <a:latin typeface="Times New Roman" pitchFamily="18" charset="0"/>
                <a:cs typeface="Times New Roman" pitchFamily="18" charset="0"/>
              </a:rPr>
              <a:t>UNSTACK(B,A</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the precondition ON(B,A</a:t>
            </a:r>
            <a:r>
              <a:rPr lang="en-US" sz="2100" dirty="0">
                <a:latin typeface="Times New Roman" pitchFamily="18" charset="0"/>
                <a:cs typeface="Times New Roman" pitchFamily="18" charset="0"/>
              </a:rPr>
              <a:t>)^CLEAR(B)^</a:t>
            </a:r>
            <a:r>
              <a:rPr lang="en-US" sz="2100" dirty="0" smtClean="0">
                <a:latin typeface="Times New Roman" pitchFamily="18" charset="0"/>
                <a:cs typeface="Times New Roman" pitchFamily="18" charset="0"/>
              </a:rPr>
              <a:t>ARMEMPTY must </a:t>
            </a:r>
            <a:r>
              <a:rPr lang="en-US" sz="2100" dirty="0">
                <a:latin typeface="Times New Roman" pitchFamily="18" charset="0"/>
                <a:cs typeface="Times New Roman" pitchFamily="18" charset="0"/>
              </a:rPr>
              <a:t>be true. We add </a:t>
            </a:r>
            <a:r>
              <a:rPr lang="en-US" sz="2100" dirty="0" smtClean="0">
                <a:latin typeface="Times New Roman" pitchFamily="18" charset="0"/>
                <a:cs typeface="Times New Roman" pitchFamily="18" charset="0"/>
              </a:rPr>
              <a:t>this precondition </a:t>
            </a:r>
            <a:r>
              <a:rPr lang="en-US" sz="2100" dirty="0">
                <a:latin typeface="Times New Roman" pitchFamily="18" charset="0"/>
                <a:cs typeface="Times New Roman" pitchFamily="18" charset="0"/>
              </a:rPr>
              <a:t>and its components to the stack GS</a:t>
            </a:r>
            <a:r>
              <a:rPr lang="en-US" sz="2100" dirty="0" smtClean="0">
                <a:latin typeface="Times New Roman" pitchFamily="18" charset="0"/>
                <a:cs typeface="Times New Roman" pitchFamily="18" charset="0"/>
              </a:rPr>
              <a:t>.</a:t>
            </a: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ON(B,A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CLEAR(B)</a:t>
            </a:r>
          </a:p>
          <a:p>
            <a:r>
              <a:rPr lang="en-US" dirty="0">
                <a:latin typeface="Times New Roman" pitchFamily="18" charset="0"/>
                <a:cs typeface="Times New Roman" pitchFamily="18" charset="0"/>
              </a:rPr>
              <a:t>ARMEMPTY</a:t>
            </a:r>
          </a:p>
          <a:p>
            <a:r>
              <a:rPr lang="en-US" dirty="0" smtClean="0">
                <a:latin typeface="Times New Roman" pitchFamily="18" charset="0"/>
                <a:cs typeface="Times New Roman" pitchFamily="18" charset="0"/>
              </a:rPr>
              <a:t>ON(B,A</a:t>
            </a:r>
            <a:r>
              <a:rPr lang="en-US" dirty="0">
                <a:latin typeface="Times New Roman" pitchFamily="18" charset="0"/>
                <a:cs typeface="Times New Roman" pitchFamily="18" charset="0"/>
              </a:rPr>
              <a:t>) ^ CLEAR(B) ^ ARMEMPTY</a:t>
            </a:r>
          </a:p>
          <a:p>
            <a:r>
              <a:rPr lang="en-US" dirty="0" smtClean="0">
                <a:latin typeface="Times New Roman" pitchFamily="18" charset="0"/>
                <a:cs typeface="Times New Roman" pitchFamily="18" charset="0"/>
              </a:rPr>
              <a:t>UNSTACK(B,A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HOLDING(C)</a:t>
            </a:r>
          </a:p>
          <a:p>
            <a:r>
              <a:rPr lang="en-US" dirty="0">
                <a:latin typeface="Times New Roman" pitchFamily="18" charset="0"/>
                <a:cs typeface="Times New Roman" pitchFamily="18" charset="0"/>
              </a:rPr>
              <a:t>CLEAR(A) ^ HOLDING(C)</a:t>
            </a:r>
          </a:p>
          <a:p>
            <a:r>
              <a:rPr lang="en-US" dirty="0" smtClean="0">
                <a:latin typeface="Times New Roman" pitchFamily="18" charset="0"/>
                <a:cs typeface="Times New Roman" pitchFamily="18" charset="0"/>
              </a:rPr>
              <a:t>STACK(C,A</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ON(B,D</a:t>
            </a:r>
            <a:r>
              <a:rPr lang="en-US" dirty="0">
                <a:latin typeface="Times New Roman" pitchFamily="18" charset="0"/>
                <a:cs typeface="Times New Roman" pitchFamily="18" charset="0"/>
              </a:rPr>
              <a:t>)</a:t>
            </a:r>
          </a:p>
          <a:p>
            <a:r>
              <a:rPr lang="en-US" u="sng" dirty="0" smtClean="0">
                <a:latin typeface="Times New Roman" pitchFamily="18" charset="0"/>
                <a:cs typeface="Times New Roman" pitchFamily="18" charset="0"/>
              </a:rPr>
              <a:t>ON(C,A</a:t>
            </a:r>
            <a:r>
              <a:rPr lang="en-US" u="sng" dirty="0">
                <a:latin typeface="Times New Roman" pitchFamily="18" charset="0"/>
                <a:cs typeface="Times New Roman" pitchFamily="18" charset="0"/>
              </a:rPr>
              <a:t>) ^ </a:t>
            </a:r>
            <a:r>
              <a:rPr lang="en-US" u="sng" dirty="0" smtClean="0">
                <a:latin typeface="Times New Roman" pitchFamily="18" charset="0"/>
                <a:cs typeface="Times New Roman" pitchFamily="18" charset="0"/>
              </a:rPr>
              <a:t>ON(B,D</a:t>
            </a:r>
            <a:r>
              <a:rPr lang="en-US" u="sng" dirty="0">
                <a:latin typeface="Times New Roman" pitchFamily="18" charset="0"/>
                <a:cs typeface="Times New Roman" pitchFamily="18" charset="0"/>
              </a:rPr>
              <a:t>) ^ ONTABLE(A) ^ ONTABLE(D)</a:t>
            </a:r>
          </a:p>
        </p:txBody>
      </p:sp>
    </p:spTree>
    <p:extLst>
      <p:ext uri="{BB962C8B-B14F-4D97-AF65-F5344CB8AC3E}">
        <p14:creationId xmlns:p14="http://schemas.microsoft.com/office/powerpoint/2010/main" val="1812700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19</a:t>
            </a:fld>
            <a:endParaRPr lang="en-US"/>
          </a:p>
        </p:txBody>
      </p:sp>
      <p:sp>
        <p:nvSpPr>
          <p:cNvPr id="5" name="Content Placeholder 4"/>
          <p:cNvSpPr>
            <a:spLocks noGrp="1"/>
          </p:cNvSpPr>
          <p:nvPr>
            <p:ph sz="quarter" idx="1"/>
          </p:nvPr>
        </p:nvSpPr>
        <p:spPr>
          <a:xfrm>
            <a:off x="273050" y="914400"/>
            <a:ext cx="8566150" cy="4572000"/>
          </a:xfrm>
        </p:spPr>
        <p:txBody>
          <a:bodyPr>
            <a:normAutofit fontScale="85000" lnSpcReduction="10000"/>
          </a:bodyPr>
          <a:lstStyle/>
          <a:p>
            <a:pPr marL="0" indent="0">
              <a:buNone/>
            </a:pPr>
            <a:r>
              <a:rPr lang="en-US" b="1" dirty="0">
                <a:latin typeface="Times New Roman" pitchFamily="18" charset="0"/>
                <a:cs typeface="Times New Roman" pitchFamily="18" charset="0"/>
              </a:rPr>
              <a:t>Step 9. </a:t>
            </a:r>
            <a:r>
              <a:rPr lang="en-US" dirty="0">
                <a:latin typeface="Times New Roman" pitchFamily="18" charset="0"/>
                <a:cs typeface="Times New Roman" pitchFamily="18" charset="0"/>
              </a:rPr>
              <a:t>The top element </a:t>
            </a:r>
            <a:r>
              <a:rPr lang="en-US" dirty="0" smtClean="0">
                <a:latin typeface="Times New Roman" pitchFamily="18" charset="0"/>
                <a:cs typeface="Times New Roman" pitchFamily="18" charset="0"/>
              </a:rPr>
              <a:t>ON(B,A</a:t>
            </a:r>
            <a:r>
              <a:rPr lang="en-US" dirty="0">
                <a:latin typeface="Times New Roman" pitchFamily="18" charset="0"/>
                <a:cs typeface="Times New Roman" pitchFamily="18" charset="0"/>
              </a:rPr>
              <a:t>) is true and so we pop it off from the stack. The </a:t>
            </a:r>
            <a:r>
              <a:rPr lang="en-US" dirty="0" smtClean="0">
                <a:latin typeface="Times New Roman" pitchFamily="18" charset="0"/>
                <a:cs typeface="Times New Roman" pitchFamily="18" charset="0"/>
              </a:rPr>
              <a:t>next element </a:t>
            </a:r>
            <a:r>
              <a:rPr lang="en-US" dirty="0">
                <a:latin typeface="Times New Roman" pitchFamily="18" charset="0"/>
                <a:cs typeface="Times New Roman" pitchFamily="18" charset="0"/>
              </a:rPr>
              <a:t>CLEAR(B) is also true and so we pop it off also. At the current state, </a:t>
            </a:r>
            <a:r>
              <a:rPr lang="en-US" dirty="0" smtClean="0">
                <a:latin typeface="Times New Roman" pitchFamily="18" charset="0"/>
                <a:cs typeface="Times New Roman" pitchFamily="18" charset="0"/>
              </a:rPr>
              <a:t>the arm </a:t>
            </a:r>
            <a:r>
              <a:rPr lang="en-US" dirty="0">
                <a:latin typeface="Times New Roman" pitchFamily="18" charset="0"/>
                <a:cs typeface="Times New Roman" pitchFamily="18" charset="0"/>
              </a:rPr>
              <a:t>is not holding anything and so ARMEMPTY is also true and we pop it </a:t>
            </a:r>
            <a:r>
              <a:rPr lang="en-US" dirty="0" smtClean="0">
                <a:latin typeface="Times New Roman" pitchFamily="18" charset="0"/>
                <a:cs typeface="Times New Roman" pitchFamily="18" charset="0"/>
              </a:rPr>
              <a:t>off also</a:t>
            </a:r>
            <a:r>
              <a:rPr lang="en-US" dirty="0">
                <a:latin typeface="Times New Roman" pitchFamily="18" charset="0"/>
                <a:cs typeface="Times New Roman" pitchFamily="18" charset="0"/>
              </a:rPr>
              <a:t>. Sine each of the components of the next statement is true, the </a:t>
            </a:r>
            <a:r>
              <a:rPr lang="en-US" dirty="0" smtClean="0">
                <a:latin typeface="Times New Roman" pitchFamily="18" charset="0"/>
                <a:cs typeface="Times New Roman" pitchFamily="18" charset="0"/>
              </a:rPr>
              <a:t>compounded statement </a:t>
            </a:r>
            <a:r>
              <a:rPr lang="en-US" dirty="0">
                <a:latin typeface="Times New Roman" pitchFamily="18" charset="0"/>
                <a:cs typeface="Times New Roman" pitchFamily="18" charset="0"/>
              </a:rPr>
              <a:t>is also true. </a:t>
            </a:r>
            <a:r>
              <a:rPr lang="en-US" dirty="0" smtClean="0">
                <a:latin typeface="Times New Roman" pitchFamily="18" charset="0"/>
                <a:cs typeface="Times New Roman" pitchFamily="18" charset="0"/>
              </a:rPr>
              <a:t>Thus </a:t>
            </a:r>
            <a:r>
              <a:rPr lang="en-US" dirty="0">
                <a:latin typeface="Times New Roman" pitchFamily="18" charset="0"/>
                <a:cs typeface="Times New Roman" pitchFamily="18" charset="0"/>
              </a:rPr>
              <a:t>it is also popped off from the stack GS. At this </a:t>
            </a:r>
            <a:r>
              <a:rPr lang="en-US" dirty="0" smtClean="0">
                <a:latin typeface="Times New Roman" pitchFamily="18" charset="0"/>
                <a:cs typeface="Times New Roman" pitchFamily="18" charset="0"/>
              </a:rPr>
              <a:t>stage the </a:t>
            </a:r>
            <a:r>
              <a:rPr lang="en-US" dirty="0">
                <a:latin typeface="Times New Roman" pitchFamily="18" charset="0"/>
                <a:cs typeface="Times New Roman" pitchFamily="18" charset="0"/>
              </a:rPr>
              <a:t>stack is as follows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UNSTACK(B;A)</a:t>
            </a:r>
          </a:p>
          <a:p>
            <a:pPr marL="0" indent="0">
              <a:buNone/>
            </a:pPr>
            <a:r>
              <a:rPr lang="en-US" dirty="0">
                <a:latin typeface="Times New Roman" pitchFamily="18" charset="0"/>
                <a:cs typeface="Times New Roman" pitchFamily="18" charset="0"/>
              </a:rPr>
              <a:t>HOLDING(C)</a:t>
            </a:r>
          </a:p>
          <a:p>
            <a:pPr marL="0" indent="0">
              <a:buNone/>
            </a:pPr>
            <a:r>
              <a:rPr lang="en-US" dirty="0">
                <a:latin typeface="Times New Roman" pitchFamily="18" charset="0"/>
                <a:cs typeface="Times New Roman" pitchFamily="18" charset="0"/>
              </a:rPr>
              <a:t>CLEAR(A) ^ HOLDING(C)</a:t>
            </a:r>
          </a:p>
          <a:p>
            <a:pPr marL="0" indent="0">
              <a:buNone/>
            </a:pPr>
            <a:r>
              <a:rPr lang="en-US" dirty="0" smtClean="0">
                <a:latin typeface="Times New Roman" pitchFamily="18" charset="0"/>
                <a:cs typeface="Times New Roman" pitchFamily="18" charset="0"/>
              </a:rPr>
              <a:t>STACK(C,A</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ON(B,D</a:t>
            </a:r>
            <a:r>
              <a:rPr lang="en-US" dirty="0">
                <a:latin typeface="Times New Roman" pitchFamily="18" charset="0"/>
                <a:cs typeface="Times New Roman" pitchFamily="18" charset="0"/>
              </a:rPr>
              <a:t>)</a:t>
            </a:r>
          </a:p>
          <a:p>
            <a:pPr marL="0" indent="0">
              <a:buNone/>
            </a:pPr>
            <a:r>
              <a:rPr lang="en-US" u="sng" dirty="0" smtClean="0">
                <a:latin typeface="Times New Roman" pitchFamily="18" charset="0"/>
                <a:cs typeface="Times New Roman" pitchFamily="18" charset="0"/>
              </a:rPr>
              <a:t>ON(C,A</a:t>
            </a:r>
            <a:r>
              <a:rPr lang="en-US" u="sng" dirty="0">
                <a:latin typeface="Times New Roman" pitchFamily="18" charset="0"/>
                <a:cs typeface="Times New Roman" pitchFamily="18" charset="0"/>
              </a:rPr>
              <a:t>) ^ </a:t>
            </a:r>
            <a:r>
              <a:rPr lang="en-US" u="sng" dirty="0" smtClean="0">
                <a:latin typeface="Times New Roman" pitchFamily="18" charset="0"/>
                <a:cs typeface="Times New Roman" pitchFamily="18" charset="0"/>
              </a:rPr>
              <a:t>ON(B,D</a:t>
            </a:r>
            <a:r>
              <a:rPr lang="en-US" u="sng" dirty="0">
                <a:latin typeface="Times New Roman" pitchFamily="18" charset="0"/>
                <a:cs typeface="Times New Roman" pitchFamily="18" charset="0"/>
              </a:rPr>
              <a:t>) ^ ONTABLE(A) ^ ONTABLE(D</a:t>
            </a:r>
            <a:r>
              <a:rPr lang="en-US" u="sng" dirty="0" smtClean="0">
                <a:latin typeface="Times New Roman" pitchFamily="18" charset="0"/>
                <a:cs typeface="Times New Roman" pitchFamily="18" charset="0"/>
              </a:rPr>
              <a:t>)</a:t>
            </a:r>
            <a:endParaRPr lang="en-US"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7308"/>
            <a:ext cx="53467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168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3200400" cy="731838"/>
          </a:xfrm>
          <a:ln>
            <a:solidFill>
              <a:srgbClr val="00B0F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Overview</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2</a:t>
            </a:fld>
            <a:endParaRPr lang="en-US"/>
          </a:p>
        </p:txBody>
      </p:sp>
      <p:sp>
        <p:nvSpPr>
          <p:cNvPr id="5" name="Content Placeholder 4"/>
          <p:cNvSpPr>
            <a:spLocks noGrp="1"/>
          </p:cNvSpPr>
          <p:nvPr>
            <p:ph sz="quarter" idx="1"/>
          </p:nvPr>
        </p:nvSpPr>
        <p:spPr>
          <a:xfrm>
            <a:off x="304800" y="990600"/>
            <a:ext cx="8686800" cy="5029200"/>
          </a:xfrm>
        </p:spPr>
        <p:txBody>
          <a:bodyPr>
            <a:normAutofit/>
          </a:bodyPr>
          <a:lstStyle/>
          <a:p>
            <a:pPr algn="just"/>
            <a:r>
              <a:rPr lang="en-US" dirty="0">
                <a:latin typeface="Times New Roman" pitchFamily="18" charset="0"/>
                <a:cs typeface="Times New Roman" pitchFamily="18" charset="0"/>
              </a:rPr>
              <a:t>Planning is a fundamental property of intelligent behavior</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It is the first and foremost activity </a:t>
            </a:r>
            <a:r>
              <a:rPr lang="en-US" dirty="0" smtClean="0">
                <a:latin typeface="Times New Roman" pitchFamily="18" charset="0"/>
                <a:cs typeface="Times New Roman" pitchFamily="18" charset="0"/>
              </a:rPr>
              <a:t>to achieve </a:t>
            </a:r>
            <a:r>
              <a:rPr lang="en-US" dirty="0">
                <a:latin typeface="Times New Roman" pitchFamily="18" charset="0"/>
                <a:cs typeface="Times New Roman" pitchFamily="18" charset="0"/>
              </a:rPr>
              <a:t>desired results.</a:t>
            </a:r>
            <a:endParaRPr lang="en-US" b="1" dirty="0" smtClean="0">
              <a:solidFill>
                <a:srgbClr val="0070C0"/>
              </a:solidFill>
              <a:latin typeface="Times New Roman" pitchFamily="18" charset="0"/>
              <a:cs typeface="Times New Roman" pitchFamily="18" charset="0"/>
            </a:endParaRPr>
          </a:p>
          <a:p>
            <a:pPr marL="0" indent="0" algn="just">
              <a:buNone/>
            </a:pPr>
            <a:r>
              <a:rPr lang="en-US" b="1" dirty="0" smtClean="0">
                <a:solidFill>
                  <a:srgbClr val="0070C0"/>
                </a:solidFill>
                <a:latin typeface="Times New Roman" pitchFamily="18" charset="0"/>
                <a:cs typeface="Times New Roman" pitchFamily="18" charset="0"/>
              </a:rPr>
              <a:t>Decomposition </a:t>
            </a:r>
            <a:r>
              <a:rPr lang="en-US" b="1" dirty="0">
                <a:solidFill>
                  <a:srgbClr val="0070C0"/>
                </a:solidFill>
                <a:latin typeface="Times New Roman" pitchFamily="18" charset="0"/>
                <a:cs typeface="Times New Roman" pitchFamily="18" charset="0"/>
              </a:rPr>
              <a:t>of </a:t>
            </a:r>
            <a:r>
              <a:rPr lang="en-US" b="1" dirty="0" smtClean="0">
                <a:solidFill>
                  <a:srgbClr val="0070C0"/>
                </a:solidFill>
                <a:latin typeface="Times New Roman" pitchFamily="18" charset="0"/>
                <a:cs typeface="Times New Roman" pitchFamily="18" charset="0"/>
              </a:rPr>
              <a:t>problems</a:t>
            </a:r>
          </a:p>
          <a:p>
            <a:pPr marL="0" indent="0" algn="just">
              <a:buNone/>
            </a:pPr>
            <a:r>
              <a:rPr lang="en-US" dirty="0">
                <a:latin typeface="Times New Roman" pitchFamily="18" charset="0"/>
                <a:cs typeface="Times New Roman" pitchFamily="18" charset="0"/>
              </a:rPr>
              <a:t>When trying to solve a complicated problem, it may be necessary to work on small </a:t>
            </a:r>
            <a:r>
              <a:rPr lang="en-US" dirty="0" smtClean="0">
                <a:latin typeface="Times New Roman" pitchFamily="18" charset="0"/>
                <a:cs typeface="Times New Roman" pitchFamily="18" charset="0"/>
              </a:rPr>
              <a:t>pieces of </a:t>
            </a:r>
            <a:r>
              <a:rPr lang="en-US" dirty="0">
                <a:latin typeface="Times New Roman" pitchFamily="18" charset="0"/>
                <a:cs typeface="Times New Roman" pitchFamily="18" charset="0"/>
              </a:rPr>
              <a:t>the problem separately and then combine the partial solutions at the end into a </a:t>
            </a:r>
            <a:r>
              <a:rPr lang="en-US" dirty="0" smtClean="0">
                <a:latin typeface="Times New Roman" pitchFamily="18" charset="0"/>
                <a:cs typeface="Times New Roman" pitchFamily="18" charset="0"/>
              </a:rPr>
              <a:t>complete problem solution. Decomposition is important because </a:t>
            </a:r>
          </a:p>
          <a:p>
            <a:pPr marL="514350" indent="-514350" algn="jus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decomposition may help us to avoid </a:t>
            </a:r>
            <a:r>
              <a:rPr lang="en-US" dirty="0" err="1" smtClean="0">
                <a:latin typeface="Times New Roman" pitchFamily="18" charset="0"/>
                <a:cs typeface="Times New Roman" pitchFamily="18" charset="0"/>
              </a:rPr>
              <a:t>recomputing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entire problem </a:t>
            </a:r>
            <a:r>
              <a:rPr lang="en-US" dirty="0" smtClean="0">
                <a:latin typeface="Times New Roman" pitchFamily="18" charset="0"/>
                <a:cs typeface="Times New Roman" pitchFamily="18" charset="0"/>
              </a:rPr>
              <a:t>state when </a:t>
            </a:r>
            <a:r>
              <a:rPr lang="en-US" dirty="0">
                <a:latin typeface="Times New Roman" pitchFamily="18" charset="0"/>
                <a:cs typeface="Times New Roman" pitchFamily="18" charset="0"/>
              </a:rPr>
              <a:t>we move from one state to next</a:t>
            </a:r>
            <a:r>
              <a:rPr lang="en-US" dirty="0" smtClean="0">
                <a:latin typeface="Times New Roman" pitchFamily="18" charset="0"/>
                <a:cs typeface="Times New Roman" pitchFamily="18" charset="0"/>
              </a:rPr>
              <a:t>.</a:t>
            </a:r>
          </a:p>
          <a:p>
            <a:pPr marL="514350" indent="-514350" algn="jus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decomposition may divide a single difficult problem into several easier </a:t>
            </a:r>
            <a:r>
              <a:rPr lang="en-US" dirty="0" smtClean="0">
                <a:latin typeface="Times New Roman" pitchFamily="18" charset="0"/>
                <a:cs typeface="Times New Roman" pitchFamily="18" charset="0"/>
              </a:rPr>
              <a:t>sub-problems</a:t>
            </a:r>
            <a:r>
              <a:rPr lang="en-US" dirty="0">
                <a:latin typeface="Times New Roman" pitchFamily="18" charset="0"/>
                <a:cs typeface="Times New Roman" pitchFamily="18" charset="0"/>
              </a:rPr>
              <a:t>.</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963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20</a:t>
            </a:fld>
            <a:endParaRPr lang="en-US"/>
          </a:p>
        </p:txBody>
      </p:sp>
      <p:sp>
        <p:nvSpPr>
          <p:cNvPr id="5" name="Content Placeholder 4"/>
          <p:cNvSpPr>
            <a:spLocks noGrp="1"/>
          </p:cNvSpPr>
          <p:nvPr>
            <p:ph sz="quarter" idx="1"/>
          </p:nvPr>
        </p:nvSpPr>
        <p:spPr>
          <a:xfrm>
            <a:off x="304800" y="838200"/>
            <a:ext cx="8566150" cy="5791200"/>
          </a:xfrm>
        </p:spPr>
        <p:txBody>
          <a:bodyPr>
            <a:normAutofit fontScale="92500" lnSpcReduction="20000"/>
          </a:bodyPr>
          <a:lstStyle/>
          <a:p>
            <a:pPr marL="0" indent="0">
              <a:buNone/>
            </a:pPr>
            <a:r>
              <a:rPr lang="en-US" b="1" dirty="0">
                <a:latin typeface="Times New Roman" pitchFamily="18" charset="0"/>
                <a:cs typeface="Times New Roman" pitchFamily="18" charset="0"/>
              </a:rPr>
              <a:t>Step 10. </a:t>
            </a:r>
            <a:r>
              <a:rPr lang="en-US" dirty="0">
                <a:latin typeface="Times New Roman" pitchFamily="18" charset="0"/>
                <a:cs typeface="Times New Roman" pitchFamily="18" charset="0"/>
              </a:rPr>
              <a:t>The top element of the stack is </a:t>
            </a:r>
            <a:r>
              <a:rPr lang="en-US" dirty="0" smtClean="0">
                <a:latin typeface="Times New Roman" pitchFamily="18" charset="0"/>
                <a:cs typeface="Times New Roman" pitchFamily="18" charset="0"/>
              </a:rPr>
              <a:t>UNSTACK(B,A</a:t>
            </a:r>
            <a:r>
              <a:rPr lang="en-US" dirty="0">
                <a:latin typeface="Times New Roman" pitchFamily="18" charset="0"/>
                <a:cs typeface="Times New Roman" pitchFamily="18" charset="0"/>
              </a:rPr>
              <a:t>). The preconditions for </a:t>
            </a:r>
            <a:r>
              <a:rPr lang="en-US" dirty="0" smtClean="0">
                <a:latin typeface="Times New Roman" pitchFamily="18" charset="0"/>
                <a:cs typeface="Times New Roman" pitchFamily="18" charset="0"/>
              </a:rPr>
              <a:t>applying this </a:t>
            </a:r>
            <a:r>
              <a:rPr lang="en-US" dirty="0">
                <a:latin typeface="Times New Roman" pitchFamily="18" charset="0"/>
                <a:cs typeface="Times New Roman" pitchFamily="18" charset="0"/>
              </a:rPr>
              <a:t>action are satisfied.</a:t>
            </a:r>
          </a:p>
          <a:p>
            <a:pPr marL="0" indent="0">
              <a:buNone/>
            </a:pPr>
            <a:r>
              <a:rPr lang="en-US" dirty="0">
                <a:latin typeface="Times New Roman" pitchFamily="18" charset="0"/>
                <a:cs typeface="Times New Roman" pitchFamily="18" charset="0"/>
              </a:rPr>
              <a:t>(a) We now apply this operator to get a new world state.</a:t>
            </a:r>
          </a:p>
          <a:p>
            <a:pPr marL="0" indent="0">
              <a:buNone/>
            </a:pPr>
            <a:r>
              <a:rPr lang="en-US" dirty="0">
                <a:latin typeface="Times New Roman" pitchFamily="18" charset="0"/>
                <a:cs typeface="Times New Roman" pitchFamily="18" charset="0"/>
              </a:rPr>
              <a:t>(b) We record that </a:t>
            </a:r>
            <a:r>
              <a:rPr lang="en-US" dirty="0" smtClean="0">
                <a:latin typeface="Times New Roman" pitchFamily="18" charset="0"/>
                <a:cs typeface="Times New Roman" pitchFamily="18" charset="0"/>
              </a:rPr>
              <a:t>UNSTACK(B,A</a:t>
            </a:r>
            <a:r>
              <a:rPr lang="en-US" dirty="0">
                <a:latin typeface="Times New Roman" pitchFamily="18" charset="0"/>
                <a:cs typeface="Times New Roman" pitchFamily="18" charset="0"/>
              </a:rPr>
              <a:t>) is the first operator of the solution sequence.</a:t>
            </a:r>
          </a:p>
          <a:p>
            <a:pPr marL="0" indent="0">
              <a:buNone/>
            </a:pPr>
            <a:r>
              <a:rPr lang="en-US" dirty="0">
                <a:latin typeface="Times New Roman" pitchFamily="18" charset="0"/>
                <a:cs typeface="Times New Roman" pitchFamily="18" charset="0"/>
              </a:rPr>
              <a:t>(c) The state of the world is specified by the following statements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ONTABLE(A),ONTABLE(C),ONTABLE(D</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HOLDING(B</a:t>
            </a:r>
            <a:r>
              <a:rPr lang="en-US" dirty="0" smtClean="0">
                <a:latin typeface="Times New Roman" pitchFamily="18" charset="0"/>
                <a:cs typeface="Times New Roman" pitchFamily="18" charset="0"/>
              </a:rPr>
              <a:t>),CLEAR(A)</a:t>
            </a:r>
          </a:p>
          <a:p>
            <a:pPr marL="0" indent="0">
              <a:buNone/>
            </a:pPr>
            <a:r>
              <a:rPr lang="en-US" dirty="0">
                <a:latin typeface="Times New Roman" pitchFamily="18" charset="0"/>
                <a:cs typeface="Times New Roman" pitchFamily="18" charset="0"/>
              </a:rPr>
              <a:t>(d) The goal stack GS is now</a:t>
            </a:r>
          </a:p>
          <a:p>
            <a:pPr marL="0" indent="0">
              <a:buNone/>
            </a:pPr>
            <a:r>
              <a:rPr lang="en-US" dirty="0">
                <a:latin typeface="Times New Roman" pitchFamily="18" charset="0"/>
                <a:cs typeface="Times New Roman" pitchFamily="18" charset="0"/>
              </a:rPr>
              <a:t>HOLDING(C)</a:t>
            </a:r>
          </a:p>
          <a:p>
            <a:pPr marL="0" indent="0">
              <a:buNone/>
            </a:pPr>
            <a:r>
              <a:rPr lang="en-US" dirty="0">
                <a:latin typeface="Times New Roman" pitchFamily="18" charset="0"/>
                <a:cs typeface="Times New Roman" pitchFamily="18" charset="0"/>
              </a:rPr>
              <a:t>CLEAR(A) ^ HOLDING(C)</a:t>
            </a:r>
          </a:p>
          <a:p>
            <a:pPr marL="0" indent="0">
              <a:buNone/>
            </a:pPr>
            <a:r>
              <a:rPr lang="en-US" dirty="0" smtClean="0">
                <a:latin typeface="Times New Roman" pitchFamily="18" charset="0"/>
                <a:cs typeface="Times New Roman" pitchFamily="18" charset="0"/>
              </a:rPr>
              <a:t>STACK(C,A</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ON(B,D</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ON(C,A</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ON(B,D</a:t>
            </a:r>
            <a:r>
              <a:rPr lang="en-US" dirty="0">
                <a:latin typeface="Times New Roman" pitchFamily="18" charset="0"/>
                <a:cs typeface="Times New Roman" pitchFamily="18" charset="0"/>
              </a:rPr>
              <a:t>) ^ ONTABLE(A) ^ ONTABLE(D)</a:t>
            </a:r>
          </a:p>
          <a:p>
            <a:pPr marL="0" indent="0">
              <a:buNone/>
            </a:pPr>
            <a:r>
              <a:rPr lang="en-US" b="1" dirty="0">
                <a:latin typeface="Times New Roman" pitchFamily="18" charset="0"/>
                <a:cs typeface="Times New Roman" pitchFamily="18" charset="0"/>
              </a:rPr>
              <a:t>Step 11. </a:t>
            </a:r>
            <a:r>
              <a:rPr lang="en-US" dirty="0">
                <a:latin typeface="Times New Roman" pitchFamily="18" charset="0"/>
                <a:cs typeface="Times New Roman" pitchFamily="18" charset="0"/>
              </a:rPr>
              <a:t>The process is now repeated.</a:t>
            </a:r>
            <a:endParaRPr lang="en-US"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7308"/>
            <a:ext cx="53467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901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486400" cy="655638"/>
          </a:xfrm>
          <a:ln>
            <a:solidFill>
              <a:srgbClr val="00B0F0"/>
            </a:solidFill>
          </a:ln>
        </p:spPr>
        <p:txBody>
          <a:bodyPr>
            <a:normAutofit fontScale="90000"/>
          </a:bodyPr>
          <a:lstStyle/>
          <a:p>
            <a:pPr algn="ctr"/>
            <a:r>
              <a:rPr lang="en-US" b="1" dirty="0">
                <a:solidFill>
                  <a:srgbClr val="00B0F0"/>
                </a:solidFill>
              </a:rPr>
              <a:t>Hierarchical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21</a:t>
            </a:fld>
            <a:endParaRPr lang="en-US"/>
          </a:p>
        </p:txBody>
      </p:sp>
      <p:sp>
        <p:nvSpPr>
          <p:cNvPr id="5" name="Content Placeholder 4"/>
          <p:cNvSpPr>
            <a:spLocks noGrp="1"/>
          </p:cNvSpPr>
          <p:nvPr>
            <p:ph sz="quarter" idx="1"/>
          </p:nvPr>
        </p:nvSpPr>
        <p:spPr>
          <a:xfrm>
            <a:off x="228600" y="838200"/>
            <a:ext cx="8763000" cy="5562600"/>
          </a:xfrm>
        </p:spPr>
        <p:txBody>
          <a:bodyPr>
            <a:normAutofit fontScale="92500"/>
          </a:bodyPr>
          <a:lstStyle/>
          <a:p>
            <a:pPr algn="just"/>
            <a:r>
              <a:rPr lang="en-US" sz="2400" b="1" dirty="0">
                <a:latin typeface="Times New Roman" pitchFamily="18" charset="0"/>
                <a:cs typeface="Times New Roman" pitchFamily="18" charset="0"/>
              </a:rPr>
              <a:t>The basic approach</a:t>
            </a:r>
          </a:p>
          <a:p>
            <a:pPr marL="0" indent="0" algn="just">
              <a:buNone/>
            </a:pPr>
            <a:r>
              <a:rPr lang="en-US" sz="2400" dirty="0">
                <a:latin typeface="Times New Roman" pitchFamily="18" charset="0"/>
                <a:cs typeface="Times New Roman" pitchFamily="18" charset="0"/>
              </a:rPr>
              <a:t>In order to solve real world problems, the problem solver may have to generate long </a:t>
            </a:r>
            <a:r>
              <a:rPr lang="en-US" sz="2400" dirty="0" smtClean="0">
                <a:latin typeface="Times New Roman" pitchFamily="18" charset="0"/>
                <a:cs typeface="Times New Roman" pitchFamily="18" charset="0"/>
              </a:rPr>
              <a:t>plans. To </a:t>
            </a:r>
            <a:r>
              <a:rPr lang="en-US" sz="2400" dirty="0">
                <a:latin typeface="Times New Roman" pitchFamily="18" charset="0"/>
                <a:cs typeface="Times New Roman" pitchFamily="18" charset="0"/>
              </a:rPr>
              <a:t>do this efficiently, the problem solver may ignore some of the details of the problem </a:t>
            </a:r>
            <a:r>
              <a:rPr lang="en-US" sz="2400" dirty="0" smtClean="0">
                <a:latin typeface="Times New Roman" pitchFamily="18" charset="0"/>
                <a:cs typeface="Times New Roman" pitchFamily="18" charset="0"/>
              </a:rPr>
              <a:t>until a </a:t>
            </a:r>
            <a:r>
              <a:rPr lang="en-US" sz="2400" dirty="0">
                <a:latin typeface="Times New Roman" pitchFamily="18" charset="0"/>
                <a:cs typeface="Times New Roman" pitchFamily="18" charset="0"/>
              </a:rPr>
              <a:t>solution to the main issues have been found. This can be done by creating a hierarchy </a:t>
            </a: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the tasks to be performed and then attempting to find a solution starting from the </a:t>
            </a:r>
            <a:r>
              <a:rPr lang="en-US" sz="2400" dirty="0" smtClean="0">
                <a:latin typeface="Times New Roman" pitchFamily="18" charset="0"/>
                <a:cs typeface="Times New Roman" pitchFamily="18" charset="0"/>
              </a:rPr>
              <a:t>tasks at </a:t>
            </a:r>
            <a:r>
              <a:rPr lang="en-US" sz="2400" dirty="0">
                <a:latin typeface="Times New Roman" pitchFamily="18" charset="0"/>
                <a:cs typeface="Times New Roman" pitchFamily="18" charset="0"/>
              </a:rPr>
              <a:t>the highest level of the hierarchy. Creating a plan in this way is known as </a:t>
            </a:r>
            <a:r>
              <a:rPr lang="en-US" sz="2400" dirty="0" smtClean="0">
                <a:latin typeface="Times New Roman" pitchFamily="18" charset="0"/>
                <a:cs typeface="Times New Roman" pitchFamily="18" charset="0"/>
              </a:rPr>
              <a:t>hierarchical planning.</a:t>
            </a:r>
          </a:p>
          <a:p>
            <a:pPr algn="just"/>
            <a:r>
              <a:rPr lang="en-US" sz="2400" b="1" dirty="0">
                <a:latin typeface="Times New Roman" pitchFamily="18" charset="0"/>
                <a:cs typeface="Times New Roman" pitchFamily="18" charset="0"/>
              </a:rPr>
              <a:t>Example</a:t>
            </a:r>
          </a:p>
          <a:p>
            <a:pPr marL="0" indent="0" algn="just">
              <a:buNone/>
            </a:pPr>
            <a:r>
              <a:rPr lang="en-US" dirty="0">
                <a:latin typeface="Times New Roman" pitchFamily="18" charset="0"/>
                <a:cs typeface="Times New Roman" pitchFamily="18" charset="0"/>
              </a:rPr>
              <a:t> </a:t>
            </a:r>
            <a:r>
              <a:rPr lang="en-US" sz="2200" dirty="0">
                <a:latin typeface="Times New Roman" pitchFamily="18" charset="0"/>
                <a:cs typeface="Times New Roman" pitchFamily="18" charset="0"/>
              </a:rPr>
              <a:t>For example, let it be required to travel at short notice to Mumbai with </a:t>
            </a:r>
            <a:r>
              <a:rPr lang="en-US" sz="2200" dirty="0" smtClean="0">
                <a:latin typeface="Times New Roman" pitchFamily="18" charset="0"/>
                <a:cs typeface="Times New Roman" pitchFamily="18" charset="0"/>
              </a:rPr>
              <a:t>minimum expenses </a:t>
            </a:r>
            <a:r>
              <a:rPr lang="en-US" sz="2200" dirty="0">
                <a:latin typeface="Times New Roman" pitchFamily="18" charset="0"/>
                <a:cs typeface="Times New Roman" pitchFamily="18" charset="0"/>
              </a:rPr>
              <a:t>for an interview. The task of the highest priority is to check </a:t>
            </a:r>
            <a:r>
              <a:rPr lang="en-US" sz="2200" dirty="0" smtClean="0">
                <a:latin typeface="Times New Roman" pitchFamily="18" charset="0"/>
                <a:cs typeface="Times New Roman" pitchFamily="18" charset="0"/>
              </a:rPr>
              <a:t>the availability of </a:t>
            </a:r>
            <a:r>
              <a:rPr lang="en-US" sz="2200" dirty="0">
                <a:latin typeface="Times New Roman" pitchFamily="18" charset="0"/>
                <a:cs typeface="Times New Roman" pitchFamily="18" charset="0"/>
              </a:rPr>
              <a:t>an airline at affordable cost. After finding a plan to solve </a:t>
            </a:r>
            <a:r>
              <a:rPr lang="en-US" sz="2200" dirty="0" smtClean="0">
                <a:latin typeface="Times New Roman" pitchFamily="18" charset="0"/>
                <a:cs typeface="Times New Roman" pitchFamily="18" charset="0"/>
              </a:rPr>
              <a:t>this problem</a:t>
            </a:r>
            <a:r>
              <a:rPr lang="en-US" sz="2200" dirty="0">
                <a:latin typeface="Times New Roman" pitchFamily="18" charset="0"/>
                <a:cs typeface="Times New Roman" pitchFamily="18" charset="0"/>
              </a:rPr>
              <a:t>, the </a:t>
            </a:r>
            <a:r>
              <a:rPr lang="en-US" sz="2200" dirty="0" smtClean="0">
                <a:latin typeface="Times New Roman" pitchFamily="18" charset="0"/>
                <a:cs typeface="Times New Roman" pitchFamily="18" charset="0"/>
              </a:rPr>
              <a:t>person may find plans for solving the next level problems like preparing baggage and hiring a </a:t>
            </a:r>
            <a:r>
              <a:rPr lang="en-US" sz="2200" dirty="0">
                <a:latin typeface="Times New Roman" pitchFamily="18" charset="0"/>
                <a:cs typeface="Times New Roman" pitchFamily="18" charset="0"/>
              </a:rPr>
              <a:t>taxi. Attempts to solve these problems lead to problems at the third level: </a:t>
            </a:r>
            <a:r>
              <a:rPr lang="en-US" sz="2200" dirty="0" smtClean="0">
                <a:latin typeface="Times New Roman" pitchFamily="18" charset="0"/>
                <a:cs typeface="Times New Roman" pitchFamily="18" charset="0"/>
              </a:rPr>
              <a:t>detailed plans </a:t>
            </a:r>
            <a:r>
              <a:rPr lang="en-US" sz="2200" dirty="0">
                <a:latin typeface="Times New Roman" pitchFamily="18" charset="0"/>
                <a:cs typeface="Times New Roman" pitchFamily="18" charset="0"/>
              </a:rPr>
              <a:t>for preparing the baggage and hiring a taxi. These will in turn lead to </a:t>
            </a:r>
            <a:r>
              <a:rPr lang="en-US" sz="2200" dirty="0" smtClean="0">
                <a:latin typeface="Times New Roman" pitchFamily="18" charset="0"/>
                <a:cs typeface="Times New Roman" pitchFamily="18" charset="0"/>
              </a:rPr>
              <a:t>problems at </a:t>
            </a:r>
            <a:r>
              <a:rPr lang="en-US" sz="2200" dirty="0">
                <a:latin typeface="Times New Roman" pitchFamily="18" charset="0"/>
                <a:cs typeface="Times New Roman" pitchFamily="18" charset="0"/>
              </a:rPr>
              <a:t>the next lower level.</a:t>
            </a:r>
          </a:p>
        </p:txBody>
      </p:sp>
    </p:spTree>
    <p:extLst>
      <p:ext uri="{BB962C8B-B14F-4D97-AF65-F5344CB8AC3E}">
        <p14:creationId xmlns:p14="http://schemas.microsoft.com/office/powerpoint/2010/main" val="33706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563562"/>
          </a:xfrm>
          <a:ln>
            <a:solidFill>
              <a:srgbClr val="00B0F0"/>
            </a:solidFill>
          </a:ln>
        </p:spPr>
        <p:txBody>
          <a:bodyPr>
            <a:normAutofit fontScale="90000"/>
          </a:bodyPr>
          <a:lstStyle/>
          <a:p>
            <a:pPr algn="ct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b="1" dirty="0">
                <a:solidFill>
                  <a:srgbClr val="00B0F0"/>
                </a:solidFill>
              </a:rPr>
              <a:t/>
            </a:r>
            <a:br>
              <a:rPr lang="en-US" b="1" dirty="0">
                <a:solidFill>
                  <a:srgbClr val="00B0F0"/>
                </a:solidFill>
              </a:rPr>
            </a:br>
            <a:r>
              <a:rPr lang="en-US" b="1" dirty="0">
                <a:solidFill>
                  <a:srgbClr val="00B0F0"/>
                </a:solidFill>
              </a:rPr>
              <a:t>The ABSTRIPS planner system</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22</a:t>
            </a:fld>
            <a:endParaRPr lang="en-US"/>
          </a:p>
        </p:txBody>
      </p:sp>
      <p:sp>
        <p:nvSpPr>
          <p:cNvPr id="5" name="Content Placeholder 4"/>
          <p:cNvSpPr>
            <a:spLocks noGrp="1"/>
          </p:cNvSpPr>
          <p:nvPr>
            <p:ph sz="quarter" idx="1"/>
          </p:nvPr>
        </p:nvSpPr>
        <p:spPr>
          <a:xfrm>
            <a:off x="228600" y="685800"/>
            <a:ext cx="8458200" cy="5562600"/>
          </a:xfrm>
        </p:spPr>
        <p:txBody>
          <a:bodyPr>
            <a:noAutofit/>
          </a:bodyPr>
          <a:lstStyle/>
          <a:p>
            <a:pPr marL="0" indent="0" algn="just">
              <a:buNone/>
            </a:pPr>
            <a:r>
              <a:rPr lang="en-US" sz="2400" dirty="0" smtClean="0">
                <a:latin typeface="Times New Roman" pitchFamily="18" charset="0"/>
                <a:cs typeface="Times New Roman" pitchFamily="18" charset="0"/>
              </a:rPr>
              <a:t>ABSTRIPS</a:t>
            </a:r>
            <a:r>
              <a:rPr lang="en-US" sz="2400" dirty="0">
                <a:latin typeface="Times New Roman" pitchFamily="18" charset="0"/>
                <a:cs typeface="Times New Roman" pitchFamily="18" charset="0"/>
              </a:rPr>
              <a:t>, a planning system developed in 1974 and built on top of the STRIPS </a:t>
            </a:r>
            <a:r>
              <a:rPr lang="en-US" sz="2400" dirty="0" smtClean="0">
                <a:latin typeface="Times New Roman" pitchFamily="18" charset="0"/>
                <a:cs typeface="Times New Roman" pitchFamily="18" charset="0"/>
              </a:rPr>
              <a:t>planning system</a:t>
            </a:r>
            <a:r>
              <a:rPr lang="en-US" sz="2400" dirty="0">
                <a:latin typeface="Times New Roman" pitchFamily="18" charset="0"/>
                <a:cs typeface="Times New Roman" pitchFamily="18" charset="0"/>
              </a:rPr>
              <a:t>, is a planning system has a method for the implementation of hierarchical </a:t>
            </a:r>
            <a:r>
              <a:rPr lang="en-US" sz="2400" dirty="0" smtClean="0">
                <a:latin typeface="Times New Roman" pitchFamily="18" charset="0"/>
                <a:cs typeface="Times New Roman" pitchFamily="18" charset="0"/>
              </a:rPr>
              <a:t>planning. In </a:t>
            </a:r>
            <a:r>
              <a:rPr lang="en-US" sz="2400" dirty="0">
                <a:latin typeface="Times New Roman" pitchFamily="18" charset="0"/>
                <a:cs typeface="Times New Roman" pitchFamily="18" charset="0"/>
              </a:rPr>
              <a:t>ABSTRIPS, the hierarchies are constructed by assigning criticalities which are </a:t>
            </a:r>
            <a:r>
              <a:rPr lang="en-US" sz="2400" dirty="0" smtClean="0">
                <a:latin typeface="Times New Roman" pitchFamily="18" charset="0"/>
                <a:cs typeface="Times New Roman" pitchFamily="18" charset="0"/>
              </a:rPr>
              <a:t>numbers indicating </a:t>
            </a:r>
            <a:r>
              <a:rPr lang="en-US" sz="2400" dirty="0">
                <a:latin typeface="Times New Roman" pitchFamily="18" charset="0"/>
                <a:cs typeface="Times New Roman" pitchFamily="18" charset="0"/>
              </a:rPr>
              <a:t>relative difficulty to the preconditions of the operator. First a plan is found </a:t>
            </a:r>
            <a:r>
              <a:rPr lang="en-US" sz="2400" dirty="0" smtClean="0">
                <a:latin typeface="Times New Roman" pitchFamily="18" charset="0"/>
                <a:cs typeface="Times New Roman" pitchFamily="18" charset="0"/>
              </a:rPr>
              <a:t>that satisfies </a:t>
            </a:r>
            <a:r>
              <a:rPr lang="en-US" sz="2400" dirty="0">
                <a:latin typeface="Times New Roman" pitchFamily="18" charset="0"/>
                <a:cs typeface="Times New Roman" pitchFamily="18" charset="0"/>
              </a:rPr>
              <a:t>only the preconditions of the </a:t>
            </a:r>
            <a:r>
              <a:rPr lang="en-US" sz="2400" dirty="0" smtClean="0">
                <a:latin typeface="Times New Roman" pitchFamily="18" charset="0"/>
                <a:cs typeface="Times New Roman" pitchFamily="18" charset="0"/>
              </a:rPr>
              <a:t>operators </a:t>
            </a:r>
            <a:r>
              <a:rPr lang="en-US" sz="2400" dirty="0">
                <a:latin typeface="Times New Roman" pitchFamily="18" charset="0"/>
                <a:cs typeface="Times New Roman" pitchFamily="18" charset="0"/>
              </a:rPr>
              <a:t>of the highest criticality values. </a:t>
            </a:r>
            <a:r>
              <a:rPr lang="en-US" sz="2400" dirty="0" smtClean="0">
                <a:latin typeface="Times New Roman" pitchFamily="18" charset="0"/>
                <a:cs typeface="Times New Roman" pitchFamily="18" charset="0"/>
              </a:rPr>
              <a:t>The plan </a:t>
            </a:r>
            <a:r>
              <a:rPr lang="en-US" sz="2400" dirty="0">
                <a:latin typeface="Times New Roman" pitchFamily="18" charset="0"/>
                <a:cs typeface="Times New Roman" pitchFamily="18" charset="0"/>
              </a:rPr>
              <a:t>is then refined by considering the preconditions at the next level of criticality and </a:t>
            </a:r>
            <a:r>
              <a:rPr lang="en-US" sz="2400" dirty="0" smtClean="0">
                <a:latin typeface="Times New Roman" pitchFamily="18" charset="0"/>
                <a:cs typeface="Times New Roman" pitchFamily="18" charset="0"/>
              </a:rPr>
              <a:t>inserting steps </a:t>
            </a:r>
            <a:r>
              <a:rPr lang="en-US" sz="2400" dirty="0">
                <a:latin typeface="Times New Roman" pitchFamily="18" charset="0"/>
                <a:cs typeface="Times New Roman" pitchFamily="18" charset="0"/>
              </a:rPr>
              <a:t>into the plan to achieve these preconditions. The process is repeated to </a:t>
            </a:r>
            <a:r>
              <a:rPr lang="en-US" sz="2400" dirty="0" smtClean="0">
                <a:latin typeface="Times New Roman" pitchFamily="18" charset="0"/>
                <a:cs typeface="Times New Roman" pitchFamily="18" charset="0"/>
              </a:rPr>
              <a:t>the lowest </a:t>
            </a:r>
            <a:r>
              <a:rPr lang="en-US" sz="2400" dirty="0">
                <a:latin typeface="Times New Roman" pitchFamily="18" charset="0"/>
                <a:cs typeface="Times New Roman" pitchFamily="18" charset="0"/>
              </a:rPr>
              <a:t>level of criticality. For this system to work, there must be a scheme to assign </a:t>
            </a:r>
            <a:r>
              <a:rPr lang="en-US" sz="2400" dirty="0" smtClean="0">
                <a:latin typeface="Times New Roman" pitchFamily="18" charset="0"/>
                <a:cs typeface="Times New Roman" pitchFamily="18" charset="0"/>
              </a:rPr>
              <a:t>the appropriate criticality </a:t>
            </a:r>
            <a:r>
              <a:rPr lang="en-US" sz="2400" dirty="0">
                <a:latin typeface="Times New Roman" pitchFamily="18" charset="0"/>
                <a:cs typeface="Times New Roman" pitchFamily="18" charset="0"/>
              </a:rPr>
              <a:t>values to the various terms in the precondition. Because this </a:t>
            </a:r>
            <a:r>
              <a:rPr lang="en-US" sz="2400" dirty="0" smtClean="0">
                <a:latin typeface="Times New Roman" pitchFamily="18" charset="0"/>
                <a:cs typeface="Times New Roman" pitchFamily="18" charset="0"/>
              </a:rPr>
              <a:t>process explores </a:t>
            </a:r>
            <a:r>
              <a:rPr lang="en-US" sz="2400" dirty="0">
                <a:latin typeface="Times New Roman" pitchFamily="18" charset="0"/>
                <a:cs typeface="Times New Roman" pitchFamily="18" charset="0"/>
              </a:rPr>
              <a:t>entire plans at one level of detail before looking any of the lower details, it </a:t>
            </a:r>
            <a:r>
              <a:rPr lang="en-US" sz="2400" dirty="0" smtClean="0">
                <a:latin typeface="Times New Roman" pitchFamily="18" charset="0"/>
                <a:cs typeface="Times New Roman" pitchFamily="18" charset="0"/>
              </a:rPr>
              <a:t>has </a:t>
            </a:r>
            <a:r>
              <a:rPr lang="en-US" sz="2400" dirty="0">
                <a:latin typeface="Times New Roman" pitchFamily="18" charset="0"/>
                <a:cs typeface="Times New Roman" pitchFamily="18" charset="0"/>
              </a:rPr>
              <a:t>been called length-first search</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96585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3200400" cy="731838"/>
          </a:xfrm>
          <a:ln>
            <a:solidFill>
              <a:srgbClr val="00B0F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Overview</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3</a:t>
            </a:fld>
            <a:endParaRPr lang="en-US"/>
          </a:p>
        </p:txBody>
      </p:sp>
      <p:sp>
        <p:nvSpPr>
          <p:cNvPr id="5" name="Content Placeholder 4"/>
          <p:cNvSpPr>
            <a:spLocks noGrp="1"/>
          </p:cNvSpPr>
          <p:nvPr>
            <p:ph sz="quarter" idx="1"/>
          </p:nvPr>
        </p:nvSpPr>
        <p:spPr>
          <a:xfrm>
            <a:off x="152400" y="990600"/>
            <a:ext cx="8839200" cy="5029200"/>
          </a:xfrm>
        </p:spPr>
        <p:txBody>
          <a:bodyPr>
            <a:normAutofit fontScale="92500"/>
          </a:bodyPr>
          <a:lstStyle/>
          <a:p>
            <a:pPr marL="0" indent="0">
              <a:buNone/>
            </a:pPr>
            <a:r>
              <a:rPr lang="en-US" b="1" dirty="0">
                <a:solidFill>
                  <a:srgbClr val="0070C0"/>
                </a:solidFill>
                <a:latin typeface="Times New Roman" pitchFamily="18" charset="0"/>
                <a:cs typeface="Times New Roman" pitchFamily="18" charset="0"/>
              </a:rPr>
              <a:t>Nearly decomposable problems</a:t>
            </a:r>
          </a:p>
          <a:p>
            <a:pPr algn="just"/>
            <a:r>
              <a:rPr lang="en-US" dirty="0">
                <a:latin typeface="Times New Roman" pitchFamily="18" charset="0"/>
                <a:cs typeface="Times New Roman" pitchFamily="18" charset="0"/>
              </a:rPr>
              <a:t>It may not be always possible to divide a problem into completely separate </a:t>
            </a:r>
            <a:r>
              <a:rPr lang="en-US" dirty="0" smtClean="0">
                <a:latin typeface="Times New Roman" pitchFamily="18" charset="0"/>
                <a:cs typeface="Times New Roman" pitchFamily="18" charset="0"/>
              </a:rPr>
              <a:t>sub-problems. However</a:t>
            </a:r>
            <a:r>
              <a:rPr lang="en-US" dirty="0">
                <a:latin typeface="Times New Roman" pitchFamily="18" charset="0"/>
                <a:cs typeface="Times New Roman" pitchFamily="18" charset="0"/>
              </a:rPr>
              <a:t>, problems may be nearly decomposable by which we mean that they can be </a:t>
            </a:r>
            <a:r>
              <a:rPr lang="en-US" dirty="0" smtClean="0">
                <a:latin typeface="Times New Roman" pitchFamily="18" charset="0"/>
                <a:cs typeface="Times New Roman" pitchFamily="18" charset="0"/>
              </a:rPr>
              <a:t>divided into sub-problems </a:t>
            </a:r>
            <a:r>
              <a:rPr lang="en-US" dirty="0">
                <a:latin typeface="Times New Roman" pitchFamily="18" charset="0"/>
                <a:cs typeface="Times New Roman" pitchFamily="18" charset="0"/>
              </a:rPr>
              <a:t>that have only a </a:t>
            </a:r>
            <a:r>
              <a:rPr lang="en-US" dirty="0" smtClean="0">
                <a:latin typeface="Times New Roman" pitchFamily="18" charset="0"/>
                <a:cs typeface="Times New Roman" pitchFamily="18" charset="0"/>
              </a:rPr>
              <a:t>small </a:t>
            </a:r>
            <a:r>
              <a:rPr lang="en-US" dirty="0">
                <a:latin typeface="Times New Roman" pitchFamily="18" charset="0"/>
                <a:cs typeface="Times New Roman" pitchFamily="18" charset="0"/>
              </a:rPr>
              <a:t>amount of interaction</a:t>
            </a:r>
            <a:r>
              <a:rPr lang="en-US" dirty="0" smtClean="0">
                <a:latin typeface="Times New Roman" pitchFamily="18" charset="0"/>
                <a:cs typeface="Times New Roman" pitchFamily="18" charset="0"/>
              </a:rPr>
              <a:t>.</a:t>
            </a:r>
          </a:p>
          <a:p>
            <a:pPr marL="0" indent="0">
              <a:buNone/>
            </a:pPr>
            <a:r>
              <a:rPr lang="en-US" b="1" dirty="0">
                <a:solidFill>
                  <a:srgbClr val="0070C0"/>
                </a:solidFill>
                <a:latin typeface="Times New Roman" pitchFamily="18" charset="0"/>
                <a:cs typeface="Times New Roman" pitchFamily="18" charset="0"/>
              </a:rPr>
              <a:t>Planning</a:t>
            </a:r>
          </a:p>
          <a:p>
            <a:r>
              <a:rPr lang="en-US" dirty="0">
                <a:latin typeface="Times New Roman" pitchFamily="18" charset="0"/>
                <a:cs typeface="Times New Roman" pitchFamily="18" charset="0"/>
              </a:rPr>
              <a:t>Planning is the process of decomposing a problem into appropriate subparts and of </a:t>
            </a:r>
            <a:r>
              <a:rPr lang="en-US" dirty="0" smtClean="0">
                <a:latin typeface="Times New Roman" pitchFamily="18" charset="0"/>
                <a:cs typeface="Times New Roman" pitchFamily="18" charset="0"/>
              </a:rPr>
              <a:t>recording and </a:t>
            </a:r>
            <a:r>
              <a:rPr lang="en-US" dirty="0">
                <a:latin typeface="Times New Roman" pitchFamily="18" charset="0"/>
                <a:cs typeface="Times New Roman" pitchFamily="18" charset="0"/>
              </a:rPr>
              <a:t>handling interactions among the subparts as they are detected during the </a:t>
            </a:r>
            <a:r>
              <a:rPr lang="en-US" dirty="0" smtClean="0">
                <a:latin typeface="Times New Roman" pitchFamily="18" charset="0"/>
                <a:cs typeface="Times New Roman" pitchFamily="18" charset="0"/>
              </a:rPr>
              <a:t>problem solving </a:t>
            </a:r>
            <a:r>
              <a:rPr lang="en-US" dirty="0">
                <a:latin typeface="Times New Roman" pitchFamily="18" charset="0"/>
                <a:cs typeface="Times New Roman" pitchFamily="18" charset="0"/>
              </a:rPr>
              <a:t>process.</a:t>
            </a:r>
          </a:p>
          <a:p>
            <a:r>
              <a:rPr lang="en-US" dirty="0">
                <a:latin typeface="Times New Roman" pitchFamily="18" charset="0"/>
                <a:cs typeface="Times New Roman" pitchFamily="18" charset="0"/>
              </a:rPr>
              <a:t>The word planning also refers to the process of computing several steps of a </a:t>
            </a:r>
            <a:r>
              <a:rPr lang="en-US" dirty="0" smtClean="0">
                <a:latin typeface="Times New Roman" pitchFamily="18" charset="0"/>
                <a:cs typeface="Times New Roman" pitchFamily="18" charset="0"/>
              </a:rPr>
              <a:t>problem solving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procedure </a:t>
            </a:r>
            <a:r>
              <a:rPr lang="en-US" dirty="0">
                <a:latin typeface="Times New Roman" pitchFamily="18" charset="0"/>
                <a:cs typeface="Times New Roman" pitchFamily="18" charset="0"/>
              </a:rPr>
              <a:t>before executing them</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41353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3200400" cy="731838"/>
          </a:xfrm>
          <a:ln>
            <a:solidFill>
              <a:srgbClr val="00B0F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Overview</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4</a:t>
            </a:fld>
            <a:endParaRPr lang="en-US"/>
          </a:p>
        </p:txBody>
      </p:sp>
      <p:sp>
        <p:nvSpPr>
          <p:cNvPr id="5" name="Content Placeholder 4"/>
          <p:cNvSpPr>
            <a:spLocks noGrp="1"/>
          </p:cNvSpPr>
          <p:nvPr>
            <p:ph sz="quarter" idx="1"/>
          </p:nvPr>
        </p:nvSpPr>
        <p:spPr>
          <a:xfrm>
            <a:off x="152400" y="990600"/>
            <a:ext cx="8839200" cy="5029200"/>
          </a:xfrm>
        </p:spPr>
        <p:txBody>
          <a:bodyPr>
            <a:normAutofit fontScale="92500" lnSpcReduction="10000"/>
          </a:bodyPr>
          <a:lstStyle/>
          <a:p>
            <a:pPr marL="0" indent="0">
              <a:buNone/>
            </a:pPr>
            <a:r>
              <a:rPr lang="en-US" b="1" dirty="0">
                <a:solidFill>
                  <a:srgbClr val="0070C0"/>
                </a:solidFill>
                <a:latin typeface="Times New Roman" pitchFamily="18" charset="0"/>
                <a:cs typeface="Times New Roman" pitchFamily="18" charset="0"/>
              </a:rPr>
              <a:t>Impact of predictability on planning</a:t>
            </a:r>
          </a:p>
          <a:p>
            <a:pPr algn="just"/>
            <a:r>
              <a:rPr lang="en-US" dirty="0">
                <a:latin typeface="Times New Roman" pitchFamily="18" charset="0"/>
                <a:cs typeface="Times New Roman" pitchFamily="18" charset="0"/>
              </a:rPr>
              <a:t>The success of the planning approach depends critically on the predictability of the </a:t>
            </a:r>
            <a:r>
              <a:rPr lang="en-US" dirty="0" smtClean="0">
                <a:latin typeface="Times New Roman" pitchFamily="18" charset="0"/>
                <a:cs typeface="Times New Roman" pitchFamily="18" charset="0"/>
              </a:rPr>
              <a:t>problem’s domain </a:t>
            </a:r>
            <a:r>
              <a:rPr lang="en-US" dirty="0">
                <a:latin typeface="Times New Roman" pitchFamily="18" charset="0"/>
                <a:cs typeface="Times New Roman" pitchFamily="18" charset="0"/>
              </a:rPr>
              <a:t>or universe. If the universe is unpredictable we cannot be sure of the </a:t>
            </a:r>
            <a:r>
              <a:rPr lang="en-US" dirty="0" smtClean="0">
                <a:latin typeface="Times New Roman" pitchFamily="18" charset="0"/>
                <a:cs typeface="Times New Roman" pitchFamily="18" charset="0"/>
              </a:rPr>
              <a:t>outcome of </a:t>
            </a:r>
            <a:r>
              <a:rPr lang="en-US" dirty="0">
                <a:latin typeface="Times New Roman" pitchFamily="18" charset="0"/>
                <a:cs typeface="Times New Roman" pitchFamily="18" charset="0"/>
              </a:rPr>
              <a:t>a solution step. In such cases we can consider only a set of possible outcomes possibly </a:t>
            </a:r>
            <a:r>
              <a:rPr lang="en-US" dirty="0" smtClean="0">
                <a:latin typeface="Times New Roman" pitchFamily="18" charset="0"/>
                <a:cs typeface="Times New Roman" pitchFamily="18" charset="0"/>
              </a:rPr>
              <a:t>in some </a:t>
            </a:r>
            <a:r>
              <a:rPr lang="en-US" dirty="0">
                <a:latin typeface="Times New Roman" pitchFamily="18" charset="0"/>
                <a:cs typeface="Times New Roman" pitchFamily="18" charset="0"/>
              </a:rPr>
              <a:t>order according to the likelihood of the outcome occurring. Possibly the plan have </a:t>
            </a:r>
            <a:r>
              <a:rPr lang="en-US" dirty="0" smtClean="0">
                <a:latin typeface="Times New Roman" pitchFamily="18" charset="0"/>
                <a:cs typeface="Times New Roman" pitchFamily="18" charset="0"/>
              </a:rPr>
              <a:t>to include </a:t>
            </a:r>
            <a:r>
              <a:rPr lang="en-US" dirty="0">
                <a:latin typeface="Times New Roman" pitchFamily="18" charset="0"/>
                <a:cs typeface="Times New Roman" pitchFamily="18" charset="0"/>
              </a:rPr>
              <a:t>paths for all possible outcomes of each step. But there may </a:t>
            </a:r>
            <a:r>
              <a:rPr lang="en-US" dirty="0" smtClean="0">
                <a:latin typeface="Times New Roman" pitchFamily="18" charset="0"/>
                <a:cs typeface="Times New Roman" pitchFamily="18" charset="0"/>
              </a:rPr>
              <a:t>have many outcomes for </a:t>
            </a:r>
            <a:r>
              <a:rPr lang="en-US" dirty="0">
                <a:latin typeface="Times New Roman" pitchFamily="18" charset="0"/>
                <a:cs typeface="Times New Roman" pitchFamily="18" charset="0"/>
              </a:rPr>
              <a:t>each step. In such situations it would be a great waste of effort to formulate plans for </a:t>
            </a:r>
            <a:r>
              <a:rPr lang="en-US" dirty="0" smtClean="0">
                <a:latin typeface="Times New Roman" pitchFamily="18" charset="0"/>
                <a:cs typeface="Times New Roman" pitchFamily="18" charset="0"/>
              </a:rPr>
              <a:t>all possibilities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If the universe is unpredictable, we may take one step at a time and not really try to </a:t>
            </a:r>
            <a:r>
              <a:rPr lang="en-US" dirty="0" smtClean="0">
                <a:latin typeface="Times New Roman" pitchFamily="18" charset="0"/>
                <a:cs typeface="Times New Roman" pitchFamily="18" charset="0"/>
              </a:rPr>
              <a:t>plan ahead</a:t>
            </a:r>
            <a:r>
              <a:rPr lang="en-US" dirty="0">
                <a:latin typeface="Times New Roman" pitchFamily="18" charset="0"/>
                <a:cs typeface="Times New Roman" pitchFamily="18" charset="0"/>
              </a:rPr>
              <a:t>. Or, we </a:t>
            </a:r>
            <a:r>
              <a:rPr lang="en-US" dirty="0" smtClean="0">
                <a:latin typeface="Times New Roman" pitchFamily="18" charset="0"/>
                <a:cs typeface="Times New Roman" pitchFamily="18" charset="0"/>
              </a:rPr>
              <a:t>may </a:t>
            </a:r>
            <a:r>
              <a:rPr lang="en-US" dirty="0">
                <a:latin typeface="Times New Roman" pitchFamily="18" charset="0"/>
                <a:cs typeface="Times New Roman" pitchFamily="18" charset="0"/>
              </a:rPr>
              <a:t>try to produce a plan that is likely to succeed. If the plan fails, </a:t>
            </a:r>
            <a:r>
              <a:rPr lang="en-US" dirty="0" smtClean="0">
                <a:latin typeface="Times New Roman" pitchFamily="18" charset="0"/>
                <a:cs typeface="Times New Roman" pitchFamily="18" charset="0"/>
              </a:rPr>
              <a:t>we may </a:t>
            </a:r>
            <a:r>
              <a:rPr lang="en-US" dirty="0">
                <a:latin typeface="Times New Roman" pitchFamily="18" charset="0"/>
                <a:cs typeface="Times New Roman" pitchFamily="18" charset="0"/>
              </a:rPr>
              <a:t>start the planning process over again!</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52177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731838"/>
          </a:xfrm>
          <a:ln>
            <a:solidFill>
              <a:srgbClr val="0070C0"/>
            </a:solidFill>
          </a:ln>
        </p:spPr>
        <p:txBody>
          <a:bodyPr>
            <a:normAutofit fontScale="90000"/>
          </a:bodyPr>
          <a:lstStyle/>
          <a:p>
            <a:r>
              <a:rPr lang="en-US" dirty="0">
                <a:solidFill>
                  <a:srgbClr val="0070C0"/>
                </a:solidFill>
                <a:latin typeface="Times New Roman" pitchFamily="18" charset="0"/>
                <a:cs typeface="Times New Roman" pitchFamily="18" charset="0"/>
              </a:rPr>
              <a:t>Components of a planning system</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5</a:t>
            </a:fld>
            <a:endParaRPr lang="en-US"/>
          </a:p>
        </p:txBody>
      </p:sp>
      <p:sp>
        <p:nvSpPr>
          <p:cNvPr id="5" name="Content Placeholder 4"/>
          <p:cNvSpPr>
            <a:spLocks noGrp="1"/>
          </p:cNvSpPr>
          <p:nvPr>
            <p:ph sz="quarter" idx="1"/>
          </p:nvPr>
        </p:nvSpPr>
        <p:spPr>
          <a:xfrm>
            <a:off x="914400" y="1828800"/>
            <a:ext cx="7772400" cy="4572000"/>
          </a:xfrm>
        </p:spPr>
        <p:txBody>
          <a:bodyPr/>
          <a:lstStyle/>
          <a:p>
            <a:pPr marL="0" indent="0">
              <a:buNone/>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following are </a:t>
            </a:r>
            <a:r>
              <a:rPr lang="en-US" dirty="0">
                <a:latin typeface="Times New Roman" pitchFamily="18" charset="0"/>
                <a:cs typeface="Times New Roman" pitchFamily="18" charset="0"/>
              </a:rPr>
              <a:t>the components of a planning system</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 Choosing rules to apply</a:t>
            </a:r>
          </a:p>
          <a:p>
            <a:pPr marL="0" indent="0">
              <a:buNone/>
            </a:pPr>
            <a:r>
              <a:rPr lang="en-US" dirty="0">
                <a:latin typeface="Times New Roman" pitchFamily="18" charset="0"/>
                <a:cs typeface="Times New Roman" pitchFamily="18" charset="0"/>
              </a:rPr>
              <a:t>2. Applying rules</a:t>
            </a:r>
          </a:p>
          <a:p>
            <a:pPr marL="0" indent="0">
              <a:buNone/>
            </a:pPr>
            <a:r>
              <a:rPr lang="en-US" dirty="0">
                <a:latin typeface="Times New Roman" pitchFamily="18" charset="0"/>
                <a:cs typeface="Times New Roman" pitchFamily="18" charset="0"/>
              </a:rPr>
              <a:t>3. Detecting a solution</a:t>
            </a:r>
          </a:p>
          <a:p>
            <a:pPr marL="0" indent="0">
              <a:buNone/>
            </a:pPr>
            <a:r>
              <a:rPr lang="en-US" dirty="0">
                <a:latin typeface="Times New Roman" pitchFamily="18" charset="0"/>
                <a:cs typeface="Times New Roman" pitchFamily="18" charset="0"/>
              </a:rPr>
              <a:t>4. Detecting dead ends</a:t>
            </a:r>
          </a:p>
          <a:p>
            <a:pPr marL="0" indent="0">
              <a:buNone/>
            </a:pPr>
            <a:r>
              <a:rPr lang="en-US" dirty="0">
                <a:latin typeface="Times New Roman" pitchFamily="18" charset="0"/>
                <a:cs typeface="Times New Roman" pitchFamily="18" charset="0"/>
              </a:rPr>
              <a:t>5. Repairing an almost correct solution</a:t>
            </a:r>
          </a:p>
        </p:txBody>
      </p:sp>
    </p:spTree>
    <p:extLst>
      <p:ext uri="{BB962C8B-B14F-4D97-AF65-F5344CB8AC3E}">
        <p14:creationId xmlns:p14="http://schemas.microsoft.com/office/powerpoint/2010/main" val="323378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533400"/>
          </a:xfrm>
          <a:ln>
            <a:solidFill>
              <a:srgbClr val="0070C0"/>
            </a:solidFill>
          </a:ln>
        </p:spPr>
        <p:txBody>
          <a:bodyPr>
            <a:normAutofit fontScale="90000"/>
          </a:bodyPr>
          <a:lstStyle/>
          <a:p>
            <a:r>
              <a:rPr lang="en-US" dirty="0">
                <a:solidFill>
                  <a:srgbClr val="0070C0"/>
                </a:solidFill>
                <a:latin typeface="Times New Roman" pitchFamily="18" charset="0"/>
                <a:cs typeface="Times New Roman" pitchFamily="18" charset="0"/>
              </a:rPr>
              <a:t>Components</a:t>
            </a:r>
            <a:r>
              <a:rPr lang="en-US" dirty="0">
                <a:solidFill>
                  <a:srgbClr val="0070C0"/>
                </a:solidFill>
              </a:rPr>
              <a:t> of a planning system</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6</a:t>
            </a:fld>
            <a:endParaRPr lang="en-US"/>
          </a:p>
        </p:txBody>
      </p:sp>
      <p:sp>
        <p:nvSpPr>
          <p:cNvPr id="5" name="Content Placeholder 4"/>
          <p:cNvSpPr>
            <a:spLocks noGrp="1"/>
          </p:cNvSpPr>
          <p:nvPr>
            <p:ph sz="quarter" idx="1"/>
          </p:nvPr>
        </p:nvSpPr>
        <p:spPr>
          <a:xfrm>
            <a:off x="152400" y="685800"/>
            <a:ext cx="8839200" cy="5943600"/>
          </a:xfrm>
        </p:spPr>
        <p:txBody>
          <a:bodyPr>
            <a:noAutofit/>
          </a:bodyPr>
          <a:lstStyle/>
          <a:p>
            <a:r>
              <a:rPr lang="en-US" sz="1900" b="1" dirty="0">
                <a:latin typeface="Times New Roman" pitchFamily="18" charset="0"/>
                <a:cs typeface="Times New Roman" pitchFamily="18" charset="0"/>
              </a:rPr>
              <a:t>Choosing rules to apply</a:t>
            </a:r>
          </a:p>
          <a:p>
            <a:pPr marL="0" indent="0">
              <a:buNone/>
            </a:pPr>
            <a:r>
              <a:rPr lang="en-US" sz="1900" dirty="0">
                <a:latin typeface="Times New Roman" pitchFamily="18" charset="0"/>
                <a:cs typeface="Times New Roman" pitchFamily="18" charset="0"/>
              </a:rPr>
              <a:t>The commonly used technique can be described </a:t>
            </a:r>
            <a:r>
              <a:rPr lang="en-US" sz="1900" dirty="0" smtClean="0">
                <a:latin typeface="Times New Roman" pitchFamily="18" charset="0"/>
                <a:cs typeface="Times New Roman" pitchFamily="18" charset="0"/>
              </a:rPr>
              <a:t>as:</a:t>
            </a:r>
            <a:endParaRPr lang="en-US" sz="1900" dirty="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1. Isolate </a:t>
            </a:r>
            <a:r>
              <a:rPr lang="en-US" sz="1900" dirty="0">
                <a:latin typeface="Times New Roman" pitchFamily="18" charset="0"/>
                <a:cs typeface="Times New Roman" pitchFamily="18" charset="0"/>
              </a:rPr>
              <a:t>a set of differences between the desired goal state and the </a:t>
            </a:r>
            <a:r>
              <a:rPr lang="en-US" sz="1900" dirty="0" smtClean="0">
                <a:latin typeface="Times New Roman" pitchFamily="18" charset="0"/>
                <a:cs typeface="Times New Roman" pitchFamily="18" charset="0"/>
              </a:rPr>
              <a:t>current </a:t>
            </a:r>
            <a:r>
              <a:rPr lang="en-US" sz="1900" dirty="0">
                <a:latin typeface="Times New Roman" pitchFamily="18" charset="0"/>
                <a:cs typeface="Times New Roman" pitchFamily="18" charset="0"/>
              </a:rPr>
              <a:t>state</a:t>
            </a:r>
            <a:r>
              <a:rPr lang="en-US" sz="1900" dirty="0" smtClean="0">
                <a:latin typeface="Times New Roman" pitchFamily="18" charset="0"/>
                <a:cs typeface="Times New Roman" pitchFamily="18" charset="0"/>
              </a:rPr>
              <a:t>.</a:t>
            </a:r>
          </a:p>
          <a:p>
            <a:pPr marL="0" indent="0">
              <a:buNone/>
            </a:pPr>
            <a:r>
              <a:rPr lang="en-US" sz="1900" dirty="0">
                <a:latin typeface="Times New Roman" pitchFamily="18" charset="0"/>
                <a:cs typeface="Times New Roman" pitchFamily="18" charset="0"/>
              </a:rPr>
              <a:t>2. Identify those rules that reduce the differences.</a:t>
            </a:r>
          </a:p>
          <a:p>
            <a:pPr marL="0" indent="0">
              <a:buNone/>
            </a:pPr>
            <a:r>
              <a:rPr lang="en-US" sz="1900" dirty="0">
                <a:latin typeface="Times New Roman" pitchFamily="18" charset="0"/>
                <a:cs typeface="Times New Roman" pitchFamily="18" charset="0"/>
              </a:rPr>
              <a:t>3. If several rules are </a:t>
            </a:r>
            <a:r>
              <a:rPr lang="en-US" sz="1900" dirty="0" smtClean="0">
                <a:latin typeface="Times New Roman" pitchFamily="18" charset="0"/>
                <a:cs typeface="Times New Roman" pitchFamily="18" charset="0"/>
              </a:rPr>
              <a:t>found</a:t>
            </a:r>
            <a:r>
              <a:rPr lang="en-US" sz="1900" dirty="0">
                <a:latin typeface="Times New Roman" pitchFamily="18" charset="0"/>
                <a:cs typeface="Times New Roman" pitchFamily="18" charset="0"/>
              </a:rPr>
              <a:t>, use heuristic methods to </a:t>
            </a:r>
            <a:r>
              <a:rPr lang="en-US" sz="1900" dirty="0" smtClean="0">
                <a:latin typeface="Times New Roman" pitchFamily="18" charset="0"/>
                <a:cs typeface="Times New Roman" pitchFamily="18" charset="0"/>
              </a:rPr>
              <a:t>choose one.</a:t>
            </a:r>
          </a:p>
          <a:p>
            <a:r>
              <a:rPr lang="en-US" sz="1900" b="1" dirty="0">
                <a:latin typeface="Times New Roman" pitchFamily="18" charset="0"/>
                <a:cs typeface="Times New Roman" pitchFamily="18" charset="0"/>
              </a:rPr>
              <a:t>Applying rules</a:t>
            </a:r>
          </a:p>
          <a:p>
            <a:pPr marL="0" indent="0">
              <a:buNone/>
            </a:pPr>
            <a:r>
              <a:rPr lang="en-US" sz="1900" dirty="0">
                <a:latin typeface="Times New Roman" pitchFamily="18" charset="0"/>
                <a:cs typeface="Times New Roman" pitchFamily="18" charset="0"/>
              </a:rPr>
              <a:t>In simple </a:t>
            </a:r>
            <a:r>
              <a:rPr lang="en-US" sz="1900" dirty="0" smtClean="0">
                <a:latin typeface="Times New Roman" pitchFamily="18" charset="0"/>
                <a:cs typeface="Times New Roman" pitchFamily="18" charset="0"/>
              </a:rPr>
              <a:t>systems, </a:t>
            </a:r>
            <a:r>
              <a:rPr lang="en-US" sz="1900" dirty="0">
                <a:latin typeface="Times New Roman" pitchFamily="18" charset="0"/>
                <a:cs typeface="Times New Roman" pitchFamily="18" charset="0"/>
              </a:rPr>
              <a:t>application of rules is easy. Each rule simply specified the problem </a:t>
            </a:r>
            <a:r>
              <a:rPr lang="en-US" sz="1900" dirty="0" smtClean="0">
                <a:latin typeface="Times New Roman" pitchFamily="18" charset="0"/>
                <a:cs typeface="Times New Roman" pitchFamily="18" charset="0"/>
              </a:rPr>
              <a:t>state that </a:t>
            </a:r>
            <a:r>
              <a:rPr lang="en-US" sz="1900" dirty="0">
                <a:latin typeface="Times New Roman" pitchFamily="18" charset="0"/>
                <a:cs typeface="Times New Roman" pitchFamily="18" charset="0"/>
              </a:rPr>
              <a:t>would result from the application of the </a:t>
            </a:r>
            <a:r>
              <a:rPr lang="en-US" sz="1900" dirty="0" smtClean="0">
                <a:latin typeface="Times New Roman" pitchFamily="18" charset="0"/>
                <a:cs typeface="Times New Roman" pitchFamily="18" charset="0"/>
              </a:rPr>
              <a:t>rule. In </a:t>
            </a:r>
            <a:r>
              <a:rPr lang="en-US" sz="1900" dirty="0">
                <a:latin typeface="Times New Roman" pitchFamily="18" charset="0"/>
                <a:cs typeface="Times New Roman" pitchFamily="18" charset="0"/>
              </a:rPr>
              <a:t>complex systems rules specify only a small part of the problem state. In such </a:t>
            </a:r>
            <a:r>
              <a:rPr lang="en-US" sz="1900" dirty="0" smtClean="0">
                <a:latin typeface="Times New Roman" pitchFamily="18" charset="0"/>
                <a:cs typeface="Times New Roman" pitchFamily="18" charset="0"/>
              </a:rPr>
              <a:t>cases there </a:t>
            </a:r>
            <a:r>
              <a:rPr lang="en-US" sz="1900" dirty="0">
                <a:latin typeface="Times New Roman" pitchFamily="18" charset="0"/>
                <a:cs typeface="Times New Roman" pitchFamily="18" charset="0"/>
              </a:rPr>
              <a:t>are several methods for the application of </a:t>
            </a:r>
            <a:r>
              <a:rPr lang="en-US" sz="1900" dirty="0" smtClean="0">
                <a:latin typeface="Times New Roman" pitchFamily="18" charset="0"/>
                <a:cs typeface="Times New Roman" pitchFamily="18" charset="0"/>
              </a:rPr>
              <a:t>rules.</a:t>
            </a:r>
          </a:p>
          <a:p>
            <a:pPr marL="0" indent="0">
              <a:buNone/>
            </a:pPr>
            <a:r>
              <a:rPr lang="en-US" sz="1900" dirty="0" smtClean="0">
                <a:latin typeface="Times New Roman" pitchFamily="18" charset="0"/>
                <a:cs typeface="Times New Roman" pitchFamily="18" charset="0"/>
              </a:rPr>
              <a:t>1</a:t>
            </a:r>
            <a:r>
              <a:rPr lang="en-US" sz="1900" dirty="0">
                <a:latin typeface="Times New Roman" pitchFamily="18" charset="0"/>
                <a:cs typeface="Times New Roman" pitchFamily="18" charset="0"/>
              </a:rPr>
              <a:t>. Describe each of the changes to the state </a:t>
            </a:r>
            <a:r>
              <a:rPr lang="en-US" sz="1900" dirty="0" smtClean="0">
                <a:latin typeface="Times New Roman" pitchFamily="18" charset="0"/>
                <a:cs typeface="Times New Roman" pitchFamily="18" charset="0"/>
              </a:rPr>
              <a:t>description of </a:t>
            </a:r>
            <a:r>
              <a:rPr lang="en-US" sz="1900" dirty="0">
                <a:latin typeface="Times New Roman" pitchFamily="18" charset="0"/>
                <a:cs typeface="Times New Roman" pitchFamily="18" charset="0"/>
              </a:rPr>
              <a:t>the rule </a:t>
            </a:r>
            <a:r>
              <a:rPr lang="en-US" sz="1900" dirty="0" smtClean="0">
                <a:latin typeface="Times New Roman" pitchFamily="18" charset="0"/>
                <a:cs typeface="Times New Roman" pitchFamily="18" charset="0"/>
              </a:rPr>
              <a:t>makes. Add </a:t>
            </a:r>
            <a:r>
              <a:rPr lang="en-US" sz="1900" dirty="0">
                <a:latin typeface="Times New Roman" pitchFamily="18" charset="0"/>
                <a:cs typeface="Times New Roman" pitchFamily="18" charset="0"/>
              </a:rPr>
              <a:t>a new rule that everything else is remaining unchanged. To do this, we </a:t>
            </a:r>
            <a:r>
              <a:rPr lang="en-US" sz="1900" dirty="0" smtClean="0">
                <a:latin typeface="Times New Roman" pitchFamily="18" charset="0"/>
                <a:cs typeface="Times New Roman" pitchFamily="18" charset="0"/>
              </a:rPr>
              <a:t>may require </a:t>
            </a:r>
            <a:r>
              <a:rPr lang="en-US" sz="1900" dirty="0">
                <a:latin typeface="Times New Roman" pitchFamily="18" charset="0"/>
                <a:cs typeface="Times New Roman" pitchFamily="18" charset="0"/>
              </a:rPr>
              <a:t>the explicit statements of a large number of premises or axioms.</a:t>
            </a:r>
          </a:p>
          <a:p>
            <a:pPr marL="0" indent="0">
              <a:buNone/>
            </a:pPr>
            <a:r>
              <a:rPr lang="en-US" sz="1900" dirty="0">
                <a:latin typeface="Times New Roman" pitchFamily="18" charset="0"/>
                <a:cs typeface="Times New Roman" pitchFamily="18" charset="0"/>
              </a:rPr>
              <a:t>2. Describe each operator by a list of new predicates (called ADD) that the </a:t>
            </a:r>
            <a:r>
              <a:rPr lang="en-US" sz="1900" dirty="0" smtClean="0">
                <a:latin typeface="Times New Roman" pitchFamily="18" charset="0"/>
                <a:cs typeface="Times New Roman" pitchFamily="18" charset="0"/>
              </a:rPr>
              <a:t>operator causes </a:t>
            </a:r>
            <a:r>
              <a:rPr lang="en-US" sz="1900" dirty="0">
                <a:latin typeface="Times New Roman" pitchFamily="18" charset="0"/>
                <a:cs typeface="Times New Roman" pitchFamily="18" charset="0"/>
              </a:rPr>
              <a:t>to become true and a list of old predicates (called DELETE) that </a:t>
            </a:r>
            <a:r>
              <a:rPr lang="en-US" sz="1900" dirty="0" smtClean="0">
                <a:latin typeface="Times New Roman" pitchFamily="18" charset="0"/>
                <a:cs typeface="Times New Roman" pitchFamily="18" charset="0"/>
              </a:rPr>
              <a:t>the operator causes </a:t>
            </a:r>
            <a:r>
              <a:rPr lang="en-US" sz="1900" dirty="0">
                <a:latin typeface="Times New Roman" pitchFamily="18" charset="0"/>
                <a:cs typeface="Times New Roman" pitchFamily="18" charset="0"/>
              </a:rPr>
              <a:t>to become false. There is also a third list (called PRECONDITION) </a:t>
            </a:r>
            <a:r>
              <a:rPr lang="en-US" sz="1900" dirty="0" smtClean="0">
                <a:latin typeface="Times New Roman" pitchFamily="18" charset="0"/>
                <a:cs typeface="Times New Roman" pitchFamily="18" charset="0"/>
              </a:rPr>
              <a:t>which specifies </a:t>
            </a:r>
            <a:r>
              <a:rPr lang="en-US" sz="1900" dirty="0">
                <a:latin typeface="Times New Roman" pitchFamily="18" charset="0"/>
                <a:cs typeface="Times New Roman" pitchFamily="18" charset="0"/>
              </a:rPr>
              <a:t>the predicates that must be true for the operator to be applied. Any </a:t>
            </a:r>
            <a:r>
              <a:rPr lang="en-US" sz="1900" dirty="0" smtClean="0">
                <a:latin typeface="Times New Roman" pitchFamily="18" charset="0"/>
                <a:cs typeface="Times New Roman" pitchFamily="18" charset="0"/>
              </a:rPr>
              <a:t>predicate not </a:t>
            </a:r>
            <a:r>
              <a:rPr lang="en-US" sz="1900" dirty="0">
                <a:latin typeface="Times New Roman" pitchFamily="18" charset="0"/>
                <a:cs typeface="Times New Roman" pitchFamily="18" charset="0"/>
              </a:rPr>
              <a:t>included in either ADD or DELETE is </a:t>
            </a:r>
            <a:r>
              <a:rPr lang="en-US" sz="1900" dirty="0" smtClean="0">
                <a:latin typeface="Times New Roman" pitchFamily="18" charset="0"/>
                <a:cs typeface="Times New Roman" pitchFamily="18" charset="0"/>
              </a:rPr>
              <a:t>assumed </a:t>
            </a:r>
            <a:r>
              <a:rPr lang="en-US" sz="1900" dirty="0">
                <a:latin typeface="Times New Roman" pitchFamily="18" charset="0"/>
                <a:cs typeface="Times New Roman" pitchFamily="18" charset="0"/>
              </a:rPr>
              <a:t>to be unaffected by the rule</a:t>
            </a:r>
          </a:p>
        </p:txBody>
      </p:sp>
    </p:spTree>
    <p:extLst>
      <p:ext uri="{BB962C8B-B14F-4D97-AF65-F5344CB8AC3E}">
        <p14:creationId xmlns:p14="http://schemas.microsoft.com/office/powerpoint/2010/main" val="162961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533400"/>
          </a:xfrm>
          <a:ln>
            <a:solidFill>
              <a:srgbClr val="0070C0"/>
            </a:solidFill>
          </a:ln>
        </p:spPr>
        <p:txBody>
          <a:bodyPr>
            <a:normAutofit fontScale="90000"/>
          </a:bodyPr>
          <a:lstStyle/>
          <a:p>
            <a:r>
              <a:rPr lang="en-US" dirty="0">
                <a:solidFill>
                  <a:srgbClr val="0070C0"/>
                </a:solidFill>
                <a:latin typeface="Times New Roman" pitchFamily="18" charset="0"/>
                <a:cs typeface="Times New Roman" pitchFamily="18" charset="0"/>
              </a:rPr>
              <a:t>Components of a planning system</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7</a:t>
            </a:fld>
            <a:endParaRPr lang="en-US"/>
          </a:p>
        </p:txBody>
      </p:sp>
      <p:sp>
        <p:nvSpPr>
          <p:cNvPr id="5" name="Content Placeholder 4"/>
          <p:cNvSpPr>
            <a:spLocks noGrp="1"/>
          </p:cNvSpPr>
          <p:nvPr>
            <p:ph sz="quarter" idx="1"/>
          </p:nvPr>
        </p:nvSpPr>
        <p:spPr>
          <a:xfrm>
            <a:off x="152400" y="609600"/>
            <a:ext cx="8839200" cy="5943600"/>
          </a:xfrm>
        </p:spPr>
        <p:txBody>
          <a:bodyPr>
            <a:noAutofit/>
          </a:bodyPr>
          <a:lstStyle/>
          <a:p>
            <a:pPr algn="just"/>
            <a:r>
              <a:rPr lang="en-US" sz="2100" b="1" dirty="0">
                <a:latin typeface="Times New Roman" pitchFamily="18" charset="0"/>
                <a:cs typeface="Times New Roman" pitchFamily="18" charset="0"/>
              </a:rPr>
              <a:t>Detecting a solution</a:t>
            </a:r>
          </a:p>
          <a:p>
            <a:pPr marL="0" indent="0" algn="just">
              <a:buNone/>
            </a:pPr>
            <a:r>
              <a:rPr lang="en-US" sz="2100" dirty="0">
                <a:latin typeface="Times New Roman" pitchFamily="18" charset="0"/>
                <a:cs typeface="Times New Roman" pitchFamily="18" charset="0"/>
              </a:rPr>
              <a:t>A planning system can be considered to have succeeded in finding a solution to a </a:t>
            </a:r>
            <a:r>
              <a:rPr lang="en-US" sz="2100" dirty="0" smtClean="0">
                <a:latin typeface="Times New Roman" pitchFamily="18" charset="0"/>
                <a:cs typeface="Times New Roman" pitchFamily="18" charset="0"/>
              </a:rPr>
              <a:t>problem. In simple problems </a:t>
            </a:r>
            <a:r>
              <a:rPr lang="en-US" sz="2100" dirty="0">
                <a:latin typeface="Times New Roman" pitchFamily="18" charset="0"/>
                <a:cs typeface="Times New Roman" pitchFamily="18" charset="0"/>
              </a:rPr>
              <a:t>the system can easily determine whether it has succeeded in finding a solution </a:t>
            </a:r>
            <a:r>
              <a:rPr lang="en-US" sz="2100" dirty="0" smtClean="0">
                <a:latin typeface="Times New Roman" pitchFamily="18" charset="0"/>
                <a:cs typeface="Times New Roman" pitchFamily="18" charset="0"/>
              </a:rPr>
              <a:t>by checking </a:t>
            </a:r>
            <a:r>
              <a:rPr lang="en-US" sz="2100" dirty="0">
                <a:latin typeface="Times New Roman" pitchFamily="18" charset="0"/>
                <a:cs typeface="Times New Roman" pitchFamily="18" charset="0"/>
              </a:rPr>
              <a:t>whether the problem state and goal state </a:t>
            </a:r>
            <a:r>
              <a:rPr lang="en-US" sz="2100" dirty="0" smtClean="0">
                <a:latin typeface="Times New Roman" pitchFamily="18" charset="0"/>
                <a:cs typeface="Times New Roman" pitchFamily="18" charset="0"/>
              </a:rPr>
              <a:t>match. But </a:t>
            </a:r>
            <a:r>
              <a:rPr lang="en-US" sz="2100" dirty="0">
                <a:latin typeface="Times New Roman" pitchFamily="18" charset="0"/>
                <a:cs typeface="Times New Roman" pitchFamily="18" charset="0"/>
              </a:rPr>
              <a:t>in complex problems, in a description of a problem state, the entire state may not </a:t>
            </a:r>
            <a:r>
              <a:rPr lang="en-US" sz="2100" dirty="0" smtClean="0">
                <a:latin typeface="Times New Roman" pitchFamily="18" charset="0"/>
                <a:cs typeface="Times New Roman" pitchFamily="18" charset="0"/>
              </a:rPr>
              <a:t>be explicitly described. So </a:t>
            </a:r>
            <a:r>
              <a:rPr lang="en-US" sz="2100" dirty="0">
                <a:latin typeface="Times New Roman" pitchFamily="18" charset="0"/>
                <a:cs typeface="Times New Roman" pitchFamily="18" charset="0"/>
              </a:rPr>
              <a:t>in such cases there should be a method to determine whether two </a:t>
            </a:r>
            <a:r>
              <a:rPr lang="en-US" sz="2100" dirty="0" smtClean="0">
                <a:latin typeface="Times New Roman" pitchFamily="18" charset="0"/>
                <a:cs typeface="Times New Roman" pitchFamily="18" charset="0"/>
              </a:rPr>
              <a:t>problem states </a:t>
            </a:r>
            <a:r>
              <a:rPr lang="en-US" sz="2100" dirty="0">
                <a:latin typeface="Times New Roman" pitchFamily="18" charset="0"/>
                <a:cs typeface="Times New Roman" pitchFamily="18" charset="0"/>
              </a:rPr>
              <a:t>match. This method will depend on how the various states are represented in </a:t>
            </a:r>
            <a:r>
              <a:rPr lang="en-US" sz="2100" dirty="0" smtClean="0">
                <a:latin typeface="Times New Roman" pitchFamily="18" charset="0"/>
                <a:cs typeface="Times New Roman" pitchFamily="18" charset="0"/>
              </a:rPr>
              <a:t>the planning </a:t>
            </a:r>
            <a:r>
              <a:rPr lang="en-US" sz="2100" dirty="0">
                <a:latin typeface="Times New Roman" pitchFamily="18" charset="0"/>
                <a:cs typeface="Times New Roman" pitchFamily="18" charset="0"/>
              </a:rPr>
              <a:t>system</a:t>
            </a:r>
            <a:r>
              <a:rPr lang="en-US" sz="2100" dirty="0" smtClean="0">
                <a:latin typeface="Times New Roman" pitchFamily="18" charset="0"/>
                <a:cs typeface="Times New Roman" pitchFamily="18" charset="0"/>
              </a:rPr>
              <a:t>.</a:t>
            </a:r>
          </a:p>
          <a:p>
            <a:pPr marL="0" indent="0" algn="just">
              <a:buNone/>
            </a:pPr>
            <a:r>
              <a:rPr lang="en-US" sz="2100" dirty="0" smtClean="0">
                <a:latin typeface="Times New Roman" pitchFamily="18" charset="0"/>
                <a:cs typeface="Times New Roman" pitchFamily="18" charset="0"/>
              </a:rPr>
              <a:t>For example, suppose </a:t>
            </a:r>
            <a:r>
              <a:rPr lang="en-US" sz="2100" dirty="0">
                <a:latin typeface="Times New Roman" pitchFamily="18" charset="0"/>
                <a:cs typeface="Times New Roman" pitchFamily="18" charset="0"/>
              </a:rPr>
              <a:t>that a planning system is represented using predicate logic. </a:t>
            </a:r>
            <a:r>
              <a:rPr lang="en-US" sz="2100" dirty="0" smtClean="0">
                <a:latin typeface="Times New Roman" pitchFamily="18" charset="0"/>
                <a:cs typeface="Times New Roman" pitchFamily="18" charset="0"/>
              </a:rPr>
              <a:t>Let there </a:t>
            </a:r>
            <a:r>
              <a:rPr lang="en-US" sz="2100" dirty="0">
                <a:latin typeface="Times New Roman" pitchFamily="18" charset="0"/>
                <a:cs typeface="Times New Roman" pitchFamily="18" charset="0"/>
              </a:rPr>
              <a:t>be a predicate P(x) as part of the goal. To see whether P(x) has been satisfied </a:t>
            </a:r>
            <a:r>
              <a:rPr lang="en-US" sz="2100" dirty="0" smtClean="0">
                <a:latin typeface="Times New Roman" pitchFamily="18" charset="0"/>
                <a:cs typeface="Times New Roman" pitchFamily="18" charset="0"/>
              </a:rPr>
              <a:t>at any </a:t>
            </a:r>
            <a:r>
              <a:rPr lang="en-US" sz="2100" dirty="0">
                <a:latin typeface="Times New Roman" pitchFamily="18" charset="0"/>
                <a:cs typeface="Times New Roman" pitchFamily="18" charset="0"/>
              </a:rPr>
              <a:t>stage, it is enough to prove that we can derive P(x) from the assertions describing </a:t>
            </a:r>
            <a:r>
              <a:rPr lang="en-US" sz="2100" dirty="0" smtClean="0">
                <a:latin typeface="Times New Roman" pitchFamily="18" charset="0"/>
                <a:cs typeface="Times New Roman" pitchFamily="18" charset="0"/>
              </a:rPr>
              <a:t>that particular </a:t>
            </a:r>
            <a:r>
              <a:rPr lang="en-US" sz="2100" dirty="0">
                <a:latin typeface="Times New Roman" pitchFamily="18" charset="0"/>
                <a:cs typeface="Times New Roman" pitchFamily="18" charset="0"/>
              </a:rPr>
              <a:t>state. If we can construct such a proof, the problem-solving process can be ended</a:t>
            </a:r>
            <a:r>
              <a:rPr lang="en-US" sz="2100" dirty="0" smtClean="0">
                <a:latin typeface="Times New Roman" pitchFamily="18" charset="0"/>
                <a:cs typeface="Times New Roman" pitchFamily="18" charset="0"/>
              </a:rPr>
              <a:t>.</a:t>
            </a:r>
          </a:p>
          <a:p>
            <a:pPr algn="just"/>
            <a:r>
              <a:rPr lang="en-US" sz="2100" b="1" dirty="0">
                <a:latin typeface="Times New Roman" pitchFamily="18" charset="0"/>
                <a:cs typeface="Times New Roman" pitchFamily="18" charset="0"/>
              </a:rPr>
              <a:t>Detecting dead-ends</a:t>
            </a:r>
          </a:p>
          <a:p>
            <a:pPr marL="0" indent="0" algn="just">
              <a:buNone/>
            </a:pPr>
            <a:r>
              <a:rPr lang="en-US" sz="2100" dirty="0">
                <a:latin typeface="Times New Roman" pitchFamily="18" charset="0"/>
                <a:cs typeface="Times New Roman" pitchFamily="18" charset="0"/>
              </a:rPr>
              <a:t>The planning system must be able to detect dead-end, that is, it must be able to </a:t>
            </a:r>
            <a:r>
              <a:rPr lang="en-US" sz="2100" dirty="0" smtClean="0">
                <a:latin typeface="Times New Roman" pitchFamily="18" charset="0"/>
                <a:cs typeface="Times New Roman" pitchFamily="18" charset="0"/>
              </a:rPr>
              <a:t>determine whether </a:t>
            </a:r>
            <a:r>
              <a:rPr lang="en-US" sz="2100" dirty="0">
                <a:latin typeface="Times New Roman" pitchFamily="18" charset="0"/>
                <a:cs typeface="Times New Roman" pitchFamily="18" charset="0"/>
              </a:rPr>
              <a:t>a path it is exploring can never lead to a </a:t>
            </a:r>
            <a:r>
              <a:rPr lang="en-US" sz="2100" dirty="0" smtClean="0">
                <a:latin typeface="Times New Roman" pitchFamily="18" charset="0"/>
                <a:cs typeface="Times New Roman" pitchFamily="18" charset="0"/>
              </a:rPr>
              <a:t>solution. The </a:t>
            </a:r>
            <a:r>
              <a:rPr lang="en-US" sz="2100" dirty="0">
                <a:latin typeface="Times New Roman" pitchFamily="18" charset="0"/>
                <a:cs typeface="Times New Roman" pitchFamily="18" charset="0"/>
              </a:rPr>
              <a:t>mechanisms for detecting a solution are used to detect dead-ends also.</a:t>
            </a:r>
          </a:p>
        </p:txBody>
      </p:sp>
    </p:spTree>
    <p:extLst>
      <p:ext uri="{BB962C8B-B14F-4D97-AF65-F5344CB8AC3E}">
        <p14:creationId xmlns:p14="http://schemas.microsoft.com/office/powerpoint/2010/main" val="253162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533400"/>
          </a:xfrm>
          <a:ln>
            <a:solidFill>
              <a:srgbClr val="0070C0"/>
            </a:solidFill>
          </a:ln>
        </p:spPr>
        <p:txBody>
          <a:bodyPr>
            <a:normAutofit fontScale="90000"/>
          </a:bodyPr>
          <a:lstStyle/>
          <a:p>
            <a:r>
              <a:rPr lang="en-US" dirty="0">
                <a:solidFill>
                  <a:srgbClr val="0070C0"/>
                </a:solidFill>
                <a:latin typeface="Times New Roman" pitchFamily="18" charset="0"/>
                <a:cs typeface="Times New Roman" pitchFamily="18" charset="0"/>
              </a:rPr>
              <a:t>Components of a planning system</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8</a:t>
            </a:fld>
            <a:endParaRPr lang="en-US"/>
          </a:p>
        </p:txBody>
      </p:sp>
      <p:sp>
        <p:nvSpPr>
          <p:cNvPr id="5" name="Content Placeholder 4"/>
          <p:cNvSpPr>
            <a:spLocks noGrp="1"/>
          </p:cNvSpPr>
          <p:nvPr>
            <p:ph sz="quarter" idx="1"/>
          </p:nvPr>
        </p:nvSpPr>
        <p:spPr>
          <a:xfrm>
            <a:off x="152400" y="609600"/>
            <a:ext cx="8839200" cy="5943600"/>
          </a:xfrm>
        </p:spPr>
        <p:txBody>
          <a:bodyPr>
            <a:noAutofit/>
          </a:bodyPr>
          <a:lstStyle/>
          <a:p>
            <a:pPr algn="just"/>
            <a:r>
              <a:rPr lang="en-US" sz="2000" b="1" dirty="0">
                <a:latin typeface="Times New Roman" pitchFamily="18" charset="0"/>
                <a:cs typeface="Times New Roman" pitchFamily="18" charset="0"/>
              </a:rPr>
              <a:t>Repairing an almost correct solution</a:t>
            </a:r>
          </a:p>
          <a:p>
            <a:pPr marL="0" indent="0" algn="just">
              <a:buNone/>
            </a:pPr>
            <a:r>
              <a:rPr lang="en-US" sz="2000" dirty="0">
                <a:latin typeface="Times New Roman" pitchFamily="18" charset="0"/>
                <a:cs typeface="Times New Roman" pitchFamily="18" charset="0"/>
              </a:rPr>
              <a:t>Consider the problem of solving a nearly decomposable problem.</a:t>
            </a:r>
          </a:p>
          <a:p>
            <a:pPr marL="0" indent="0" algn="just">
              <a:buNone/>
            </a:pPr>
            <a:r>
              <a:rPr lang="en-US" sz="2000" dirty="0" smtClean="0">
                <a:latin typeface="Times New Roman" pitchFamily="18" charset="0"/>
                <a:cs typeface="Times New Roman" pitchFamily="18" charset="0"/>
              </a:rPr>
              <a:t>	We </a:t>
            </a:r>
            <a:r>
              <a:rPr lang="en-US" sz="2000" dirty="0">
                <a:latin typeface="Times New Roman" pitchFamily="18" charset="0"/>
                <a:cs typeface="Times New Roman" pitchFamily="18" charset="0"/>
              </a:rPr>
              <a:t>assume that the problem is completely decomposable and solve each </a:t>
            </a:r>
            <a:r>
              <a:rPr lang="en-US" sz="2000" dirty="0" smtClean="0">
                <a:latin typeface="Times New Roman" pitchFamily="18" charset="0"/>
                <a:cs typeface="Times New Roman" pitchFamily="18" charset="0"/>
              </a:rPr>
              <a:t>sub-problem separately </a:t>
            </a:r>
            <a:r>
              <a:rPr lang="en-US" sz="2000" dirty="0">
                <a:latin typeface="Times New Roman" pitchFamily="18" charset="0"/>
                <a:cs typeface="Times New Roman" pitchFamily="18" charset="0"/>
              </a:rPr>
              <a:t>and then combine the solutions of the </a:t>
            </a:r>
            <a:r>
              <a:rPr lang="en-US" sz="2000" dirty="0" smtClean="0">
                <a:latin typeface="Times New Roman" pitchFamily="18" charset="0"/>
                <a:cs typeface="Times New Roman" pitchFamily="18" charset="0"/>
              </a:rPr>
              <a:t>sub-problems </a:t>
            </a:r>
            <a:r>
              <a:rPr lang="en-US" sz="2000" dirty="0">
                <a:latin typeface="Times New Roman" pitchFamily="18" charset="0"/>
                <a:cs typeface="Times New Roman" pitchFamily="18" charset="0"/>
              </a:rPr>
              <a:t>to obtain a solution of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original problem. Since the problem is only nearly decomposable, the combined </a:t>
            </a:r>
            <a:r>
              <a:rPr lang="en-US" sz="2000" dirty="0" smtClean="0">
                <a:latin typeface="Times New Roman" pitchFamily="18" charset="0"/>
                <a:cs typeface="Times New Roman" pitchFamily="18" charset="0"/>
              </a:rPr>
              <a:t>solution may </a:t>
            </a:r>
            <a:r>
              <a:rPr lang="en-US" sz="2000" dirty="0">
                <a:latin typeface="Times New Roman" pitchFamily="18" charset="0"/>
                <a:cs typeface="Times New Roman" pitchFamily="18" charset="0"/>
              </a:rPr>
              <a:t>not be the correct solution; it will only be an almost correct </a:t>
            </a:r>
            <a:r>
              <a:rPr lang="en-US" sz="2000" dirty="0" smtClean="0">
                <a:latin typeface="Times New Roman" pitchFamily="18" charset="0"/>
                <a:cs typeface="Times New Roman" pitchFamily="18" charset="0"/>
              </a:rPr>
              <a:t>solution. The following are </a:t>
            </a:r>
            <a:r>
              <a:rPr lang="en-US" sz="2000" dirty="0">
                <a:latin typeface="Times New Roman" pitchFamily="18" charset="0"/>
                <a:cs typeface="Times New Roman" pitchFamily="18" charset="0"/>
              </a:rPr>
              <a:t>some of the ways in which an almost correct solution may be repaired.</a:t>
            </a:r>
          </a:p>
          <a:p>
            <a:pPr marL="0" indent="0" algn="just">
              <a:buNone/>
            </a:pPr>
            <a:r>
              <a:rPr lang="en-US" sz="2000" dirty="0">
                <a:latin typeface="Times New Roman" pitchFamily="18" charset="0"/>
                <a:cs typeface="Times New Roman" pitchFamily="18" charset="0"/>
              </a:rPr>
              <a:t>1. Throw out the almost correct solution and look for </a:t>
            </a:r>
            <a:r>
              <a:rPr lang="en-US" sz="2000" dirty="0" smtClean="0">
                <a:latin typeface="Times New Roman" pitchFamily="18" charset="0"/>
                <a:cs typeface="Times New Roman" pitchFamily="18" charset="0"/>
              </a:rPr>
              <a:t>another.</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2. Consider the situation arising from the execution of the sequence of operations </a:t>
            </a:r>
            <a:r>
              <a:rPr lang="en-US" sz="2000" dirty="0" smtClean="0">
                <a:latin typeface="Times New Roman" pitchFamily="18" charset="0"/>
                <a:cs typeface="Times New Roman" pitchFamily="18" charset="0"/>
              </a:rPr>
              <a:t>specified in </a:t>
            </a:r>
            <a:r>
              <a:rPr lang="en-US" sz="2000" dirty="0">
                <a:latin typeface="Times New Roman" pitchFamily="18" charset="0"/>
                <a:cs typeface="Times New Roman" pitchFamily="18" charset="0"/>
              </a:rPr>
              <a:t>the proposed almost correct solution. The difference between this and the </a:t>
            </a:r>
            <a:r>
              <a:rPr lang="en-US" sz="2000" dirty="0" smtClean="0">
                <a:latin typeface="Times New Roman" pitchFamily="18" charset="0"/>
                <a:cs typeface="Times New Roman" pitchFamily="18" charset="0"/>
              </a:rPr>
              <a:t>goal will </a:t>
            </a:r>
            <a:r>
              <a:rPr lang="en-US" sz="2000" dirty="0">
                <a:latin typeface="Times New Roman" pitchFamily="18" charset="0"/>
                <a:cs typeface="Times New Roman" pitchFamily="18" charset="0"/>
              </a:rPr>
              <a:t>much less than the difference between the initial state and the goal. The </a:t>
            </a:r>
            <a:r>
              <a:rPr lang="en-US" sz="2000" dirty="0" smtClean="0">
                <a:latin typeface="Times New Roman" pitchFamily="18" charset="0"/>
                <a:cs typeface="Times New Roman" pitchFamily="18" charset="0"/>
              </a:rPr>
              <a:t>problem solving </a:t>
            </a:r>
            <a:r>
              <a:rPr lang="en-US" sz="2000" dirty="0">
                <a:latin typeface="Times New Roman" pitchFamily="18" charset="0"/>
                <a:cs typeface="Times New Roman" pitchFamily="18" charset="0"/>
              </a:rPr>
              <a:t>system may be applied again to eliminate the difference.</a:t>
            </a:r>
          </a:p>
          <a:p>
            <a:pPr marL="0" indent="0" algn="just">
              <a:buNone/>
            </a:pPr>
            <a:r>
              <a:rPr lang="en-US" sz="2000" dirty="0">
                <a:latin typeface="Times New Roman" pitchFamily="18" charset="0"/>
                <a:cs typeface="Times New Roman" pitchFamily="18" charset="0"/>
              </a:rPr>
              <a:t>3. Find exactly what went wrong and try a direct patch.</a:t>
            </a:r>
          </a:p>
          <a:p>
            <a:pPr marL="0" indent="0" algn="just">
              <a:buNone/>
            </a:pPr>
            <a:r>
              <a:rPr lang="en-US" sz="2000" dirty="0">
                <a:latin typeface="Times New Roman" pitchFamily="18" charset="0"/>
                <a:cs typeface="Times New Roman" pitchFamily="18" charset="0"/>
              </a:rPr>
              <a:t>4. Apply the least commitment strategy. This means, leave the almost correct </a:t>
            </a:r>
            <a:r>
              <a:rPr lang="en-US" sz="2000" dirty="0" smtClean="0">
                <a:latin typeface="Times New Roman" pitchFamily="18" charset="0"/>
                <a:cs typeface="Times New Roman" pitchFamily="18" charset="0"/>
              </a:rPr>
              <a:t>solutions incompletely </a:t>
            </a:r>
            <a:r>
              <a:rPr lang="en-US" sz="2000" dirty="0">
                <a:latin typeface="Times New Roman" pitchFamily="18" charset="0"/>
                <a:cs typeface="Times New Roman" pitchFamily="18" charset="0"/>
              </a:rPr>
              <a:t>specified until the last possible moment and when as much </a:t>
            </a:r>
            <a:r>
              <a:rPr lang="en-US" sz="2000" dirty="0" smtClean="0">
                <a:latin typeface="Times New Roman" pitchFamily="18" charset="0"/>
                <a:cs typeface="Times New Roman" pitchFamily="18" charset="0"/>
              </a:rPr>
              <a:t>information as </a:t>
            </a:r>
            <a:r>
              <a:rPr lang="en-US" sz="2000" dirty="0">
                <a:latin typeface="Times New Roman" pitchFamily="18" charset="0"/>
                <a:cs typeface="Times New Roman" pitchFamily="18" charset="0"/>
              </a:rPr>
              <a:t>possible is available complete the specifications in such a way that no </a:t>
            </a:r>
            <a:r>
              <a:rPr lang="en-US" sz="2000" dirty="0" smtClean="0">
                <a:latin typeface="Times New Roman" pitchFamily="18" charset="0"/>
                <a:cs typeface="Times New Roman" pitchFamily="18" charset="0"/>
              </a:rPr>
              <a:t>conflicts arise</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193581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5334000" cy="655638"/>
          </a:xfrm>
          <a:ln>
            <a:solidFill>
              <a:srgbClr val="0070C0"/>
            </a:solidFill>
          </a:ln>
        </p:spPr>
        <p:txBody>
          <a:bodyPr>
            <a:normAutofit fontScale="90000"/>
          </a:bodyPr>
          <a:lstStyle/>
          <a:p>
            <a:pPr algn="ctr"/>
            <a:r>
              <a:rPr lang="en-US" b="1" dirty="0">
                <a:solidFill>
                  <a:srgbClr val="0070C0"/>
                </a:solidFill>
                <a:latin typeface="Times New Roman" pitchFamily="18" charset="0"/>
                <a:cs typeface="Times New Roman" pitchFamily="18" charset="0"/>
              </a:rPr>
              <a:t>Goal stack planning</a:t>
            </a:r>
          </a:p>
        </p:txBody>
      </p:sp>
      <p:sp>
        <p:nvSpPr>
          <p:cNvPr id="3" name="Footer Placeholder 2"/>
          <p:cNvSpPr>
            <a:spLocks noGrp="1"/>
          </p:cNvSpPr>
          <p:nvPr>
            <p:ph type="ftr" sz="quarter" idx="11"/>
          </p:nvPr>
        </p:nvSpPr>
        <p:spPr/>
        <p:txBody>
          <a:bodyPr/>
          <a:lstStyle/>
          <a:p>
            <a:r>
              <a:rPr lang="en-US" smtClean="0"/>
              <a:t>Selma Joseph. MCA LMCST</a:t>
            </a:r>
            <a:endParaRPr lang="en-US"/>
          </a:p>
        </p:txBody>
      </p:sp>
      <p:sp>
        <p:nvSpPr>
          <p:cNvPr id="4" name="Slide Number Placeholder 3"/>
          <p:cNvSpPr>
            <a:spLocks noGrp="1"/>
          </p:cNvSpPr>
          <p:nvPr>
            <p:ph type="sldNum" sz="quarter" idx="12"/>
          </p:nvPr>
        </p:nvSpPr>
        <p:spPr/>
        <p:txBody>
          <a:bodyPr/>
          <a:lstStyle/>
          <a:p>
            <a:fld id="{71FE7E3D-6B5A-487A-AAD6-09A6137BEC25}" type="slidenum">
              <a:rPr lang="en-US" smtClean="0"/>
              <a:t>9</a:t>
            </a:fld>
            <a:endParaRPr lang="en-US"/>
          </a:p>
        </p:txBody>
      </p:sp>
      <p:sp>
        <p:nvSpPr>
          <p:cNvPr id="5" name="Content Placeholder 4"/>
          <p:cNvSpPr>
            <a:spLocks noGrp="1"/>
          </p:cNvSpPr>
          <p:nvPr>
            <p:ph sz="quarter" idx="1"/>
          </p:nvPr>
        </p:nvSpPr>
        <p:spPr>
          <a:xfrm>
            <a:off x="228600" y="838200"/>
            <a:ext cx="8763000" cy="2971800"/>
          </a:xfrm>
        </p:spPr>
        <p:txBody>
          <a:bodyPr>
            <a:normAutofit/>
          </a:bodyPr>
          <a:lstStyle/>
          <a:p>
            <a:r>
              <a:rPr lang="en-US" sz="2200" b="1" dirty="0">
                <a:latin typeface="Times New Roman" pitchFamily="18" charset="0"/>
                <a:cs typeface="Times New Roman" pitchFamily="18" charset="0"/>
              </a:rPr>
              <a:t>Stacks</a:t>
            </a:r>
          </a:p>
          <a:p>
            <a:pPr marL="0" indent="0">
              <a:buNone/>
            </a:pPr>
            <a:r>
              <a:rPr lang="en-US" sz="2200" dirty="0">
                <a:latin typeface="Times New Roman" pitchFamily="18" charset="0"/>
                <a:cs typeface="Times New Roman" pitchFamily="18" charset="0"/>
              </a:rPr>
              <a:t>As the name indicates, in goal stack planning, we make use the stack data structure. </a:t>
            </a:r>
            <a:r>
              <a:rPr lang="en-US" sz="2200" dirty="0" smtClean="0">
                <a:latin typeface="Times New Roman" pitchFamily="18" charset="0"/>
                <a:cs typeface="Times New Roman" pitchFamily="18" charset="0"/>
              </a:rPr>
              <a:t>A stack </a:t>
            </a:r>
            <a:r>
              <a:rPr lang="en-US" sz="2200" dirty="0">
                <a:latin typeface="Times New Roman" pitchFamily="18" charset="0"/>
                <a:cs typeface="Times New Roman" pitchFamily="18" charset="0"/>
              </a:rPr>
              <a:t>is an Abstract Data Type (</a:t>
            </a:r>
            <a:r>
              <a:rPr lang="en-US" sz="2200" dirty="0" smtClean="0">
                <a:latin typeface="Times New Roman" pitchFamily="18" charset="0"/>
                <a:cs typeface="Times New Roman" pitchFamily="18" charset="0"/>
              </a:rPr>
              <a:t>ADT). It is </a:t>
            </a:r>
            <a:r>
              <a:rPr lang="en-US" sz="2200" dirty="0">
                <a:latin typeface="Times New Roman" pitchFamily="18" charset="0"/>
                <a:cs typeface="Times New Roman" pitchFamily="18" charset="0"/>
              </a:rPr>
              <a:t>named stack as it behaves like a real-world </a:t>
            </a:r>
            <a:r>
              <a:rPr lang="en-US" sz="2200" dirty="0" smtClean="0">
                <a:latin typeface="Times New Roman" pitchFamily="18" charset="0"/>
                <a:cs typeface="Times New Roman" pitchFamily="18" charset="0"/>
              </a:rPr>
              <a:t>stack like a </a:t>
            </a:r>
            <a:r>
              <a:rPr lang="en-US" sz="2200" dirty="0">
                <a:latin typeface="Times New Roman" pitchFamily="18" charset="0"/>
                <a:cs typeface="Times New Roman" pitchFamily="18" charset="0"/>
              </a:rPr>
              <a:t>stack of books or </a:t>
            </a:r>
            <a:r>
              <a:rPr lang="en-US" sz="2200" dirty="0" smtClean="0">
                <a:latin typeface="Times New Roman" pitchFamily="18" charset="0"/>
                <a:cs typeface="Times New Roman" pitchFamily="18" charset="0"/>
              </a:rPr>
              <a:t>a pile </a:t>
            </a:r>
            <a:r>
              <a:rPr lang="en-US" sz="2200" dirty="0">
                <a:latin typeface="Times New Roman" pitchFamily="18" charset="0"/>
                <a:cs typeface="Times New Roman" pitchFamily="18" charset="0"/>
              </a:rPr>
              <a:t>of plates, etc</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 real-world stack allows operations at one end only. For example, we can place </a:t>
            </a:r>
            <a:r>
              <a:rPr lang="en-US" sz="2200" dirty="0" smtClean="0">
                <a:latin typeface="Times New Roman" pitchFamily="18" charset="0"/>
                <a:cs typeface="Times New Roman" pitchFamily="18" charset="0"/>
              </a:rPr>
              <a:t>or remove </a:t>
            </a:r>
            <a:r>
              <a:rPr lang="en-US" sz="2200" dirty="0">
                <a:latin typeface="Times New Roman" pitchFamily="18" charset="0"/>
                <a:cs typeface="Times New Roman" pitchFamily="18" charset="0"/>
              </a:rPr>
              <a:t>a book or a plate from the top of the stack only. Likewise, the Stack ADT </a:t>
            </a:r>
            <a:r>
              <a:rPr lang="en-US" sz="2200" dirty="0" smtClean="0">
                <a:latin typeface="Times New Roman" pitchFamily="18" charset="0"/>
                <a:cs typeface="Times New Roman" pitchFamily="18" charset="0"/>
              </a:rPr>
              <a:t>allows all </a:t>
            </a:r>
            <a:r>
              <a:rPr lang="en-US" sz="2200" dirty="0">
                <a:latin typeface="Times New Roman" pitchFamily="18" charset="0"/>
                <a:cs typeface="Times New Roman" pitchFamily="18" charset="0"/>
              </a:rPr>
              <a:t>data operations at one end only. At any given time, we can only access the top </a:t>
            </a:r>
            <a:r>
              <a:rPr lang="en-US" sz="2200" dirty="0" smtClean="0">
                <a:latin typeface="Times New Roman" pitchFamily="18" charset="0"/>
                <a:cs typeface="Times New Roman" pitchFamily="18" charset="0"/>
              </a:rPr>
              <a:t>element of </a:t>
            </a:r>
            <a:r>
              <a:rPr lang="en-US" sz="2200" dirty="0">
                <a:latin typeface="Times New Roman" pitchFamily="18" charset="0"/>
                <a:cs typeface="Times New Roman" pitchFamily="18" charset="0"/>
              </a:rPr>
              <a:t>a stack.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14800"/>
            <a:ext cx="5791870" cy="253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5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14077</TotalTime>
  <Words>2868</Words>
  <Application>Microsoft Office PowerPoint</Application>
  <PresentationFormat>On-screen Show (4:3)</PresentationFormat>
  <Paragraphs>260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Knowledge Representation Using Logic (Part-3)</vt:lpstr>
      <vt:lpstr>Overview</vt:lpstr>
      <vt:lpstr>Overview</vt:lpstr>
      <vt:lpstr>Overview</vt:lpstr>
      <vt:lpstr>Components of a planning system</vt:lpstr>
      <vt:lpstr>Components of a planning system</vt:lpstr>
      <vt:lpstr>Components of a planning system</vt:lpstr>
      <vt:lpstr>Components of a planning system</vt:lpstr>
      <vt:lpstr>Goal stack planning</vt:lpstr>
      <vt:lpstr>Goal stack planning</vt:lpstr>
      <vt:lpstr>Goal stack planning</vt:lpstr>
      <vt:lpstr>Goal stack planning</vt:lpstr>
      <vt:lpstr>Goal stack planning</vt:lpstr>
      <vt:lpstr>Goal stack planning</vt:lpstr>
      <vt:lpstr>Goal stack planning</vt:lpstr>
      <vt:lpstr>PowerPoint Presentation</vt:lpstr>
      <vt:lpstr>PowerPoint Presentation</vt:lpstr>
      <vt:lpstr>PowerPoint Presentation</vt:lpstr>
      <vt:lpstr>PowerPoint Presentation</vt:lpstr>
      <vt:lpstr>PowerPoint Presentation</vt:lpstr>
      <vt:lpstr>Hierarchical planning</vt:lpstr>
      <vt:lpstr>      The ABSTRIPS planner system</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johaan</dc:creator>
  <cp:lastModifiedBy>johaan</cp:lastModifiedBy>
  <cp:revision>541</cp:revision>
  <dcterms:created xsi:type="dcterms:W3CDTF">2021-04-25T06:35:44Z</dcterms:created>
  <dcterms:modified xsi:type="dcterms:W3CDTF">2021-08-16T13:57:25Z</dcterms:modified>
</cp:coreProperties>
</file>