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80" r:id="rId4"/>
    <p:sldId id="259" r:id="rId5"/>
    <p:sldId id="260" r:id="rId6"/>
    <p:sldId id="261" r:id="rId7"/>
    <p:sldId id="275" r:id="rId8"/>
    <p:sldId id="281" r:id="rId9"/>
    <p:sldId id="276" r:id="rId10"/>
    <p:sldId id="277" r:id="rId11"/>
    <p:sldId id="278" r:id="rId12"/>
    <p:sldId id="282" r:id="rId13"/>
    <p:sldId id="283" r:id="rId14"/>
    <p:sldId id="284" r:id="rId15"/>
    <p:sldId id="285" r:id="rId16"/>
    <p:sldId id="286" r:id="rId17"/>
    <p:sldId id="287" r:id="rId18"/>
    <p:sldId id="288" r:id="rId19"/>
    <p:sldId id="289" r:id="rId20"/>
    <p:sldId id="279" r:id="rId21"/>
    <p:sldId id="290" r:id="rId22"/>
    <p:sldId id="291" r:id="rId23"/>
    <p:sldId id="292" r:id="rId24"/>
    <p:sldId id="293" r:id="rId25"/>
    <p:sldId id="294" r:id="rId26"/>
    <p:sldId id="262" r:id="rId27"/>
    <p:sldId id="263" r:id="rId28"/>
    <p:sldId id="295" r:id="rId29"/>
    <p:sldId id="296" r:id="rId30"/>
    <p:sldId id="297" r:id="rId31"/>
    <p:sldId id="264" r:id="rId32"/>
    <p:sldId id="298" r:id="rId33"/>
    <p:sldId id="299" r:id="rId34"/>
    <p:sldId id="300" r:id="rId35"/>
    <p:sldId id="301" r:id="rId36"/>
    <p:sldId id="274"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notesMaster" Target="notesMasters/notesMaster1.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4CE2E-F195-44FC-A3C0-B3782984DDE1}" type="datetimeFigureOut">
              <a:rPr lang="en-US" smtClean="0"/>
              <a:pPr/>
              <a:t>9/5/2021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503E2-7FF2-45E5-B5FE-5085EEA03D0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Domain defines</a:t>
            </a:r>
            <a:r>
              <a:rPr lang="en-IN" baseline="0" dirty="0"/>
              <a:t> access rights of a user to various objects.</a:t>
            </a:r>
            <a:endParaRPr lang="en-IN" dirty="0"/>
          </a:p>
        </p:txBody>
      </p:sp>
      <p:sp>
        <p:nvSpPr>
          <p:cNvPr id="4" name="Slide Number Placeholder 3"/>
          <p:cNvSpPr>
            <a:spLocks noGrp="1"/>
          </p:cNvSpPr>
          <p:nvPr>
            <p:ph type="sldNum" sz="quarter" idx="10"/>
          </p:nvPr>
        </p:nvSpPr>
        <p:spPr/>
        <p:txBody>
          <a:bodyPr/>
          <a:lstStyle/>
          <a:p>
            <a:fld id="{2DE503E2-7FF2-45E5-B5FE-5085EEA03D0C}" type="slidenum">
              <a:rPr lang="en-IN" smtClean="0"/>
              <a:pPr/>
              <a:t>33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FA7657-64EF-4853-BF06-E9594D2B079D}" type="datetime1">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70129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D012AE-09C8-4A7B-9D6B-A6A263E4E348}" type="datetime1">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26342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887E98-A91F-4098-B0D8-F2B62D617EB9}" type="datetime1">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60003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B5BE5D-D307-4272-A8BE-A97A05BD85F3}" type="datetime1">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423735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955CC6-5D1D-4D6E-A9C0-8D8952D9232B}" type="datetime1">
              <a:rPr lang="en-IN" smtClean="0"/>
              <a:pPr/>
              <a:t>05-09-2021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295925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6126C3-05F9-49BF-84D4-E3BE050ACC4E}" type="datetime1">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89521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28775DB-BD29-4DF0-B8C2-E69D40D6AFCE}" type="datetime1">
              <a:rPr lang="en-IN" smtClean="0"/>
              <a:pPr/>
              <a:t>05-09-2021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30246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CBE0DC1-5D84-412E-94D0-8FFE49E5F763}" type="datetime1">
              <a:rPr lang="en-IN" smtClean="0"/>
              <a:pPr/>
              <a:t>05-09-2021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9061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FD969-8D49-4D0E-B668-41BF4490DE9D}" type="datetime1">
              <a:rPr lang="en-IN" smtClean="0"/>
              <a:pPr/>
              <a:t>05-09-2021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69032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671D68-B122-4EB5-94D1-930DC3B0E2B7}" type="datetime1">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64717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9B66D6-214F-4E31-B9A3-842A3C1E9410}" type="datetime1">
              <a:rPr lang="en-IN" smtClean="0"/>
              <a:pPr/>
              <a:t>05-09-2021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26A560-D43F-4E42-9E25-CE5313D6E885}" type="slidenum">
              <a:rPr lang="en-IN" smtClean="0"/>
              <a:pPr/>
              <a:t>‹#›</a:t>
            </a:fld>
            <a:endParaRPr lang="en-IN"/>
          </a:p>
        </p:txBody>
      </p:sp>
    </p:spTree>
    <p:extLst>
      <p:ext uri="{BB962C8B-B14F-4D97-AF65-F5344CB8AC3E}">
        <p14:creationId xmlns:p14="http://schemas.microsoft.com/office/powerpoint/2010/main" val="16217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063"/>
            <a:ext cx="10515600" cy="407607"/>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p:cNvSpPr>
            <a:spLocks noGrp="1"/>
          </p:cNvSpPr>
          <p:nvPr>
            <p:ph type="body" idx="1"/>
          </p:nvPr>
        </p:nvSpPr>
        <p:spPr>
          <a:xfrm>
            <a:off x="541986" y="769558"/>
            <a:ext cx="10811814" cy="53350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19BFD-E943-4A4B-BE7A-133BA74EBC47}" type="datetime1">
              <a:rPr lang="en-IN" smtClean="0"/>
              <a:pPr/>
              <a:t>05-09-2021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6A560-D43F-4E42-9E25-CE5313D6E885}" type="slidenum">
              <a:rPr lang="en-IN" smtClean="0"/>
              <a:pPr/>
              <a:t>‹#›</a:t>
            </a:fld>
            <a:endParaRPr lang="en-IN" dirty="0"/>
          </a:p>
        </p:txBody>
      </p:sp>
    </p:spTree>
    <p:extLst>
      <p:ext uri="{BB962C8B-B14F-4D97-AF65-F5344CB8AC3E}">
        <p14:creationId xmlns:p14="http://schemas.microsoft.com/office/powerpoint/2010/main" val="1618311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5.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5.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9030" y="1514007"/>
            <a:ext cx="9144000" cy="2578308"/>
          </a:xfrm>
        </p:spPr>
        <p:txBody>
          <a:bodyPr/>
          <a:lstStyle/>
          <a:p>
            <a:r>
              <a:rPr lang="en-IN" sz="4400" dirty="0"/>
              <a:t>Advanced Operating Systems </a:t>
            </a:r>
            <a:br>
              <a:rPr lang="en-IN" sz="4400" dirty="0"/>
            </a:br>
            <a:r>
              <a:rPr lang="en-IN" sz="4400" dirty="0"/>
              <a:t>  </a:t>
            </a:r>
            <a:r>
              <a:rPr lang="en-US" sz="3200"/>
              <a:t>20MCAT172 </a:t>
            </a:r>
            <a:br>
              <a:rPr lang="en-US" sz="3200"/>
            </a:br>
            <a:r>
              <a:rPr lang="en-US" sz="3200">
                <a:solidFill>
                  <a:srgbClr val="FFC000"/>
                </a:solidFill>
              </a:rPr>
              <a:t>Module </a:t>
            </a:r>
            <a:r>
              <a:rPr lang="en-US" sz="3200" dirty="0">
                <a:solidFill>
                  <a:srgbClr val="FFC000"/>
                </a:solidFill>
              </a:rPr>
              <a:t>II</a:t>
            </a:r>
            <a:endParaRPr lang="en-IN" sz="3200" dirty="0">
              <a:solidFill>
                <a:srgbClr val="FFC000"/>
              </a:solidFill>
            </a:endParaRPr>
          </a:p>
        </p:txBody>
      </p:sp>
      <p:sp>
        <p:nvSpPr>
          <p:cNvPr id="3" name="Slide Number Placeholder 2"/>
          <p:cNvSpPr>
            <a:spLocks noGrp="1"/>
          </p:cNvSpPr>
          <p:nvPr>
            <p:ph type="sldNum" sz="quarter" idx="12"/>
          </p:nvPr>
        </p:nvSpPr>
        <p:spPr/>
        <p:txBody>
          <a:bodyPr/>
          <a:lstStyle/>
          <a:p>
            <a:fld id="{0626A560-D43F-4E42-9E25-CE5313D6E885}" type="slidenum">
              <a:rPr lang="en-IN" smtClean="0"/>
              <a:pPr/>
              <a:t>1</a:t>
            </a:fld>
            <a:endParaRPr lang="en-IN"/>
          </a:p>
        </p:txBody>
      </p:sp>
    </p:spTree>
    <p:extLst>
      <p:ext uri="{BB962C8B-B14F-4D97-AF65-F5344CB8AC3E}">
        <p14:creationId xmlns:p14="http://schemas.microsoft.com/office/powerpoint/2010/main" val="383173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73857"/>
            <a:ext cx="10515600" cy="407607"/>
          </a:xfrm>
        </p:spPr>
        <p:txBody>
          <a:bodyPr/>
          <a:lstStyle/>
          <a:p>
            <a:r>
              <a:rPr lang="en-US" dirty="0"/>
              <a:t>Best and Worst case performance</a:t>
            </a:r>
            <a:endParaRPr lang="en-IN" dirty="0"/>
          </a:p>
        </p:txBody>
      </p:sp>
      <p:sp>
        <p:nvSpPr>
          <p:cNvPr id="3" name="Content Placeholder 2"/>
          <p:cNvSpPr>
            <a:spLocks noGrp="1"/>
          </p:cNvSpPr>
          <p:nvPr>
            <p:ph idx="1"/>
          </p:nvPr>
        </p:nvSpPr>
        <p:spPr>
          <a:xfrm>
            <a:off x="541986" y="1169232"/>
            <a:ext cx="10811814" cy="4935353"/>
          </a:xfrm>
        </p:spPr>
        <p:txBody>
          <a:bodyPr/>
          <a:lstStyle/>
          <a:p>
            <a:r>
              <a:rPr lang="en-US" dirty="0">
                <a:solidFill>
                  <a:srgbClr val="FFFF00"/>
                </a:solidFill>
              </a:rPr>
              <a:t>Best case</a:t>
            </a:r>
            <a:r>
              <a:rPr lang="en-US" dirty="0"/>
              <a:t> –prevailing conditions are such that a performance metric attains the best possible value, </a:t>
            </a:r>
            <a:r>
              <a:rPr lang="en-US" dirty="0">
                <a:solidFill>
                  <a:srgbClr val="FF0000"/>
                </a:solidFill>
              </a:rPr>
              <a:t>best value for response time </a:t>
            </a:r>
            <a:r>
              <a:rPr lang="en-US" dirty="0"/>
              <a:t>is achieved when the </a:t>
            </a:r>
            <a:r>
              <a:rPr lang="en-US" dirty="0">
                <a:solidFill>
                  <a:srgbClr val="FF0000"/>
                </a:solidFill>
              </a:rPr>
              <a:t>load is low.</a:t>
            </a:r>
            <a:endParaRPr lang="en-IN" dirty="0">
              <a:solidFill>
                <a:srgbClr val="FF0000"/>
              </a:solidFill>
            </a:endParaRPr>
          </a:p>
          <a:p>
            <a:endParaRPr lang="en-US" dirty="0"/>
          </a:p>
          <a:p>
            <a:r>
              <a:rPr lang="en-US" dirty="0">
                <a:solidFill>
                  <a:srgbClr val="FFFF00"/>
                </a:solidFill>
              </a:rPr>
              <a:t>Worst case</a:t>
            </a:r>
            <a:r>
              <a:rPr lang="en-US" dirty="0"/>
              <a:t> – </a:t>
            </a:r>
            <a:r>
              <a:rPr lang="en-US" dirty="0">
                <a:solidFill>
                  <a:srgbClr val="FF0000"/>
                </a:solidFill>
              </a:rPr>
              <a:t>worst value for response time </a:t>
            </a:r>
            <a:r>
              <a:rPr lang="en-US" dirty="0"/>
              <a:t>is achieved when the </a:t>
            </a:r>
            <a:r>
              <a:rPr lang="en-US" dirty="0">
                <a:solidFill>
                  <a:srgbClr val="FF0000"/>
                </a:solidFill>
              </a:rPr>
              <a:t>load is high</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0626A560-D43F-4E42-9E25-CE5313D6E885}" type="slidenum">
              <a:rPr lang="en-IN" smtClean="0"/>
              <a:pPr/>
              <a:t>10</a:t>
            </a:fld>
            <a:endParaRPr lang="en-IN"/>
          </a:p>
        </p:txBody>
      </p:sp>
    </p:spTree>
    <p:extLst>
      <p:ext uri="{BB962C8B-B14F-4D97-AF65-F5344CB8AC3E}">
        <p14:creationId xmlns:p14="http://schemas.microsoft.com/office/powerpoint/2010/main" val="38378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974"/>
            <a:ext cx="10515600" cy="407607"/>
          </a:xfrm>
        </p:spPr>
        <p:txBody>
          <a:bodyPr/>
          <a:lstStyle/>
          <a:p>
            <a:r>
              <a:rPr lang="en-IN" dirty="0"/>
              <a:t>Non-token based algorithms</a:t>
            </a:r>
          </a:p>
        </p:txBody>
      </p:sp>
      <p:sp>
        <p:nvSpPr>
          <p:cNvPr id="3" name="Content Placeholder 2"/>
          <p:cNvSpPr>
            <a:spLocks noGrp="1"/>
          </p:cNvSpPr>
          <p:nvPr>
            <p:ph idx="1"/>
          </p:nvPr>
        </p:nvSpPr>
        <p:spPr>
          <a:xfrm>
            <a:off x="541986" y="914400"/>
            <a:ext cx="10811814" cy="5190186"/>
          </a:xfrm>
        </p:spPr>
        <p:txBody>
          <a:bodyPr>
            <a:normAutofit lnSpcReduction="10000"/>
          </a:bodyPr>
          <a:lstStyle/>
          <a:p>
            <a:pPr algn="just"/>
            <a:r>
              <a:rPr lang="en-US" dirty="0"/>
              <a:t>A site communicates with a set of other sites to arbitrate who should execute the CS next.</a:t>
            </a:r>
          </a:p>
          <a:p>
            <a:pPr algn="just"/>
            <a:r>
              <a:rPr lang="en-US" dirty="0"/>
              <a:t>For a site Si, </a:t>
            </a:r>
            <a:r>
              <a:rPr lang="en-US" dirty="0">
                <a:solidFill>
                  <a:srgbClr val="FF0000"/>
                </a:solidFill>
              </a:rPr>
              <a:t>request set </a:t>
            </a:r>
            <a:r>
              <a:rPr lang="en-US" dirty="0" err="1">
                <a:solidFill>
                  <a:srgbClr val="FF0000"/>
                </a:solidFill>
              </a:rPr>
              <a:t>Ri</a:t>
            </a:r>
            <a:r>
              <a:rPr lang="en-US" dirty="0">
                <a:solidFill>
                  <a:srgbClr val="FF0000"/>
                </a:solidFill>
              </a:rPr>
              <a:t> </a:t>
            </a:r>
            <a:r>
              <a:rPr lang="en-US" dirty="0"/>
              <a:t>contains ids of all those sites from which site Si must acquire permission before entering the CS.</a:t>
            </a:r>
          </a:p>
          <a:p>
            <a:pPr algn="just"/>
            <a:r>
              <a:rPr lang="en-US" dirty="0">
                <a:solidFill>
                  <a:srgbClr val="FFFF00"/>
                </a:solidFill>
              </a:rPr>
              <a:t>These algorithms use timestamps to order requests </a:t>
            </a:r>
            <a:r>
              <a:rPr lang="en-US" dirty="0"/>
              <a:t>for the CS and to resolve conflicts between simultaneous requests for the CS.</a:t>
            </a:r>
          </a:p>
          <a:p>
            <a:pPr algn="just"/>
            <a:r>
              <a:rPr lang="en-US" dirty="0"/>
              <a:t>In these algorithms, </a:t>
            </a:r>
            <a:r>
              <a:rPr lang="en-US" dirty="0">
                <a:solidFill>
                  <a:srgbClr val="FF0000"/>
                </a:solidFill>
              </a:rPr>
              <a:t>logical clocks are maintained </a:t>
            </a:r>
            <a:r>
              <a:rPr lang="en-US" dirty="0"/>
              <a:t>and updated according to </a:t>
            </a:r>
            <a:r>
              <a:rPr lang="en-US" dirty="0" err="1"/>
              <a:t>Lamport’s</a:t>
            </a:r>
            <a:r>
              <a:rPr lang="en-US" dirty="0"/>
              <a:t> scheme.</a:t>
            </a:r>
          </a:p>
          <a:p>
            <a:pPr algn="just"/>
            <a:r>
              <a:rPr lang="en-US" dirty="0"/>
              <a:t>Each request for the CS gets a timestamp, and smaller the timestamp requests have priority over larger timestamp requests.</a:t>
            </a:r>
          </a:p>
          <a:p>
            <a:pPr marL="0" indent="0" algn="just">
              <a:buNone/>
            </a:pPr>
            <a:r>
              <a:rPr lang="en-US" b="1" dirty="0">
                <a:solidFill>
                  <a:srgbClr val="FFFF00"/>
                </a:solidFill>
              </a:rPr>
              <a:t>Examples</a:t>
            </a:r>
          </a:p>
          <a:p>
            <a:pPr algn="just"/>
            <a:r>
              <a:rPr lang="en-US" dirty="0" err="1"/>
              <a:t>Lamport’s</a:t>
            </a:r>
            <a:r>
              <a:rPr lang="en-US" dirty="0"/>
              <a:t> Algorithm</a:t>
            </a:r>
          </a:p>
          <a:p>
            <a:pPr algn="just"/>
            <a:r>
              <a:rPr lang="en-US" dirty="0" err="1"/>
              <a:t>Rickart-Agrawala</a:t>
            </a:r>
            <a:r>
              <a:rPr lang="en-US" dirty="0"/>
              <a:t> Algorithm</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11</a:t>
            </a:fld>
            <a:endParaRPr lang="en-IN"/>
          </a:p>
        </p:txBody>
      </p:sp>
    </p:spTree>
    <p:extLst>
      <p:ext uri="{BB962C8B-B14F-4D97-AF65-F5344CB8AC3E}">
        <p14:creationId xmlns:p14="http://schemas.microsoft.com/office/powerpoint/2010/main" val="3518281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3856"/>
            <a:ext cx="10515600" cy="407607"/>
          </a:xfrm>
        </p:spPr>
        <p:txBody>
          <a:bodyPr/>
          <a:lstStyle/>
          <a:p>
            <a:r>
              <a:rPr lang="en-IN" dirty="0"/>
              <a:t>Lamport’s Algorithm for Mutual Exclusion in Distributed System</a:t>
            </a:r>
          </a:p>
        </p:txBody>
      </p:sp>
      <p:sp>
        <p:nvSpPr>
          <p:cNvPr id="3" name="Content Placeholder 2"/>
          <p:cNvSpPr>
            <a:spLocks noGrp="1"/>
          </p:cNvSpPr>
          <p:nvPr>
            <p:ph idx="1"/>
          </p:nvPr>
        </p:nvSpPr>
        <p:spPr>
          <a:xfrm>
            <a:off x="541986" y="1364104"/>
            <a:ext cx="10811814" cy="4740481"/>
          </a:xfrm>
        </p:spPr>
        <p:txBody>
          <a:bodyPr>
            <a:normAutofit/>
          </a:bodyPr>
          <a:lstStyle/>
          <a:p>
            <a:pPr algn="just"/>
            <a:r>
              <a:rPr lang="en-IN" b="1" dirty="0"/>
              <a:t>Lamport’s Distributed Mutual Exclusion Algorithm</a:t>
            </a:r>
            <a:r>
              <a:rPr lang="en-IN" dirty="0"/>
              <a:t> is a permission based algorithm proposed by </a:t>
            </a:r>
            <a:r>
              <a:rPr lang="en-IN" dirty="0" err="1"/>
              <a:t>Lamport</a:t>
            </a:r>
            <a:r>
              <a:rPr lang="en-IN" dirty="0"/>
              <a:t> as an illustration of his synchronization scheme for distributed systems.</a:t>
            </a:r>
          </a:p>
          <a:p>
            <a:pPr algn="just"/>
            <a:r>
              <a:rPr lang="en-IN" dirty="0"/>
              <a:t>In Lamport’s Algorithm critical section requests are executed in the increasing order of timestamps </a:t>
            </a:r>
            <a:r>
              <a:rPr lang="en-IN" dirty="0" err="1"/>
              <a:t>i.e</a:t>
            </a:r>
            <a:r>
              <a:rPr lang="en-IN" dirty="0"/>
              <a:t> a request with smaller timestamp will be given permission to execute critical section first than a request with larger timestamp.</a:t>
            </a:r>
          </a:p>
          <a:p>
            <a:pPr algn="just"/>
            <a:r>
              <a:rPr lang="en-IN" dirty="0"/>
              <a:t>A timestamp is given to each critical section request using Lamport’s logical clock.</a:t>
            </a:r>
          </a:p>
          <a:p>
            <a:pPr algn="just"/>
            <a:r>
              <a:rPr lang="en-IN" dirty="0"/>
              <a:t>Timestamp is used to determine priority of critical section requests. </a:t>
            </a:r>
          </a:p>
          <a:p>
            <a:pPr algn="just"/>
            <a:r>
              <a:rPr lang="en-IN" dirty="0"/>
              <a:t>Smaller timestamp gets high priority over larger timestamp. </a:t>
            </a:r>
          </a:p>
          <a:p>
            <a:pPr algn="just"/>
            <a:r>
              <a:rPr lang="en-IN" dirty="0"/>
              <a:t>The execution of critical section request is always in the order of their timestamp.</a:t>
            </a:r>
          </a:p>
          <a:p>
            <a:pPr algn="just"/>
            <a:endParaRPr lang="en-IN" dirty="0"/>
          </a:p>
          <a:p>
            <a:pPr algn="just"/>
            <a:endParaRPr lang="en-IN" dirty="0"/>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12</a:t>
            </a:fld>
            <a:endParaRPr lang="en-IN"/>
          </a:p>
        </p:txBody>
      </p:sp>
    </p:spTree>
    <p:extLst>
      <p:ext uri="{BB962C8B-B14F-4D97-AF65-F5344CB8AC3E}">
        <p14:creationId xmlns:p14="http://schemas.microsoft.com/office/powerpoint/2010/main" val="351828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220" y="503836"/>
            <a:ext cx="10515600" cy="407607"/>
          </a:xfrm>
        </p:spPr>
        <p:txBody>
          <a:bodyPr/>
          <a:lstStyle/>
          <a:p>
            <a:r>
              <a:rPr lang="en-IN" dirty="0"/>
              <a:t>Lamport’s Algorithm for Mutual Exclusion in Distributed System</a:t>
            </a:r>
          </a:p>
        </p:txBody>
      </p:sp>
      <p:sp>
        <p:nvSpPr>
          <p:cNvPr id="3" name="Content Placeholder 2"/>
          <p:cNvSpPr>
            <a:spLocks noGrp="1"/>
          </p:cNvSpPr>
          <p:nvPr>
            <p:ph idx="1"/>
          </p:nvPr>
        </p:nvSpPr>
        <p:spPr>
          <a:xfrm>
            <a:off x="541986" y="1124262"/>
            <a:ext cx="10811814" cy="4980324"/>
          </a:xfrm>
        </p:spPr>
        <p:txBody>
          <a:bodyPr>
            <a:normAutofit/>
          </a:bodyPr>
          <a:lstStyle/>
          <a:p>
            <a:pPr fontAlgn="base"/>
            <a:r>
              <a:rPr lang="en-IN" dirty="0"/>
              <a:t>In this algorithm:</a:t>
            </a:r>
          </a:p>
          <a:p>
            <a:pPr lvl="1" fontAlgn="base"/>
            <a:r>
              <a:rPr lang="en-IN" dirty="0"/>
              <a:t>Three type of messages ( </a:t>
            </a:r>
            <a:r>
              <a:rPr lang="en-IN" b="1" dirty="0"/>
              <a:t>REQUEST</a:t>
            </a:r>
            <a:r>
              <a:rPr lang="en-IN" dirty="0"/>
              <a:t>, </a:t>
            </a:r>
            <a:r>
              <a:rPr lang="en-IN" b="1" dirty="0"/>
              <a:t>REPLY</a:t>
            </a:r>
            <a:r>
              <a:rPr lang="en-IN" dirty="0"/>
              <a:t> and </a:t>
            </a:r>
            <a:r>
              <a:rPr lang="en-IN" b="1" dirty="0"/>
              <a:t>RELEASE</a:t>
            </a:r>
            <a:r>
              <a:rPr lang="en-IN" dirty="0"/>
              <a:t>) are used and communication channels are assumed to follow FIFO order.</a:t>
            </a:r>
          </a:p>
          <a:p>
            <a:pPr lvl="1" fontAlgn="base"/>
            <a:r>
              <a:rPr lang="en-IN" dirty="0"/>
              <a:t>A site send a </a:t>
            </a:r>
            <a:r>
              <a:rPr lang="en-IN" b="1" dirty="0"/>
              <a:t>REQUEST</a:t>
            </a:r>
            <a:r>
              <a:rPr lang="en-IN" dirty="0"/>
              <a:t> message to all other site to get their permission to enter critical section.</a:t>
            </a:r>
          </a:p>
          <a:p>
            <a:pPr lvl="1" fontAlgn="base"/>
            <a:r>
              <a:rPr lang="en-IN" dirty="0"/>
              <a:t>A site send a </a:t>
            </a:r>
            <a:r>
              <a:rPr lang="en-IN" b="1" dirty="0"/>
              <a:t>REPLY</a:t>
            </a:r>
            <a:r>
              <a:rPr lang="en-IN" dirty="0"/>
              <a:t> message to requesting site to give its permission to enter the critical section.</a:t>
            </a:r>
          </a:p>
          <a:p>
            <a:pPr lvl="1" fontAlgn="base"/>
            <a:r>
              <a:rPr lang="en-IN" dirty="0"/>
              <a:t>A site send a </a:t>
            </a:r>
            <a:r>
              <a:rPr lang="en-IN" b="1" dirty="0"/>
              <a:t>RELEASE</a:t>
            </a:r>
            <a:r>
              <a:rPr lang="en-IN" dirty="0"/>
              <a:t> message to all other site upon exiting the critical section.</a:t>
            </a:r>
          </a:p>
          <a:p>
            <a:pPr lvl="1" fontAlgn="base"/>
            <a:r>
              <a:rPr lang="en-IN" dirty="0"/>
              <a:t>Every site S</a:t>
            </a:r>
            <a:r>
              <a:rPr lang="en-IN" baseline="-25000" dirty="0"/>
              <a:t>i</a:t>
            </a:r>
            <a:r>
              <a:rPr lang="en-IN" dirty="0"/>
              <a:t>, keeps a queue to store critical section requests ordered by their timestamps.</a:t>
            </a:r>
            <a:br>
              <a:rPr lang="en-IN" dirty="0"/>
            </a:br>
            <a:r>
              <a:rPr lang="en-IN" dirty="0"/>
              <a:t>	</a:t>
            </a:r>
            <a:r>
              <a:rPr lang="en-IN" b="1" dirty="0"/>
              <a:t>request_queue</a:t>
            </a:r>
            <a:r>
              <a:rPr lang="en-IN" b="1" baseline="-25000" dirty="0"/>
              <a:t>i</a:t>
            </a:r>
            <a:r>
              <a:rPr lang="en-IN" dirty="0"/>
              <a:t> denotes the queue of site S</a:t>
            </a:r>
            <a:r>
              <a:rPr lang="en-IN" baseline="-25000" dirty="0"/>
              <a:t>i</a:t>
            </a:r>
            <a:endParaRPr lang="en-IN" dirty="0"/>
          </a:p>
          <a:p>
            <a:pPr algn="just"/>
            <a:endParaRPr lang="en-IN" dirty="0"/>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13</a:t>
            </a:fld>
            <a:endParaRPr lang="en-IN"/>
          </a:p>
        </p:txBody>
      </p:sp>
    </p:spTree>
    <p:extLst>
      <p:ext uri="{BB962C8B-B14F-4D97-AF65-F5344CB8AC3E}">
        <p14:creationId xmlns:p14="http://schemas.microsoft.com/office/powerpoint/2010/main" val="351828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974"/>
            <a:ext cx="10515600" cy="407607"/>
          </a:xfrm>
        </p:spPr>
        <p:txBody>
          <a:bodyPr/>
          <a:lstStyle/>
          <a:p>
            <a:r>
              <a:rPr lang="en-IN" dirty="0"/>
              <a:t>Lamport’s Algorithm for Mutual Exclusion in Distributed System</a:t>
            </a:r>
          </a:p>
        </p:txBody>
      </p:sp>
      <p:sp>
        <p:nvSpPr>
          <p:cNvPr id="3" name="Content Placeholder 2"/>
          <p:cNvSpPr>
            <a:spLocks noGrp="1"/>
          </p:cNvSpPr>
          <p:nvPr>
            <p:ph idx="1"/>
          </p:nvPr>
        </p:nvSpPr>
        <p:spPr>
          <a:xfrm>
            <a:off x="541986" y="914400"/>
            <a:ext cx="10811814" cy="5190186"/>
          </a:xfrm>
        </p:spPr>
        <p:txBody>
          <a:bodyPr>
            <a:normAutofit/>
          </a:bodyPr>
          <a:lstStyle/>
          <a:p>
            <a:pPr fontAlgn="base"/>
            <a:r>
              <a:rPr lang="en-IN" dirty="0"/>
              <a:t>In this algorithm:</a:t>
            </a:r>
          </a:p>
          <a:p>
            <a:pPr lvl="1" algn="just" fontAlgn="base"/>
            <a:r>
              <a:rPr lang="en-IN" dirty="0"/>
              <a:t>Three type of messages ( </a:t>
            </a:r>
            <a:r>
              <a:rPr lang="en-IN" b="1" dirty="0"/>
              <a:t>REQUEST</a:t>
            </a:r>
            <a:r>
              <a:rPr lang="en-IN" dirty="0"/>
              <a:t>, </a:t>
            </a:r>
            <a:r>
              <a:rPr lang="en-IN" b="1" dirty="0"/>
              <a:t>REPLY</a:t>
            </a:r>
            <a:r>
              <a:rPr lang="en-IN" dirty="0"/>
              <a:t> and </a:t>
            </a:r>
            <a:r>
              <a:rPr lang="en-IN" b="1" dirty="0"/>
              <a:t>RELEASE</a:t>
            </a:r>
            <a:r>
              <a:rPr lang="en-IN" dirty="0"/>
              <a:t>) are used and communication channels are assumed to follow FIFO order.</a:t>
            </a:r>
          </a:p>
          <a:p>
            <a:pPr lvl="1" algn="just" fontAlgn="base"/>
            <a:r>
              <a:rPr lang="en-IN" dirty="0"/>
              <a:t>A site send a </a:t>
            </a:r>
            <a:r>
              <a:rPr lang="en-IN" b="1" dirty="0"/>
              <a:t>REQUEST</a:t>
            </a:r>
            <a:r>
              <a:rPr lang="en-IN" dirty="0"/>
              <a:t> message to all other site to get their permission to enter critical section.</a:t>
            </a:r>
          </a:p>
          <a:p>
            <a:pPr lvl="1" algn="just" fontAlgn="base"/>
            <a:r>
              <a:rPr lang="en-IN" dirty="0"/>
              <a:t>A site send a </a:t>
            </a:r>
            <a:r>
              <a:rPr lang="en-IN" b="1" dirty="0"/>
              <a:t>REPLY</a:t>
            </a:r>
            <a:r>
              <a:rPr lang="en-IN" dirty="0"/>
              <a:t> message to requesting site to give its permission to enter the critical section.</a:t>
            </a:r>
          </a:p>
          <a:p>
            <a:pPr lvl="1" algn="just" fontAlgn="base"/>
            <a:r>
              <a:rPr lang="en-IN" dirty="0"/>
              <a:t>A site send a </a:t>
            </a:r>
            <a:r>
              <a:rPr lang="en-IN" b="1" dirty="0"/>
              <a:t>RELEASE</a:t>
            </a:r>
            <a:r>
              <a:rPr lang="en-IN" dirty="0"/>
              <a:t> message to all other site upon exiting the critical section.</a:t>
            </a:r>
          </a:p>
          <a:p>
            <a:pPr lvl="1" algn="just" fontAlgn="base"/>
            <a:r>
              <a:rPr lang="en-IN" dirty="0"/>
              <a:t>Every site S</a:t>
            </a:r>
            <a:r>
              <a:rPr lang="en-IN" baseline="-25000" dirty="0"/>
              <a:t>i</a:t>
            </a:r>
            <a:r>
              <a:rPr lang="en-IN" dirty="0"/>
              <a:t>, keeps a queue to store critical section requests ordered by their timestamps.</a:t>
            </a:r>
            <a:br>
              <a:rPr lang="en-IN" dirty="0"/>
            </a:br>
            <a:r>
              <a:rPr lang="en-IN" dirty="0"/>
              <a:t>	</a:t>
            </a:r>
            <a:r>
              <a:rPr lang="en-IN" b="1" dirty="0"/>
              <a:t>request_queue</a:t>
            </a:r>
            <a:r>
              <a:rPr lang="en-IN" b="1" baseline="-25000" dirty="0"/>
              <a:t>i</a:t>
            </a:r>
            <a:r>
              <a:rPr lang="en-IN" dirty="0"/>
              <a:t> denotes the queue of site S</a:t>
            </a:r>
            <a:r>
              <a:rPr lang="en-IN" baseline="-25000" dirty="0"/>
              <a:t>i</a:t>
            </a:r>
            <a:endParaRPr lang="en-IN" dirty="0"/>
          </a:p>
          <a:p>
            <a:pPr algn="just"/>
            <a:endParaRPr lang="en-IN" dirty="0"/>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14</a:t>
            </a:fld>
            <a:endParaRPr lang="en-IN"/>
          </a:p>
        </p:txBody>
      </p:sp>
    </p:spTree>
    <p:extLst>
      <p:ext uri="{BB962C8B-B14F-4D97-AF65-F5344CB8AC3E}">
        <p14:creationId xmlns:p14="http://schemas.microsoft.com/office/powerpoint/2010/main" val="3518281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974"/>
            <a:ext cx="10515600" cy="407607"/>
          </a:xfrm>
        </p:spPr>
        <p:txBody>
          <a:bodyPr/>
          <a:lstStyle/>
          <a:p>
            <a:r>
              <a:rPr lang="en-IN" dirty="0"/>
              <a:t>Lamport’s Algorithm for Mutual Exclusion in Distributed System</a:t>
            </a:r>
          </a:p>
        </p:txBody>
      </p:sp>
      <p:sp>
        <p:nvSpPr>
          <p:cNvPr id="3" name="Content Placeholder 2"/>
          <p:cNvSpPr>
            <a:spLocks noGrp="1"/>
          </p:cNvSpPr>
          <p:nvPr>
            <p:ph idx="1"/>
          </p:nvPr>
        </p:nvSpPr>
        <p:spPr>
          <a:xfrm>
            <a:off x="541986" y="914400"/>
            <a:ext cx="10811814" cy="5190186"/>
          </a:xfrm>
        </p:spPr>
        <p:txBody>
          <a:bodyPr>
            <a:normAutofit/>
          </a:bodyPr>
          <a:lstStyle/>
          <a:p>
            <a:pPr fontAlgn="base">
              <a:buNone/>
            </a:pPr>
            <a:r>
              <a:rPr lang="en-IN" b="1" dirty="0"/>
              <a:t>Algorithm:</a:t>
            </a:r>
            <a:endParaRPr lang="en-IN" dirty="0"/>
          </a:p>
          <a:p>
            <a:pPr fontAlgn="base"/>
            <a:r>
              <a:rPr lang="en-IN" b="1" dirty="0"/>
              <a:t>Requesting the Critical section:</a:t>
            </a:r>
            <a:endParaRPr lang="en-IN" dirty="0"/>
          </a:p>
          <a:p>
            <a:pPr lvl="1" algn="just" fontAlgn="base"/>
            <a:r>
              <a:rPr lang="en-IN" dirty="0"/>
              <a:t>When a site S</a:t>
            </a:r>
            <a:r>
              <a:rPr lang="en-IN" baseline="-25000" dirty="0"/>
              <a:t>i</a:t>
            </a:r>
            <a:r>
              <a:rPr lang="en-IN" dirty="0"/>
              <a:t> wants to enter the critical section, it sends a request message </a:t>
            </a:r>
            <a:r>
              <a:rPr lang="en-IN" b="1" dirty="0"/>
              <a:t>Request(</a:t>
            </a:r>
            <a:r>
              <a:rPr lang="en-IN" b="1" dirty="0" err="1"/>
              <a:t>ts</a:t>
            </a:r>
            <a:r>
              <a:rPr lang="en-IN" b="1" baseline="-25000" dirty="0" err="1"/>
              <a:t>i</a:t>
            </a:r>
            <a:r>
              <a:rPr lang="en-IN" b="1" dirty="0"/>
              <a:t>, </a:t>
            </a:r>
            <a:r>
              <a:rPr lang="en-IN" b="1" dirty="0" err="1"/>
              <a:t>i</a:t>
            </a:r>
            <a:r>
              <a:rPr lang="en-IN" b="1" dirty="0"/>
              <a:t>)</a:t>
            </a:r>
            <a:r>
              <a:rPr lang="en-IN" dirty="0"/>
              <a:t> to all other sites and places the request on </a:t>
            </a:r>
            <a:r>
              <a:rPr lang="en-IN" b="1" dirty="0"/>
              <a:t>request_queue</a:t>
            </a:r>
            <a:r>
              <a:rPr lang="en-IN" b="1" baseline="-25000" dirty="0"/>
              <a:t>i</a:t>
            </a:r>
            <a:r>
              <a:rPr lang="en-IN" dirty="0"/>
              <a:t>. Here, Ts</a:t>
            </a:r>
            <a:r>
              <a:rPr lang="en-IN" baseline="-25000" dirty="0"/>
              <a:t>i</a:t>
            </a:r>
            <a:r>
              <a:rPr lang="en-IN" dirty="0"/>
              <a:t> denotes the timestamp of Site S</a:t>
            </a:r>
            <a:r>
              <a:rPr lang="en-IN" baseline="-25000" dirty="0"/>
              <a:t>i</a:t>
            </a:r>
            <a:endParaRPr lang="en-IN" dirty="0"/>
          </a:p>
          <a:p>
            <a:pPr lvl="1" algn="just" fontAlgn="base"/>
            <a:r>
              <a:rPr lang="en-IN" dirty="0"/>
              <a:t>When a site S</a:t>
            </a:r>
            <a:r>
              <a:rPr lang="en-IN" baseline="-25000" dirty="0"/>
              <a:t>j</a:t>
            </a:r>
            <a:r>
              <a:rPr lang="en-IN" dirty="0"/>
              <a:t> receives the request message </a:t>
            </a:r>
            <a:r>
              <a:rPr lang="en-IN" b="1" dirty="0"/>
              <a:t>REQUEST(</a:t>
            </a:r>
            <a:r>
              <a:rPr lang="en-IN" b="1" dirty="0" err="1"/>
              <a:t>ts</a:t>
            </a:r>
            <a:r>
              <a:rPr lang="en-IN" b="1" baseline="-25000" dirty="0" err="1"/>
              <a:t>i</a:t>
            </a:r>
            <a:r>
              <a:rPr lang="en-IN" b="1" dirty="0"/>
              <a:t>, </a:t>
            </a:r>
            <a:r>
              <a:rPr lang="en-IN" b="1" dirty="0" err="1"/>
              <a:t>i</a:t>
            </a:r>
            <a:r>
              <a:rPr lang="en-IN" b="1" dirty="0"/>
              <a:t>)</a:t>
            </a:r>
            <a:r>
              <a:rPr lang="en-IN" dirty="0"/>
              <a:t> from site S</a:t>
            </a:r>
            <a:r>
              <a:rPr lang="en-IN" baseline="-25000" dirty="0"/>
              <a:t>i</a:t>
            </a:r>
            <a:r>
              <a:rPr lang="en-IN" dirty="0"/>
              <a:t>, it returns a timestamped REPLY message to site S</a:t>
            </a:r>
            <a:r>
              <a:rPr lang="en-IN" baseline="-25000" dirty="0"/>
              <a:t>i</a:t>
            </a:r>
            <a:r>
              <a:rPr lang="en-IN" dirty="0"/>
              <a:t> and places the request of site S</a:t>
            </a:r>
            <a:r>
              <a:rPr lang="en-IN" baseline="-25000" dirty="0"/>
              <a:t>i</a:t>
            </a:r>
            <a:r>
              <a:rPr lang="en-IN" dirty="0"/>
              <a:t> on </a:t>
            </a:r>
            <a:r>
              <a:rPr lang="en-IN" b="1" dirty="0"/>
              <a:t>request_queue</a:t>
            </a:r>
            <a:r>
              <a:rPr lang="en-IN" b="1" baseline="-25000" dirty="0"/>
              <a:t>j</a:t>
            </a:r>
            <a:r>
              <a:rPr lang="en-IN" dirty="0"/>
              <a:t>.</a:t>
            </a:r>
          </a:p>
          <a:p>
            <a:pPr algn="just" fontAlgn="base"/>
            <a:r>
              <a:rPr lang="en-IN" b="1" dirty="0"/>
              <a:t>Executing the critical section:</a:t>
            </a:r>
            <a:endParaRPr lang="en-IN" dirty="0"/>
          </a:p>
          <a:p>
            <a:pPr lvl="1" algn="just" fontAlgn="base"/>
            <a:r>
              <a:rPr lang="en-IN" dirty="0"/>
              <a:t>A site S</a:t>
            </a:r>
            <a:r>
              <a:rPr lang="en-IN" baseline="-25000" dirty="0"/>
              <a:t>i</a:t>
            </a:r>
            <a:r>
              <a:rPr lang="en-IN" dirty="0"/>
              <a:t> can enter the critical section if it has received the message with timestamp larger than </a:t>
            </a:r>
            <a:r>
              <a:rPr lang="en-IN" b="1" dirty="0"/>
              <a:t>(</a:t>
            </a:r>
            <a:r>
              <a:rPr lang="en-IN" b="1" dirty="0" err="1"/>
              <a:t>ts</a:t>
            </a:r>
            <a:r>
              <a:rPr lang="en-IN" b="1" baseline="-25000" dirty="0" err="1"/>
              <a:t>i</a:t>
            </a:r>
            <a:r>
              <a:rPr lang="en-IN" b="1" dirty="0"/>
              <a:t>, </a:t>
            </a:r>
            <a:r>
              <a:rPr lang="en-IN" b="1" dirty="0" err="1"/>
              <a:t>i</a:t>
            </a:r>
            <a:r>
              <a:rPr lang="en-IN" b="1" dirty="0"/>
              <a:t>)</a:t>
            </a:r>
            <a:r>
              <a:rPr lang="en-IN" dirty="0"/>
              <a:t> from all other sites and its own request is at the top of </a:t>
            </a:r>
            <a:r>
              <a:rPr lang="en-IN" b="1" dirty="0"/>
              <a:t>request_queue</a:t>
            </a:r>
            <a:r>
              <a:rPr lang="en-IN" b="1" baseline="-25000" dirty="0"/>
              <a:t>i</a:t>
            </a:r>
            <a:endParaRPr lang="en-IN" dirty="0"/>
          </a:p>
          <a:p>
            <a:pPr algn="just"/>
            <a:endParaRPr lang="en-IN" dirty="0"/>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15</a:t>
            </a:fld>
            <a:endParaRPr lang="en-IN"/>
          </a:p>
        </p:txBody>
      </p:sp>
    </p:spTree>
    <p:extLst>
      <p:ext uri="{BB962C8B-B14F-4D97-AF65-F5344CB8AC3E}">
        <p14:creationId xmlns:p14="http://schemas.microsoft.com/office/powerpoint/2010/main" val="351828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3974"/>
            <a:ext cx="10515600" cy="407607"/>
          </a:xfrm>
        </p:spPr>
        <p:txBody>
          <a:bodyPr/>
          <a:lstStyle/>
          <a:p>
            <a:r>
              <a:rPr lang="en-IN" dirty="0"/>
              <a:t>Lamport’s Algorithm for Mutual Exclusion in Distributed System</a:t>
            </a:r>
          </a:p>
        </p:txBody>
      </p:sp>
      <p:sp>
        <p:nvSpPr>
          <p:cNvPr id="3" name="Content Placeholder 2"/>
          <p:cNvSpPr>
            <a:spLocks noGrp="1"/>
          </p:cNvSpPr>
          <p:nvPr>
            <p:ph idx="1"/>
          </p:nvPr>
        </p:nvSpPr>
        <p:spPr>
          <a:xfrm>
            <a:off x="541986" y="1169232"/>
            <a:ext cx="10811814" cy="4935353"/>
          </a:xfrm>
        </p:spPr>
        <p:txBody>
          <a:bodyPr>
            <a:normAutofit/>
          </a:bodyPr>
          <a:lstStyle/>
          <a:p>
            <a:pPr fontAlgn="base"/>
            <a:r>
              <a:rPr lang="en-IN" b="1" dirty="0"/>
              <a:t>Releasing the critical section:</a:t>
            </a:r>
            <a:endParaRPr lang="en-IN" dirty="0"/>
          </a:p>
          <a:p>
            <a:pPr lvl="1" algn="just" fontAlgn="base"/>
            <a:r>
              <a:rPr lang="en-IN" dirty="0"/>
              <a:t>When a site S</a:t>
            </a:r>
            <a:r>
              <a:rPr lang="en-IN" baseline="-25000" dirty="0"/>
              <a:t>i</a:t>
            </a:r>
            <a:r>
              <a:rPr lang="en-IN" dirty="0"/>
              <a:t> exits the critical section, </a:t>
            </a:r>
            <a:r>
              <a:rPr lang="en-IN" dirty="0">
                <a:solidFill>
                  <a:srgbClr val="92D050"/>
                </a:solidFill>
              </a:rPr>
              <a:t>it removes its own request from the top of its request queue </a:t>
            </a:r>
            <a:r>
              <a:rPr lang="en-IN" dirty="0"/>
              <a:t>and </a:t>
            </a:r>
            <a:r>
              <a:rPr lang="en-IN" dirty="0">
                <a:solidFill>
                  <a:srgbClr val="92D050"/>
                </a:solidFill>
              </a:rPr>
              <a:t>sends a timestamped </a:t>
            </a:r>
            <a:r>
              <a:rPr lang="en-IN" b="1" dirty="0">
                <a:solidFill>
                  <a:srgbClr val="92D050"/>
                </a:solidFill>
              </a:rPr>
              <a:t>RELEASE</a:t>
            </a:r>
            <a:r>
              <a:rPr lang="en-IN" dirty="0">
                <a:solidFill>
                  <a:srgbClr val="92D050"/>
                </a:solidFill>
              </a:rPr>
              <a:t> message </a:t>
            </a:r>
            <a:r>
              <a:rPr lang="en-IN" dirty="0"/>
              <a:t>to all other sites</a:t>
            </a:r>
          </a:p>
          <a:p>
            <a:pPr lvl="1" algn="just" fontAlgn="base"/>
            <a:r>
              <a:rPr lang="en-IN" dirty="0"/>
              <a:t>When a site S</a:t>
            </a:r>
            <a:r>
              <a:rPr lang="en-IN" baseline="-25000" dirty="0"/>
              <a:t>j</a:t>
            </a:r>
            <a:r>
              <a:rPr lang="en-IN" dirty="0"/>
              <a:t> receives the timestamped </a:t>
            </a:r>
            <a:r>
              <a:rPr lang="en-IN" b="1" dirty="0"/>
              <a:t>RELEASE</a:t>
            </a:r>
            <a:r>
              <a:rPr lang="en-IN" dirty="0"/>
              <a:t> message from site S</a:t>
            </a:r>
            <a:r>
              <a:rPr lang="en-IN" baseline="-25000" dirty="0"/>
              <a:t>i</a:t>
            </a:r>
            <a:r>
              <a:rPr lang="en-IN" dirty="0"/>
              <a:t>, it removes the request of S</a:t>
            </a:r>
            <a:r>
              <a:rPr lang="en-IN" baseline="-25000" dirty="0"/>
              <a:t>i</a:t>
            </a:r>
            <a:r>
              <a:rPr lang="en-IN" dirty="0"/>
              <a:t> from its request queue</a:t>
            </a:r>
          </a:p>
          <a:p>
            <a:pPr lvl="1" algn="just" fontAlgn="base"/>
            <a:endParaRPr lang="en-IN" dirty="0"/>
          </a:p>
          <a:p>
            <a:pPr lvl="1" algn="just" fontAlgn="base"/>
            <a:endParaRPr lang="en-IN" dirty="0"/>
          </a:p>
          <a:p>
            <a:pPr marL="228600" lvl="1" algn="just" fontAlgn="base"/>
            <a:r>
              <a:rPr lang="en-IN" dirty="0"/>
              <a:t>When a site removes a request from its request queue, its own request may come at the top of the queue, enabling it to enter the CS.</a:t>
            </a:r>
          </a:p>
          <a:p>
            <a:pPr marL="228600" lvl="1" algn="just" fontAlgn="base"/>
            <a:r>
              <a:rPr lang="en-IN" dirty="0"/>
              <a:t>The algorithm executes CS requests in the increasing order of timestamps.</a:t>
            </a:r>
          </a:p>
          <a:p>
            <a:pPr algn="just"/>
            <a:endParaRPr lang="en-IN" dirty="0"/>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16</a:t>
            </a:fld>
            <a:endParaRPr lang="en-IN"/>
          </a:p>
        </p:txBody>
      </p:sp>
    </p:spTree>
    <p:extLst>
      <p:ext uri="{BB962C8B-B14F-4D97-AF65-F5344CB8AC3E}">
        <p14:creationId xmlns:p14="http://schemas.microsoft.com/office/powerpoint/2010/main" val="351828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9587"/>
            <a:ext cx="10515600" cy="281857"/>
          </a:xfrm>
        </p:spPr>
        <p:txBody>
          <a:bodyPr/>
          <a:lstStyle/>
          <a:p>
            <a:r>
              <a:rPr lang="en-IN" dirty="0" err="1"/>
              <a:t>Ricart–Agrawala</a:t>
            </a:r>
            <a:r>
              <a:rPr lang="en-IN" dirty="0"/>
              <a:t> Algorithm for</a:t>
            </a:r>
            <a:br>
              <a:rPr lang="en-IN" dirty="0"/>
            </a:br>
            <a:br>
              <a:rPr lang="en-IN" dirty="0"/>
            </a:br>
            <a:r>
              <a:rPr lang="en-IN" dirty="0"/>
              <a:t> Mutual Exclusion in Distributed System</a:t>
            </a:r>
          </a:p>
        </p:txBody>
      </p:sp>
      <p:sp>
        <p:nvSpPr>
          <p:cNvPr id="3" name="Content Placeholder 2"/>
          <p:cNvSpPr>
            <a:spLocks noGrp="1"/>
          </p:cNvSpPr>
          <p:nvPr>
            <p:ph idx="1"/>
          </p:nvPr>
        </p:nvSpPr>
        <p:spPr>
          <a:xfrm>
            <a:off x="541986" y="1708879"/>
            <a:ext cx="10811814" cy="4395706"/>
          </a:xfrm>
        </p:spPr>
        <p:txBody>
          <a:bodyPr>
            <a:normAutofit/>
          </a:bodyPr>
          <a:lstStyle/>
          <a:p>
            <a:pPr fontAlgn="base"/>
            <a:r>
              <a:rPr lang="en-IN" b="1" dirty="0" err="1"/>
              <a:t>Ricart–Agrawala</a:t>
            </a:r>
            <a:r>
              <a:rPr lang="en-IN" b="1" dirty="0"/>
              <a:t> algorithm</a:t>
            </a:r>
            <a:r>
              <a:rPr lang="en-IN" dirty="0"/>
              <a:t> is an algorithm to for mutual exclusion in a distributed system proposed by Glenn </a:t>
            </a:r>
            <a:r>
              <a:rPr lang="en-IN" dirty="0" err="1"/>
              <a:t>Ricart</a:t>
            </a:r>
            <a:r>
              <a:rPr lang="en-IN" dirty="0"/>
              <a:t> and Ashok </a:t>
            </a:r>
            <a:r>
              <a:rPr lang="en-IN" dirty="0" err="1"/>
              <a:t>Agrawala</a:t>
            </a:r>
            <a:r>
              <a:rPr lang="en-IN" dirty="0"/>
              <a:t>. </a:t>
            </a:r>
          </a:p>
          <a:p>
            <a:pPr fontAlgn="base"/>
            <a:endParaRPr lang="en-IN" dirty="0"/>
          </a:p>
          <a:p>
            <a:pPr fontAlgn="base"/>
            <a:r>
              <a:rPr lang="en-IN" dirty="0"/>
              <a:t>This algorithm is an extension and optimization of Lamport’s Distributed Mutual Exclusion Algorithm. </a:t>
            </a:r>
          </a:p>
          <a:p>
            <a:pPr fontAlgn="base"/>
            <a:endParaRPr lang="en-IN" dirty="0"/>
          </a:p>
          <a:p>
            <a:pPr fontAlgn="base"/>
            <a:r>
              <a:rPr lang="en-IN" dirty="0"/>
              <a:t>Like Lamport’s Algorithm, it also follows permission based approach to ensure mutual exclusion</a:t>
            </a:r>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17</a:t>
            </a:fld>
            <a:endParaRPr lang="en-IN"/>
          </a:p>
        </p:txBody>
      </p:sp>
    </p:spTree>
    <p:extLst>
      <p:ext uri="{BB962C8B-B14F-4D97-AF65-F5344CB8AC3E}">
        <p14:creationId xmlns:p14="http://schemas.microsoft.com/office/powerpoint/2010/main" val="351828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3837"/>
            <a:ext cx="10515600" cy="407607"/>
          </a:xfrm>
        </p:spPr>
        <p:txBody>
          <a:bodyPr/>
          <a:lstStyle/>
          <a:p>
            <a:r>
              <a:rPr lang="en-IN" dirty="0" err="1"/>
              <a:t>Ricart–Agrawala</a:t>
            </a:r>
            <a:r>
              <a:rPr lang="en-IN" dirty="0"/>
              <a:t> Algorithm for Mutual Exclusion in Distributed System</a:t>
            </a:r>
          </a:p>
        </p:txBody>
      </p:sp>
      <p:sp>
        <p:nvSpPr>
          <p:cNvPr id="3" name="Content Placeholder 2"/>
          <p:cNvSpPr>
            <a:spLocks noGrp="1"/>
          </p:cNvSpPr>
          <p:nvPr>
            <p:ph idx="1"/>
          </p:nvPr>
        </p:nvSpPr>
        <p:spPr>
          <a:xfrm>
            <a:off x="541986" y="1169232"/>
            <a:ext cx="10811814" cy="4935353"/>
          </a:xfrm>
        </p:spPr>
        <p:txBody>
          <a:bodyPr>
            <a:normAutofit/>
          </a:bodyPr>
          <a:lstStyle/>
          <a:p>
            <a:pPr fontAlgn="base">
              <a:buNone/>
            </a:pPr>
            <a:r>
              <a:rPr lang="en-IN" b="1" dirty="0"/>
              <a:t>Algorithm:</a:t>
            </a:r>
            <a:endParaRPr lang="en-IN" dirty="0"/>
          </a:p>
          <a:p>
            <a:pPr fontAlgn="base"/>
            <a:r>
              <a:rPr lang="en-IN" b="1" dirty="0"/>
              <a:t>Requesting the Critical section:</a:t>
            </a:r>
            <a:endParaRPr lang="en-IN" dirty="0"/>
          </a:p>
          <a:p>
            <a:pPr lvl="1" algn="just" fontAlgn="base"/>
            <a:r>
              <a:rPr lang="en-IN" dirty="0"/>
              <a:t>When a site S</a:t>
            </a:r>
            <a:r>
              <a:rPr lang="en-IN" baseline="-25000" dirty="0"/>
              <a:t>i</a:t>
            </a:r>
            <a:r>
              <a:rPr lang="en-IN" dirty="0"/>
              <a:t> wants to enter the critical section, it send a timestamped </a:t>
            </a:r>
            <a:r>
              <a:rPr lang="en-IN" b="1" dirty="0"/>
              <a:t>REQUEST</a:t>
            </a:r>
            <a:r>
              <a:rPr lang="en-IN" dirty="0"/>
              <a:t> message to all other sites.</a:t>
            </a:r>
          </a:p>
          <a:p>
            <a:pPr lvl="1" algn="just" fontAlgn="base"/>
            <a:r>
              <a:rPr lang="en-IN" dirty="0"/>
              <a:t>When a site S</a:t>
            </a:r>
            <a:r>
              <a:rPr lang="en-IN" baseline="-25000" dirty="0"/>
              <a:t>j</a:t>
            </a:r>
            <a:r>
              <a:rPr lang="en-IN" dirty="0"/>
              <a:t> receives a </a:t>
            </a:r>
            <a:r>
              <a:rPr lang="en-IN" b="1" dirty="0"/>
              <a:t>REQUEST</a:t>
            </a:r>
            <a:r>
              <a:rPr lang="en-IN" dirty="0"/>
              <a:t> message from site S</a:t>
            </a:r>
            <a:r>
              <a:rPr lang="en-IN" baseline="-25000" dirty="0"/>
              <a:t>i</a:t>
            </a:r>
            <a:r>
              <a:rPr lang="en-IN" dirty="0"/>
              <a:t>, It sends a </a:t>
            </a:r>
            <a:r>
              <a:rPr lang="en-IN" b="1" dirty="0"/>
              <a:t>REPLY</a:t>
            </a:r>
            <a:r>
              <a:rPr lang="en-IN" dirty="0"/>
              <a:t> message to site S</a:t>
            </a:r>
            <a:r>
              <a:rPr lang="en-IN" baseline="-25000" dirty="0"/>
              <a:t>i</a:t>
            </a:r>
            <a:r>
              <a:rPr lang="en-IN" dirty="0"/>
              <a:t> if and only if</a:t>
            </a:r>
          </a:p>
          <a:p>
            <a:pPr lvl="2" algn="just" fontAlgn="base"/>
            <a:r>
              <a:rPr lang="en-IN" dirty="0"/>
              <a:t>Site S</a:t>
            </a:r>
            <a:r>
              <a:rPr lang="en-IN" baseline="-25000" dirty="0"/>
              <a:t>j</a:t>
            </a:r>
            <a:r>
              <a:rPr lang="en-IN" dirty="0"/>
              <a:t> is neither requesting nor currently executing the critical section.</a:t>
            </a:r>
          </a:p>
          <a:p>
            <a:pPr lvl="2" algn="just" fontAlgn="base"/>
            <a:r>
              <a:rPr lang="en-IN" dirty="0"/>
              <a:t>Incase Site S</a:t>
            </a:r>
            <a:r>
              <a:rPr lang="en-IN" baseline="-25000" dirty="0"/>
              <a:t>j</a:t>
            </a:r>
            <a:r>
              <a:rPr lang="en-IN" dirty="0"/>
              <a:t> is requesting, the timestamp of Site S</a:t>
            </a:r>
            <a:r>
              <a:rPr lang="en-IN" baseline="-25000" dirty="0"/>
              <a:t>i</a:t>
            </a:r>
            <a:r>
              <a:rPr lang="en-IN" dirty="0"/>
              <a:t>‘s request is smaller than its own request. Otherwise the request is deferred by site S</a:t>
            </a:r>
            <a:r>
              <a:rPr lang="en-IN" baseline="-25000" dirty="0"/>
              <a:t>j</a:t>
            </a:r>
            <a:r>
              <a:rPr lang="en-IN" dirty="0"/>
              <a:t>.</a:t>
            </a:r>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18</a:t>
            </a:fld>
            <a:endParaRPr lang="en-IN"/>
          </a:p>
        </p:txBody>
      </p:sp>
    </p:spTree>
    <p:extLst>
      <p:ext uri="{BB962C8B-B14F-4D97-AF65-F5344CB8AC3E}">
        <p14:creationId xmlns:p14="http://schemas.microsoft.com/office/powerpoint/2010/main" val="351828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3837"/>
            <a:ext cx="10515600" cy="407607"/>
          </a:xfrm>
        </p:spPr>
        <p:txBody>
          <a:bodyPr/>
          <a:lstStyle/>
          <a:p>
            <a:r>
              <a:rPr lang="en-IN" dirty="0" err="1"/>
              <a:t>Ricart–Agrawala</a:t>
            </a:r>
            <a:r>
              <a:rPr lang="en-IN" dirty="0"/>
              <a:t> Algorithm for Mutual Exclusion in Distributed System</a:t>
            </a:r>
          </a:p>
        </p:txBody>
      </p:sp>
      <p:sp>
        <p:nvSpPr>
          <p:cNvPr id="3" name="Content Placeholder 2"/>
          <p:cNvSpPr>
            <a:spLocks noGrp="1"/>
          </p:cNvSpPr>
          <p:nvPr>
            <p:ph idx="1"/>
          </p:nvPr>
        </p:nvSpPr>
        <p:spPr>
          <a:xfrm>
            <a:off x="541986" y="1169232"/>
            <a:ext cx="10811814" cy="4935353"/>
          </a:xfrm>
        </p:spPr>
        <p:txBody>
          <a:bodyPr>
            <a:normAutofit/>
          </a:bodyPr>
          <a:lstStyle/>
          <a:p>
            <a:pPr fontAlgn="base"/>
            <a:r>
              <a:rPr lang="en-IN" b="1" dirty="0"/>
              <a:t>Executing the critical section:</a:t>
            </a:r>
            <a:endParaRPr lang="en-IN" dirty="0"/>
          </a:p>
          <a:p>
            <a:pPr lvl="1" fontAlgn="base"/>
            <a:r>
              <a:rPr lang="en-IN" dirty="0"/>
              <a:t>Site S</a:t>
            </a:r>
            <a:r>
              <a:rPr lang="en-IN" baseline="-25000" dirty="0"/>
              <a:t>i</a:t>
            </a:r>
            <a:r>
              <a:rPr lang="en-IN" dirty="0"/>
              <a:t> enters the critical section if it has received the </a:t>
            </a:r>
            <a:r>
              <a:rPr lang="en-IN" b="1" dirty="0"/>
              <a:t>REPLY</a:t>
            </a:r>
            <a:r>
              <a:rPr lang="en-IN" dirty="0"/>
              <a:t> message from all other sites.</a:t>
            </a:r>
          </a:p>
          <a:p>
            <a:pPr lvl="1" fontAlgn="base">
              <a:buNone/>
            </a:pPr>
            <a:endParaRPr lang="en-IN" dirty="0"/>
          </a:p>
          <a:p>
            <a:pPr fontAlgn="base"/>
            <a:r>
              <a:rPr lang="en-IN" b="1" dirty="0"/>
              <a:t>Releasing the critical section:</a:t>
            </a:r>
            <a:endParaRPr lang="en-IN" dirty="0"/>
          </a:p>
          <a:p>
            <a:pPr lvl="1" fontAlgn="base"/>
            <a:r>
              <a:rPr lang="en-IN" dirty="0"/>
              <a:t>Upon exiting site S</a:t>
            </a:r>
            <a:r>
              <a:rPr lang="en-IN" baseline="-25000" dirty="0"/>
              <a:t>i</a:t>
            </a:r>
            <a:r>
              <a:rPr lang="en-IN" dirty="0"/>
              <a:t> sends </a:t>
            </a:r>
            <a:r>
              <a:rPr lang="en-IN" b="1" dirty="0"/>
              <a:t>REPLY</a:t>
            </a:r>
            <a:r>
              <a:rPr lang="en-IN" dirty="0"/>
              <a:t> message to all the deferred requests.</a:t>
            </a:r>
          </a:p>
          <a:p>
            <a:pPr lvl="1" fontAlgn="base"/>
            <a:endParaRPr lang="en-IN" dirty="0"/>
          </a:p>
          <a:p>
            <a:pPr lvl="1" fontAlgn="base"/>
            <a:endParaRPr lang="en-IN" dirty="0"/>
          </a:p>
          <a:p>
            <a:pPr marL="228600" lvl="1" fontAlgn="base"/>
            <a:r>
              <a:rPr lang="en-IN" dirty="0"/>
              <a:t>-The execution of CS is always in the order of their timestamps.</a:t>
            </a:r>
          </a:p>
          <a:p>
            <a:pPr algn="just">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19</a:t>
            </a:fld>
            <a:endParaRPr lang="en-IN"/>
          </a:p>
        </p:txBody>
      </p:sp>
    </p:spTree>
    <p:extLst>
      <p:ext uri="{BB962C8B-B14F-4D97-AF65-F5344CB8AC3E}">
        <p14:creationId xmlns:p14="http://schemas.microsoft.com/office/powerpoint/2010/main" val="351828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Distributed Mutual Exclusion</a:t>
            </a:r>
            <a:endParaRPr lang="en-IN" dirty="0"/>
          </a:p>
        </p:txBody>
      </p:sp>
      <p:sp>
        <p:nvSpPr>
          <p:cNvPr id="3" name="Content Placeholder 2"/>
          <p:cNvSpPr>
            <a:spLocks noGrp="1"/>
          </p:cNvSpPr>
          <p:nvPr>
            <p:ph idx="1"/>
          </p:nvPr>
        </p:nvSpPr>
        <p:spPr>
          <a:xfrm>
            <a:off x="541986" y="1079292"/>
            <a:ext cx="10811814" cy="5025294"/>
          </a:xfrm>
        </p:spPr>
        <p:txBody>
          <a:bodyPr>
            <a:normAutofit/>
          </a:bodyPr>
          <a:lstStyle/>
          <a:p>
            <a:pPr marL="0" indent="0" algn="just"/>
            <a:r>
              <a:rPr lang="en-US" dirty="0"/>
              <a:t>The problem of mutual exclusion arises in distributed systems whenever concurrent access to shared resources by several sites/process is involved.</a:t>
            </a:r>
          </a:p>
          <a:p>
            <a:pPr marL="0" indent="0" algn="just"/>
            <a:r>
              <a:rPr lang="en-US" dirty="0"/>
              <a:t>It is necessary that the shared resource be accessed by a single site at a time (atomic) for correctness.</a:t>
            </a:r>
          </a:p>
          <a:p>
            <a:pPr marL="0" indent="0" algn="just"/>
            <a:r>
              <a:rPr lang="en-US" dirty="0"/>
              <a:t>Example: Directory Management</a:t>
            </a:r>
          </a:p>
          <a:p>
            <a:pPr marL="457200" lvl="1" indent="0" algn="just"/>
            <a:r>
              <a:rPr lang="en-US" dirty="0"/>
              <a:t>  Update to a directory must be done atomically.</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a:t>
            </a:fld>
            <a:endParaRPr lang="en-IN"/>
          </a:p>
        </p:txBody>
      </p:sp>
    </p:spTree>
    <p:extLst>
      <p:ext uri="{BB962C8B-B14F-4D97-AF65-F5344CB8AC3E}">
        <p14:creationId xmlns:p14="http://schemas.microsoft.com/office/powerpoint/2010/main" val="1148362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80" y="338945"/>
            <a:ext cx="10515600" cy="407607"/>
          </a:xfrm>
        </p:spPr>
        <p:txBody>
          <a:bodyPr/>
          <a:lstStyle/>
          <a:p>
            <a:r>
              <a:rPr lang="en-US" dirty="0"/>
              <a:t>Token-based algorithms</a:t>
            </a:r>
            <a:endParaRPr lang="en-IN" dirty="0"/>
          </a:p>
        </p:txBody>
      </p:sp>
      <p:sp>
        <p:nvSpPr>
          <p:cNvPr id="3" name="Content Placeholder 2"/>
          <p:cNvSpPr>
            <a:spLocks noGrp="1"/>
          </p:cNvSpPr>
          <p:nvPr>
            <p:ph idx="1"/>
          </p:nvPr>
        </p:nvSpPr>
        <p:spPr>
          <a:xfrm>
            <a:off x="541986" y="884420"/>
            <a:ext cx="10811814" cy="5220166"/>
          </a:xfrm>
        </p:spPr>
        <p:txBody>
          <a:bodyPr/>
          <a:lstStyle/>
          <a:p>
            <a:pPr algn="just"/>
            <a:r>
              <a:rPr lang="en-US" dirty="0"/>
              <a:t>A unique token is shared among all sites.</a:t>
            </a:r>
          </a:p>
          <a:p>
            <a:pPr algn="just"/>
            <a:r>
              <a:rPr lang="en-US" dirty="0"/>
              <a:t>A site is allowed to enter its CS if it possesses the token.</a:t>
            </a:r>
          </a:p>
          <a:p>
            <a:pPr algn="just"/>
            <a:r>
              <a:rPr lang="en-US" dirty="0"/>
              <a:t>Token-based algorithms use sequence numbers instead of timestamps.</a:t>
            </a:r>
          </a:p>
          <a:p>
            <a:pPr algn="just"/>
            <a:r>
              <a:rPr lang="en-US" dirty="0"/>
              <a:t>Every request for the token contains a sequence number and the sequence numbers of sites advance independently.</a:t>
            </a:r>
          </a:p>
          <a:p>
            <a:pPr algn="just"/>
            <a:r>
              <a:rPr lang="en-US" dirty="0"/>
              <a:t>A site increments its sequence number counter every time it makes a request for the token.</a:t>
            </a:r>
          </a:p>
          <a:p>
            <a:pPr algn="just"/>
            <a:r>
              <a:rPr lang="en-US" dirty="0"/>
              <a:t>A primary function of the sequence number is to distinguish between old and current requests.</a:t>
            </a:r>
          </a:p>
          <a:p>
            <a:pPr marL="0" indent="0">
              <a:buNone/>
            </a:pPr>
            <a:r>
              <a:rPr lang="en-US" b="1" dirty="0">
                <a:solidFill>
                  <a:srgbClr val="FFFF00"/>
                </a:solidFill>
              </a:rPr>
              <a:t>Example</a:t>
            </a:r>
          </a:p>
          <a:p>
            <a:r>
              <a:rPr lang="en-US" dirty="0"/>
              <a:t>SUZUKI-KASAMI’S BROADCAST ALGORITHM</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20</a:t>
            </a:fld>
            <a:endParaRPr lang="en-IN"/>
          </a:p>
        </p:txBody>
      </p:sp>
    </p:spTree>
    <p:extLst>
      <p:ext uri="{BB962C8B-B14F-4D97-AF65-F5344CB8AC3E}">
        <p14:creationId xmlns:p14="http://schemas.microsoft.com/office/powerpoint/2010/main" val="102730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120" y="533817"/>
            <a:ext cx="10515600" cy="407607"/>
          </a:xfrm>
        </p:spPr>
        <p:txBody>
          <a:bodyPr/>
          <a:lstStyle/>
          <a:p>
            <a:r>
              <a:rPr lang="en-IN" dirty="0"/>
              <a:t>Suzuki–</a:t>
            </a:r>
            <a:r>
              <a:rPr lang="en-IN" dirty="0" err="1"/>
              <a:t>Kasami</a:t>
            </a:r>
            <a:r>
              <a:rPr lang="en-IN" dirty="0"/>
              <a:t> Algorithm for Mutual Exclusion in Distributed System</a:t>
            </a:r>
          </a:p>
        </p:txBody>
      </p:sp>
      <p:sp>
        <p:nvSpPr>
          <p:cNvPr id="3" name="Content Placeholder 2"/>
          <p:cNvSpPr>
            <a:spLocks noGrp="1"/>
          </p:cNvSpPr>
          <p:nvPr>
            <p:ph idx="1"/>
          </p:nvPr>
        </p:nvSpPr>
        <p:spPr>
          <a:xfrm>
            <a:off x="541986" y="1454046"/>
            <a:ext cx="10811814" cy="4650540"/>
          </a:xfrm>
        </p:spPr>
        <p:txBody>
          <a:bodyPr>
            <a:normAutofit lnSpcReduction="10000"/>
          </a:bodyPr>
          <a:lstStyle/>
          <a:p>
            <a:pPr algn="just"/>
            <a:r>
              <a:rPr lang="en-IN" b="1" dirty="0"/>
              <a:t>Suzuki–</a:t>
            </a:r>
            <a:r>
              <a:rPr lang="en-IN" b="1" dirty="0" err="1"/>
              <a:t>Kasami</a:t>
            </a:r>
            <a:r>
              <a:rPr lang="en-IN" b="1" dirty="0"/>
              <a:t> algorithm</a:t>
            </a:r>
            <a:r>
              <a:rPr lang="en-IN" dirty="0"/>
              <a:t> is a token-based algorithm for achieving mutual exclusion in distributed systems.</a:t>
            </a:r>
          </a:p>
          <a:p>
            <a:pPr algn="just"/>
            <a:endParaRPr lang="en-IN" dirty="0"/>
          </a:p>
          <a:p>
            <a:pPr algn="just"/>
            <a:r>
              <a:rPr lang="en-IN" dirty="0"/>
              <a:t>This is modification of </a:t>
            </a:r>
            <a:r>
              <a:rPr lang="en-IN" dirty="0" err="1"/>
              <a:t>Ricart–Agrawala</a:t>
            </a:r>
            <a:r>
              <a:rPr lang="en-IN" dirty="0"/>
              <a:t> algorithm, a permission based (Non-token based) algorithm which uses </a:t>
            </a:r>
            <a:r>
              <a:rPr lang="en-IN" b="1" dirty="0"/>
              <a:t>REQUEST</a:t>
            </a:r>
            <a:r>
              <a:rPr lang="en-IN" dirty="0"/>
              <a:t> and </a:t>
            </a:r>
            <a:r>
              <a:rPr lang="en-IN" b="1" dirty="0"/>
              <a:t>REPLY</a:t>
            </a:r>
            <a:r>
              <a:rPr lang="en-IN" dirty="0"/>
              <a:t> messages to ensure mutual exclusion.</a:t>
            </a:r>
          </a:p>
          <a:p>
            <a:pPr algn="just"/>
            <a:endParaRPr lang="en-IN" dirty="0"/>
          </a:p>
          <a:p>
            <a:pPr algn="just"/>
            <a:r>
              <a:rPr lang="en-IN" i="1" dirty="0"/>
              <a:t>In token-based algorithms, A site is allowed to enter its critical section if it possesses the unique token. </a:t>
            </a:r>
          </a:p>
          <a:p>
            <a:pPr algn="just"/>
            <a:endParaRPr lang="en-IN" i="1" dirty="0"/>
          </a:p>
          <a:p>
            <a:pPr algn="just"/>
            <a:r>
              <a:rPr lang="en-IN" dirty="0"/>
              <a:t>Non-token based algorithms uses timestamp to order requests for the critical section where as sequence number is used in token based algorithms.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21</a:t>
            </a:fld>
            <a:endParaRPr lang="en-IN"/>
          </a:p>
        </p:txBody>
      </p:sp>
    </p:spTree>
    <p:extLst>
      <p:ext uri="{BB962C8B-B14F-4D97-AF65-F5344CB8AC3E}">
        <p14:creationId xmlns:p14="http://schemas.microsoft.com/office/powerpoint/2010/main" val="102730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1" y="308965"/>
            <a:ext cx="10515600" cy="407607"/>
          </a:xfrm>
        </p:spPr>
        <p:txBody>
          <a:bodyPr/>
          <a:lstStyle/>
          <a:p>
            <a:r>
              <a:rPr lang="en-IN" dirty="0"/>
              <a:t>Suzuki–</a:t>
            </a:r>
            <a:r>
              <a:rPr lang="en-IN" dirty="0" err="1"/>
              <a:t>Kasami</a:t>
            </a:r>
            <a:r>
              <a:rPr lang="en-IN" dirty="0"/>
              <a:t> Algorithm for Mutual Exclusion in Distributed System</a:t>
            </a:r>
          </a:p>
        </p:txBody>
      </p:sp>
      <p:sp>
        <p:nvSpPr>
          <p:cNvPr id="3" name="Content Placeholder 2"/>
          <p:cNvSpPr>
            <a:spLocks noGrp="1"/>
          </p:cNvSpPr>
          <p:nvPr>
            <p:ph idx="1"/>
          </p:nvPr>
        </p:nvSpPr>
        <p:spPr>
          <a:xfrm>
            <a:off x="541986" y="1139252"/>
            <a:ext cx="10811814" cy="4965334"/>
          </a:xfrm>
        </p:spPr>
        <p:txBody>
          <a:bodyPr/>
          <a:lstStyle/>
          <a:p>
            <a:pPr fontAlgn="base"/>
            <a:r>
              <a:rPr lang="en-IN" dirty="0"/>
              <a:t>n array of integers </a:t>
            </a:r>
            <a:r>
              <a:rPr lang="en-IN" b="1" dirty="0"/>
              <a:t>RN[1…N]   // Request Array</a:t>
            </a:r>
            <a:br>
              <a:rPr lang="en-IN" dirty="0"/>
            </a:br>
            <a:r>
              <a:rPr lang="en-IN" dirty="0"/>
              <a:t>A site S</a:t>
            </a:r>
            <a:r>
              <a:rPr lang="en-IN" baseline="-25000" dirty="0"/>
              <a:t>i</a:t>
            </a:r>
            <a:r>
              <a:rPr lang="en-IN" dirty="0"/>
              <a:t> keeps </a:t>
            </a:r>
            <a:r>
              <a:rPr lang="en-IN" b="1" dirty="0" err="1"/>
              <a:t>RN</a:t>
            </a:r>
            <a:r>
              <a:rPr lang="en-IN" b="1" baseline="-25000" dirty="0" err="1"/>
              <a:t>i</a:t>
            </a:r>
            <a:r>
              <a:rPr lang="en-IN" b="1" dirty="0"/>
              <a:t>[1…N]</a:t>
            </a:r>
            <a:r>
              <a:rPr lang="en-IN" dirty="0"/>
              <a:t>, where </a:t>
            </a:r>
            <a:r>
              <a:rPr lang="en-IN" b="1" dirty="0" err="1"/>
              <a:t>RN</a:t>
            </a:r>
            <a:r>
              <a:rPr lang="en-IN" b="1" baseline="-25000" dirty="0" err="1"/>
              <a:t>i</a:t>
            </a:r>
            <a:r>
              <a:rPr lang="en-IN" b="1" dirty="0"/>
              <a:t>[j]</a:t>
            </a:r>
            <a:r>
              <a:rPr lang="en-IN" dirty="0"/>
              <a:t> is the largest sequence number received so far through </a:t>
            </a:r>
            <a:r>
              <a:rPr lang="en-IN" b="1" dirty="0"/>
              <a:t>REQUEST</a:t>
            </a:r>
            <a:r>
              <a:rPr lang="en-IN" dirty="0"/>
              <a:t> message from site S</a:t>
            </a:r>
            <a:r>
              <a:rPr lang="en-IN" baseline="-25000" dirty="0"/>
              <a:t>i</a:t>
            </a:r>
            <a:r>
              <a:rPr lang="en-IN" dirty="0"/>
              <a:t>.</a:t>
            </a:r>
          </a:p>
          <a:p>
            <a:pPr fontAlgn="base"/>
            <a:r>
              <a:rPr lang="en-IN" dirty="0"/>
              <a:t>An array of integer </a:t>
            </a:r>
            <a:r>
              <a:rPr lang="en-IN" b="1" dirty="0"/>
              <a:t>LN[1…N]         // Token Array</a:t>
            </a:r>
            <a:br>
              <a:rPr lang="en-IN" dirty="0"/>
            </a:br>
            <a:r>
              <a:rPr lang="en-IN" dirty="0"/>
              <a:t>This array is used by the token. </a:t>
            </a:r>
            <a:r>
              <a:rPr lang="en-IN" b="1" dirty="0"/>
              <a:t>LN[J]</a:t>
            </a:r>
            <a:r>
              <a:rPr lang="en-IN" dirty="0"/>
              <a:t> is the sequence number of the request that is recently executed by site S</a:t>
            </a:r>
            <a:r>
              <a:rPr lang="en-IN" baseline="-25000" dirty="0"/>
              <a:t>j</a:t>
            </a:r>
            <a:r>
              <a:rPr lang="en-IN" dirty="0"/>
              <a:t>.</a:t>
            </a:r>
          </a:p>
          <a:p>
            <a:pPr fontAlgn="base"/>
            <a:r>
              <a:rPr lang="en-IN" dirty="0"/>
              <a:t>A queue </a:t>
            </a:r>
            <a:r>
              <a:rPr lang="en-IN" b="1" dirty="0"/>
              <a:t>Q</a:t>
            </a:r>
            <a:br>
              <a:rPr lang="en-IN" dirty="0"/>
            </a:br>
            <a:r>
              <a:rPr lang="en-IN" dirty="0"/>
              <a:t>This data structure is used by the token to keep record of ID of sites waiting for the token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22</a:t>
            </a:fld>
            <a:endParaRPr lang="en-IN"/>
          </a:p>
        </p:txBody>
      </p:sp>
    </p:spTree>
    <p:extLst>
      <p:ext uri="{BB962C8B-B14F-4D97-AF65-F5344CB8AC3E}">
        <p14:creationId xmlns:p14="http://schemas.microsoft.com/office/powerpoint/2010/main" val="102730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1" y="368925"/>
            <a:ext cx="10515600" cy="407607"/>
          </a:xfrm>
        </p:spPr>
        <p:txBody>
          <a:bodyPr/>
          <a:lstStyle/>
          <a:p>
            <a:r>
              <a:rPr lang="en-IN" dirty="0"/>
              <a:t>Suzuki–</a:t>
            </a:r>
            <a:r>
              <a:rPr lang="en-IN" dirty="0" err="1"/>
              <a:t>Kasami</a:t>
            </a:r>
            <a:r>
              <a:rPr lang="en-IN" dirty="0"/>
              <a:t> Algorithm for Mutual Exclusion in Distributed System</a:t>
            </a:r>
          </a:p>
        </p:txBody>
      </p:sp>
      <p:sp>
        <p:nvSpPr>
          <p:cNvPr id="3" name="Content Placeholder 2"/>
          <p:cNvSpPr>
            <a:spLocks noGrp="1"/>
          </p:cNvSpPr>
          <p:nvPr>
            <p:ph idx="1"/>
          </p:nvPr>
        </p:nvSpPr>
        <p:spPr>
          <a:xfrm>
            <a:off x="541986" y="914400"/>
            <a:ext cx="10811814" cy="5190186"/>
          </a:xfrm>
        </p:spPr>
        <p:txBody>
          <a:bodyPr/>
          <a:lstStyle/>
          <a:p>
            <a:pPr fontAlgn="base">
              <a:buNone/>
            </a:pPr>
            <a:r>
              <a:rPr lang="en-IN" b="1" dirty="0"/>
              <a:t>Algorithm:</a:t>
            </a:r>
          </a:p>
          <a:p>
            <a:pPr algn="just" fontAlgn="base"/>
            <a:r>
              <a:rPr lang="en-IN" b="1" dirty="0"/>
              <a:t>Requesting the Critical section:</a:t>
            </a:r>
          </a:p>
          <a:p>
            <a:pPr algn="just" fontAlgn="base">
              <a:buNone/>
            </a:pPr>
            <a:endParaRPr lang="en-IN" dirty="0"/>
          </a:p>
          <a:p>
            <a:pPr lvl="1" algn="just" fontAlgn="base"/>
            <a:r>
              <a:rPr lang="en-IN" dirty="0"/>
              <a:t>When a site S</a:t>
            </a:r>
            <a:r>
              <a:rPr lang="en-IN" baseline="-25000" dirty="0"/>
              <a:t>i</a:t>
            </a:r>
            <a:r>
              <a:rPr lang="en-IN" dirty="0"/>
              <a:t> wants to enter the critical section and it does not have the token then it increments its sequence number </a:t>
            </a:r>
            <a:r>
              <a:rPr lang="en-IN" b="1" dirty="0" err="1"/>
              <a:t>RN</a:t>
            </a:r>
            <a:r>
              <a:rPr lang="en-IN" b="1" baseline="-25000" dirty="0" err="1"/>
              <a:t>i</a:t>
            </a:r>
            <a:r>
              <a:rPr lang="en-IN" b="1" dirty="0"/>
              <a:t>[</a:t>
            </a:r>
            <a:r>
              <a:rPr lang="en-IN" b="1" dirty="0" err="1"/>
              <a:t>i</a:t>
            </a:r>
            <a:r>
              <a:rPr lang="en-IN" b="1" dirty="0"/>
              <a:t>]</a:t>
            </a:r>
            <a:r>
              <a:rPr lang="en-IN" dirty="0"/>
              <a:t> and sends a request message </a:t>
            </a:r>
            <a:r>
              <a:rPr lang="en-IN" b="1" dirty="0"/>
              <a:t>REQUEST(</a:t>
            </a:r>
            <a:r>
              <a:rPr lang="en-IN" b="1" dirty="0" err="1"/>
              <a:t>i</a:t>
            </a:r>
            <a:r>
              <a:rPr lang="en-IN" b="1" dirty="0"/>
              <a:t>, </a:t>
            </a:r>
            <a:r>
              <a:rPr lang="en-IN" b="1" dirty="0" err="1"/>
              <a:t>sn</a:t>
            </a:r>
            <a:r>
              <a:rPr lang="en-IN" b="1" dirty="0"/>
              <a:t>)</a:t>
            </a:r>
            <a:r>
              <a:rPr lang="en-IN" dirty="0"/>
              <a:t> to all other sites in order to request the token.</a:t>
            </a:r>
            <a:br>
              <a:rPr lang="en-IN" dirty="0"/>
            </a:br>
            <a:r>
              <a:rPr lang="en-IN" dirty="0"/>
              <a:t>Here </a:t>
            </a:r>
            <a:r>
              <a:rPr lang="en-IN" b="1" dirty="0" err="1"/>
              <a:t>sn</a:t>
            </a:r>
            <a:r>
              <a:rPr lang="en-IN" dirty="0"/>
              <a:t> is update value of </a:t>
            </a:r>
            <a:r>
              <a:rPr lang="en-IN" b="1" dirty="0"/>
              <a:t>RN</a:t>
            </a:r>
            <a:r>
              <a:rPr lang="en-IN" b="1" baseline="-25000" dirty="0"/>
              <a:t>i</a:t>
            </a:r>
            <a:r>
              <a:rPr lang="en-IN" b="1" dirty="0"/>
              <a:t>[</a:t>
            </a:r>
            <a:r>
              <a:rPr lang="en-IN" b="1" dirty="0" err="1"/>
              <a:t>i</a:t>
            </a:r>
            <a:r>
              <a:rPr lang="en-IN" b="1" dirty="0"/>
              <a:t>]</a:t>
            </a:r>
          </a:p>
          <a:p>
            <a:pPr lvl="1" algn="just" fontAlgn="base"/>
            <a:endParaRPr lang="en-IN" dirty="0"/>
          </a:p>
          <a:p>
            <a:pPr lvl="1" algn="just" fontAlgn="base"/>
            <a:r>
              <a:rPr lang="en-IN" dirty="0"/>
              <a:t>When a site S</a:t>
            </a:r>
            <a:r>
              <a:rPr lang="en-IN" baseline="-25000" dirty="0"/>
              <a:t>j</a:t>
            </a:r>
            <a:r>
              <a:rPr lang="en-IN" dirty="0"/>
              <a:t> receives the request message </a:t>
            </a:r>
            <a:r>
              <a:rPr lang="en-IN" b="1" dirty="0"/>
              <a:t>REQUEST(</a:t>
            </a:r>
            <a:r>
              <a:rPr lang="en-IN" b="1" dirty="0" err="1"/>
              <a:t>i</a:t>
            </a:r>
            <a:r>
              <a:rPr lang="en-IN" b="1" dirty="0"/>
              <a:t>, </a:t>
            </a:r>
            <a:r>
              <a:rPr lang="en-IN" b="1" dirty="0" err="1"/>
              <a:t>sn</a:t>
            </a:r>
            <a:r>
              <a:rPr lang="en-IN" b="1" dirty="0"/>
              <a:t>)</a:t>
            </a:r>
            <a:r>
              <a:rPr lang="en-IN" dirty="0"/>
              <a:t> from site S</a:t>
            </a:r>
            <a:r>
              <a:rPr lang="en-IN" baseline="-25000" dirty="0"/>
              <a:t>i</a:t>
            </a:r>
            <a:r>
              <a:rPr lang="en-IN" dirty="0"/>
              <a:t>, it sets </a:t>
            </a:r>
            <a:r>
              <a:rPr lang="en-IN" b="1" dirty="0"/>
              <a:t>RN</a:t>
            </a:r>
            <a:r>
              <a:rPr lang="en-IN" b="1" baseline="-25000" dirty="0"/>
              <a:t>j</a:t>
            </a:r>
            <a:r>
              <a:rPr lang="en-IN" b="1" dirty="0"/>
              <a:t>[</a:t>
            </a:r>
            <a:r>
              <a:rPr lang="en-IN" b="1" dirty="0" err="1"/>
              <a:t>i</a:t>
            </a:r>
            <a:r>
              <a:rPr lang="en-IN" b="1" dirty="0"/>
              <a:t>]</a:t>
            </a:r>
            <a:r>
              <a:rPr lang="en-IN" dirty="0"/>
              <a:t> to maximum of </a:t>
            </a:r>
            <a:r>
              <a:rPr lang="en-IN" b="1" dirty="0"/>
              <a:t>RN</a:t>
            </a:r>
            <a:r>
              <a:rPr lang="en-IN" b="1" baseline="-25000" dirty="0"/>
              <a:t>j</a:t>
            </a:r>
            <a:r>
              <a:rPr lang="en-IN" b="1" dirty="0"/>
              <a:t>[</a:t>
            </a:r>
            <a:r>
              <a:rPr lang="en-IN" b="1" dirty="0" err="1"/>
              <a:t>i</a:t>
            </a:r>
            <a:r>
              <a:rPr lang="en-IN" b="1" dirty="0"/>
              <a:t>]</a:t>
            </a:r>
            <a:r>
              <a:rPr lang="en-IN" dirty="0"/>
              <a:t> and </a:t>
            </a:r>
            <a:r>
              <a:rPr lang="en-IN" b="1" dirty="0" err="1"/>
              <a:t>sn</a:t>
            </a:r>
            <a:r>
              <a:rPr lang="en-IN" dirty="0"/>
              <a:t> </a:t>
            </a:r>
            <a:r>
              <a:rPr lang="en-IN" dirty="0" err="1"/>
              <a:t>i.e</a:t>
            </a:r>
            <a:r>
              <a:rPr lang="en-IN" dirty="0"/>
              <a:t> </a:t>
            </a:r>
            <a:r>
              <a:rPr lang="en-IN" b="1" dirty="0"/>
              <a:t>RN</a:t>
            </a:r>
            <a:r>
              <a:rPr lang="en-IN" b="1" baseline="-25000" dirty="0"/>
              <a:t>j</a:t>
            </a:r>
            <a:r>
              <a:rPr lang="en-IN" b="1" dirty="0"/>
              <a:t>[</a:t>
            </a:r>
            <a:r>
              <a:rPr lang="en-IN" b="1" dirty="0" err="1"/>
              <a:t>i</a:t>
            </a:r>
            <a:r>
              <a:rPr lang="en-IN" b="1" dirty="0"/>
              <a:t>]</a:t>
            </a:r>
            <a:r>
              <a:rPr lang="en-IN" dirty="0"/>
              <a:t> = max(</a:t>
            </a:r>
            <a:r>
              <a:rPr lang="en-IN" b="1" dirty="0" err="1"/>
              <a:t>RN</a:t>
            </a:r>
            <a:r>
              <a:rPr lang="en-IN" b="1" baseline="-25000" dirty="0" err="1"/>
              <a:t>j</a:t>
            </a:r>
            <a:r>
              <a:rPr lang="en-IN" b="1" dirty="0"/>
              <a:t>[</a:t>
            </a:r>
            <a:r>
              <a:rPr lang="en-IN" b="1" dirty="0" err="1"/>
              <a:t>i</a:t>
            </a:r>
            <a:r>
              <a:rPr lang="en-IN" b="1" dirty="0"/>
              <a:t>]</a:t>
            </a:r>
            <a:r>
              <a:rPr lang="en-IN" dirty="0"/>
              <a:t>, </a:t>
            </a:r>
            <a:r>
              <a:rPr lang="en-IN" b="1" dirty="0" err="1"/>
              <a:t>sn</a:t>
            </a:r>
            <a:r>
              <a:rPr lang="en-IN" dirty="0"/>
              <a:t>).</a:t>
            </a:r>
          </a:p>
          <a:p>
            <a:pPr lvl="1" algn="just" fontAlgn="base"/>
            <a:r>
              <a:rPr lang="en-IN" dirty="0"/>
              <a:t>After updating </a:t>
            </a:r>
            <a:r>
              <a:rPr lang="en-IN" b="1" dirty="0"/>
              <a:t>RN</a:t>
            </a:r>
            <a:r>
              <a:rPr lang="en-IN" b="1" baseline="-25000" dirty="0"/>
              <a:t>j</a:t>
            </a:r>
            <a:r>
              <a:rPr lang="en-IN" b="1" dirty="0"/>
              <a:t>[</a:t>
            </a:r>
            <a:r>
              <a:rPr lang="en-IN" b="1" dirty="0" err="1"/>
              <a:t>i</a:t>
            </a:r>
            <a:r>
              <a:rPr lang="en-IN" b="1" dirty="0"/>
              <a:t>]</a:t>
            </a:r>
            <a:r>
              <a:rPr lang="en-IN" dirty="0"/>
              <a:t>, Site S</a:t>
            </a:r>
            <a:r>
              <a:rPr lang="en-IN" baseline="-25000" dirty="0"/>
              <a:t>j</a:t>
            </a:r>
            <a:r>
              <a:rPr lang="en-IN" dirty="0"/>
              <a:t> sends the token to site S</a:t>
            </a:r>
            <a:r>
              <a:rPr lang="en-IN" baseline="-25000" dirty="0"/>
              <a:t>i</a:t>
            </a:r>
            <a:r>
              <a:rPr lang="en-IN" dirty="0"/>
              <a:t> if it has token and </a:t>
            </a:r>
            <a:r>
              <a:rPr lang="en-IN" b="1" dirty="0"/>
              <a:t>RN</a:t>
            </a:r>
            <a:r>
              <a:rPr lang="en-IN" b="1" baseline="-25000" dirty="0"/>
              <a:t>j</a:t>
            </a:r>
            <a:r>
              <a:rPr lang="en-IN" b="1" dirty="0"/>
              <a:t>[</a:t>
            </a:r>
            <a:r>
              <a:rPr lang="en-IN" b="1" dirty="0" err="1"/>
              <a:t>i</a:t>
            </a:r>
            <a:r>
              <a:rPr lang="en-IN" b="1" dirty="0"/>
              <a:t>]</a:t>
            </a:r>
            <a:r>
              <a:rPr lang="en-IN" dirty="0"/>
              <a:t> = </a:t>
            </a:r>
            <a:r>
              <a:rPr lang="en-IN" b="1" dirty="0"/>
              <a:t>LN[</a:t>
            </a:r>
            <a:r>
              <a:rPr lang="en-IN" b="1" dirty="0" err="1"/>
              <a:t>i</a:t>
            </a:r>
            <a:r>
              <a:rPr lang="en-IN" b="1" dirty="0"/>
              <a:t>]</a:t>
            </a:r>
            <a:r>
              <a:rPr lang="en-IN" dirty="0"/>
              <a:t> + 1</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23</a:t>
            </a:fld>
            <a:endParaRPr lang="en-IN"/>
          </a:p>
        </p:txBody>
      </p:sp>
    </p:spTree>
    <p:extLst>
      <p:ext uri="{BB962C8B-B14F-4D97-AF65-F5344CB8AC3E}">
        <p14:creationId xmlns:p14="http://schemas.microsoft.com/office/powerpoint/2010/main" val="1027305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278984"/>
            <a:ext cx="10515600" cy="407607"/>
          </a:xfrm>
        </p:spPr>
        <p:txBody>
          <a:bodyPr/>
          <a:lstStyle/>
          <a:p>
            <a:r>
              <a:rPr lang="en-IN" dirty="0"/>
              <a:t>Suzuki–</a:t>
            </a:r>
            <a:r>
              <a:rPr lang="en-IN" dirty="0" err="1"/>
              <a:t>Kasami</a:t>
            </a:r>
            <a:r>
              <a:rPr lang="en-IN" dirty="0"/>
              <a:t> Algorithm for Mutual Exclusion in Distributed System</a:t>
            </a:r>
          </a:p>
        </p:txBody>
      </p:sp>
      <p:sp>
        <p:nvSpPr>
          <p:cNvPr id="3" name="Content Placeholder 2"/>
          <p:cNvSpPr>
            <a:spLocks noGrp="1"/>
          </p:cNvSpPr>
          <p:nvPr>
            <p:ph idx="1"/>
          </p:nvPr>
        </p:nvSpPr>
        <p:spPr>
          <a:xfrm>
            <a:off x="541986" y="854438"/>
            <a:ext cx="10811814" cy="5250147"/>
          </a:xfrm>
        </p:spPr>
        <p:txBody>
          <a:bodyPr/>
          <a:lstStyle/>
          <a:p>
            <a:pPr fontAlgn="base"/>
            <a:r>
              <a:rPr lang="en-IN" b="1" dirty="0"/>
              <a:t>Executing the critical section:</a:t>
            </a:r>
            <a:endParaRPr lang="en-IN" dirty="0"/>
          </a:p>
          <a:p>
            <a:pPr lvl="1" fontAlgn="base"/>
            <a:r>
              <a:rPr lang="en-IN" dirty="0"/>
              <a:t>Site S</a:t>
            </a:r>
            <a:r>
              <a:rPr lang="en-IN" baseline="-25000" dirty="0"/>
              <a:t>i</a:t>
            </a:r>
            <a:r>
              <a:rPr lang="en-IN" dirty="0"/>
              <a:t> executes the critical section if it has acquired the token.</a:t>
            </a:r>
          </a:p>
          <a:p>
            <a:pPr fontAlgn="base"/>
            <a:r>
              <a:rPr lang="en-IN" b="1" dirty="0"/>
              <a:t>Releasing the critical section:</a:t>
            </a:r>
            <a:br>
              <a:rPr lang="en-IN" dirty="0"/>
            </a:br>
            <a:r>
              <a:rPr lang="en-IN" dirty="0"/>
              <a:t>After finishing the execution Site S</a:t>
            </a:r>
            <a:r>
              <a:rPr lang="en-IN" baseline="-25000" dirty="0"/>
              <a:t>i</a:t>
            </a:r>
            <a:r>
              <a:rPr lang="en-IN" dirty="0"/>
              <a:t> exits the critical section and does following:</a:t>
            </a:r>
          </a:p>
          <a:p>
            <a:pPr lvl="1" fontAlgn="base"/>
            <a:r>
              <a:rPr lang="en-IN" dirty="0"/>
              <a:t>sets </a:t>
            </a:r>
            <a:r>
              <a:rPr lang="en-IN" b="1" dirty="0"/>
              <a:t>LN[</a:t>
            </a:r>
            <a:r>
              <a:rPr lang="en-IN" b="1" dirty="0" err="1"/>
              <a:t>i</a:t>
            </a:r>
            <a:r>
              <a:rPr lang="en-IN" b="1" dirty="0"/>
              <a:t>]</a:t>
            </a:r>
            <a:r>
              <a:rPr lang="en-IN" dirty="0"/>
              <a:t> = </a:t>
            </a:r>
            <a:r>
              <a:rPr lang="en-IN" b="1" dirty="0"/>
              <a:t>RN</a:t>
            </a:r>
            <a:r>
              <a:rPr lang="en-IN" b="1" baseline="-25000" dirty="0"/>
              <a:t>i</a:t>
            </a:r>
            <a:r>
              <a:rPr lang="en-IN" b="1" dirty="0"/>
              <a:t>[</a:t>
            </a:r>
            <a:r>
              <a:rPr lang="en-IN" b="1" dirty="0" err="1"/>
              <a:t>i</a:t>
            </a:r>
            <a:r>
              <a:rPr lang="en-IN" b="1" dirty="0"/>
              <a:t>]</a:t>
            </a:r>
            <a:r>
              <a:rPr lang="en-IN" dirty="0"/>
              <a:t> to indicate that its critical section request </a:t>
            </a:r>
            <a:r>
              <a:rPr lang="en-IN" b="1" dirty="0"/>
              <a:t>RN</a:t>
            </a:r>
            <a:r>
              <a:rPr lang="en-IN" b="1" baseline="-25000" dirty="0"/>
              <a:t>i</a:t>
            </a:r>
            <a:r>
              <a:rPr lang="en-IN" b="1" dirty="0"/>
              <a:t>[</a:t>
            </a:r>
            <a:r>
              <a:rPr lang="en-IN" b="1" dirty="0" err="1"/>
              <a:t>i</a:t>
            </a:r>
            <a:r>
              <a:rPr lang="en-IN" b="1" dirty="0"/>
              <a:t>]</a:t>
            </a:r>
            <a:r>
              <a:rPr lang="en-IN" dirty="0"/>
              <a:t> has been executed.</a:t>
            </a:r>
          </a:p>
          <a:p>
            <a:pPr lvl="1" fontAlgn="base"/>
            <a:r>
              <a:rPr lang="en-IN" dirty="0"/>
              <a:t>For every site S</a:t>
            </a:r>
            <a:r>
              <a:rPr lang="en-IN" baseline="-25000" dirty="0"/>
              <a:t>j</a:t>
            </a:r>
            <a:r>
              <a:rPr lang="en-IN" dirty="0"/>
              <a:t>, whose ID is not present in the token queue </a:t>
            </a:r>
            <a:r>
              <a:rPr lang="en-IN" b="1" dirty="0"/>
              <a:t>Q</a:t>
            </a:r>
            <a:r>
              <a:rPr lang="en-IN" dirty="0"/>
              <a:t>, it appends its ID to </a:t>
            </a:r>
            <a:r>
              <a:rPr lang="en-IN" b="1" dirty="0"/>
              <a:t>Q</a:t>
            </a:r>
            <a:r>
              <a:rPr lang="en-IN" dirty="0"/>
              <a:t> if </a:t>
            </a:r>
            <a:r>
              <a:rPr lang="en-IN" b="1" dirty="0"/>
              <a:t>RN</a:t>
            </a:r>
            <a:r>
              <a:rPr lang="en-IN" b="1" baseline="-25000" dirty="0"/>
              <a:t>i</a:t>
            </a:r>
            <a:r>
              <a:rPr lang="en-IN" b="1" dirty="0"/>
              <a:t>[j]</a:t>
            </a:r>
            <a:r>
              <a:rPr lang="en-IN" dirty="0"/>
              <a:t> = </a:t>
            </a:r>
            <a:r>
              <a:rPr lang="en-IN" b="1" dirty="0"/>
              <a:t>LN[j]</a:t>
            </a:r>
            <a:r>
              <a:rPr lang="en-IN" dirty="0"/>
              <a:t> + 1 to indicate that site S</a:t>
            </a:r>
            <a:r>
              <a:rPr lang="en-IN" baseline="-25000" dirty="0"/>
              <a:t>j</a:t>
            </a:r>
            <a:r>
              <a:rPr lang="en-IN" dirty="0"/>
              <a:t> has an outstanding request.</a:t>
            </a:r>
          </a:p>
          <a:p>
            <a:pPr lvl="1" fontAlgn="base"/>
            <a:r>
              <a:rPr lang="en-IN" dirty="0"/>
              <a:t>After above </a:t>
            </a:r>
            <a:r>
              <a:rPr lang="en-IN" dirty="0" err="1"/>
              <a:t>updation</a:t>
            </a:r>
            <a:r>
              <a:rPr lang="en-IN" dirty="0"/>
              <a:t>, if the Queue </a:t>
            </a:r>
            <a:r>
              <a:rPr lang="en-IN" b="1" dirty="0"/>
              <a:t>Q</a:t>
            </a:r>
            <a:r>
              <a:rPr lang="en-IN" dirty="0"/>
              <a:t> is non-empty, it pops a site ID from the </a:t>
            </a:r>
            <a:r>
              <a:rPr lang="en-IN" b="1" dirty="0"/>
              <a:t>Q</a:t>
            </a:r>
            <a:r>
              <a:rPr lang="en-IN" dirty="0"/>
              <a:t> and sends the token to site indicated by popped ID.</a:t>
            </a:r>
          </a:p>
          <a:p>
            <a:pPr lvl="1" fontAlgn="base"/>
            <a:r>
              <a:rPr lang="en-IN" dirty="0"/>
              <a:t>If the queue </a:t>
            </a:r>
            <a:r>
              <a:rPr lang="en-IN" b="1" dirty="0"/>
              <a:t>Q</a:t>
            </a:r>
            <a:r>
              <a:rPr lang="en-IN" dirty="0"/>
              <a:t> is empty, it keeps the token.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24</a:t>
            </a:fld>
            <a:endParaRPr lang="en-IN"/>
          </a:p>
        </p:txBody>
      </p:sp>
    </p:spTree>
    <p:extLst>
      <p:ext uri="{BB962C8B-B14F-4D97-AF65-F5344CB8AC3E}">
        <p14:creationId xmlns:p14="http://schemas.microsoft.com/office/powerpoint/2010/main" val="1027305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rmAutofit/>
          </a:bodyPr>
          <a:lstStyle/>
          <a:p>
            <a:pPr algn="ctr">
              <a:buNone/>
            </a:pPr>
            <a:r>
              <a:rPr lang="en-IN" sz="3600" b="1" dirty="0"/>
              <a:t>RESOURCE SECURITY AND PROTECTION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&amp; Protection</a:t>
            </a:r>
            <a:endParaRPr lang="en-IN" dirty="0"/>
          </a:p>
        </p:txBody>
      </p:sp>
      <p:sp>
        <p:nvSpPr>
          <p:cNvPr id="3" name="Content Placeholder 2"/>
          <p:cNvSpPr>
            <a:spLocks noGrp="1"/>
          </p:cNvSpPr>
          <p:nvPr>
            <p:ph idx="1"/>
          </p:nvPr>
        </p:nvSpPr>
        <p:spPr/>
        <p:txBody>
          <a:bodyPr>
            <a:normAutofit/>
          </a:bodyPr>
          <a:lstStyle/>
          <a:p>
            <a:pPr algn="just"/>
            <a:r>
              <a:rPr lang="en-IN" dirty="0"/>
              <a:t>Security and protection deals with the control of unauthorized use and access to hardware and software resources of a computer system.</a:t>
            </a:r>
          </a:p>
          <a:p>
            <a:pPr algn="just"/>
            <a:r>
              <a:rPr lang="en-IN" dirty="0"/>
              <a:t>Protection is a </a:t>
            </a:r>
            <a:r>
              <a:rPr lang="en-IN" dirty="0">
                <a:solidFill>
                  <a:srgbClr val="FFFF00"/>
                </a:solidFill>
              </a:rPr>
              <a:t>mechanism</a:t>
            </a:r>
            <a:r>
              <a:rPr lang="en-IN" dirty="0"/>
              <a:t> and security is a </a:t>
            </a:r>
            <a:r>
              <a:rPr lang="en-IN" dirty="0">
                <a:solidFill>
                  <a:srgbClr val="FFFF00"/>
                </a:solidFill>
              </a:rPr>
              <a:t>policy</a:t>
            </a:r>
            <a:r>
              <a:rPr lang="en-IN" dirty="0"/>
              <a:t>.</a:t>
            </a:r>
          </a:p>
          <a:p>
            <a:pPr algn="just"/>
            <a:r>
              <a:rPr lang="en-IN" dirty="0"/>
              <a:t>Protection deals with mechanisms to build secure systems and security deals with policy issues that use protection mechanisms to build secure systems.</a:t>
            </a:r>
          </a:p>
          <a:p>
            <a:pPr algn="just"/>
            <a:r>
              <a:rPr lang="en-IN" dirty="0"/>
              <a:t>Policies refer to </a:t>
            </a:r>
            <a:r>
              <a:rPr lang="en-IN" dirty="0">
                <a:solidFill>
                  <a:srgbClr val="FFFF00"/>
                </a:solidFill>
              </a:rPr>
              <a:t>what should be done </a:t>
            </a:r>
            <a:r>
              <a:rPr lang="en-IN" dirty="0"/>
              <a:t>and mechanisms refer to </a:t>
            </a:r>
            <a:r>
              <a:rPr lang="en-IN" dirty="0">
                <a:solidFill>
                  <a:srgbClr val="FFFF00"/>
                </a:solidFill>
              </a:rPr>
              <a:t>how it should be done.</a:t>
            </a:r>
          </a:p>
          <a:p>
            <a:pPr algn="just"/>
            <a:r>
              <a:rPr lang="en-IN" dirty="0">
                <a:solidFill>
                  <a:srgbClr val="FFFF00"/>
                </a:solidFill>
              </a:rPr>
              <a:t>Protection</a:t>
            </a:r>
            <a:r>
              <a:rPr lang="en-IN" dirty="0"/>
              <a:t> in an operating system refers to mechanisms that control user access to system resources, whereas </a:t>
            </a:r>
            <a:r>
              <a:rPr lang="en-IN" dirty="0">
                <a:solidFill>
                  <a:srgbClr val="FFFF00"/>
                </a:solidFill>
              </a:rPr>
              <a:t>policies</a:t>
            </a:r>
            <a:r>
              <a:rPr lang="en-IN" dirty="0"/>
              <a:t> decide which user can have access to what resources.</a:t>
            </a:r>
          </a:p>
          <a:p>
            <a:pPr algn="just"/>
            <a:r>
              <a:rPr lang="en-IN" dirty="0"/>
              <a:t>Policies can change with time and applications.</a:t>
            </a:r>
          </a:p>
          <a:p>
            <a:pPr algn="just"/>
            <a:r>
              <a:rPr lang="en-IN" dirty="0"/>
              <a:t>A protection scheme must be amenable to a wide variety of policies to ensure security in computer systems</a:t>
            </a:r>
          </a:p>
          <a:p>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26</a:t>
            </a:fld>
            <a:endParaRPr lang="en-IN"/>
          </a:p>
        </p:txBody>
      </p:sp>
    </p:spTree>
    <p:extLst>
      <p:ext uri="{BB962C8B-B14F-4D97-AF65-F5344CB8AC3E}">
        <p14:creationId xmlns:p14="http://schemas.microsoft.com/office/powerpoint/2010/main" val="178819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3876"/>
            <a:ext cx="10515600" cy="407607"/>
          </a:xfrm>
        </p:spPr>
        <p:txBody>
          <a:bodyPr/>
          <a:lstStyle/>
          <a:p>
            <a:r>
              <a:rPr lang="en-US" dirty="0"/>
              <a:t>Potential Security Violations </a:t>
            </a:r>
            <a:endParaRPr lang="en-IN" dirty="0"/>
          </a:p>
        </p:txBody>
      </p:sp>
      <p:sp>
        <p:nvSpPr>
          <p:cNvPr id="3" name="Content Placeholder 2"/>
          <p:cNvSpPr>
            <a:spLocks noGrp="1"/>
          </p:cNvSpPr>
          <p:nvPr>
            <p:ph idx="1"/>
          </p:nvPr>
        </p:nvSpPr>
        <p:spPr/>
        <p:txBody>
          <a:bodyPr/>
          <a:lstStyle/>
          <a:p>
            <a:pPr marL="0" indent="0">
              <a:buNone/>
            </a:pPr>
            <a:endParaRPr lang="en-IN" b="1" dirty="0">
              <a:solidFill>
                <a:srgbClr val="FFFF00"/>
              </a:solidFill>
            </a:endParaRPr>
          </a:p>
          <a:p>
            <a:pPr marL="0" indent="0"/>
            <a:r>
              <a:rPr lang="en-IN" b="1" dirty="0">
                <a:solidFill>
                  <a:srgbClr val="FFFF00"/>
                </a:solidFill>
              </a:rPr>
              <a:t> Classified the potential security violations into three categories.</a:t>
            </a:r>
          </a:p>
          <a:p>
            <a:pPr marL="457200" indent="-457200">
              <a:buFont typeface="+mj-lt"/>
              <a:buAutoNum type="arabicPeriod"/>
            </a:pPr>
            <a:endParaRPr lang="en-IN" dirty="0"/>
          </a:p>
          <a:p>
            <a:pPr marL="914400" lvl="1" indent="-457200">
              <a:lnSpc>
                <a:spcPct val="150000"/>
              </a:lnSpc>
              <a:buFont typeface="+mj-lt"/>
              <a:buAutoNum type="arabicPeriod"/>
            </a:pPr>
            <a:r>
              <a:rPr lang="en-IN" dirty="0"/>
              <a:t>Unauthorized information release</a:t>
            </a:r>
          </a:p>
          <a:p>
            <a:pPr marL="914400" lvl="1" indent="-457200">
              <a:lnSpc>
                <a:spcPct val="150000"/>
              </a:lnSpc>
              <a:buFont typeface="+mj-lt"/>
              <a:buAutoNum type="arabicPeriod"/>
            </a:pPr>
            <a:r>
              <a:rPr lang="en-IN" dirty="0"/>
              <a:t>Unauthorized information modification</a:t>
            </a:r>
          </a:p>
          <a:p>
            <a:pPr marL="914400" lvl="1" indent="-457200">
              <a:lnSpc>
                <a:spcPct val="150000"/>
              </a:lnSpc>
              <a:buFont typeface="+mj-lt"/>
              <a:buAutoNum type="arabicPeriod"/>
            </a:pPr>
            <a:r>
              <a:rPr lang="en-IN" dirty="0"/>
              <a:t>Unauthorized denial of service</a:t>
            </a:r>
          </a:p>
        </p:txBody>
      </p:sp>
      <p:sp>
        <p:nvSpPr>
          <p:cNvPr id="4" name="Slide Number Placeholder 3"/>
          <p:cNvSpPr>
            <a:spLocks noGrp="1"/>
          </p:cNvSpPr>
          <p:nvPr>
            <p:ph type="sldNum" sz="quarter" idx="12"/>
          </p:nvPr>
        </p:nvSpPr>
        <p:spPr/>
        <p:txBody>
          <a:bodyPr/>
          <a:lstStyle/>
          <a:p>
            <a:fld id="{0626A560-D43F-4E42-9E25-CE5313D6E885}" type="slidenum">
              <a:rPr lang="en-IN" smtClean="0"/>
              <a:pPr/>
              <a:t>27</a:t>
            </a:fld>
            <a:endParaRPr lang="en-IN"/>
          </a:p>
        </p:txBody>
      </p:sp>
    </p:spTree>
    <p:extLst>
      <p:ext uri="{BB962C8B-B14F-4D97-AF65-F5344CB8AC3E}">
        <p14:creationId xmlns:p14="http://schemas.microsoft.com/office/powerpoint/2010/main" val="220620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220" y="443876"/>
            <a:ext cx="10515600" cy="407607"/>
          </a:xfrm>
        </p:spPr>
        <p:txBody>
          <a:bodyPr/>
          <a:lstStyle/>
          <a:p>
            <a:r>
              <a:rPr lang="en-US" dirty="0"/>
              <a:t>Potential Security Violations </a:t>
            </a:r>
            <a:endParaRPr lang="en-IN" dirty="0"/>
          </a:p>
        </p:txBody>
      </p:sp>
      <p:sp>
        <p:nvSpPr>
          <p:cNvPr id="3" name="Content Placeholder 2"/>
          <p:cNvSpPr>
            <a:spLocks noGrp="1"/>
          </p:cNvSpPr>
          <p:nvPr>
            <p:ph idx="1"/>
          </p:nvPr>
        </p:nvSpPr>
        <p:spPr>
          <a:xfrm>
            <a:off x="239843" y="769558"/>
            <a:ext cx="11587395" cy="5335028"/>
          </a:xfrm>
        </p:spPr>
        <p:txBody>
          <a:bodyPr>
            <a:normAutofit fontScale="85000" lnSpcReduction="10000"/>
          </a:bodyPr>
          <a:lstStyle/>
          <a:p>
            <a:pPr marL="457200" indent="-457200">
              <a:buNone/>
            </a:pPr>
            <a:endParaRPr lang="en-IN" dirty="0"/>
          </a:p>
          <a:p>
            <a:pPr marL="457200" lvl="1" indent="-457200">
              <a:lnSpc>
                <a:spcPct val="150000"/>
              </a:lnSpc>
              <a:buFont typeface="+mj-lt"/>
              <a:buAutoNum type="arabicPeriod"/>
            </a:pPr>
            <a:r>
              <a:rPr lang="en-IN" sz="2800" b="1" dirty="0"/>
              <a:t>Unauthorized information release:</a:t>
            </a:r>
          </a:p>
          <a:p>
            <a:pPr marL="1371600" lvl="3" indent="-457200">
              <a:lnSpc>
                <a:spcPct val="150000"/>
              </a:lnSpc>
              <a:buFontTx/>
              <a:buChar char="-"/>
            </a:pPr>
            <a:r>
              <a:rPr lang="en-IN" dirty="0"/>
              <a:t>This occurs when an unauthorized person is able to read and take advantage of the information stored in a computer system. </a:t>
            </a:r>
          </a:p>
          <a:p>
            <a:pPr marL="1371600" lvl="3" indent="-457200">
              <a:lnSpc>
                <a:spcPct val="150000"/>
              </a:lnSpc>
              <a:buFontTx/>
              <a:buChar char="-"/>
            </a:pPr>
            <a:r>
              <a:rPr lang="en-IN" dirty="0"/>
              <a:t>This also includes the unauthorized use of a program.</a:t>
            </a:r>
          </a:p>
          <a:p>
            <a:pPr marL="546100" lvl="3" indent="-457200">
              <a:lnSpc>
                <a:spcPct val="150000"/>
              </a:lnSpc>
              <a:buNone/>
            </a:pPr>
            <a:r>
              <a:rPr lang="en-IN" dirty="0"/>
              <a:t>2.    </a:t>
            </a:r>
            <a:r>
              <a:rPr lang="en-IN" sz="2800" b="1" dirty="0"/>
              <a:t>Unauthorized information modification:</a:t>
            </a:r>
            <a:endParaRPr lang="en-IN" b="1" dirty="0"/>
          </a:p>
          <a:p>
            <a:pPr marL="546100" lvl="3" indent="-457200">
              <a:lnSpc>
                <a:spcPct val="150000"/>
              </a:lnSpc>
              <a:buNone/>
            </a:pPr>
            <a:r>
              <a:rPr lang="en-IN" dirty="0"/>
              <a:t>		-      This occurs when an unauthorized person is able to alter the information stored in a computer.</a:t>
            </a:r>
          </a:p>
          <a:p>
            <a:pPr marL="546100" lvl="3" indent="-457200">
              <a:lnSpc>
                <a:spcPct val="150000"/>
              </a:lnSpc>
              <a:buNone/>
            </a:pPr>
            <a:r>
              <a:rPr lang="en-IN" dirty="0"/>
              <a:t>		-      </a:t>
            </a:r>
            <a:r>
              <a:rPr lang="en-IN" dirty="0" err="1"/>
              <a:t>Eg</a:t>
            </a:r>
            <a:r>
              <a:rPr lang="en-IN" dirty="0"/>
              <a:t>: Changing student grades in a university database or changing account balance in a bank database.</a:t>
            </a:r>
          </a:p>
          <a:p>
            <a:pPr marL="546100" lvl="3" indent="-457200">
              <a:lnSpc>
                <a:spcPct val="150000"/>
              </a:lnSpc>
              <a:buNone/>
            </a:pPr>
            <a:r>
              <a:rPr lang="en-IN" dirty="0"/>
              <a:t>		-     An unauthorized person need not read the information before changing it.</a:t>
            </a:r>
          </a:p>
          <a:p>
            <a:pPr marL="546100" lvl="3" indent="-457200">
              <a:lnSpc>
                <a:spcPct val="150000"/>
              </a:lnSpc>
              <a:buNone/>
            </a:pPr>
            <a:r>
              <a:rPr lang="en-IN" dirty="0"/>
              <a:t>		-     Blind writes can be performed.</a:t>
            </a:r>
          </a:p>
          <a:p>
            <a:pPr marL="546100" lvl="3" indent="-457200">
              <a:lnSpc>
                <a:spcPct val="150000"/>
              </a:lnSpc>
              <a:buFontTx/>
              <a:buChar char="-"/>
            </a:pPr>
            <a:endParaRPr lang="en-IN" dirty="0"/>
          </a:p>
          <a:p>
            <a:pPr marL="457200" lvl="1" indent="-457200">
              <a:lnSpc>
                <a:spcPct val="150000"/>
              </a:lnSpc>
              <a:buFont typeface="+mj-lt"/>
              <a:buAutoNum type="arabicPeriod"/>
            </a:pPr>
            <a:endParaRPr lang="en-IN" dirty="0"/>
          </a:p>
          <a:p>
            <a:pPr marL="914400" lvl="1" indent="-457200">
              <a:lnSpc>
                <a:spcPct val="150000"/>
              </a:lnSpc>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28</a:t>
            </a:fld>
            <a:endParaRPr lang="en-IN"/>
          </a:p>
        </p:txBody>
      </p:sp>
    </p:spTree>
    <p:extLst>
      <p:ext uri="{BB962C8B-B14F-4D97-AF65-F5344CB8AC3E}">
        <p14:creationId xmlns:p14="http://schemas.microsoft.com/office/powerpoint/2010/main" val="2206202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80" y="338945"/>
            <a:ext cx="10515600" cy="407607"/>
          </a:xfrm>
        </p:spPr>
        <p:txBody>
          <a:bodyPr/>
          <a:lstStyle/>
          <a:p>
            <a:r>
              <a:rPr lang="en-US" dirty="0"/>
              <a:t>Potential Security Violations </a:t>
            </a:r>
            <a:endParaRPr lang="en-IN" dirty="0"/>
          </a:p>
        </p:txBody>
      </p:sp>
      <p:sp>
        <p:nvSpPr>
          <p:cNvPr id="3" name="Content Placeholder 2"/>
          <p:cNvSpPr>
            <a:spLocks noGrp="1"/>
          </p:cNvSpPr>
          <p:nvPr>
            <p:ph idx="1"/>
          </p:nvPr>
        </p:nvSpPr>
        <p:spPr>
          <a:xfrm>
            <a:off x="239843" y="769558"/>
            <a:ext cx="11587395" cy="5335028"/>
          </a:xfrm>
        </p:spPr>
        <p:txBody>
          <a:bodyPr>
            <a:normAutofit/>
          </a:bodyPr>
          <a:lstStyle/>
          <a:p>
            <a:pPr marL="457200" indent="-457200">
              <a:buNone/>
            </a:pPr>
            <a:endParaRPr lang="en-IN" dirty="0"/>
          </a:p>
          <a:p>
            <a:pPr marL="457200" lvl="1" indent="-457200">
              <a:lnSpc>
                <a:spcPct val="150000"/>
              </a:lnSpc>
              <a:buNone/>
            </a:pPr>
            <a:r>
              <a:rPr lang="en-IN" sz="2800" b="1" dirty="0"/>
              <a:t>3.    Unauthorized denial of service</a:t>
            </a:r>
          </a:p>
          <a:p>
            <a:pPr marL="1371600" lvl="3" indent="-457200">
              <a:lnSpc>
                <a:spcPct val="150000"/>
              </a:lnSpc>
              <a:buFontTx/>
              <a:buChar char="-"/>
            </a:pPr>
            <a:r>
              <a:rPr lang="en-IN" dirty="0"/>
              <a:t>An unauthorized person should not succeed in preventing an authorized user from accessing the information stored in a computer.</a:t>
            </a:r>
          </a:p>
          <a:p>
            <a:pPr marL="1371600" lvl="3" indent="-457200">
              <a:lnSpc>
                <a:spcPct val="150000"/>
              </a:lnSpc>
              <a:buFontTx/>
              <a:buChar char="-"/>
            </a:pPr>
            <a:r>
              <a:rPr lang="en-IN" dirty="0"/>
              <a:t>The services can be denied to authorized users by some internal actions or by external actions.</a:t>
            </a:r>
          </a:p>
          <a:p>
            <a:pPr marL="546100" lvl="3" indent="-457200">
              <a:lnSpc>
                <a:spcPct val="150000"/>
              </a:lnSpc>
              <a:buNone/>
            </a:pPr>
            <a:endParaRPr lang="en-IN" dirty="0"/>
          </a:p>
          <a:p>
            <a:pPr marL="457200" lvl="1" indent="-457200">
              <a:lnSpc>
                <a:spcPct val="150000"/>
              </a:lnSpc>
              <a:buFont typeface="+mj-lt"/>
              <a:buAutoNum type="arabicPeriod"/>
            </a:pPr>
            <a:endParaRPr lang="en-IN" dirty="0"/>
          </a:p>
          <a:p>
            <a:pPr marL="914400" lvl="1" indent="-457200">
              <a:lnSpc>
                <a:spcPct val="150000"/>
              </a:lnSpc>
              <a:buNone/>
            </a:pP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29</a:t>
            </a:fld>
            <a:endParaRPr lang="en-IN"/>
          </a:p>
        </p:txBody>
      </p:sp>
    </p:spTree>
    <p:extLst>
      <p:ext uri="{BB962C8B-B14F-4D97-AF65-F5344CB8AC3E}">
        <p14:creationId xmlns:p14="http://schemas.microsoft.com/office/powerpoint/2010/main" val="220620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161" y="443876"/>
            <a:ext cx="10515600" cy="407607"/>
          </a:xfrm>
        </p:spPr>
        <p:txBody>
          <a:bodyPr/>
          <a:lstStyle/>
          <a:p>
            <a:r>
              <a:rPr lang="en-US" dirty="0"/>
              <a:t>Distributed Mutual Exclusion</a:t>
            </a:r>
            <a:endParaRPr lang="en-IN" dirty="0"/>
          </a:p>
        </p:txBody>
      </p:sp>
      <p:sp>
        <p:nvSpPr>
          <p:cNvPr id="3" name="Content Placeholder 2"/>
          <p:cNvSpPr>
            <a:spLocks noGrp="1"/>
          </p:cNvSpPr>
          <p:nvPr>
            <p:ph idx="1"/>
          </p:nvPr>
        </p:nvSpPr>
        <p:spPr>
          <a:xfrm>
            <a:off x="541986" y="1079292"/>
            <a:ext cx="10811814" cy="5025294"/>
          </a:xfrm>
        </p:spPr>
        <p:txBody>
          <a:bodyPr>
            <a:normAutofit lnSpcReduction="10000"/>
          </a:bodyPr>
          <a:lstStyle/>
          <a:p>
            <a:pPr marL="0" indent="0" algn="just"/>
            <a:r>
              <a:rPr lang="en-US" dirty="0"/>
              <a:t> It is necessary that the shared resource be accessed by a single site (or process) at a time.</a:t>
            </a:r>
          </a:p>
          <a:p>
            <a:pPr marL="0" indent="0" algn="just"/>
            <a:endParaRPr lang="en-US" dirty="0"/>
          </a:p>
          <a:p>
            <a:pPr marL="0" indent="0" algn="just"/>
            <a:r>
              <a:rPr lang="en-US" dirty="0"/>
              <a:t>In </a:t>
            </a:r>
            <a:r>
              <a:rPr lang="en-US" dirty="0">
                <a:solidFill>
                  <a:srgbClr val="FFFF00"/>
                </a:solidFill>
              </a:rPr>
              <a:t>single-computer systems</a:t>
            </a:r>
            <a:r>
              <a:rPr lang="en-US" dirty="0"/>
              <a:t>, the status of a shared resource and the status of users is readily available in the shared memory, and solutions to the mutual exclusion problem can be easily implemented using shared variables(semaphores).</a:t>
            </a:r>
          </a:p>
          <a:p>
            <a:pPr marL="0" indent="0" algn="just"/>
            <a:endParaRPr lang="en-US" dirty="0"/>
          </a:p>
          <a:p>
            <a:pPr marL="0" indent="0" algn="just"/>
            <a:r>
              <a:rPr lang="en-US" dirty="0"/>
              <a:t>In </a:t>
            </a:r>
            <a:r>
              <a:rPr lang="en-US" dirty="0">
                <a:solidFill>
                  <a:srgbClr val="FFFF00"/>
                </a:solidFill>
              </a:rPr>
              <a:t>distributes systems</a:t>
            </a:r>
            <a:r>
              <a:rPr lang="en-US" dirty="0"/>
              <a:t>, the shared resources and the users may be distributed and shared memory does not exist. So approaches based on shared variables are not applicable to distributed systems and approaches based on message passing must be used.</a:t>
            </a:r>
          </a:p>
          <a:p>
            <a:pPr marL="0" indent="0" algn="just"/>
            <a:endParaRPr lang="en-US" dirty="0"/>
          </a:p>
          <a:p>
            <a:pPr marL="0" indent="0" algn="just"/>
            <a:r>
              <a:rPr lang="en-US" dirty="0"/>
              <a:t>This problem is more complex because of </a:t>
            </a:r>
            <a:r>
              <a:rPr lang="en-US" dirty="0">
                <a:solidFill>
                  <a:srgbClr val="FFFF00"/>
                </a:solidFill>
              </a:rPr>
              <a:t>lack of both shared memory and a common physical clock and because of unpredictable message delays</a:t>
            </a:r>
            <a:r>
              <a:rPr lang="en-US" dirty="0"/>
              <a:t>.</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a:t>
            </a:fld>
            <a:endParaRPr lang="en-IN"/>
          </a:p>
        </p:txBody>
      </p:sp>
    </p:spTree>
    <p:extLst>
      <p:ext uri="{BB962C8B-B14F-4D97-AF65-F5344CB8AC3E}">
        <p14:creationId xmlns:p14="http://schemas.microsoft.com/office/powerpoint/2010/main" val="1148362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rmAutofit/>
          </a:bodyPr>
          <a:lstStyle/>
          <a:p>
            <a:pPr algn="ctr">
              <a:buNone/>
            </a:pPr>
            <a:r>
              <a:rPr lang="en-IN" sz="3600" b="1" dirty="0"/>
              <a:t>Design principles for secure systems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131" y="308965"/>
            <a:ext cx="10515600" cy="407607"/>
          </a:xfrm>
        </p:spPr>
        <p:txBody>
          <a:bodyPr/>
          <a:lstStyle/>
          <a:p>
            <a:r>
              <a:rPr lang="en-IN" dirty="0"/>
              <a:t>Design principles for secure systems</a:t>
            </a:r>
          </a:p>
        </p:txBody>
      </p:sp>
      <p:sp>
        <p:nvSpPr>
          <p:cNvPr id="3" name="Content Placeholder 2"/>
          <p:cNvSpPr>
            <a:spLocks noGrp="1"/>
          </p:cNvSpPr>
          <p:nvPr>
            <p:ph idx="1"/>
          </p:nvPr>
        </p:nvSpPr>
        <p:spPr>
          <a:xfrm>
            <a:off x="541986" y="914400"/>
            <a:ext cx="10811814" cy="5190186"/>
          </a:xfrm>
        </p:spPr>
        <p:txBody>
          <a:bodyPr/>
          <a:lstStyle/>
          <a:p>
            <a:pPr marL="457200" indent="-457200">
              <a:buFont typeface="Wingdings" pitchFamily="2" charset="2"/>
              <a:buChar char="Ø"/>
            </a:pPr>
            <a:r>
              <a:rPr lang="en-IN" dirty="0"/>
              <a:t>The principles for designing a secure computer system are:</a:t>
            </a:r>
          </a:p>
          <a:p>
            <a:pPr marL="457200" indent="-457200">
              <a:buFont typeface="+mj-lt"/>
              <a:buAutoNum type="arabicPeriod"/>
            </a:pPr>
            <a:endParaRPr lang="en-IN" dirty="0"/>
          </a:p>
          <a:p>
            <a:pPr marL="1828800" lvl="3" indent="-457200">
              <a:lnSpc>
                <a:spcPct val="100000"/>
              </a:lnSpc>
              <a:buFont typeface="+mj-lt"/>
              <a:buAutoNum type="arabicPeriod"/>
            </a:pPr>
            <a:r>
              <a:rPr lang="en-IN" dirty="0"/>
              <a:t>Economy</a:t>
            </a:r>
          </a:p>
          <a:p>
            <a:pPr marL="1828800" lvl="3" indent="-457200">
              <a:lnSpc>
                <a:spcPct val="100000"/>
              </a:lnSpc>
              <a:buFont typeface="+mj-lt"/>
              <a:buAutoNum type="arabicPeriod"/>
            </a:pPr>
            <a:r>
              <a:rPr lang="en-IN" dirty="0"/>
              <a:t>Complete Mediation</a:t>
            </a:r>
          </a:p>
          <a:p>
            <a:pPr marL="1828800" lvl="3" indent="-457200">
              <a:lnSpc>
                <a:spcPct val="100000"/>
              </a:lnSpc>
              <a:buFont typeface="+mj-lt"/>
              <a:buAutoNum type="arabicPeriod"/>
            </a:pPr>
            <a:r>
              <a:rPr lang="en-IN" dirty="0"/>
              <a:t>Open Design</a:t>
            </a:r>
          </a:p>
          <a:p>
            <a:pPr marL="1828800" lvl="3" indent="-457200">
              <a:lnSpc>
                <a:spcPct val="100000"/>
              </a:lnSpc>
              <a:buFont typeface="+mj-lt"/>
              <a:buAutoNum type="arabicPeriod"/>
            </a:pPr>
            <a:r>
              <a:rPr lang="en-IN" dirty="0"/>
              <a:t>Separation of Privileges</a:t>
            </a:r>
          </a:p>
          <a:p>
            <a:pPr marL="1828800" lvl="3" indent="-457200">
              <a:lnSpc>
                <a:spcPct val="100000"/>
              </a:lnSpc>
              <a:buFont typeface="+mj-lt"/>
              <a:buAutoNum type="arabicPeriod"/>
            </a:pPr>
            <a:r>
              <a:rPr lang="en-IN" dirty="0"/>
              <a:t>Least Privilege</a:t>
            </a:r>
          </a:p>
          <a:p>
            <a:pPr marL="1828800" lvl="3" indent="-457200">
              <a:lnSpc>
                <a:spcPct val="100000"/>
              </a:lnSpc>
              <a:buFont typeface="+mj-lt"/>
              <a:buAutoNum type="arabicPeriod"/>
            </a:pPr>
            <a:r>
              <a:rPr lang="en-IN" dirty="0"/>
              <a:t>Least Common Mechanism</a:t>
            </a:r>
          </a:p>
          <a:p>
            <a:pPr marL="1828800" lvl="3" indent="-457200">
              <a:lnSpc>
                <a:spcPct val="100000"/>
              </a:lnSpc>
              <a:buFont typeface="+mj-lt"/>
              <a:buAutoNum type="arabicPeriod"/>
            </a:pPr>
            <a:r>
              <a:rPr lang="en-IN" dirty="0"/>
              <a:t>Acceptability</a:t>
            </a:r>
          </a:p>
          <a:p>
            <a:pPr marL="1828800" lvl="3" indent="-457200">
              <a:lnSpc>
                <a:spcPct val="100000"/>
              </a:lnSpc>
              <a:buFont typeface="+mj-lt"/>
              <a:buAutoNum type="arabicPeriod"/>
            </a:pPr>
            <a:r>
              <a:rPr lang="en-IN" dirty="0"/>
              <a:t>Fail-Safe Defaults</a:t>
            </a:r>
          </a:p>
        </p:txBody>
      </p:sp>
      <p:sp>
        <p:nvSpPr>
          <p:cNvPr id="4" name="Slide Number Placeholder 3"/>
          <p:cNvSpPr>
            <a:spLocks noGrp="1"/>
          </p:cNvSpPr>
          <p:nvPr>
            <p:ph type="sldNum" sz="quarter" idx="12"/>
          </p:nvPr>
        </p:nvSpPr>
        <p:spPr/>
        <p:txBody>
          <a:bodyPr/>
          <a:lstStyle/>
          <a:p>
            <a:fld id="{0626A560-D43F-4E42-9E25-CE5313D6E885}" type="slidenum">
              <a:rPr lang="en-IN" smtClean="0"/>
              <a:pPr/>
              <a:t>31</a:t>
            </a:fld>
            <a:endParaRPr lang="en-IN"/>
          </a:p>
        </p:txBody>
      </p:sp>
    </p:spTree>
    <p:extLst>
      <p:ext uri="{BB962C8B-B14F-4D97-AF65-F5344CB8AC3E}">
        <p14:creationId xmlns:p14="http://schemas.microsoft.com/office/powerpoint/2010/main" val="2648707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131" y="308965"/>
            <a:ext cx="10515600" cy="407607"/>
          </a:xfrm>
        </p:spPr>
        <p:txBody>
          <a:bodyPr/>
          <a:lstStyle/>
          <a:p>
            <a:r>
              <a:rPr lang="en-IN" dirty="0"/>
              <a:t>Design principles for secure systems...</a:t>
            </a:r>
          </a:p>
        </p:txBody>
      </p:sp>
      <p:sp>
        <p:nvSpPr>
          <p:cNvPr id="3" name="Content Placeholder 2"/>
          <p:cNvSpPr>
            <a:spLocks noGrp="1"/>
          </p:cNvSpPr>
          <p:nvPr>
            <p:ph idx="1"/>
          </p:nvPr>
        </p:nvSpPr>
        <p:spPr>
          <a:xfrm>
            <a:off x="541986" y="914400"/>
            <a:ext cx="10811814" cy="5190186"/>
          </a:xfrm>
        </p:spPr>
        <p:txBody>
          <a:bodyPr>
            <a:normAutofit fontScale="92500" lnSpcReduction="20000"/>
          </a:bodyPr>
          <a:lstStyle/>
          <a:p>
            <a:pPr marL="457200" indent="-457200">
              <a:buNone/>
            </a:pPr>
            <a:endParaRPr lang="en-IN" dirty="0"/>
          </a:p>
          <a:p>
            <a:pPr marL="539750" lvl="3" indent="-457200" algn="just">
              <a:lnSpc>
                <a:spcPct val="100000"/>
              </a:lnSpc>
              <a:buFont typeface="+mj-lt"/>
              <a:buAutoNum type="arabicPeriod"/>
            </a:pPr>
            <a:r>
              <a:rPr lang="en-IN" sz="3000" dirty="0"/>
              <a:t>Economy:</a:t>
            </a:r>
          </a:p>
          <a:p>
            <a:pPr marL="1454150" lvl="5" indent="-457200" algn="just">
              <a:lnSpc>
                <a:spcPct val="100000"/>
              </a:lnSpc>
              <a:buFontTx/>
              <a:buChar char="-"/>
            </a:pPr>
            <a:r>
              <a:rPr lang="en-IN" sz="2400" dirty="0">
                <a:solidFill>
                  <a:schemeClr val="bg1"/>
                </a:solidFill>
              </a:rPr>
              <a:t>A protection mechanism should be economical to develop and use.</a:t>
            </a:r>
          </a:p>
          <a:p>
            <a:pPr marL="1454150" lvl="5" indent="-457200" algn="just">
              <a:lnSpc>
                <a:spcPct val="100000"/>
              </a:lnSpc>
              <a:buFontTx/>
              <a:buChar char="-"/>
            </a:pPr>
            <a:r>
              <a:rPr lang="en-IN" sz="2400" dirty="0">
                <a:solidFill>
                  <a:schemeClr val="bg1"/>
                </a:solidFill>
              </a:rPr>
              <a:t>Its inclusion in a system should not result in substantial cost or overhead to the system.</a:t>
            </a:r>
          </a:p>
          <a:p>
            <a:pPr marL="1454150" lvl="5" indent="-457200" algn="just">
              <a:lnSpc>
                <a:spcPct val="100000"/>
              </a:lnSpc>
              <a:buFontTx/>
              <a:buChar char="-"/>
            </a:pPr>
            <a:r>
              <a:rPr lang="en-IN" sz="2400" dirty="0">
                <a:solidFill>
                  <a:schemeClr val="bg1"/>
                </a:solidFill>
              </a:rPr>
              <a:t>One easy method to achieve economy is to keep the design as simple and small as possible.</a:t>
            </a:r>
          </a:p>
          <a:p>
            <a:pPr marL="539750" lvl="3" indent="-457200" algn="just">
              <a:lnSpc>
                <a:spcPct val="100000"/>
              </a:lnSpc>
              <a:buFont typeface="+mj-lt"/>
              <a:buAutoNum type="arabicPeriod"/>
            </a:pPr>
            <a:endParaRPr lang="en-IN" sz="3000" dirty="0"/>
          </a:p>
          <a:p>
            <a:pPr marL="539750" lvl="3" indent="-457200" algn="just">
              <a:lnSpc>
                <a:spcPct val="100000"/>
              </a:lnSpc>
              <a:buFont typeface="+mj-lt"/>
              <a:buAutoNum type="arabicPeriod"/>
            </a:pPr>
            <a:r>
              <a:rPr lang="en-IN" sz="3000" dirty="0"/>
              <a:t>Complete Mediation:</a:t>
            </a:r>
          </a:p>
          <a:p>
            <a:pPr marL="1454150" lvl="5" indent="-457200" algn="just">
              <a:lnSpc>
                <a:spcPct val="100000"/>
              </a:lnSpc>
              <a:buFontTx/>
              <a:buChar char="-"/>
            </a:pPr>
            <a:r>
              <a:rPr lang="en-IN" sz="2400" dirty="0">
                <a:solidFill>
                  <a:schemeClr val="bg1"/>
                </a:solidFill>
              </a:rPr>
              <a:t>The design of a completely secure system requires that every request to access an object be checked for the authority to do so.</a:t>
            </a:r>
          </a:p>
          <a:p>
            <a:pPr marL="1454150" lvl="5" indent="-457200" algn="just">
              <a:lnSpc>
                <a:spcPct val="100000"/>
              </a:lnSpc>
              <a:buFontTx/>
              <a:buChar char="-"/>
            </a:pPr>
            <a:r>
              <a:rPr lang="en-IN" dirty="0"/>
              <a:t>	</a:t>
            </a:r>
          </a:p>
          <a:p>
            <a:pPr marL="539750" lvl="3" indent="-457200" algn="just">
              <a:lnSpc>
                <a:spcPct val="100000"/>
              </a:lnSpc>
              <a:buFont typeface="+mj-lt"/>
              <a:buAutoNum type="arabicPeriod"/>
            </a:pPr>
            <a:r>
              <a:rPr lang="en-IN" sz="3000" dirty="0"/>
              <a:t>Open Design:</a:t>
            </a:r>
          </a:p>
          <a:p>
            <a:pPr marL="539750" lvl="3" indent="-457200" algn="just">
              <a:lnSpc>
                <a:spcPct val="100000"/>
              </a:lnSpc>
              <a:buNone/>
            </a:pPr>
            <a:r>
              <a:rPr lang="en-IN" dirty="0"/>
              <a:t>		-       A protection mechanism should work even if its underlying principles are known to an attacker.</a:t>
            </a:r>
          </a:p>
        </p:txBody>
      </p:sp>
      <p:sp>
        <p:nvSpPr>
          <p:cNvPr id="4" name="Slide Number Placeholder 3"/>
          <p:cNvSpPr>
            <a:spLocks noGrp="1"/>
          </p:cNvSpPr>
          <p:nvPr>
            <p:ph type="sldNum" sz="quarter" idx="12"/>
          </p:nvPr>
        </p:nvSpPr>
        <p:spPr/>
        <p:txBody>
          <a:bodyPr/>
          <a:lstStyle/>
          <a:p>
            <a:fld id="{0626A560-D43F-4E42-9E25-CE5313D6E885}" type="slidenum">
              <a:rPr lang="en-IN" smtClean="0"/>
              <a:pPr/>
              <a:t>32</a:t>
            </a:fld>
            <a:endParaRPr lang="en-IN"/>
          </a:p>
        </p:txBody>
      </p:sp>
    </p:spTree>
    <p:extLst>
      <p:ext uri="{BB962C8B-B14F-4D97-AF65-F5344CB8AC3E}">
        <p14:creationId xmlns:p14="http://schemas.microsoft.com/office/powerpoint/2010/main" val="2648707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131" y="308965"/>
            <a:ext cx="10515600" cy="407607"/>
          </a:xfrm>
        </p:spPr>
        <p:txBody>
          <a:bodyPr/>
          <a:lstStyle/>
          <a:p>
            <a:r>
              <a:rPr lang="en-IN" dirty="0"/>
              <a:t>Design principles for secure systems...</a:t>
            </a:r>
          </a:p>
        </p:txBody>
      </p:sp>
      <p:sp>
        <p:nvSpPr>
          <p:cNvPr id="3" name="Content Placeholder 2"/>
          <p:cNvSpPr>
            <a:spLocks noGrp="1"/>
          </p:cNvSpPr>
          <p:nvPr>
            <p:ph idx="1"/>
          </p:nvPr>
        </p:nvSpPr>
        <p:spPr>
          <a:xfrm>
            <a:off x="541986" y="914400"/>
            <a:ext cx="10811814" cy="5190186"/>
          </a:xfrm>
        </p:spPr>
        <p:txBody>
          <a:bodyPr>
            <a:normAutofit fontScale="92500" lnSpcReduction="10000"/>
          </a:bodyPr>
          <a:lstStyle/>
          <a:p>
            <a:pPr marL="457200" indent="-457200">
              <a:buNone/>
            </a:pPr>
            <a:endParaRPr lang="en-IN" dirty="0"/>
          </a:p>
          <a:p>
            <a:pPr marL="539750" lvl="3" indent="-457200" algn="just">
              <a:lnSpc>
                <a:spcPct val="100000"/>
              </a:lnSpc>
              <a:buNone/>
            </a:pPr>
            <a:r>
              <a:rPr lang="en-IN" sz="3000" dirty="0"/>
              <a:t>4. Separation of Privileges</a:t>
            </a:r>
          </a:p>
          <a:p>
            <a:pPr marL="1454150" lvl="5" indent="-457200" algn="just">
              <a:lnSpc>
                <a:spcPct val="100000"/>
              </a:lnSpc>
              <a:buFontTx/>
              <a:buChar char="-"/>
            </a:pPr>
            <a:r>
              <a:rPr lang="en-IN" sz="2600" dirty="0">
                <a:solidFill>
                  <a:schemeClr val="bg1"/>
                </a:solidFill>
              </a:rPr>
              <a:t>A protection mechanism requires two keys to unlock a lock or gain access to a protected object is more robust and flexible than one that allows a single key to unlock a lock.</a:t>
            </a:r>
          </a:p>
          <a:p>
            <a:pPr marL="1454150" lvl="5" indent="-457200" algn="just">
              <a:lnSpc>
                <a:spcPct val="100000"/>
              </a:lnSpc>
              <a:buFontTx/>
              <a:buChar char="-"/>
            </a:pPr>
            <a:r>
              <a:rPr lang="en-IN" sz="2600" dirty="0">
                <a:solidFill>
                  <a:schemeClr val="bg1"/>
                </a:solidFill>
              </a:rPr>
              <a:t>In computer systems, the presence of two keys mean satisfying two independent conditions before an access is allowed.</a:t>
            </a:r>
          </a:p>
          <a:p>
            <a:pPr marL="539750" lvl="3" indent="-457200" algn="just">
              <a:lnSpc>
                <a:spcPct val="100000"/>
              </a:lnSpc>
              <a:buFont typeface="+mj-lt"/>
              <a:buAutoNum type="arabicPeriod"/>
            </a:pPr>
            <a:endParaRPr lang="en-IN" dirty="0"/>
          </a:p>
          <a:p>
            <a:pPr marL="539750" lvl="3" indent="-457200" algn="just">
              <a:lnSpc>
                <a:spcPct val="100000"/>
              </a:lnSpc>
              <a:buNone/>
            </a:pPr>
            <a:r>
              <a:rPr lang="en-IN" sz="3000" dirty="0"/>
              <a:t>5. Least Privilege:</a:t>
            </a:r>
          </a:p>
          <a:p>
            <a:pPr marL="1454150" lvl="5" indent="-457200" algn="just">
              <a:lnSpc>
                <a:spcPct val="100000"/>
              </a:lnSpc>
              <a:buFontTx/>
              <a:buChar char="-"/>
            </a:pPr>
            <a:r>
              <a:rPr lang="en-IN" sz="2600" dirty="0">
                <a:solidFill>
                  <a:schemeClr val="bg1"/>
                </a:solidFill>
              </a:rPr>
              <a:t>A user should be given the minimum access rights that are sufficient for it to complete its task.</a:t>
            </a:r>
          </a:p>
          <a:p>
            <a:pPr marL="1454150" lvl="5" indent="-457200" algn="just">
              <a:lnSpc>
                <a:spcPct val="100000"/>
              </a:lnSpc>
              <a:buFontTx/>
              <a:buChar char="-"/>
            </a:pPr>
            <a:r>
              <a:rPr lang="en-IN" sz="2600" dirty="0">
                <a:solidFill>
                  <a:schemeClr val="bg1"/>
                </a:solidFill>
              </a:rPr>
              <a:t>If the requirement of a user changes, the user should acquire it by switching  the domain.</a:t>
            </a:r>
          </a:p>
        </p:txBody>
      </p:sp>
      <p:sp>
        <p:nvSpPr>
          <p:cNvPr id="4" name="Slide Number Placeholder 3"/>
          <p:cNvSpPr>
            <a:spLocks noGrp="1"/>
          </p:cNvSpPr>
          <p:nvPr>
            <p:ph type="sldNum" sz="quarter" idx="12"/>
          </p:nvPr>
        </p:nvSpPr>
        <p:spPr/>
        <p:txBody>
          <a:bodyPr/>
          <a:lstStyle/>
          <a:p>
            <a:fld id="{0626A560-D43F-4E42-9E25-CE5313D6E885}" type="slidenum">
              <a:rPr lang="en-IN" smtClean="0"/>
              <a:pPr/>
              <a:t>33</a:t>
            </a:fld>
            <a:endParaRPr lang="en-IN"/>
          </a:p>
        </p:txBody>
      </p:sp>
    </p:spTree>
    <p:extLst>
      <p:ext uri="{BB962C8B-B14F-4D97-AF65-F5344CB8AC3E}">
        <p14:creationId xmlns:p14="http://schemas.microsoft.com/office/powerpoint/2010/main" val="2648707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170" y="473857"/>
            <a:ext cx="10515600" cy="407607"/>
          </a:xfrm>
        </p:spPr>
        <p:txBody>
          <a:bodyPr/>
          <a:lstStyle/>
          <a:p>
            <a:r>
              <a:rPr lang="en-IN" dirty="0"/>
              <a:t>Design principles for secure systems...</a:t>
            </a:r>
          </a:p>
        </p:txBody>
      </p:sp>
      <p:sp>
        <p:nvSpPr>
          <p:cNvPr id="3" name="Content Placeholder 2"/>
          <p:cNvSpPr>
            <a:spLocks noGrp="1"/>
          </p:cNvSpPr>
          <p:nvPr>
            <p:ph idx="1"/>
          </p:nvPr>
        </p:nvSpPr>
        <p:spPr>
          <a:xfrm>
            <a:off x="541986" y="914400"/>
            <a:ext cx="10811814" cy="5190186"/>
          </a:xfrm>
        </p:spPr>
        <p:txBody>
          <a:bodyPr>
            <a:normAutofit lnSpcReduction="10000"/>
          </a:bodyPr>
          <a:lstStyle/>
          <a:p>
            <a:pPr marL="457200" indent="-457200">
              <a:buNone/>
            </a:pPr>
            <a:endParaRPr lang="en-IN" dirty="0"/>
          </a:p>
          <a:p>
            <a:pPr marL="539750" lvl="3" indent="-457200" algn="just">
              <a:lnSpc>
                <a:spcPct val="100000"/>
              </a:lnSpc>
              <a:buNone/>
            </a:pPr>
            <a:r>
              <a:rPr lang="en-IN" sz="3000" dirty="0"/>
              <a:t>6. Least Common Mechanism:</a:t>
            </a:r>
          </a:p>
          <a:p>
            <a:pPr marL="1454150" lvl="5" indent="-457200" algn="just">
              <a:lnSpc>
                <a:spcPct val="100000"/>
              </a:lnSpc>
              <a:buFontTx/>
              <a:buChar char="-"/>
            </a:pPr>
            <a:r>
              <a:rPr lang="en-IN" sz="2600" dirty="0">
                <a:solidFill>
                  <a:schemeClr val="bg1"/>
                </a:solidFill>
              </a:rPr>
              <a:t>According to this principle, the portion of a mechanism that is common to more than one user should be minimized.</a:t>
            </a:r>
          </a:p>
          <a:p>
            <a:pPr marL="1454150" lvl="5" indent="-457200" algn="just">
              <a:lnSpc>
                <a:spcPct val="100000"/>
              </a:lnSpc>
              <a:buFontTx/>
              <a:buChar char="-"/>
            </a:pPr>
            <a:r>
              <a:rPr lang="en-IN" sz="2600" dirty="0">
                <a:solidFill>
                  <a:schemeClr val="bg1"/>
                </a:solidFill>
              </a:rPr>
              <a:t>As any coupling among users represents a potential information path between users and is thus a potential threat to their security.</a:t>
            </a:r>
          </a:p>
          <a:p>
            <a:pPr marL="539750" lvl="3" indent="-457200" algn="just">
              <a:lnSpc>
                <a:spcPct val="100000"/>
              </a:lnSpc>
              <a:buNone/>
            </a:pPr>
            <a:r>
              <a:rPr lang="en-IN" sz="3000" dirty="0"/>
              <a:t>7. Acceptability:</a:t>
            </a:r>
          </a:p>
          <a:p>
            <a:pPr marL="1454150" lvl="5" indent="-457200" algn="just">
              <a:lnSpc>
                <a:spcPct val="100000"/>
              </a:lnSpc>
              <a:buFontTx/>
              <a:buChar char="-"/>
            </a:pPr>
            <a:r>
              <a:rPr lang="en-IN" sz="2600" dirty="0">
                <a:solidFill>
                  <a:schemeClr val="bg1"/>
                </a:solidFill>
              </a:rPr>
              <a:t>A protection mechanism must be simple to use.</a:t>
            </a:r>
          </a:p>
          <a:p>
            <a:pPr marL="1454150" lvl="5" indent="-457200" algn="just">
              <a:lnSpc>
                <a:spcPct val="100000"/>
              </a:lnSpc>
              <a:buFontTx/>
              <a:buChar char="-"/>
            </a:pPr>
            <a:r>
              <a:rPr lang="en-IN" sz="2600" dirty="0">
                <a:solidFill>
                  <a:schemeClr val="bg1"/>
                </a:solidFill>
              </a:rPr>
              <a:t>A complex and obscure protection mechanism will deter users from using it.</a:t>
            </a:r>
          </a:p>
          <a:p>
            <a:pPr marL="539750" lvl="3" indent="-457200" algn="just">
              <a:lnSpc>
                <a:spcPct val="100000"/>
              </a:lnSpc>
              <a:buNone/>
            </a:pPr>
            <a:r>
              <a:rPr lang="en-IN" sz="3000" dirty="0"/>
              <a:t>8. </a:t>
            </a:r>
            <a:r>
              <a:rPr lang="en-IN" sz="3200" dirty="0"/>
              <a:t>Fail-Safe Defaults</a:t>
            </a:r>
            <a:r>
              <a:rPr lang="en-IN" sz="3000" dirty="0"/>
              <a:t>:</a:t>
            </a:r>
          </a:p>
          <a:p>
            <a:pPr marL="1454150" lvl="5" indent="-457200" algn="just">
              <a:lnSpc>
                <a:spcPct val="100000"/>
              </a:lnSpc>
              <a:buFontTx/>
              <a:buChar char="-"/>
            </a:pPr>
            <a:r>
              <a:rPr lang="en-IN" sz="2600" dirty="0">
                <a:solidFill>
                  <a:schemeClr val="bg1"/>
                </a:solidFill>
              </a:rPr>
              <a:t>Default case should mean lack of access</a:t>
            </a:r>
          </a:p>
          <a:p>
            <a:pPr marL="1454150" lvl="5" indent="-457200" algn="just">
              <a:lnSpc>
                <a:spcPct val="100000"/>
              </a:lnSpc>
              <a:buFontTx/>
              <a:buChar char="-"/>
            </a:pPr>
            <a:endParaRPr lang="en-IN" sz="2600" dirty="0">
              <a:solidFill>
                <a:schemeClr val="bg1"/>
              </a:solidFill>
            </a:endParaRPr>
          </a:p>
          <a:p>
            <a:pPr marL="1454150" lvl="5" indent="-457200" algn="just">
              <a:lnSpc>
                <a:spcPct val="100000"/>
              </a:lnSpc>
              <a:buFontTx/>
              <a:buChar char="-"/>
            </a:pPr>
            <a:endParaRPr lang="en-IN" sz="2600" dirty="0">
              <a:solidFill>
                <a:schemeClr val="bg1"/>
              </a:solidFill>
            </a:endParaRPr>
          </a:p>
          <a:p>
            <a:pPr marL="1454150" lvl="5" indent="-457200" algn="just">
              <a:lnSpc>
                <a:spcPct val="100000"/>
              </a:lnSpc>
              <a:buFontTx/>
              <a:buChar char="-"/>
            </a:pPr>
            <a:endParaRPr lang="en-IN" sz="2600" dirty="0">
              <a:solidFill>
                <a:schemeClr val="bg1"/>
              </a:solidFill>
            </a:endParaRPr>
          </a:p>
        </p:txBody>
      </p:sp>
      <p:sp>
        <p:nvSpPr>
          <p:cNvPr id="4" name="Slide Number Placeholder 3"/>
          <p:cNvSpPr>
            <a:spLocks noGrp="1"/>
          </p:cNvSpPr>
          <p:nvPr>
            <p:ph type="sldNum" sz="quarter" idx="12"/>
          </p:nvPr>
        </p:nvSpPr>
        <p:spPr/>
        <p:txBody>
          <a:bodyPr/>
          <a:lstStyle/>
          <a:p>
            <a:fld id="{0626A560-D43F-4E42-9E25-CE5313D6E885}" type="slidenum">
              <a:rPr lang="en-IN" smtClean="0"/>
              <a:pPr/>
              <a:t>34</a:t>
            </a:fld>
            <a:endParaRPr lang="en-IN"/>
          </a:p>
        </p:txBody>
      </p:sp>
    </p:spTree>
    <p:extLst>
      <p:ext uri="{BB962C8B-B14F-4D97-AF65-F5344CB8AC3E}">
        <p14:creationId xmlns:p14="http://schemas.microsoft.com/office/powerpoint/2010/main" val="2648707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rmAutofit/>
          </a:bodyPr>
          <a:lstStyle/>
          <a:p>
            <a:pPr algn="ctr">
              <a:buNone/>
            </a:pPr>
            <a:r>
              <a:rPr lang="en-US" sz="3600" b="1" dirty="0"/>
              <a:t>The Access Matrix Model and Implementation</a:t>
            </a:r>
            <a:endParaRPr lang="en-IN" sz="36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3856"/>
            <a:ext cx="10515600" cy="407607"/>
          </a:xfrm>
        </p:spPr>
        <p:txBody>
          <a:bodyPr/>
          <a:lstStyle/>
          <a:p>
            <a:r>
              <a:rPr lang="en-US" dirty="0"/>
              <a:t>Access Matrix Model</a:t>
            </a:r>
            <a:endParaRPr lang="en-IN" dirty="0"/>
          </a:p>
        </p:txBody>
      </p:sp>
      <p:sp>
        <p:nvSpPr>
          <p:cNvPr id="3" name="Content Placeholder 2"/>
          <p:cNvSpPr>
            <a:spLocks noGrp="1"/>
          </p:cNvSpPr>
          <p:nvPr>
            <p:ph idx="1"/>
          </p:nvPr>
        </p:nvSpPr>
        <p:spPr>
          <a:xfrm>
            <a:off x="541986" y="1034320"/>
            <a:ext cx="10811814" cy="5070265"/>
          </a:xfrm>
        </p:spPr>
        <p:txBody>
          <a:bodyPr/>
          <a:lstStyle/>
          <a:p>
            <a:pPr algn="just"/>
            <a:r>
              <a:rPr lang="en-IN" b="1" dirty="0"/>
              <a:t>Access Matrix</a:t>
            </a:r>
            <a:r>
              <a:rPr lang="en-IN" dirty="0"/>
              <a:t> is a security model of protection state in computer system. </a:t>
            </a:r>
          </a:p>
          <a:p>
            <a:pPr algn="just"/>
            <a:r>
              <a:rPr lang="en-IN" dirty="0"/>
              <a:t>It is represented as a matrix.</a:t>
            </a:r>
          </a:p>
          <a:p>
            <a:pPr algn="just"/>
            <a:r>
              <a:rPr lang="en-IN" dirty="0"/>
              <a:t>A protection system consists of mechanisms to control user access to system resources or to control information flow in the system.</a:t>
            </a:r>
          </a:p>
          <a:p>
            <a:pPr algn="just"/>
            <a:r>
              <a:rPr lang="en-IN" i="1" dirty="0">
                <a:solidFill>
                  <a:srgbClr val="FFFF00"/>
                </a:solidFill>
              </a:rPr>
              <a:t>The most fundamental model of protection is the access matrix model in computer systems.</a:t>
            </a:r>
          </a:p>
          <a:p>
            <a:pPr algn="just"/>
            <a:r>
              <a:rPr lang="en-IN" dirty="0"/>
              <a:t> The original model is called access matrix since the authorization state, meaning the authorizations holding at a given time in the system, is represented as a matrix.</a:t>
            </a:r>
          </a:p>
          <a:p>
            <a:pPr algn="just"/>
            <a:r>
              <a:rPr lang="en-IN" dirty="0"/>
              <a:t>The matrix therefore gives an abstract representation of protection systems.</a:t>
            </a:r>
          </a:p>
          <a:p>
            <a:pPr algn="just"/>
            <a:r>
              <a:rPr lang="en-IN" dirty="0"/>
              <a:t>Access matrix is used </a:t>
            </a:r>
            <a:r>
              <a:rPr lang="en-IN" b="1" dirty="0">
                <a:solidFill>
                  <a:srgbClr val="FFFF00"/>
                </a:solidFill>
              </a:rPr>
              <a:t>to define the rights </a:t>
            </a:r>
            <a:r>
              <a:rPr lang="en-IN" dirty="0"/>
              <a:t>of each process executing in the domain with respect to each object. </a:t>
            </a:r>
          </a:p>
          <a:p>
            <a:pPr algn="just"/>
            <a:r>
              <a:rPr lang="en-IN" dirty="0"/>
              <a:t>It is used to describe which users have access to what objects.</a:t>
            </a:r>
          </a:p>
          <a:p>
            <a:pPr algn="just"/>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36</a:t>
            </a:fld>
            <a:endParaRPr lang="en-IN"/>
          </a:p>
        </p:txBody>
      </p:sp>
    </p:spTree>
    <p:extLst>
      <p:ext uri="{BB962C8B-B14F-4D97-AF65-F5344CB8AC3E}">
        <p14:creationId xmlns:p14="http://schemas.microsoft.com/office/powerpoint/2010/main" val="1867315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503836"/>
            <a:ext cx="10515600" cy="407607"/>
          </a:xfrm>
        </p:spPr>
        <p:txBody>
          <a:bodyPr/>
          <a:lstStyle/>
          <a:p>
            <a:r>
              <a:rPr lang="en-US" dirty="0"/>
              <a:t>Access Matrix Model</a:t>
            </a:r>
            <a:endParaRPr lang="en-IN" dirty="0"/>
          </a:p>
        </p:txBody>
      </p:sp>
      <p:sp>
        <p:nvSpPr>
          <p:cNvPr id="3" name="Content Placeholder 2"/>
          <p:cNvSpPr>
            <a:spLocks noGrp="1"/>
          </p:cNvSpPr>
          <p:nvPr>
            <p:ph idx="1"/>
          </p:nvPr>
        </p:nvSpPr>
        <p:spPr>
          <a:xfrm>
            <a:off x="541986" y="1319134"/>
            <a:ext cx="10811814" cy="4785452"/>
          </a:xfrm>
        </p:spPr>
        <p:txBody>
          <a:bodyPr/>
          <a:lstStyle/>
          <a:p>
            <a:pPr algn="just"/>
            <a:r>
              <a:rPr lang="en-IN" dirty="0"/>
              <a:t>The  model consists of the following </a:t>
            </a:r>
            <a:r>
              <a:rPr lang="en-IN" dirty="0">
                <a:solidFill>
                  <a:srgbClr val="FFFF00"/>
                </a:solidFill>
              </a:rPr>
              <a:t>three components</a:t>
            </a:r>
            <a:r>
              <a:rPr lang="en-IN" dirty="0"/>
              <a:t>:</a:t>
            </a:r>
          </a:p>
          <a:p>
            <a:pPr lvl="3" algn="just">
              <a:lnSpc>
                <a:spcPct val="200000"/>
              </a:lnSpc>
              <a:buNone/>
            </a:pPr>
            <a:r>
              <a:rPr lang="en-IN" dirty="0"/>
              <a:t>1. Current Objects</a:t>
            </a:r>
          </a:p>
          <a:p>
            <a:pPr lvl="3" algn="just">
              <a:lnSpc>
                <a:spcPct val="200000"/>
              </a:lnSpc>
              <a:buNone/>
            </a:pPr>
            <a:r>
              <a:rPr lang="en-IN" dirty="0"/>
              <a:t>2. Current Subjects</a:t>
            </a:r>
          </a:p>
          <a:p>
            <a:pPr lvl="3" algn="just">
              <a:lnSpc>
                <a:spcPct val="200000"/>
              </a:lnSpc>
              <a:buNone/>
            </a:pPr>
            <a:r>
              <a:rPr lang="en-IN" dirty="0"/>
              <a:t>3. Generic Rights</a:t>
            </a:r>
          </a:p>
          <a:p>
            <a:pPr marL="457200" indent="-457200" algn="just">
              <a:buAutoNum type="arabicPeriod"/>
            </a:pPr>
            <a:r>
              <a:rPr lang="en-IN" b="1" dirty="0"/>
              <a:t>Current Objects</a:t>
            </a:r>
          </a:p>
          <a:p>
            <a:pPr marL="725488" indent="352425"/>
            <a:r>
              <a:rPr lang="en-IN" dirty="0"/>
              <a:t>Current objects are a finite set of entities to which access is to be controlled.</a:t>
            </a:r>
          </a:p>
          <a:p>
            <a:pPr marL="725488" indent="352425"/>
            <a:r>
              <a:rPr lang="en-IN" dirty="0"/>
              <a:t>The set is denoted by ‘O’.</a:t>
            </a:r>
          </a:p>
          <a:p>
            <a:pPr marL="725488" indent="352425"/>
            <a:r>
              <a:rPr lang="en-IN" dirty="0"/>
              <a:t>Example : File</a:t>
            </a:r>
          </a:p>
          <a:p>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37</a:t>
            </a:fld>
            <a:endParaRPr lang="en-IN"/>
          </a:p>
        </p:txBody>
      </p:sp>
    </p:spTree>
    <p:extLst>
      <p:ext uri="{BB962C8B-B14F-4D97-AF65-F5344CB8AC3E}">
        <p14:creationId xmlns:p14="http://schemas.microsoft.com/office/powerpoint/2010/main" val="1867315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0" y="503836"/>
            <a:ext cx="10515600" cy="407607"/>
          </a:xfrm>
        </p:spPr>
        <p:txBody>
          <a:bodyPr/>
          <a:lstStyle/>
          <a:p>
            <a:r>
              <a:rPr lang="en-US" dirty="0"/>
              <a:t>Access Matrix Model</a:t>
            </a:r>
            <a:endParaRPr lang="en-IN" dirty="0"/>
          </a:p>
        </p:txBody>
      </p:sp>
      <p:sp>
        <p:nvSpPr>
          <p:cNvPr id="3" name="Content Placeholder 2"/>
          <p:cNvSpPr>
            <a:spLocks noGrp="1"/>
          </p:cNvSpPr>
          <p:nvPr>
            <p:ph idx="1"/>
          </p:nvPr>
        </p:nvSpPr>
        <p:spPr>
          <a:xfrm>
            <a:off x="541986" y="1319134"/>
            <a:ext cx="10811814" cy="4785452"/>
          </a:xfrm>
        </p:spPr>
        <p:txBody>
          <a:bodyPr/>
          <a:lstStyle/>
          <a:p>
            <a:pPr marL="457200" indent="-457200">
              <a:buAutoNum type="arabicPeriod" startAt="2"/>
            </a:pPr>
            <a:r>
              <a:rPr lang="en-IN" b="1" dirty="0"/>
              <a:t>Current Subjects </a:t>
            </a:r>
            <a:r>
              <a:rPr lang="en-IN" dirty="0"/>
              <a:t>	</a:t>
            </a:r>
          </a:p>
          <a:p>
            <a:pPr marL="1371600" lvl="2" indent="-457200"/>
            <a:r>
              <a:rPr lang="en-IN" dirty="0"/>
              <a:t>Current subjects are a finite set of entities that access current objects.</a:t>
            </a:r>
          </a:p>
          <a:p>
            <a:pPr marL="1371600" lvl="2" indent="-457200"/>
            <a:r>
              <a:rPr lang="en-IN" dirty="0"/>
              <a:t>The set is denotes by ‘S’.</a:t>
            </a:r>
          </a:p>
          <a:p>
            <a:pPr marL="1371600" lvl="2" indent="-457200"/>
            <a:r>
              <a:rPr lang="en-IN" dirty="0"/>
              <a:t>Example : Process</a:t>
            </a:r>
          </a:p>
          <a:p>
            <a:pPr marL="1371600" lvl="2" indent="-457200"/>
            <a:endParaRPr lang="en-IN" dirty="0"/>
          </a:p>
          <a:p>
            <a:pPr marL="457200" lvl="2" indent="-457200">
              <a:buAutoNum type="arabicPeriod" startAt="3"/>
            </a:pPr>
            <a:r>
              <a:rPr lang="en-IN" b="1" dirty="0"/>
              <a:t>Generic Rights</a:t>
            </a:r>
          </a:p>
          <a:p>
            <a:pPr marL="1371600" lvl="4" indent="-457200"/>
            <a:r>
              <a:rPr lang="en-IN" dirty="0"/>
              <a:t>A finite set of generic rights, R = {r1, r2, r3, .... , </a:t>
            </a:r>
            <a:r>
              <a:rPr lang="en-IN" dirty="0" err="1"/>
              <a:t>rm</a:t>
            </a:r>
            <a:r>
              <a:rPr lang="en-IN" dirty="0"/>
              <a:t>}, gives various access rights that subjects can have to objects.</a:t>
            </a:r>
          </a:p>
          <a:p>
            <a:pPr marL="1371600" lvl="4" indent="-457200"/>
            <a:r>
              <a:rPr lang="en-IN" dirty="0"/>
              <a:t>Example : read, write, own, delete etc.</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38</a:t>
            </a:fld>
            <a:endParaRPr lang="en-IN"/>
          </a:p>
        </p:txBody>
      </p:sp>
    </p:spTree>
    <p:extLst>
      <p:ext uri="{BB962C8B-B14F-4D97-AF65-F5344CB8AC3E}">
        <p14:creationId xmlns:p14="http://schemas.microsoft.com/office/powerpoint/2010/main" val="1867315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81" y="368925"/>
            <a:ext cx="10515600" cy="407607"/>
          </a:xfrm>
        </p:spPr>
        <p:txBody>
          <a:bodyPr/>
          <a:lstStyle/>
          <a:p>
            <a:r>
              <a:rPr lang="en-US" dirty="0"/>
              <a:t>The Protection State of a System</a:t>
            </a:r>
            <a:endParaRPr lang="en-IN" dirty="0"/>
          </a:p>
        </p:txBody>
      </p:sp>
      <p:sp>
        <p:nvSpPr>
          <p:cNvPr id="3" name="Content Placeholder 2"/>
          <p:cNvSpPr>
            <a:spLocks noGrp="1"/>
          </p:cNvSpPr>
          <p:nvPr>
            <p:ph idx="1"/>
          </p:nvPr>
        </p:nvSpPr>
        <p:spPr>
          <a:xfrm>
            <a:off x="541986" y="989351"/>
            <a:ext cx="10811814" cy="5115235"/>
          </a:xfrm>
        </p:spPr>
        <p:txBody>
          <a:bodyPr/>
          <a:lstStyle/>
          <a:p>
            <a:pPr marL="457200" lvl="2" indent="-457200"/>
            <a:r>
              <a:rPr lang="en-IN" dirty="0"/>
              <a:t>The protection state of a system is represented by a triplet ( S, O, P), where</a:t>
            </a:r>
          </a:p>
          <a:p>
            <a:pPr marL="1371600" lvl="4" indent="-457200"/>
            <a:r>
              <a:rPr lang="en-IN" dirty="0"/>
              <a:t>S is the set of current subjects.</a:t>
            </a:r>
          </a:p>
          <a:p>
            <a:pPr marL="1371600" lvl="4" indent="-457200"/>
            <a:r>
              <a:rPr lang="en-IN" dirty="0"/>
              <a:t>O is the set of current objects.</a:t>
            </a:r>
          </a:p>
          <a:p>
            <a:pPr marL="1371600" lvl="4" indent="-457200"/>
            <a:r>
              <a:rPr lang="en-IN" dirty="0"/>
              <a:t>P is a matrix called Access Matrix with a row for every current subject and a column for every current object.</a:t>
            </a:r>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39</a:t>
            </a:fld>
            <a:endParaRPr lang="en-IN"/>
          </a:p>
        </p:txBody>
      </p:sp>
      <p:pic>
        <p:nvPicPr>
          <p:cNvPr id="1026" name="Picture 2"/>
          <p:cNvPicPr>
            <a:picLocks noChangeAspect="1" noChangeArrowheads="1"/>
          </p:cNvPicPr>
          <p:nvPr/>
        </p:nvPicPr>
        <p:blipFill>
          <a:blip r:embed="rId2"/>
          <a:srcRect/>
          <a:stretch>
            <a:fillRect/>
          </a:stretch>
        </p:blipFill>
        <p:spPr bwMode="auto">
          <a:xfrm>
            <a:off x="659568" y="3110379"/>
            <a:ext cx="7734924" cy="3530263"/>
          </a:xfrm>
          <a:prstGeom prst="rect">
            <a:avLst/>
          </a:prstGeom>
          <a:noFill/>
          <a:ln w="9525">
            <a:noFill/>
            <a:miter lim="800000"/>
            <a:headEnd/>
            <a:tailEnd/>
          </a:ln>
          <a:effectLst/>
        </p:spPr>
      </p:pic>
      <p:sp>
        <p:nvSpPr>
          <p:cNvPr id="6" name="TextBox 5"/>
          <p:cNvSpPr txBox="1"/>
          <p:nvPr/>
        </p:nvSpPr>
        <p:spPr>
          <a:xfrm>
            <a:off x="8499422" y="3837482"/>
            <a:ext cx="3692578" cy="1477328"/>
          </a:xfrm>
          <a:prstGeom prst="rect">
            <a:avLst/>
          </a:prstGeom>
          <a:noFill/>
        </p:spPr>
        <p:txBody>
          <a:bodyPr wrap="square" rtlCol="0">
            <a:spAutoFit/>
          </a:bodyPr>
          <a:lstStyle/>
          <a:p>
            <a:r>
              <a:rPr lang="en-IN" b="1" dirty="0">
                <a:solidFill>
                  <a:schemeClr val="bg1"/>
                </a:solidFill>
              </a:rPr>
              <a:t>Matrix  itself </a:t>
            </a:r>
            <a:r>
              <a:rPr lang="en-IN" b="1" dirty="0" err="1">
                <a:solidFill>
                  <a:schemeClr val="bg1"/>
                </a:solidFill>
              </a:rPr>
              <a:t>ia</a:t>
            </a:r>
            <a:r>
              <a:rPr lang="en-IN" b="1" dirty="0">
                <a:solidFill>
                  <a:schemeClr val="bg1"/>
                </a:solidFill>
              </a:rPr>
              <a:t> a protected object.</a:t>
            </a:r>
          </a:p>
          <a:p>
            <a:r>
              <a:rPr lang="en-IN" b="1" dirty="0">
                <a:solidFill>
                  <a:schemeClr val="bg1"/>
                </a:solidFill>
              </a:rPr>
              <a:t>S  - Subject</a:t>
            </a:r>
          </a:p>
          <a:p>
            <a:r>
              <a:rPr lang="en-IN" b="1" dirty="0">
                <a:solidFill>
                  <a:schemeClr val="bg1"/>
                </a:solidFill>
              </a:rPr>
              <a:t>O – Object</a:t>
            </a:r>
          </a:p>
          <a:p>
            <a:r>
              <a:rPr lang="en-IN" b="1" dirty="0">
                <a:solidFill>
                  <a:schemeClr val="bg1"/>
                </a:solidFill>
              </a:rPr>
              <a:t>P [</a:t>
            </a:r>
            <a:r>
              <a:rPr lang="en-IN" b="1" dirty="0" err="1">
                <a:solidFill>
                  <a:schemeClr val="bg1"/>
                </a:solidFill>
              </a:rPr>
              <a:t>s,o</a:t>
            </a:r>
            <a:r>
              <a:rPr lang="en-IN" b="1" dirty="0">
                <a:solidFill>
                  <a:schemeClr val="bg1"/>
                </a:solidFill>
              </a:rPr>
              <a:t>] – Access right which s has to object o</a:t>
            </a:r>
          </a:p>
        </p:txBody>
      </p:sp>
    </p:spTree>
    <p:extLst>
      <p:ext uri="{BB962C8B-B14F-4D97-AF65-F5344CB8AC3E}">
        <p14:creationId xmlns:p14="http://schemas.microsoft.com/office/powerpoint/2010/main" val="1867315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170" y="323955"/>
            <a:ext cx="10515600" cy="407607"/>
          </a:xfrm>
        </p:spPr>
        <p:txBody>
          <a:bodyPr/>
          <a:lstStyle/>
          <a:p>
            <a:r>
              <a:rPr lang="en-US" dirty="0"/>
              <a:t>Classification of mutual exclusion algorithms</a:t>
            </a:r>
            <a:endParaRPr lang="en-IN" dirty="0"/>
          </a:p>
        </p:txBody>
      </p:sp>
      <p:sp>
        <p:nvSpPr>
          <p:cNvPr id="3" name="Content Placeholder 2"/>
          <p:cNvSpPr>
            <a:spLocks noGrp="1"/>
          </p:cNvSpPr>
          <p:nvPr>
            <p:ph idx="1"/>
          </p:nvPr>
        </p:nvSpPr>
        <p:spPr>
          <a:xfrm>
            <a:off x="541986" y="1049310"/>
            <a:ext cx="10811814" cy="5055275"/>
          </a:xfrm>
        </p:spPr>
        <p:txBody>
          <a:bodyPr/>
          <a:lstStyle/>
          <a:p>
            <a:pPr algn="just"/>
            <a:r>
              <a:rPr lang="en-US" dirty="0"/>
              <a:t>Algorithms differ in their </a:t>
            </a:r>
            <a:r>
              <a:rPr lang="en-US" dirty="0">
                <a:solidFill>
                  <a:srgbClr val="FFFF00"/>
                </a:solidFill>
              </a:rPr>
              <a:t>communication topology </a:t>
            </a:r>
            <a:r>
              <a:rPr lang="en-US" dirty="0"/>
              <a:t>and in the </a:t>
            </a:r>
            <a:r>
              <a:rPr lang="en-US" dirty="0">
                <a:solidFill>
                  <a:srgbClr val="FFFF00"/>
                </a:solidFill>
              </a:rPr>
              <a:t>amount of information maintained</a:t>
            </a:r>
            <a:r>
              <a:rPr lang="en-US" dirty="0"/>
              <a:t> by each site about other sites.</a:t>
            </a:r>
          </a:p>
          <a:p>
            <a:pPr algn="just"/>
            <a:r>
              <a:rPr lang="en-US" dirty="0"/>
              <a:t>Algorithms grouped into two classes.</a:t>
            </a:r>
          </a:p>
          <a:p>
            <a:pPr marL="457200" indent="-457200" algn="just">
              <a:buFont typeface="+mj-lt"/>
              <a:buAutoNum type="arabicPeriod"/>
            </a:pPr>
            <a:r>
              <a:rPr lang="en-US" dirty="0" err="1">
                <a:solidFill>
                  <a:srgbClr val="FFFF00"/>
                </a:solidFill>
              </a:rPr>
              <a:t>Nontoken</a:t>
            </a:r>
            <a:r>
              <a:rPr lang="en-US" dirty="0">
                <a:solidFill>
                  <a:srgbClr val="FFFF00"/>
                </a:solidFill>
              </a:rPr>
              <a:t>-based: </a:t>
            </a:r>
            <a:r>
              <a:rPr lang="en-US" dirty="0"/>
              <a:t>these algorithms require two or more successive rounds of message exchanges among sites. These are assertion based because a  site can enter its critical section (CS) when an assertion defined on its local variables becomes true. Mutual exclusion is enforced because the assertion becomes true only at one site at any given time.</a:t>
            </a:r>
          </a:p>
          <a:p>
            <a:pPr marL="457200" indent="-457200" algn="just">
              <a:buFont typeface="+mj-lt"/>
              <a:buAutoNum type="arabicPeriod"/>
            </a:pPr>
            <a:r>
              <a:rPr lang="en-US" dirty="0">
                <a:solidFill>
                  <a:srgbClr val="FFFF00"/>
                </a:solidFill>
              </a:rPr>
              <a:t>Token-based </a:t>
            </a:r>
            <a:r>
              <a:rPr lang="en-US" dirty="0"/>
              <a:t>:a unique token  (also known as PRIVILEGE based) is shared among the sites. A site is allowed to enter its CS if it possesses the token and it continues to hold the token until the execution of the CS is over.</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a:t>
            </a:fld>
            <a:endParaRPr lang="en-IN"/>
          </a:p>
        </p:txBody>
      </p:sp>
    </p:spTree>
    <p:extLst>
      <p:ext uri="{BB962C8B-B14F-4D97-AF65-F5344CB8AC3E}">
        <p14:creationId xmlns:p14="http://schemas.microsoft.com/office/powerpoint/2010/main" val="192855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220" y="308965"/>
            <a:ext cx="10515600" cy="407607"/>
          </a:xfrm>
        </p:spPr>
        <p:txBody>
          <a:bodyPr/>
          <a:lstStyle/>
          <a:p>
            <a:r>
              <a:rPr lang="en-US" dirty="0"/>
              <a:t>The Protection State of a System</a:t>
            </a:r>
            <a:endParaRPr lang="en-IN" dirty="0"/>
          </a:p>
        </p:txBody>
      </p:sp>
      <p:sp>
        <p:nvSpPr>
          <p:cNvPr id="3" name="Content Placeholder 2"/>
          <p:cNvSpPr>
            <a:spLocks noGrp="1"/>
          </p:cNvSpPr>
          <p:nvPr>
            <p:ph idx="1"/>
          </p:nvPr>
        </p:nvSpPr>
        <p:spPr>
          <a:xfrm>
            <a:off x="541986" y="899410"/>
            <a:ext cx="10811814" cy="5186597"/>
          </a:xfrm>
        </p:spPr>
        <p:txBody>
          <a:bodyPr/>
          <a:lstStyle/>
          <a:p>
            <a:pPr marL="457200" lvl="2" indent="-457200"/>
            <a:r>
              <a:rPr lang="en-IN" dirty="0"/>
              <a:t>The protection state of a system is represented by a triplet ( S, O, P), where</a:t>
            </a:r>
          </a:p>
          <a:p>
            <a:pPr marL="1371600" lvl="4" indent="-457200"/>
            <a:r>
              <a:rPr lang="en-IN" dirty="0"/>
              <a:t>S is the set of current subjects.</a:t>
            </a:r>
          </a:p>
          <a:p>
            <a:pPr marL="1371600" lvl="4" indent="-457200"/>
            <a:r>
              <a:rPr lang="en-IN" dirty="0"/>
              <a:t>O is the set of current objects.</a:t>
            </a:r>
          </a:p>
          <a:p>
            <a:pPr marL="1371600" lvl="4" indent="-457200"/>
            <a:r>
              <a:rPr lang="en-IN" dirty="0"/>
              <a:t>P is a matrix called Access Matrix with a row for every current subject and a column for every current object.</a:t>
            </a:r>
          </a:p>
          <a:p>
            <a:pPr marL="1371600" lvl="4" indent="-457200"/>
            <a:endParaRPr lang="en-IN" dirty="0"/>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40</a:t>
            </a:fld>
            <a:endParaRPr lang="en-IN"/>
          </a:p>
        </p:txBody>
      </p:sp>
      <p:pic>
        <p:nvPicPr>
          <p:cNvPr id="2055" name="Picture 7"/>
          <p:cNvPicPr>
            <a:picLocks noChangeAspect="1" noChangeArrowheads="1"/>
          </p:cNvPicPr>
          <p:nvPr/>
        </p:nvPicPr>
        <p:blipFill>
          <a:blip r:embed="rId2"/>
          <a:srcRect/>
          <a:stretch>
            <a:fillRect/>
          </a:stretch>
        </p:blipFill>
        <p:spPr bwMode="auto">
          <a:xfrm>
            <a:off x="1161972" y="2913324"/>
            <a:ext cx="10024963" cy="2842900"/>
          </a:xfrm>
          <a:prstGeom prst="rect">
            <a:avLst/>
          </a:prstGeom>
          <a:noFill/>
          <a:ln w="9525">
            <a:noFill/>
            <a:miter lim="800000"/>
            <a:headEnd/>
            <a:tailEnd/>
          </a:ln>
          <a:effectLst/>
        </p:spPr>
      </p:pic>
    </p:spTree>
    <p:extLst>
      <p:ext uri="{BB962C8B-B14F-4D97-AF65-F5344CB8AC3E}">
        <p14:creationId xmlns:p14="http://schemas.microsoft.com/office/powerpoint/2010/main" val="1867315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191" y="668729"/>
            <a:ext cx="10515600" cy="407607"/>
          </a:xfrm>
        </p:spPr>
        <p:txBody>
          <a:bodyPr/>
          <a:lstStyle/>
          <a:p>
            <a:r>
              <a:rPr lang="en-US" dirty="0"/>
              <a:t>The Protection State of a System</a:t>
            </a:r>
            <a:endParaRPr lang="en-IN" dirty="0"/>
          </a:p>
        </p:txBody>
      </p:sp>
      <p:sp>
        <p:nvSpPr>
          <p:cNvPr id="3" name="Content Placeholder 2"/>
          <p:cNvSpPr>
            <a:spLocks noGrp="1"/>
          </p:cNvSpPr>
          <p:nvPr>
            <p:ph idx="1"/>
          </p:nvPr>
        </p:nvSpPr>
        <p:spPr>
          <a:xfrm>
            <a:off x="541986" y="1349115"/>
            <a:ext cx="10811814" cy="4736892"/>
          </a:xfrm>
        </p:spPr>
        <p:txBody>
          <a:bodyPr/>
          <a:lstStyle/>
          <a:p>
            <a:pPr marL="457200" lvl="2" indent="-457200">
              <a:lnSpc>
                <a:spcPct val="200000"/>
              </a:lnSpc>
            </a:pPr>
            <a:r>
              <a:rPr lang="en-IN" dirty="0"/>
              <a:t>The Access matrix model of a protection system is very popular because of its simplicity, elegant structure and amenability to various implementations.</a:t>
            </a:r>
          </a:p>
          <a:p>
            <a:pPr marL="1371600" lvl="4" indent="-457200"/>
            <a:endParaRPr lang="en-IN" dirty="0"/>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41</a:t>
            </a:fld>
            <a:endParaRPr lang="en-IN"/>
          </a:p>
        </p:txBody>
      </p:sp>
    </p:spTree>
    <p:extLst>
      <p:ext uri="{BB962C8B-B14F-4D97-AF65-F5344CB8AC3E}">
        <p14:creationId xmlns:p14="http://schemas.microsoft.com/office/powerpoint/2010/main" val="1867315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0" y="518827"/>
            <a:ext cx="10515600" cy="407607"/>
          </a:xfrm>
        </p:spPr>
        <p:txBody>
          <a:bodyPr/>
          <a:lstStyle/>
          <a:p>
            <a:r>
              <a:rPr lang="en-US" dirty="0"/>
              <a:t>Implementation of the Access Matrix</a:t>
            </a:r>
            <a:endParaRPr lang="en-IN" dirty="0"/>
          </a:p>
        </p:txBody>
      </p:sp>
      <p:sp>
        <p:nvSpPr>
          <p:cNvPr id="3" name="Content Placeholder 2"/>
          <p:cNvSpPr>
            <a:spLocks noGrp="1"/>
          </p:cNvSpPr>
          <p:nvPr>
            <p:ph idx="1"/>
          </p:nvPr>
        </p:nvSpPr>
        <p:spPr>
          <a:xfrm>
            <a:off x="541986" y="1274164"/>
            <a:ext cx="10811814" cy="4811843"/>
          </a:xfrm>
        </p:spPr>
        <p:txBody>
          <a:bodyPr/>
          <a:lstStyle/>
          <a:p>
            <a:pPr marL="457200" lvl="2" indent="-457200"/>
            <a:r>
              <a:rPr lang="en-IN" dirty="0"/>
              <a:t>The Access matrix is very sparse and takes up a large chunk of memory. </a:t>
            </a:r>
          </a:p>
          <a:p>
            <a:pPr marL="457200" lvl="2" indent="-457200"/>
            <a:endParaRPr lang="en-IN" dirty="0"/>
          </a:p>
          <a:p>
            <a:pPr marL="457200" lvl="2" indent="-457200"/>
            <a:r>
              <a:rPr lang="en-IN" dirty="0"/>
              <a:t>So, any direct implementation of the access matrix for access control is likely to be very storage inefficient.</a:t>
            </a:r>
          </a:p>
          <a:p>
            <a:pPr marL="457200" lvl="2" indent="-457200">
              <a:buNone/>
            </a:pPr>
            <a:endParaRPr lang="en-IN" dirty="0"/>
          </a:p>
          <a:p>
            <a:pPr marL="457200" lvl="2" indent="-457200"/>
            <a:r>
              <a:rPr lang="en-IN" dirty="0"/>
              <a:t>Three implementations of the access matrix model:</a:t>
            </a:r>
          </a:p>
          <a:p>
            <a:pPr marL="1371600" lvl="4" indent="-457200">
              <a:lnSpc>
                <a:spcPct val="150000"/>
              </a:lnSpc>
              <a:buAutoNum type="arabicPeriod"/>
            </a:pPr>
            <a:r>
              <a:rPr lang="en-IN" b="1" dirty="0"/>
              <a:t>Capabilities</a:t>
            </a:r>
          </a:p>
          <a:p>
            <a:pPr marL="1371600" lvl="4" indent="-457200">
              <a:lnSpc>
                <a:spcPct val="150000"/>
              </a:lnSpc>
              <a:buAutoNum type="arabicPeriod"/>
            </a:pPr>
            <a:r>
              <a:rPr lang="en-IN" b="1" dirty="0"/>
              <a:t>The Access Control List Method</a:t>
            </a:r>
          </a:p>
          <a:p>
            <a:pPr marL="1371600" lvl="4" indent="-457200">
              <a:lnSpc>
                <a:spcPct val="150000"/>
              </a:lnSpc>
              <a:buAutoNum type="arabicPeriod"/>
            </a:pPr>
            <a:r>
              <a:rPr lang="en-IN" b="1" dirty="0"/>
              <a:t>The Lock – Key Method</a:t>
            </a:r>
          </a:p>
          <a:p>
            <a:pPr marL="457200" lvl="2" indent="-457200"/>
            <a:endParaRPr lang="en-IN" dirty="0"/>
          </a:p>
          <a:p>
            <a:pPr marL="1371600" lvl="4" indent="-457200"/>
            <a:endParaRPr lang="en-IN" dirty="0"/>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42</a:t>
            </a:fld>
            <a:endParaRPr lang="en-IN"/>
          </a:p>
        </p:txBody>
      </p:sp>
    </p:spTree>
    <p:extLst>
      <p:ext uri="{BB962C8B-B14F-4D97-AF65-F5344CB8AC3E}">
        <p14:creationId xmlns:p14="http://schemas.microsoft.com/office/powerpoint/2010/main" val="1867315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220" y="308965"/>
            <a:ext cx="10515600" cy="407607"/>
          </a:xfrm>
        </p:spPr>
        <p:txBody>
          <a:bodyPr/>
          <a:lstStyle/>
          <a:p>
            <a:pPr marL="1371600" lvl="4" indent="-457200" algn="ctr"/>
            <a:r>
              <a:rPr lang="en-IN" sz="2800" b="1" kern="1200" dirty="0">
                <a:solidFill>
                  <a:schemeClr val="bg1"/>
                </a:solidFill>
                <a:latin typeface="+mn-lt"/>
                <a:ea typeface="+mn-ea"/>
                <a:cs typeface="+mn-cs"/>
              </a:rPr>
              <a:t>1. Capabilities</a:t>
            </a:r>
          </a:p>
        </p:txBody>
      </p:sp>
      <p:sp>
        <p:nvSpPr>
          <p:cNvPr id="3" name="Content Placeholder 2"/>
          <p:cNvSpPr>
            <a:spLocks noGrp="1"/>
          </p:cNvSpPr>
          <p:nvPr>
            <p:ph idx="1"/>
          </p:nvPr>
        </p:nvSpPr>
        <p:spPr>
          <a:xfrm>
            <a:off x="541986" y="899410"/>
            <a:ext cx="10811814" cy="5186597"/>
          </a:xfrm>
        </p:spPr>
        <p:txBody>
          <a:bodyPr>
            <a:normAutofit fontScale="92500" lnSpcReduction="10000"/>
          </a:bodyPr>
          <a:lstStyle/>
          <a:p>
            <a:pPr marL="457200" lvl="2" indent="-457200" algn="just">
              <a:lnSpc>
                <a:spcPct val="150000"/>
              </a:lnSpc>
            </a:pPr>
            <a:r>
              <a:rPr lang="en-IN" dirty="0"/>
              <a:t>This method refers to </a:t>
            </a:r>
            <a:r>
              <a:rPr lang="en-IN" b="1" dirty="0">
                <a:solidFill>
                  <a:srgbClr val="FFFF00"/>
                </a:solidFill>
              </a:rPr>
              <a:t>row wise decomposition </a:t>
            </a:r>
            <a:r>
              <a:rPr lang="en-IN" dirty="0"/>
              <a:t>of the access matrix. </a:t>
            </a:r>
          </a:p>
          <a:p>
            <a:pPr marL="457200" lvl="2" indent="-457200" algn="just">
              <a:lnSpc>
                <a:spcPct val="150000"/>
              </a:lnSpc>
            </a:pPr>
            <a:r>
              <a:rPr lang="en-IN" dirty="0"/>
              <a:t>Each Subject is assigned with a list of </a:t>
            </a:r>
            <a:r>
              <a:rPr lang="en-IN" dirty="0" err="1"/>
              <a:t>tuples</a:t>
            </a:r>
            <a:r>
              <a:rPr lang="en-IN" dirty="0"/>
              <a:t> (o, P[s, o]) for all objects o that it is allowed to access. </a:t>
            </a:r>
          </a:p>
          <a:p>
            <a:pPr marL="457200" lvl="2" indent="-457200" algn="just">
              <a:lnSpc>
                <a:spcPct val="150000"/>
              </a:lnSpc>
            </a:pPr>
            <a:r>
              <a:rPr lang="en-IN" dirty="0"/>
              <a:t>This </a:t>
            </a:r>
            <a:r>
              <a:rPr lang="en-IN" dirty="0" err="1"/>
              <a:t>tuples</a:t>
            </a:r>
            <a:r>
              <a:rPr lang="en-IN" dirty="0"/>
              <a:t> are called Capabilities. </a:t>
            </a:r>
          </a:p>
          <a:p>
            <a:pPr marL="457200" lvl="2" indent="-457200" algn="just">
              <a:lnSpc>
                <a:spcPct val="150000"/>
              </a:lnSpc>
            </a:pPr>
            <a:r>
              <a:rPr lang="en-IN" dirty="0"/>
              <a:t>If a subject s possess a capability (o, P[s, o]) then it is authorized/allowed to access object o in the manner which is described in P[s, o]. </a:t>
            </a:r>
          </a:p>
          <a:p>
            <a:pPr marL="457200" lvl="2" indent="-457200" algn="just">
              <a:lnSpc>
                <a:spcPct val="150000"/>
              </a:lnSpc>
            </a:pPr>
            <a:r>
              <a:rPr lang="en-IN" dirty="0"/>
              <a:t>A subject is allowed to access any objects for which it holds the capabilities.</a:t>
            </a:r>
          </a:p>
          <a:p>
            <a:pPr marL="457200" lvl="2" indent="-457200" algn="just">
              <a:lnSpc>
                <a:spcPct val="150000"/>
              </a:lnSpc>
            </a:pPr>
            <a:r>
              <a:rPr lang="en-IN" dirty="0"/>
              <a:t>Possession of a capability is treated as the evidence to access the object in the ways specified in the capability. </a:t>
            </a:r>
          </a:p>
          <a:p>
            <a:pPr marL="457200" lvl="2" indent="-457200" algn="just">
              <a:lnSpc>
                <a:spcPct val="150000"/>
              </a:lnSpc>
            </a:pPr>
            <a:r>
              <a:rPr lang="en-IN" dirty="0"/>
              <a:t>Capabilities are not meant to be forged.</a:t>
            </a:r>
          </a:p>
          <a:p>
            <a:pPr marL="1371600" lvl="4" indent="-457200"/>
            <a:endParaRPr lang="en-IN" dirty="0"/>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43</a:t>
            </a:fld>
            <a:endParaRPr lang="en-IN"/>
          </a:p>
        </p:txBody>
      </p:sp>
    </p:spTree>
    <p:extLst>
      <p:ext uri="{BB962C8B-B14F-4D97-AF65-F5344CB8AC3E}">
        <p14:creationId xmlns:p14="http://schemas.microsoft.com/office/powerpoint/2010/main" val="1867315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824459"/>
          </a:xfrm>
        </p:spPr>
        <p:txBody>
          <a:bodyPr/>
          <a:lstStyle/>
          <a:p>
            <a:pPr marL="1371600" lvl="4" indent="-457200" algn="ctr"/>
            <a:r>
              <a:rPr lang="en-IN" sz="2400" b="1" kern="1200" dirty="0">
                <a:solidFill>
                  <a:schemeClr val="bg1"/>
                </a:solidFill>
                <a:latin typeface="+mn-lt"/>
                <a:ea typeface="+mn-ea"/>
                <a:cs typeface="+mn-cs"/>
              </a:rPr>
              <a:t>1. Capabilities</a:t>
            </a:r>
          </a:p>
        </p:txBody>
      </p:sp>
      <p:sp>
        <p:nvSpPr>
          <p:cNvPr id="3" name="Content Placeholder 2"/>
          <p:cNvSpPr>
            <a:spLocks noGrp="1"/>
          </p:cNvSpPr>
          <p:nvPr>
            <p:ph sz="half" idx="2"/>
          </p:nvPr>
        </p:nvSpPr>
        <p:spPr>
          <a:xfrm>
            <a:off x="509666" y="674557"/>
            <a:ext cx="11362544" cy="4092315"/>
          </a:xfrm>
        </p:spPr>
        <p:txBody>
          <a:bodyPr>
            <a:normAutofit/>
          </a:bodyPr>
          <a:lstStyle/>
          <a:p>
            <a:pPr marL="457200" lvl="2" indent="-457200" algn="just">
              <a:lnSpc>
                <a:spcPct val="100000"/>
              </a:lnSpc>
            </a:pPr>
            <a:r>
              <a:rPr lang="en-IN" dirty="0"/>
              <a:t>Capabilities contain two fields:</a:t>
            </a:r>
          </a:p>
          <a:p>
            <a:pPr marL="914400" lvl="3" indent="-457200" algn="just">
              <a:lnSpc>
                <a:spcPct val="100000"/>
              </a:lnSpc>
              <a:buNone/>
            </a:pPr>
            <a:r>
              <a:rPr lang="en-IN" b="1" dirty="0"/>
              <a:t>	(</a:t>
            </a:r>
            <a:r>
              <a:rPr lang="en-IN" b="1" dirty="0" err="1"/>
              <a:t>i</a:t>
            </a:r>
            <a:r>
              <a:rPr lang="en-IN" b="1" dirty="0"/>
              <a:t>)</a:t>
            </a:r>
            <a:r>
              <a:rPr lang="en-IN" dirty="0"/>
              <a:t> Object Descriptor</a:t>
            </a:r>
          </a:p>
          <a:p>
            <a:pPr marL="914400" lvl="3" indent="-457200" algn="just">
              <a:lnSpc>
                <a:spcPct val="100000"/>
              </a:lnSpc>
              <a:buNone/>
            </a:pPr>
            <a:r>
              <a:rPr lang="en-IN" dirty="0"/>
              <a:t>	 </a:t>
            </a:r>
            <a:r>
              <a:rPr lang="en-IN" b="1" dirty="0"/>
              <a:t>(ii)</a:t>
            </a:r>
            <a:r>
              <a:rPr lang="en-IN" dirty="0"/>
              <a:t> Access Rights </a:t>
            </a:r>
          </a:p>
          <a:p>
            <a:pPr algn="just" fontAlgn="base">
              <a:lnSpc>
                <a:spcPct val="100000"/>
              </a:lnSpc>
            </a:pPr>
            <a:r>
              <a:rPr lang="en-IN" dirty="0">
                <a:solidFill>
                  <a:srgbClr val="FFFF00"/>
                </a:solidFill>
              </a:rPr>
              <a:t>Object Descriptor </a:t>
            </a:r>
            <a:r>
              <a:rPr lang="en-IN" dirty="0"/>
              <a:t>contain the address/identifier for the objects </a:t>
            </a:r>
          </a:p>
          <a:p>
            <a:pPr algn="just" fontAlgn="base">
              <a:lnSpc>
                <a:spcPct val="100000"/>
              </a:lnSpc>
            </a:pPr>
            <a:r>
              <a:rPr lang="en-IN" dirty="0">
                <a:solidFill>
                  <a:srgbClr val="FFFF00"/>
                </a:solidFill>
              </a:rPr>
              <a:t>Access Rights </a:t>
            </a:r>
            <a:r>
              <a:rPr lang="en-IN" dirty="0"/>
              <a:t>contain the rights which the subject has on object, mainly read write, execute. </a:t>
            </a:r>
          </a:p>
          <a:p>
            <a:pPr algn="just" fontAlgn="base">
              <a:lnSpc>
                <a:spcPct val="100000"/>
              </a:lnSpc>
            </a:pPr>
            <a:r>
              <a:rPr lang="en-IN" dirty="0"/>
              <a:t>Since object Descriptor contains address it may be used as an </a:t>
            </a:r>
            <a:r>
              <a:rPr lang="en-IN" dirty="0">
                <a:solidFill>
                  <a:srgbClr val="92D050"/>
                </a:solidFill>
              </a:rPr>
              <a:t>addressing mechanism</a:t>
            </a:r>
            <a:r>
              <a:rPr lang="en-IN" dirty="0"/>
              <a:t> also.</a:t>
            </a:r>
          </a:p>
          <a:p>
            <a:pPr algn="just" fontAlgn="base">
              <a:lnSpc>
                <a:spcPct val="100000"/>
              </a:lnSpc>
            </a:pPr>
            <a:r>
              <a:rPr lang="en-IN" dirty="0"/>
              <a:t>Below is the format of capability.</a:t>
            </a:r>
          </a:p>
          <a:p>
            <a:pPr fontAlgn="base"/>
            <a:endParaRPr lang="en-IN" dirty="0"/>
          </a:p>
          <a:p>
            <a:pPr marL="457200" lvl="3" indent="-457200" algn="just">
              <a:lnSpc>
                <a:spcPct val="150000"/>
              </a:lnSpc>
            </a:pPr>
            <a:endParaRPr lang="en-IN" dirty="0"/>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44</a:t>
            </a:fld>
            <a:endParaRPr lang="en-IN"/>
          </a:p>
        </p:txBody>
      </p:sp>
      <p:pic>
        <p:nvPicPr>
          <p:cNvPr id="3075" name="Picture 3"/>
          <p:cNvPicPr>
            <a:picLocks noGrp="1" noChangeAspect="1" noChangeArrowheads="1"/>
          </p:cNvPicPr>
          <p:nvPr>
            <p:ph sz="quarter" idx="4"/>
          </p:nvPr>
        </p:nvPicPr>
        <p:blipFill>
          <a:blip r:embed="rId2"/>
          <a:srcRect/>
          <a:stretch>
            <a:fillRect/>
          </a:stretch>
        </p:blipFill>
        <p:spPr bwMode="auto">
          <a:xfrm>
            <a:off x="2248525" y="4701437"/>
            <a:ext cx="7824865" cy="1879245"/>
          </a:xfrm>
          <a:prstGeom prst="rect">
            <a:avLst/>
          </a:prstGeom>
          <a:noFill/>
          <a:ln w="9525">
            <a:noFill/>
            <a:miter lim="800000"/>
            <a:headEnd/>
            <a:tailEnd/>
          </a:ln>
          <a:effectLst/>
        </p:spPr>
      </p:pic>
    </p:spTree>
    <p:extLst>
      <p:ext uri="{BB962C8B-B14F-4D97-AF65-F5344CB8AC3E}">
        <p14:creationId xmlns:p14="http://schemas.microsoft.com/office/powerpoint/2010/main" val="1867315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824459"/>
          </a:xfrm>
        </p:spPr>
        <p:txBody>
          <a:bodyPr/>
          <a:lstStyle/>
          <a:p>
            <a:pPr marL="1371600" lvl="4" indent="-457200" algn="ctr"/>
            <a:r>
              <a:rPr lang="en-IN" sz="2400" b="1" dirty="0">
                <a:solidFill>
                  <a:schemeClr val="bg1"/>
                </a:solidFill>
              </a:rPr>
              <a:t>2. Access Control List</a:t>
            </a:r>
            <a:endParaRPr lang="en-IN" sz="2400" b="1" kern="1200" dirty="0">
              <a:solidFill>
                <a:schemeClr val="bg1"/>
              </a:solidFill>
              <a:latin typeface="+mn-lt"/>
              <a:ea typeface="+mn-ea"/>
              <a:cs typeface="+mn-cs"/>
            </a:endParaRPr>
          </a:p>
        </p:txBody>
      </p:sp>
      <p:sp>
        <p:nvSpPr>
          <p:cNvPr id="3" name="Content Placeholder 2"/>
          <p:cNvSpPr>
            <a:spLocks noGrp="1"/>
          </p:cNvSpPr>
          <p:nvPr>
            <p:ph sz="half" idx="2"/>
          </p:nvPr>
        </p:nvSpPr>
        <p:spPr>
          <a:xfrm>
            <a:off x="509666" y="674557"/>
            <a:ext cx="11362544" cy="5291528"/>
          </a:xfrm>
        </p:spPr>
        <p:txBody>
          <a:bodyPr>
            <a:normAutofit/>
          </a:bodyPr>
          <a:lstStyle/>
          <a:p>
            <a:pPr indent="-457200" fontAlgn="base">
              <a:lnSpc>
                <a:spcPct val="120000"/>
              </a:lnSpc>
              <a:spcBef>
                <a:spcPts val="500"/>
              </a:spcBef>
            </a:pPr>
            <a:r>
              <a:rPr lang="en-IN" sz="2200" dirty="0"/>
              <a:t>This method refers to </a:t>
            </a:r>
            <a:r>
              <a:rPr lang="en-IN" sz="2200" b="1" dirty="0">
                <a:solidFill>
                  <a:srgbClr val="FFFF00"/>
                </a:solidFill>
              </a:rPr>
              <a:t>column wise decomposition </a:t>
            </a:r>
            <a:r>
              <a:rPr lang="en-IN" sz="2200" dirty="0"/>
              <a:t>of the access matrix . </a:t>
            </a:r>
          </a:p>
          <a:p>
            <a:pPr indent="-457200" fontAlgn="base">
              <a:lnSpc>
                <a:spcPct val="120000"/>
              </a:lnSpc>
              <a:spcBef>
                <a:spcPts val="500"/>
              </a:spcBef>
            </a:pPr>
            <a:r>
              <a:rPr lang="en-IN" sz="2200" dirty="0"/>
              <a:t>Each object o has a list containing </a:t>
            </a:r>
            <a:r>
              <a:rPr lang="en-IN" sz="2200" dirty="0" err="1"/>
              <a:t>tuples</a:t>
            </a:r>
            <a:r>
              <a:rPr lang="en-IN" sz="2200" dirty="0"/>
              <a:t> like (s, P[s, o]) for all subjects s which can access the object.</a:t>
            </a:r>
          </a:p>
          <a:p>
            <a:pPr indent="-457200" fontAlgn="base">
              <a:lnSpc>
                <a:spcPct val="120000"/>
              </a:lnSpc>
              <a:spcBef>
                <a:spcPts val="500"/>
              </a:spcBef>
            </a:pPr>
            <a:r>
              <a:rPr lang="en-IN" sz="2200" dirty="0"/>
              <a:t>P[s, o] denotes the rights of the subject s on the object o.</a:t>
            </a:r>
          </a:p>
          <a:p>
            <a:pPr indent="-457200" fontAlgn="base">
              <a:lnSpc>
                <a:spcPct val="120000"/>
              </a:lnSpc>
              <a:spcBef>
                <a:spcPts val="500"/>
              </a:spcBef>
            </a:pPr>
            <a:r>
              <a:rPr lang="en-IN" sz="2200" dirty="0"/>
              <a:t>when a subject s request to access  to the object o it is executed in the following manner.</a:t>
            </a:r>
          </a:p>
          <a:p>
            <a:pPr lvl="2" indent="-457200" fontAlgn="base">
              <a:lnSpc>
                <a:spcPct val="120000"/>
              </a:lnSpc>
            </a:pPr>
            <a:r>
              <a:rPr lang="en-IN" sz="2200" dirty="0"/>
              <a:t>The system searches the access control list of o to find out if an entry (s, ) exist for subject s</a:t>
            </a:r>
          </a:p>
          <a:p>
            <a:pPr lvl="2" indent="-457200" fontAlgn="base">
              <a:lnSpc>
                <a:spcPct val="120000"/>
              </a:lnSpc>
            </a:pPr>
            <a:r>
              <a:rPr lang="en-IN" sz="2200" dirty="0"/>
              <a:t>If and entry (s, ₼) exists for subject s then the system checks to see if the requested access is permitted or not.(i.e., </a:t>
            </a:r>
            <a:r>
              <a:rPr lang="el-GR" sz="2200" dirty="0"/>
              <a:t>α</a:t>
            </a:r>
            <a:r>
              <a:rPr lang="en-IN" sz="2200" dirty="0"/>
              <a:t> </a:t>
            </a:r>
            <a:r>
              <a:rPr lang="en-IN" sz="2200" dirty="0">
                <a:latin typeface="Berlin Sans FB"/>
              </a:rPr>
              <a:t>belong to </a:t>
            </a:r>
            <a:r>
              <a:rPr lang="en-IN" sz="2200" dirty="0"/>
              <a:t> ₼  )</a:t>
            </a:r>
          </a:p>
          <a:p>
            <a:pPr lvl="2" indent="-457200" fontAlgn="base">
              <a:lnSpc>
                <a:spcPct val="120000"/>
              </a:lnSpc>
            </a:pPr>
            <a:r>
              <a:rPr lang="en-IN" sz="2200" dirty="0"/>
              <a:t>If the requested access is permitted then the request is executed else an appropriate exception is raised.</a:t>
            </a:r>
          </a:p>
        </p:txBody>
      </p:sp>
      <p:sp>
        <p:nvSpPr>
          <p:cNvPr id="4" name="Slide Number Placeholder 3"/>
          <p:cNvSpPr>
            <a:spLocks noGrp="1"/>
          </p:cNvSpPr>
          <p:nvPr>
            <p:ph type="sldNum" sz="quarter" idx="12"/>
          </p:nvPr>
        </p:nvSpPr>
        <p:spPr/>
        <p:txBody>
          <a:bodyPr/>
          <a:lstStyle/>
          <a:p>
            <a:fld id="{0626A560-D43F-4E42-9E25-CE5313D6E885}" type="slidenum">
              <a:rPr lang="en-IN" smtClean="0"/>
              <a:pPr/>
              <a:t>45</a:t>
            </a:fld>
            <a:endParaRPr lang="en-IN"/>
          </a:p>
        </p:txBody>
      </p:sp>
    </p:spTree>
    <p:extLst>
      <p:ext uri="{BB962C8B-B14F-4D97-AF65-F5344CB8AC3E}">
        <p14:creationId xmlns:p14="http://schemas.microsoft.com/office/powerpoint/2010/main" val="1867315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013970"/>
          </a:xfrm>
        </p:spPr>
        <p:txBody>
          <a:bodyPr/>
          <a:lstStyle/>
          <a:p>
            <a:r>
              <a:rPr lang="en-IN" sz="3600" dirty="0"/>
              <a:t>Access Control List</a:t>
            </a:r>
          </a:p>
        </p:txBody>
      </p:sp>
      <p:sp>
        <p:nvSpPr>
          <p:cNvPr id="3" name="Text Placeholder 2"/>
          <p:cNvSpPr>
            <a:spLocks noGrp="1"/>
          </p:cNvSpPr>
          <p:nvPr>
            <p:ph type="body" idx="1"/>
          </p:nvPr>
        </p:nvSpPr>
        <p:spPr>
          <a:xfrm>
            <a:off x="5711252" y="1366370"/>
            <a:ext cx="5111646" cy="522391"/>
          </a:xfrm>
        </p:spPr>
        <p:txBody>
          <a:bodyPr>
            <a:normAutofit fontScale="85000" lnSpcReduction="10000"/>
          </a:bodyPr>
          <a:lstStyle/>
          <a:p>
            <a:r>
              <a:rPr lang="en-IN" dirty="0"/>
              <a:t>	A schematic of an access control list</a:t>
            </a:r>
          </a:p>
        </p:txBody>
      </p:sp>
      <p:sp>
        <p:nvSpPr>
          <p:cNvPr id="7" name="Slide Number Placeholder 6"/>
          <p:cNvSpPr>
            <a:spLocks noGrp="1"/>
          </p:cNvSpPr>
          <p:nvPr>
            <p:ph type="sldNum" sz="quarter" idx="12"/>
          </p:nvPr>
        </p:nvSpPr>
        <p:spPr/>
        <p:txBody>
          <a:bodyPr/>
          <a:lstStyle/>
          <a:p>
            <a:fld id="{0626A560-D43F-4E42-9E25-CE5313D6E885}" type="slidenum">
              <a:rPr lang="en-IN" smtClean="0"/>
              <a:pPr/>
              <a:t>46</a:t>
            </a:fld>
            <a:endParaRPr lang="en-IN"/>
          </a:p>
        </p:txBody>
      </p:sp>
      <p:pic>
        <p:nvPicPr>
          <p:cNvPr id="5123" name="Picture 3"/>
          <p:cNvPicPr>
            <a:picLocks noGrp="1" noChangeAspect="1" noChangeArrowheads="1"/>
          </p:cNvPicPr>
          <p:nvPr>
            <p:ph sz="quarter" idx="4"/>
          </p:nvPr>
        </p:nvPicPr>
        <p:blipFill>
          <a:blip r:embed="rId2"/>
          <a:srcRect/>
          <a:stretch>
            <a:fillRect/>
          </a:stretch>
        </p:blipFill>
        <p:spPr bwMode="auto">
          <a:xfrm>
            <a:off x="6692416" y="1885703"/>
            <a:ext cx="4085511" cy="4355980"/>
          </a:xfrm>
          <a:prstGeom prst="rect">
            <a:avLst/>
          </a:prstGeom>
          <a:noFill/>
          <a:ln w="9525">
            <a:noFill/>
            <a:miter lim="800000"/>
            <a:headEnd/>
            <a:tailEnd/>
          </a:ln>
          <a:effectLst/>
        </p:spPr>
      </p:pic>
      <p:sp>
        <p:nvSpPr>
          <p:cNvPr id="10" name="Content Placeholder 9"/>
          <p:cNvSpPr>
            <a:spLocks noGrp="1"/>
          </p:cNvSpPr>
          <p:nvPr>
            <p:ph sz="half" idx="2"/>
          </p:nvPr>
        </p:nvSpPr>
        <p:spPr>
          <a:xfrm>
            <a:off x="719866" y="2070359"/>
            <a:ext cx="5157787" cy="3684588"/>
          </a:xfrm>
        </p:spPr>
        <p:txBody>
          <a:bodyPr/>
          <a:lstStyle/>
          <a:p>
            <a:r>
              <a:rPr lang="en-IN" b="1" dirty="0"/>
              <a:t>Features:</a:t>
            </a:r>
          </a:p>
          <a:p>
            <a:pPr lvl="1"/>
            <a:r>
              <a:rPr lang="en-IN" dirty="0"/>
              <a:t>Easy Revocation</a:t>
            </a:r>
          </a:p>
          <a:p>
            <a:pPr lvl="1"/>
            <a:r>
              <a:rPr lang="en-IN" dirty="0"/>
              <a:t>Easy Review of an Access</a:t>
            </a:r>
          </a:p>
          <a:p>
            <a:pPr marL="228600" lvl="1"/>
            <a:endParaRPr lang="en-IN" dirty="0"/>
          </a:p>
          <a:p>
            <a:pPr marL="228600" lvl="1"/>
            <a:r>
              <a:rPr lang="en-IN" b="1" dirty="0"/>
              <a:t>Implementation Considerations:</a:t>
            </a:r>
          </a:p>
          <a:p>
            <a:pPr marL="685800" lvl="2"/>
            <a:r>
              <a:rPr lang="en-IN" dirty="0"/>
              <a:t>Efficiency of Execution</a:t>
            </a:r>
          </a:p>
          <a:p>
            <a:pPr marL="685800" lvl="2"/>
            <a:r>
              <a:rPr lang="en-IN" dirty="0"/>
              <a:t>Efficiency of Storage</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59" y="314794"/>
            <a:ext cx="10515600" cy="656612"/>
          </a:xfrm>
        </p:spPr>
        <p:txBody>
          <a:bodyPr/>
          <a:lstStyle/>
          <a:p>
            <a:pPr marL="1371600" lvl="4" indent="-457200" algn="ctr"/>
            <a:br>
              <a:rPr lang="en-IN" sz="2400" b="1" kern="1200" dirty="0">
                <a:solidFill>
                  <a:schemeClr val="bg1"/>
                </a:solidFill>
                <a:latin typeface="+mn-lt"/>
                <a:ea typeface="+mn-ea"/>
                <a:cs typeface="+mn-cs"/>
              </a:rPr>
            </a:br>
            <a:r>
              <a:rPr lang="en-IN" sz="2400" b="1" kern="1200" dirty="0">
                <a:solidFill>
                  <a:schemeClr val="bg1"/>
                </a:solidFill>
                <a:latin typeface="+mn-lt"/>
                <a:ea typeface="+mn-ea"/>
                <a:cs typeface="+mn-cs"/>
              </a:rPr>
              <a:t>3. </a:t>
            </a:r>
            <a:r>
              <a:rPr lang="en-IN" sz="2400" b="1" dirty="0">
                <a:solidFill>
                  <a:schemeClr val="bg1"/>
                </a:solidFill>
              </a:rPr>
              <a:t>The Lock – Key Method</a:t>
            </a:r>
            <a:br>
              <a:rPr lang="en-IN" sz="2400" dirty="0"/>
            </a:br>
            <a:r>
              <a:rPr lang="en-IN" sz="2400" b="1" kern="1200" dirty="0">
                <a:solidFill>
                  <a:schemeClr val="bg1"/>
                </a:solidFill>
                <a:latin typeface="+mn-lt"/>
                <a:ea typeface="+mn-ea"/>
                <a:cs typeface="+mn-cs"/>
              </a:rPr>
              <a:t> </a:t>
            </a:r>
          </a:p>
        </p:txBody>
      </p:sp>
      <p:sp>
        <p:nvSpPr>
          <p:cNvPr id="3" name="Content Placeholder 2"/>
          <p:cNvSpPr>
            <a:spLocks noGrp="1"/>
          </p:cNvSpPr>
          <p:nvPr>
            <p:ph idx="1"/>
          </p:nvPr>
        </p:nvSpPr>
        <p:spPr>
          <a:xfrm>
            <a:off x="541986" y="899410"/>
            <a:ext cx="10811814" cy="5186597"/>
          </a:xfrm>
        </p:spPr>
        <p:txBody>
          <a:bodyPr>
            <a:normAutofit/>
          </a:bodyPr>
          <a:lstStyle/>
          <a:p>
            <a:pPr marL="457200" lvl="2" indent="-457200" algn="just">
              <a:lnSpc>
                <a:spcPct val="150000"/>
              </a:lnSpc>
            </a:pPr>
            <a:r>
              <a:rPr lang="en-IN" dirty="0"/>
              <a:t>The lock and key method is an </a:t>
            </a:r>
            <a:r>
              <a:rPr lang="en-IN" b="1" dirty="0">
                <a:solidFill>
                  <a:srgbClr val="FFFF00"/>
                </a:solidFill>
              </a:rPr>
              <a:t>hybrid</a:t>
            </a:r>
            <a:r>
              <a:rPr lang="en-IN" dirty="0"/>
              <a:t> of the access control list and capabilities method.</a:t>
            </a:r>
          </a:p>
          <a:p>
            <a:pPr marL="457200" lvl="2" indent="-457200" algn="just">
              <a:lnSpc>
                <a:spcPct val="150000"/>
              </a:lnSpc>
            </a:pPr>
            <a:r>
              <a:rPr lang="en-IN" dirty="0"/>
              <a:t>This method has both the features of both previous methods.</a:t>
            </a:r>
          </a:p>
          <a:p>
            <a:pPr marL="457200" lvl="2" indent="-457200" algn="just">
              <a:lnSpc>
                <a:spcPct val="150000"/>
              </a:lnSpc>
            </a:pPr>
            <a:r>
              <a:rPr lang="en-IN" dirty="0"/>
              <a:t>In the lock and key method, every </a:t>
            </a:r>
            <a:r>
              <a:rPr lang="en-IN" dirty="0">
                <a:solidFill>
                  <a:srgbClr val="FFFF00"/>
                </a:solidFill>
              </a:rPr>
              <a:t>subject has a capability list </a:t>
            </a:r>
            <a:r>
              <a:rPr lang="en-IN" dirty="0"/>
              <a:t>that contains </a:t>
            </a:r>
            <a:r>
              <a:rPr lang="en-IN" dirty="0" err="1"/>
              <a:t>tuples</a:t>
            </a:r>
            <a:r>
              <a:rPr lang="en-IN" dirty="0"/>
              <a:t> of the form (o, key), indicating the subject can access object o using key </a:t>
            </a:r>
            <a:r>
              <a:rPr lang="en-IN" i="1" dirty="0"/>
              <a:t>k</a:t>
            </a:r>
            <a:r>
              <a:rPr lang="en-IN" dirty="0"/>
              <a:t>.</a:t>
            </a:r>
          </a:p>
          <a:p>
            <a:pPr marL="457200" lvl="2" indent="-457200" algn="just">
              <a:lnSpc>
                <a:spcPct val="150000"/>
              </a:lnSpc>
            </a:pPr>
            <a:r>
              <a:rPr lang="en-IN" dirty="0"/>
              <a:t>Every </a:t>
            </a:r>
            <a:r>
              <a:rPr lang="en-IN" dirty="0">
                <a:solidFill>
                  <a:srgbClr val="FFFF00"/>
                </a:solidFill>
              </a:rPr>
              <a:t>object has an access control list </a:t>
            </a:r>
            <a:r>
              <a:rPr lang="en-IN" dirty="0"/>
              <a:t>that contains </a:t>
            </a:r>
            <a:r>
              <a:rPr lang="en-IN" dirty="0" err="1"/>
              <a:t>tuples</a:t>
            </a:r>
            <a:r>
              <a:rPr lang="en-IN" dirty="0"/>
              <a:t> of the form (l, </a:t>
            </a:r>
            <a:r>
              <a:rPr lang="en-IN" dirty="0">
                <a:latin typeface="Rage Italic"/>
              </a:rPr>
              <a:t>₼</a:t>
            </a:r>
            <a:r>
              <a:rPr lang="en-IN" dirty="0"/>
              <a:t>), called a lock entry indicating that any subject which can open the lock l can access this object in modes contained in the set ₼.</a:t>
            </a:r>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47</a:t>
            </a:fld>
            <a:endParaRPr lang="en-IN"/>
          </a:p>
        </p:txBody>
      </p:sp>
    </p:spTree>
    <p:extLst>
      <p:ext uri="{BB962C8B-B14F-4D97-AF65-F5344CB8AC3E}">
        <p14:creationId xmlns:p14="http://schemas.microsoft.com/office/powerpoint/2010/main" val="1867315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59" y="314794"/>
            <a:ext cx="10515600" cy="656612"/>
          </a:xfrm>
        </p:spPr>
        <p:txBody>
          <a:bodyPr/>
          <a:lstStyle/>
          <a:p>
            <a:pPr marL="1371600" lvl="4" indent="-457200" algn="ctr"/>
            <a:br>
              <a:rPr lang="en-IN" sz="2400" b="1" kern="1200" dirty="0">
                <a:solidFill>
                  <a:schemeClr val="bg1"/>
                </a:solidFill>
                <a:latin typeface="+mn-lt"/>
                <a:ea typeface="+mn-ea"/>
                <a:cs typeface="+mn-cs"/>
              </a:rPr>
            </a:br>
            <a:r>
              <a:rPr lang="en-IN" sz="2400" b="1" kern="1200" dirty="0">
                <a:solidFill>
                  <a:schemeClr val="bg1"/>
                </a:solidFill>
                <a:latin typeface="+mn-lt"/>
                <a:ea typeface="+mn-ea"/>
                <a:cs typeface="+mn-cs"/>
              </a:rPr>
              <a:t>3. </a:t>
            </a:r>
            <a:r>
              <a:rPr lang="en-IN" sz="2400" b="1" dirty="0">
                <a:solidFill>
                  <a:schemeClr val="bg1"/>
                </a:solidFill>
              </a:rPr>
              <a:t>The Lock – Key Method</a:t>
            </a:r>
            <a:br>
              <a:rPr lang="en-IN" sz="2400" dirty="0"/>
            </a:br>
            <a:r>
              <a:rPr lang="en-IN" sz="2400" b="1" kern="1200" dirty="0">
                <a:solidFill>
                  <a:schemeClr val="bg1"/>
                </a:solidFill>
                <a:latin typeface="+mn-lt"/>
                <a:ea typeface="+mn-ea"/>
                <a:cs typeface="+mn-cs"/>
              </a:rPr>
              <a:t> </a:t>
            </a:r>
          </a:p>
        </p:txBody>
      </p:sp>
      <p:sp>
        <p:nvSpPr>
          <p:cNvPr id="3" name="Content Placeholder 2"/>
          <p:cNvSpPr>
            <a:spLocks noGrp="1"/>
          </p:cNvSpPr>
          <p:nvPr>
            <p:ph idx="1"/>
          </p:nvPr>
        </p:nvSpPr>
        <p:spPr>
          <a:xfrm>
            <a:off x="541986" y="899410"/>
            <a:ext cx="10811814" cy="5186597"/>
          </a:xfrm>
        </p:spPr>
        <p:txBody>
          <a:bodyPr>
            <a:normAutofit/>
          </a:bodyPr>
          <a:lstStyle/>
          <a:p>
            <a:pPr algn="just" fontAlgn="base">
              <a:lnSpc>
                <a:spcPct val="150000"/>
              </a:lnSpc>
            </a:pPr>
            <a:r>
              <a:rPr lang="en-IN" dirty="0"/>
              <a:t>When the subject makes the request to access object o in mode </a:t>
            </a:r>
            <a:r>
              <a:rPr lang="el-GR" dirty="0"/>
              <a:t>α</a:t>
            </a:r>
            <a:r>
              <a:rPr lang="en-IN" dirty="0"/>
              <a:t> , the system executes in the following manner.</a:t>
            </a:r>
          </a:p>
          <a:p>
            <a:pPr lvl="1" algn="just" fontAlgn="base">
              <a:lnSpc>
                <a:spcPct val="150000"/>
              </a:lnSpc>
            </a:pPr>
            <a:r>
              <a:rPr lang="en-IN" dirty="0"/>
              <a:t>The system locates the </a:t>
            </a:r>
            <a:r>
              <a:rPr lang="en-IN" dirty="0" err="1"/>
              <a:t>tuple</a:t>
            </a:r>
            <a:r>
              <a:rPr lang="en-IN" dirty="0"/>
              <a:t> (o, k) in the capability list of the subject. If no such </a:t>
            </a:r>
            <a:r>
              <a:rPr lang="en-IN" dirty="0" err="1"/>
              <a:t>tuple</a:t>
            </a:r>
            <a:r>
              <a:rPr lang="en-IN" dirty="0"/>
              <a:t> is found, the access is not permitted.</a:t>
            </a:r>
          </a:p>
          <a:p>
            <a:pPr lvl="1" algn="just" fontAlgn="base">
              <a:lnSpc>
                <a:spcPct val="150000"/>
              </a:lnSpc>
            </a:pPr>
            <a:r>
              <a:rPr lang="en-IN" dirty="0"/>
              <a:t>Otherwise the access is permitted only if there exists a lock entry (l, ₼) in the access control list of object o such that </a:t>
            </a:r>
            <a:r>
              <a:rPr lang="en-IN" i="1" dirty="0"/>
              <a:t>k</a:t>
            </a:r>
            <a:r>
              <a:rPr lang="en-IN" dirty="0"/>
              <a:t>=</a:t>
            </a:r>
            <a:r>
              <a:rPr lang="en-IN" i="1" dirty="0"/>
              <a:t>l</a:t>
            </a:r>
            <a:r>
              <a:rPr lang="en-IN" dirty="0"/>
              <a:t> and </a:t>
            </a:r>
            <a:r>
              <a:rPr lang="el-GR" dirty="0"/>
              <a:t> α</a:t>
            </a:r>
            <a:r>
              <a:rPr lang="en-IN" dirty="0"/>
              <a:t> belongs to ₼.</a:t>
            </a:r>
          </a:p>
          <a:p>
            <a:pPr marL="1371600" lvl="4" indent="-457200"/>
            <a:endParaRPr lang="en-IN" dirty="0"/>
          </a:p>
          <a:p>
            <a:pPr marL="1371600" lvl="4" indent="-457200">
              <a:buNone/>
            </a:pPr>
            <a:endParaRPr lang="en-IN" dirty="0"/>
          </a:p>
          <a:p>
            <a:pPr marL="1371600" lvl="4" indent="-457200">
              <a:buNone/>
            </a:pPr>
            <a:endParaRPr lang="en-IN" dirty="0"/>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48</a:t>
            </a:fld>
            <a:endParaRPr lang="en-IN"/>
          </a:p>
        </p:txBody>
      </p:sp>
    </p:spTree>
    <p:extLst>
      <p:ext uri="{BB962C8B-B14F-4D97-AF65-F5344CB8AC3E}">
        <p14:creationId xmlns:p14="http://schemas.microsoft.com/office/powerpoint/2010/main" val="1867315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2128602"/>
            <a:ext cx="10811814" cy="734519"/>
          </a:xfrm>
        </p:spPr>
        <p:txBody>
          <a:bodyPr>
            <a:noAutofit/>
          </a:bodyPr>
          <a:lstStyle/>
          <a:p>
            <a:pPr algn="ctr">
              <a:buNone/>
            </a:pPr>
            <a:r>
              <a:rPr lang="en-US" sz="4800" b="1" dirty="0"/>
              <a:t>Thank You</a:t>
            </a:r>
            <a:endParaRPr lang="en-IN" sz="4800" b="1"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49</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8906"/>
            <a:ext cx="10515600" cy="407607"/>
          </a:xfrm>
        </p:spPr>
        <p:txBody>
          <a:bodyPr/>
          <a:lstStyle/>
          <a:p>
            <a:r>
              <a:rPr lang="en-US" dirty="0"/>
              <a:t>System model</a:t>
            </a:r>
            <a:endParaRPr lang="en-IN" dirty="0"/>
          </a:p>
        </p:txBody>
      </p:sp>
      <p:sp>
        <p:nvSpPr>
          <p:cNvPr id="3" name="Content Placeholder 2"/>
          <p:cNvSpPr>
            <a:spLocks noGrp="1"/>
          </p:cNvSpPr>
          <p:nvPr>
            <p:ph idx="1"/>
          </p:nvPr>
        </p:nvSpPr>
        <p:spPr>
          <a:xfrm>
            <a:off x="541986" y="1094282"/>
            <a:ext cx="10811814" cy="5010303"/>
          </a:xfrm>
        </p:spPr>
        <p:txBody>
          <a:bodyPr/>
          <a:lstStyle/>
          <a:p>
            <a:pPr algn="just"/>
            <a:r>
              <a:rPr lang="en-US" dirty="0"/>
              <a:t>At any instant, a site may have several requests for CS.</a:t>
            </a:r>
          </a:p>
          <a:p>
            <a:pPr algn="just"/>
            <a:endParaRPr lang="en-US" dirty="0"/>
          </a:p>
          <a:p>
            <a:pPr algn="just"/>
            <a:r>
              <a:rPr lang="en-US" dirty="0"/>
              <a:t>A site queues up these requests and serves them one at a time.</a:t>
            </a:r>
          </a:p>
          <a:p>
            <a:pPr algn="just"/>
            <a:endParaRPr lang="en-US" dirty="0"/>
          </a:p>
          <a:p>
            <a:pPr algn="just"/>
            <a:r>
              <a:rPr lang="en-US" dirty="0"/>
              <a:t>A site can be in one of the following three states:</a:t>
            </a:r>
          </a:p>
          <a:p>
            <a:pPr marL="1371600" lvl="2" indent="-457200" algn="just">
              <a:buFont typeface="+mj-lt"/>
              <a:buAutoNum type="arabicPeriod"/>
            </a:pPr>
            <a:r>
              <a:rPr lang="en-US" dirty="0">
                <a:solidFill>
                  <a:srgbClr val="FFFF00"/>
                </a:solidFill>
              </a:rPr>
              <a:t>Requesting CS </a:t>
            </a:r>
            <a:r>
              <a:rPr lang="en-US" dirty="0"/>
              <a:t>– site is blocked and cannot make further requests of CS </a:t>
            </a:r>
          </a:p>
          <a:p>
            <a:pPr marL="1371600" lvl="2" indent="-457200" algn="just">
              <a:buFont typeface="+mj-lt"/>
              <a:buAutoNum type="arabicPeriod"/>
            </a:pPr>
            <a:r>
              <a:rPr lang="en-US" dirty="0">
                <a:solidFill>
                  <a:srgbClr val="FFFF00"/>
                </a:solidFill>
              </a:rPr>
              <a:t>Executing CS</a:t>
            </a:r>
          </a:p>
          <a:p>
            <a:pPr marL="1371600" lvl="2" indent="-457200" algn="just">
              <a:buFont typeface="+mj-lt"/>
              <a:buAutoNum type="arabicPeriod"/>
            </a:pPr>
            <a:r>
              <a:rPr lang="en-US" dirty="0"/>
              <a:t>Neither requesting nor executing CS(i.e. </a:t>
            </a:r>
            <a:r>
              <a:rPr lang="en-US" dirty="0">
                <a:solidFill>
                  <a:srgbClr val="FFFF00"/>
                </a:solidFill>
              </a:rPr>
              <a:t>idle</a:t>
            </a:r>
            <a:r>
              <a:rPr lang="en-US" dirty="0"/>
              <a:t>) – the site is executing outside CS</a:t>
            </a:r>
          </a:p>
          <a:p>
            <a:pPr marL="1371600" lvl="2" indent="-457200" algn="just">
              <a:buNone/>
            </a:pPr>
            <a:endParaRPr lang="en-US" dirty="0"/>
          </a:p>
          <a:p>
            <a:pPr algn="just"/>
            <a:r>
              <a:rPr lang="en-US" dirty="0"/>
              <a:t>In the token-based algorithms, a site can also be in a state where a site holding the token is executing outside the CS. Such a state is referred to as an </a:t>
            </a:r>
            <a:r>
              <a:rPr lang="en-US" dirty="0">
                <a:solidFill>
                  <a:srgbClr val="FF0000"/>
                </a:solidFill>
              </a:rPr>
              <a:t>idle token stage.</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0626A560-D43F-4E42-9E25-CE5313D6E885}" type="slidenum">
              <a:rPr lang="en-IN" smtClean="0"/>
              <a:pPr/>
              <a:t>5</a:t>
            </a:fld>
            <a:endParaRPr lang="en-IN"/>
          </a:p>
        </p:txBody>
      </p:sp>
    </p:spTree>
    <p:extLst>
      <p:ext uri="{BB962C8B-B14F-4D97-AF65-F5344CB8AC3E}">
        <p14:creationId xmlns:p14="http://schemas.microsoft.com/office/powerpoint/2010/main" val="113494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80" y="428886"/>
            <a:ext cx="10515600" cy="407607"/>
          </a:xfrm>
        </p:spPr>
        <p:txBody>
          <a:bodyPr/>
          <a:lstStyle/>
          <a:p>
            <a:r>
              <a:rPr lang="en-US" dirty="0"/>
              <a:t>Requirements for mutual exclusion</a:t>
            </a:r>
            <a:endParaRPr lang="en-IN" dirty="0"/>
          </a:p>
        </p:txBody>
      </p:sp>
      <p:sp>
        <p:nvSpPr>
          <p:cNvPr id="3" name="Content Placeholder 2"/>
          <p:cNvSpPr>
            <a:spLocks noGrp="1"/>
          </p:cNvSpPr>
          <p:nvPr>
            <p:ph idx="1"/>
          </p:nvPr>
        </p:nvSpPr>
        <p:spPr>
          <a:xfrm>
            <a:off x="541986" y="974360"/>
            <a:ext cx="10811814" cy="5130225"/>
          </a:xfrm>
        </p:spPr>
        <p:txBody>
          <a:bodyPr/>
          <a:lstStyle/>
          <a:p>
            <a:pPr algn="just"/>
            <a:r>
              <a:rPr lang="en-US" dirty="0"/>
              <a:t>The primary objective of mutual exclusion algorithm is to guarantee that only one request accesses the CS at a time. In addition the following characteristics are important.</a:t>
            </a:r>
          </a:p>
          <a:p>
            <a:pPr marL="457200" indent="-457200" algn="just">
              <a:buFont typeface="+mj-lt"/>
              <a:buAutoNum type="arabicPeriod"/>
            </a:pPr>
            <a:r>
              <a:rPr lang="en-US" dirty="0">
                <a:solidFill>
                  <a:srgbClr val="FFFF00"/>
                </a:solidFill>
              </a:rPr>
              <a:t>Freedom from Deadlocks </a:t>
            </a:r>
            <a:r>
              <a:rPr lang="en-US" dirty="0"/>
              <a:t>– two or more site should not endlessly wait for messages that will never arrive.</a:t>
            </a:r>
          </a:p>
          <a:p>
            <a:pPr marL="457200" indent="-457200" algn="just">
              <a:buFont typeface="+mj-lt"/>
              <a:buAutoNum type="arabicPeriod"/>
            </a:pPr>
            <a:r>
              <a:rPr lang="en-US" dirty="0">
                <a:solidFill>
                  <a:srgbClr val="FFFF00"/>
                </a:solidFill>
              </a:rPr>
              <a:t>Freedom from starvation </a:t>
            </a:r>
            <a:r>
              <a:rPr lang="en-US" dirty="0"/>
              <a:t>– a site should not be forced to wait indefinitely to execute CS while other sites are repeatedly executing CS. That is every requesting site should get an opportunity to execute CS in a finite time.</a:t>
            </a:r>
          </a:p>
          <a:p>
            <a:pPr marL="457200" indent="-457200" algn="just">
              <a:buFont typeface="+mj-lt"/>
              <a:buAutoNum type="arabicPeriod"/>
            </a:pPr>
            <a:r>
              <a:rPr lang="en-US" dirty="0">
                <a:solidFill>
                  <a:srgbClr val="FFFF00"/>
                </a:solidFill>
              </a:rPr>
              <a:t>Fairness </a:t>
            </a:r>
            <a:r>
              <a:rPr lang="en-US" dirty="0"/>
              <a:t>– requests must be executed in the order they are made ( or the order in which they arrive in the system)</a:t>
            </a:r>
          </a:p>
          <a:p>
            <a:pPr marL="457200" indent="-457200" algn="just">
              <a:buFont typeface="+mj-lt"/>
              <a:buAutoNum type="arabicPeriod"/>
            </a:pPr>
            <a:r>
              <a:rPr lang="en-US" dirty="0">
                <a:solidFill>
                  <a:srgbClr val="FFFF00"/>
                </a:solidFill>
              </a:rPr>
              <a:t>Fault tolerance </a:t>
            </a:r>
            <a:r>
              <a:rPr lang="en-US" dirty="0"/>
              <a:t>– a mutual exclusion algorithm is fault-tolerant if in the wake of failure, it can reorganize itself so that it continues to function without any disruptions.</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6</a:t>
            </a:fld>
            <a:endParaRPr lang="en-IN"/>
          </a:p>
        </p:txBody>
      </p:sp>
    </p:spTree>
    <p:extLst>
      <p:ext uri="{BB962C8B-B14F-4D97-AF65-F5344CB8AC3E}">
        <p14:creationId xmlns:p14="http://schemas.microsoft.com/office/powerpoint/2010/main" val="179124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80" y="413896"/>
            <a:ext cx="10515600" cy="407607"/>
          </a:xfrm>
        </p:spPr>
        <p:txBody>
          <a:bodyPr/>
          <a:lstStyle/>
          <a:p>
            <a:r>
              <a:rPr lang="en-US" dirty="0"/>
              <a:t>Measuring Performance </a:t>
            </a:r>
            <a:endParaRPr lang="en-IN" dirty="0"/>
          </a:p>
        </p:txBody>
      </p:sp>
      <p:sp>
        <p:nvSpPr>
          <p:cNvPr id="3" name="Content Placeholder 2"/>
          <p:cNvSpPr>
            <a:spLocks noGrp="1"/>
          </p:cNvSpPr>
          <p:nvPr>
            <p:ph idx="1"/>
          </p:nvPr>
        </p:nvSpPr>
        <p:spPr>
          <a:xfrm>
            <a:off x="541986" y="1079292"/>
            <a:ext cx="10811814" cy="5025294"/>
          </a:xfrm>
        </p:spPr>
        <p:txBody>
          <a:bodyPr/>
          <a:lstStyle/>
          <a:p>
            <a:pPr algn="just"/>
            <a:r>
              <a:rPr lang="en-US" dirty="0"/>
              <a:t>The performance of the mutual exclusion algorithms is measured by </a:t>
            </a:r>
            <a:r>
              <a:rPr lang="en-US" dirty="0">
                <a:solidFill>
                  <a:srgbClr val="FF0000"/>
                </a:solidFill>
              </a:rPr>
              <a:t>four metrics</a:t>
            </a:r>
            <a:r>
              <a:rPr lang="en-US" dirty="0"/>
              <a:t>:</a:t>
            </a:r>
          </a:p>
          <a:p>
            <a:pPr marL="457200" indent="-457200" algn="just">
              <a:buFont typeface="+mj-lt"/>
              <a:buAutoNum type="arabicPeriod"/>
            </a:pPr>
            <a:endParaRPr lang="en-US" dirty="0"/>
          </a:p>
          <a:p>
            <a:pPr marL="457200" indent="-457200" algn="just">
              <a:buFont typeface="+mj-lt"/>
              <a:buAutoNum type="arabicPeriod"/>
            </a:pPr>
            <a:r>
              <a:rPr lang="en-US" dirty="0">
                <a:solidFill>
                  <a:srgbClr val="FFFF00"/>
                </a:solidFill>
              </a:rPr>
              <a:t>Number of messages </a:t>
            </a:r>
            <a:r>
              <a:rPr lang="en-US" dirty="0"/>
              <a:t>necessary per CS</a:t>
            </a:r>
          </a:p>
          <a:p>
            <a:pPr marL="457200" indent="-457200" algn="just">
              <a:buFont typeface="+mj-lt"/>
              <a:buAutoNum type="arabicPeriod"/>
            </a:pPr>
            <a:r>
              <a:rPr lang="en-US" dirty="0">
                <a:solidFill>
                  <a:srgbClr val="FFFF00"/>
                </a:solidFill>
              </a:rPr>
              <a:t>Synchronization delay</a:t>
            </a:r>
            <a:r>
              <a:rPr lang="en-US" dirty="0"/>
              <a:t>, which is the time required after a site leaves the CS and before the next site enters the CS.</a:t>
            </a:r>
          </a:p>
          <a:p>
            <a:pPr marL="457200" indent="-457200" algn="just">
              <a:buFont typeface="+mj-lt"/>
              <a:buAutoNum type="arabicPeriod"/>
            </a:pPr>
            <a:r>
              <a:rPr lang="en-US" dirty="0">
                <a:solidFill>
                  <a:srgbClr val="FFFF00"/>
                </a:solidFill>
              </a:rPr>
              <a:t>Response time</a:t>
            </a:r>
            <a:r>
              <a:rPr lang="en-US" dirty="0"/>
              <a:t> – which is the time interval a request waits for its CS execution to be over after its request have been sent out.</a:t>
            </a:r>
          </a:p>
          <a:p>
            <a:pPr marL="457200" indent="-457200" algn="just">
              <a:buFont typeface="+mj-lt"/>
              <a:buAutoNum type="arabicPeriod"/>
            </a:pPr>
            <a:r>
              <a:rPr lang="en-US" dirty="0">
                <a:solidFill>
                  <a:srgbClr val="FFFF00"/>
                </a:solidFill>
              </a:rPr>
              <a:t>System throughput </a:t>
            </a:r>
            <a:r>
              <a:rPr lang="en-US" dirty="0"/>
              <a:t>– which is the rate at which the system executes requests for the CS.</a:t>
            </a:r>
          </a:p>
          <a:p>
            <a:pPr marL="914400" lvl="1" indent="-457200" algn="just">
              <a:buNone/>
            </a:pPr>
            <a:r>
              <a:rPr lang="en-US" dirty="0"/>
              <a:t>If </a:t>
            </a:r>
            <a:r>
              <a:rPr lang="en-US" i="1" dirty="0" err="1"/>
              <a:t>sd</a:t>
            </a:r>
            <a:r>
              <a:rPr lang="en-US" dirty="0"/>
              <a:t> is the synchronization delay and </a:t>
            </a:r>
            <a:r>
              <a:rPr lang="en-US" i="1" dirty="0"/>
              <a:t>E</a:t>
            </a:r>
            <a:r>
              <a:rPr lang="en-US" dirty="0"/>
              <a:t> is the average critical section execution time, then the throughput is:</a:t>
            </a:r>
          </a:p>
          <a:p>
            <a:pPr marL="914400" lvl="1" indent="-457200" algn="just">
              <a:buNone/>
            </a:pPr>
            <a:r>
              <a:rPr lang="en-US" dirty="0"/>
              <a:t>		SystemThroughput = 1/(</a:t>
            </a:r>
            <a:r>
              <a:rPr lang="en-US" i="1" dirty="0" err="1"/>
              <a:t>sd</a:t>
            </a:r>
            <a:r>
              <a:rPr lang="en-US" i="1" dirty="0"/>
              <a:t> </a:t>
            </a:r>
            <a:r>
              <a:rPr lang="en-US" dirty="0"/>
              <a:t>+</a:t>
            </a:r>
            <a:r>
              <a:rPr lang="en-US" i="1" dirty="0"/>
              <a:t> E</a:t>
            </a:r>
            <a:r>
              <a:rPr lang="en-US" dirty="0"/>
              <a:t>)</a:t>
            </a:r>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7</a:t>
            </a:fld>
            <a:endParaRPr lang="en-IN"/>
          </a:p>
        </p:txBody>
      </p:sp>
    </p:spTree>
    <p:extLst>
      <p:ext uri="{BB962C8B-B14F-4D97-AF65-F5344CB8AC3E}">
        <p14:creationId xmlns:p14="http://schemas.microsoft.com/office/powerpoint/2010/main" val="342145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26A560-D43F-4E42-9E25-CE5313D6E885}" type="slidenum">
              <a:rPr lang="en-IN" smtClean="0"/>
              <a:pPr/>
              <a:t>8</a:t>
            </a:fld>
            <a:endParaRPr lang="en-IN"/>
          </a:p>
        </p:txBody>
      </p:sp>
      <p:pic>
        <p:nvPicPr>
          <p:cNvPr id="1026" name="Picture 2"/>
          <p:cNvPicPr>
            <a:picLocks noGrp="1" noChangeAspect="1" noChangeArrowheads="1"/>
          </p:cNvPicPr>
          <p:nvPr>
            <p:ph idx="1"/>
          </p:nvPr>
        </p:nvPicPr>
        <p:blipFill>
          <a:blip r:embed="rId2"/>
          <a:srcRect/>
          <a:stretch>
            <a:fillRect/>
          </a:stretch>
        </p:blipFill>
        <p:spPr bwMode="auto">
          <a:xfrm>
            <a:off x="1060698" y="389744"/>
            <a:ext cx="10151945" cy="622841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1" y="488847"/>
            <a:ext cx="10515600" cy="407607"/>
          </a:xfrm>
        </p:spPr>
        <p:txBody>
          <a:bodyPr/>
          <a:lstStyle/>
          <a:p>
            <a:r>
              <a:rPr lang="en-US" dirty="0"/>
              <a:t>Low and high load performance</a:t>
            </a:r>
            <a:endParaRPr lang="en-IN" dirty="0"/>
          </a:p>
        </p:txBody>
      </p:sp>
      <p:sp>
        <p:nvSpPr>
          <p:cNvPr id="3" name="Content Placeholder 2"/>
          <p:cNvSpPr>
            <a:spLocks noGrp="1"/>
          </p:cNvSpPr>
          <p:nvPr>
            <p:ph idx="1"/>
          </p:nvPr>
        </p:nvSpPr>
        <p:spPr>
          <a:xfrm>
            <a:off x="541986" y="1154244"/>
            <a:ext cx="10811814" cy="4950342"/>
          </a:xfrm>
        </p:spPr>
        <p:txBody>
          <a:bodyPr/>
          <a:lstStyle/>
          <a:p>
            <a:pPr algn="just"/>
            <a:r>
              <a:rPr lang="en-US" dirty="0"/>
              <a:t>Performance of mutual exclusion algorithms depends </a:t>
            </a:r>
            <a:r>
              <a:rPr lang="en-US" dirty="0">
                <a:solidFill>
                  <a:srgbClr val="FFFF00"/>
                </a:solidFill>
              </a:rPr>
              <a:t>on loading conditions of the system</a:t>
            </a:r>
            <a:r>
              <a:rPr lang="en-US" dirty="0"/>
              <a:t>., low load and high load.</a:t>
            </a:r>
          </a:p>
          <a:p>
            <a:pPr algn="just"/>
            <a:endParaRPr lang="en-US" dirty="0"/>
          </a:p>
          <a:p>
            <a:pPr algn="just"/>
            <a:r>
              <a:rPr lang="en-US" b="1" dirty="0"/>
              <a:t>Low load </a:t>
            </a:r>
            <a:r>
              <a:rPr lang="en-US" dirty="0"/>
              <a:t>– there is rarely more that one request for mutual exclusion simultaneously.</a:t>
            </a:r>
          </a:p>
          <a:p>
            <a:pPr algn="just"/>
            <a:endParaRPr lang="en-US" dirty="0"/>
          </a:p>
          <a:p>
            <a:pPr algn="just"/>
            <a:r>
              <a:rPr lang="en-US" b="1" dirty="0"/>
              <a:t>High load </a:t>
            </a:r>
            <a:r>
              <a:rPr lang="en-US" dirty="0"/>
              <a:t>– always a pending request for mutual exclusion at a time, site is  in an idle state.</a:t>
            </a:r>
          </a:p>
          <a:p>
            <a:pPr lvl="1" algn="just"/>
            <a:r>
              <a:rPr lang="en-US" dirty="0"/>
              <a:t>After having executed a request, a site immediately initiates next site to execute its CS.</a:t>
            </a:r>
          </a:p>
          <a:p>
            <a:pPr lvl="1" algn="just"/>
            <a:r>
              <a:rPr lang="en-US" dirty="0"/>
              <a:t>A site is rarely in an idle state.</a:t>
            </a:r>
          </a:p>
          <a:p>
            <a:endParaRPr lang="en-IN" dirty="0"/>
          </a:p>
        </p:txBody>
      </p:sp>
      <p:sp>
        <p:nvSpPr>
          <p:cNvPr id="4" name="Slide Number Placeholder 3"/>
          <p:cNvSpPr>
            <a:spLocks noGrp="1"/>
          </p:cNvSpPr>
          <p:nvPr>
            <p:ph type="sldNum" sz="quarter" idx="12"/>
          </p:nvPr>
        </p:nvSpPr>
        <p:spPr/>
        <p:txBody>
          <a:bodyPr/>
          <a:lstStyle/>
          <a:p>
            <a:fld id="{0626A560-D43F-4E42-9E25-CE5313D6E885}" type="slidenum">
              <a:rPr lang="en-IN" smtClean="0"/>
              <a:pPr/>
              <a:t>9</a:t>
            </a:fld>
            <a:endParaRPr lang="en-IN"/>
          </a:p>
        </p:txBody>
      </p:sp>
    </p:spTree>
    <p:extLst>
      <p:ext uri="{BB962C8B-B14F-4D97-AF65-F5344CB8AC3E}">
        <p14:creationId xmlns:p14="http://schemas.microsoft.com/office/powerpoint/2010/main" val="1689077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5454</TotalTime>
  <Words>4255</Words>
  <Application>Microsoft Office PowerPoint</Application>
  <PresentationFormat>Widescreen</PresentationFormat>
  <Paragraphs>408</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Advanced Operating Systems    20MCAT172  Module II</vt:lpstr>
      <vt:lpstr>Distributed Mutual Exclusion</vt:lpstr>
      <vt:lpstr>Distributed Mutual Exclusion</vt:lpstr>
      <vt:lpstr>Classification of mutual exclusion algorithms</vt:lpstr>
      <vt:lpstr>System model</vt:lpstr>
      <vt:lpstr>Requirements for mutual exclusion</vt:lpstr>
      <vt:lpstr>Measuring Performance </vt:lpstr>
      <vt:lpstr>PowerPoint Presentation</vt:lpstr>
      <vt:lpstr>Low and high load performance</vt:lpstr>
      <vt:lpstr>Best and Worst case performance</vt:lpstr>
      <vt:lpstr>Non-token based algorithms</vt:lpstr>
      <vt:lpstr>Lamport’s Algorithm for Mutual Exclusion in Distributed System</vt:lpstr>
      <vt:lpstr>Lamport’s Algorithm for Mutual Exclusion in Distributed System</vt:lpstr>
      <vt:lpstr>Lamport’s Algorithm for Mutual Exclusion in Distributed System</vt:lpstr>
      <vt:lpstr>Lamport’s Algorithm for Mutual Exclusion in Distributed System</vt:lpstr>
      <vt:lpstr>Lamport’s Algorithm for Mutual Exclusion in Distributed System</vt:lpstr>
      <vt:lpstr>Ricart–Agrawala Algorithm for   Mutual Exclusion in Distributed System</vt:lpstr>
      <vt:lpstr>Ricart–Agrawala Algorithm for Mutual Exclusion in Distributed System</vt:lpstr>
      <vt:lpstr>Ricart–Agrawala Algorithm for Mutual Exclusion in Distributed System</vt:lpstr>
      <vt:lpstr>Token-based algorithms</vt:lpstr>
      <vt:lpstr>Suzuki–Kasami Algorithm for Mutual Exclusion in Distributed System</vt:lpstr>
      <vt:lpstr>Suzuki–Kasami Algorithm for Mutual Exclusion in Distributed System</vt:lpstr>
      <vt:lpstr>Suzuki–Kasami Algorithm for Mutual Exclusion in Distributed System</vt:lpstr>
      <vt:lpstr>Suzuki–Kasami Algorithm for Mutual Exclusion in Distributed System</vt:lpstr>
      <vt:lpstr>PowerPoint Presentation</vt:lpstr>
      <vt:lpstr>Security  &amp; Protection</vt:lpstr>
      <vt:lpstr>Potential Security Violations </vt:lpstr>
      <vt:lpstr>Potential Security Violations </vt:lpstr>
      <vt:lpstr>Potential Security Violations </vt:lpstr>
      <vt:lpstr>PowerPoint Presentation</vt:lpstr>
      <vt:lpstr>Design principles for secure systems</vt:lpstr>
      <vt:lpstr>Design principles for secure systems...</vt:lpstr>
      <vt:lpstr>Design principles for secure systems...</vt:lpstr>
      <vt:lpstr>Design principles for secure systems...</vt:lpstr>
      <vt:lpstr>PowerPoint Presentation</vt:lpstr>
      <vt:lpstr>Access Matrix Model</vt:lpstr>
      <vt:lpstr>Access Matrix Model</vt:lpstr>
      <vt:lpstr>Access Matrix Model</vt:lpstr>
      <vt:lpstr>The Protection State of a System</vt:lpstr>
      <vt:lpstr>The Protection State of a System</vt:lpstr>
      <vt:lpstr>The Protection State of a System</vt:lpstr>
      <vt:lpstr>Implementation of the Access Matrix</vt:lpstr>
      <vt:lpstr>1. Capabilities</vt:lpstr>
      <vt:lpstr>1. Capabilities</vt:lpstr>
      <vt:lpstr>2. Access Control List</vt:lpstr>
      <vt:lpstr>Access Control List</vt:lpstr>
      <vt:lpstr> 3. The Lock – Key Method  </vt:lpstr>
      <vt:lpstr> 3. The Lock – Key Method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Operating Systems   20MCAT152</dc:title>
  <dc:creator>kavitha_s70@yahoo.co.in</dc:creator>
  <cp:lastModifiedBy>bismik@gmail.com</cp:lastModifiedBy>
  <cp:revision>772</cp:revision>
  <dcterms:created xsi:type="dcterms:W3CDTF">2021-04-18T23:42:20Z</dcterms:created>
  <dcterms:modified xsi:type="dcterms:W3CDTF">2021-09-05T18:18:57Z</dcterms:modified>
</cp:coreProperties>
</file>