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257" r:id="rId3"/>
    <p:sldId id="258" r:id="rId4"/>
    <p:sldId id="327" r:id="rId5"/>
    <p:sldId id="326" r:id="rId6"/>
    <p:sldId id="328" r:id="rId7"/>
    <p:sldId id="330" r:id="rId8"/>
    <p:sldId id="329" r:id="rId9"/>
    <p:sldId id="331" r:id="rId10"/>
    <p:sldId id="332" r:id="rId11"/>
    <p:sldId id="333" r:id="rId12"/>
    <p:sldId id="334" r:id="rId13"/>
    <p:sldId id="335" r:id="rId14"/>
    <p:sldId id="337" r:id="rId15"/>
    <p:sldId id="336" r:id="rId16"/>
    <p:sldId id="339" r:id="rId17"/>
    <p:sldId id="338" r:id="rId18"/>
    <p:sldId id="314"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9" r:id="rId37"/>
    <p:sldId id="358"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7" r:id="rId52"/>
    <p:sldId id="373" r:id="rId53"/>
    <p:sldId id="374" r:id="rId54"/>
    <p:sldId id="378" r:id="rId55"/>
    <p:sldId id="375" r:id="rId56"/>
    <p:sldId id="376" r:id="rId57"/>
    <p:sldId id="379" r:id="rId58"/>
    <p:sldId id="380" r:id="rId59"/>
    <p:sldId id="381" r:id="rId60"/>
    <p:sldId id="382" r:id="rId61"/>
    <p:sldId id="384" r:id="rId62"/>
    <p:sldId id="383" r:id="rId63"/>
    <p:sldId id="385" r:id="rId64"/>
    <p:sldId id="386" r:id="rId65"/>
    <p:sldId id="387" r:id="rId66"/>
    <p:sldId id="388" r:id="rId67"/>
    <p:sldId id="390" r:id="rId68"/>
    <p:sldId id="391" r:id="rId69"/>
    <p:sldId id="392" r:id="rId70"/>
    <p:sldId id="393" r:id="rId71"/>
    <p:sldId id="394" r:id="rId72"/>
    <p:sldId id="389" r:id="rId73"/>
    <p:sldId id="395" r:id="rId74"/>
    <p:sldId id="396" r:id="rId75"/>
    <p:sldId id="397" r:id="rId76"/>
    <p:sldId id="398" r:id="rId77"/>
    <p:sldId id="399" r:id="rId78"/>
    <p:sldId id="406" r:id="rId79"/>
    <p:sldId id="400" r:id="rId80"/>
    <p:sldId id="401" r:id="rId81"/>
    <p:sldId id="402" r:id="rId82"/>
    <p:sldId id="403" r:id="rId83"/>
    <p:sldId id="407" r:id="rId84"/>
    <p:sldId id="404" r:id="rId85"/>
    <p:sldId id="405" r:id="rId86"/>
    <p:sldId id="408" r:id="rId87"/>
    <p:sldId id="409" r:id="rId88"/>
    <p:sldId id="410" r:id="rId89"/>
    <p:sldId id="411" r:id="rId90"/>
    <p:sldId id="412" r:id="rId91"/>
    <p:sldId id="418" r:id="rId92"/>
    <p:sldId id="414" r:id="rId93"/>
    <p:sldId id="415" r:id="rId94"/>
    <p:sldId id="416" r:id="rId95"/>
    <p:sldId id="417" r:id="rId96"/>
    <p:sldId id="420" r:id="rId97"/>
    <p:sldId id="419" r:id="rId98"/>
    <p:sldId id="421" r:id="rId99"/>
    <p:sldId id="422" r:id="rId100"/>
    <p:sldId id="423" r:id="rId101"/>
    <p:sldId id="425" r:id="rId102"/>
    <p:sldId id="424" r:id="rId103"/>
    <p:sldId id="426" r:id="rId104"/>
    <p:sldId id="427" r:id="rId105"/>
    <p:sldId id="340" r:id="rId106"/>
    <p:sldId id="429" r:id="rId107"/>
    <p:sldId id="430" r:id="rId108"/>
    <p:sldId id="432" r:id="rId109"/>
    <p:sldId id="433" r:id="rId110"/>
    <p:sldId id="434" r:id="rId111"/>
    <p:sldId id="431" r:id="rId112"/>
    <p:sldId id="428"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27" autoAdjust="0"/>
  </p:normalViewPr>
  <p:slideViewPr>
    <p:cSldViewPr snapToGrid="0">
      <p:cViewPr varScale="1">
        <p:scale>
          <a:sx n="71" d="100"/>
          <a:sy n="71" d="100"/>
        </p:scale>
        <p:origin x="46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4CE2E-F195-44FC-A3C0-B3782984DDE1}" type="datetimeFigureOut">
              <a:rPr lang="en-US" smtClean="0"/>
              <a:pPr/>
              <a:t>9/4/2021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503E2-7FF2-45E5-B5FE-5085EEA03D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n case of multicomputer systems, several autonomous computers are connected through a network that may or may not communicate with each other. On the other hand, in a multiprocessor system, processors interact with each other through an operating system and cooperate in the solution of a problem.</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24</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29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30</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31</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Activation</a:t>
            </a:r>
            <a:r>
              <a:rPr lang="en-IN" baseline="0" dirty="0"/>
              <a:t> record describes the state of the execution.</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33</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Threads are executed one after another but gives the illusion as if they are executing in parallel.</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34</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memory contention occurs when two or more processors simultaneously try</a:t>
            </a:r>
            <a:r>
              <a:rPr lang="en-IN" baseline="0" dirty="0"/>
              <a:t> to access the same memory module.</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36</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37</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In computing, a </a:t>
            </a:r>
            <a:r>
              <a:rPr lang="en-IN" sz="1200" b="1" i="0" kern="1200" dirty="0">
                <a:solidFill>
                  <a:schemeClr val="tx1"/>
                </a:solidFill>
                <a:latin typeface="+mn-lt"/>
                <a:ea typeface="+mn-ea"/>
                <a:cs typeface="+mn-cs"/>
              </a:rPr>
              <a:t>system call</a:t>
            </a:r>
            <a:r>
              <a:rPr lang="en-IN" sz="1200" b="0" i="0" kern="1200" dirty="0">
                <a:solidFill>
                  <a:schemeClr val="tx1"/>
                </a:solidFill>
                <a:latin typeface="+mn-lt"/>
                <a:ea typeface="+mn-ea"/>
                <a:cs typeface="+mn-cs"/>
              </a:rPr>
              <a:t> (commonly abbreviated to </a:t>
            </a:r>
            <a:r>
              <a:rPr lang="en-IN" sz="1200" b="0" i="0" kern="1200" dirty="0" err="1">
                <a:solidFill>
                  <a:schemeClr val="tx1"/>
                </a:solidFill>
                <a:latin typeface="+mn-lt"/>
                <a:ea typeface="+mn-ea"/>
                <a:cs typeface="+mn-cs"/>
              </a:rPr>
              <a:t>syscall</a:t>
            </a:r>
            <a:r>
              <a:rPr lang="en-IN" sz="1200" b="0" i="0" kern="1200" dirty="0">
                <a:solidFill>
                  <a:schemeClr val="tx1"/>
                </a:solidFill>
                <a:latin typeface="+mn-lt"/>
                <a:ea typeface="+mn-ea"/>
                <a:cs typeface="+mn-cs"/>
              </a:rPr>
              <a:t>) is the programmatic way in which a computer program requests a service from the kernel of the </a:t>
            </a:r>
            <a:r>
              <a:rPr lang="en-IN" sz="1200" b="1" i="0" kern="1200" dirty="0">
                <a:solidFill>
                  <a:schemeClr val="tx1"/>
                </a:solidFill>
                <a:latin typeface="+mn-lt"/>
                <a:ea typeface="+mn-ea"/>
                <a:cs typeface="+mn-cs"/>
              </a:rPr>
              <a:t>operating system</a:t>
            </a:r>
            <a:r>
              <a:rPr lang="en-IN" sz="1200" b="0" i="0" kern="1200" dirty="0">
                <a:solidFill>
                  <a:schemeClr val="tx1"/>
                </a:solidFill>
                <a:latin typeface="+mn-lt"/>
                <a:ea typeface="+mn-ea"/>
                <a:cs typeface="+mn-cs"/>
              </a:rPr>
              <a:t> on which it is executed.</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38</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39</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40</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IN" sz="1200" b="0" i="0" kern="1200" dirty="0">
                <a:solidFill>
                  <a:schemeClr val="tx1"/>
                </a:solidFill>
                <a:latin typeface="+mn-lt"/>
                <a:ea typeface="+mn-ea"/>
                <a:cs typeface="+mn-cs"/>
              </a:rPr>
              <a:t>Each ULT has a process that keeps track of the thread using the Thread table.</a:t>
            </a:r>
          </a:p>
          <a:p>
            <a:pPr fontAlgn="base"/>
            <a:r>
              <a:rPr lang="en-IN" sz="1200" b="0" i="0" kern="1200" dirty="0">
                <a:solidFill>
                  <a:schemeClr val="tx1"/>
                </a:solidFill>
                <a:latin typeface="+mn-lt"/>
                <a:ea typeface="+mn-ea"/>
                <a:cs typeface="+mn-cs"/>
              </a:rPr>
              <a:t>Each KLT has Thread Table (TCB) as well as the Process Table (PCB).</a:t>
            </a:r>
            <a:endParaRPr lang="en-IN" sz="1200" b="0" i="0" kern="120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41</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Mutual exclusion</a:t>
            </a:r>
            <a:r>
              <a:rPr lang="en-IN" sz="1200" b="0" i="0" kern="1200" dirty="0">
                <a:solidFill>
                  <a:schemeClr val="tx1"/>
                </a:solidFill>
                <a:latin typeface="+mn-lt"/>
                <a:ea typeface="+mn-ea"/>
                <a:cs typeface="+mn-cs"/>
              </a:rPr>
              <a:t> is a property of process synchronization which states that “no two processes can exist in the critical section at any given point of time”.</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43</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Mutual exclusion</a:t>
            </a:r>
            <a:r>
              <a:rPr lang="en-IN" sz="1200" b="0" i="0" kern="1200" dirty="0">
                <a:solidFill>
                  <a:schemeClr val="tx1"/>
                </a:solidFill>
                <a:latin typeface="+mn-lt"/>
                <a:ea typeface="+mn-ea"/>
                <a:cs typeface="+mn-cs"/>
              </a:rPr>
              <a:t> is a property of process synchronization which states that “no two processes can exist in the critical section at any given point of time”. The repeated execution of a loop of code while waiting for an event to occur is called busy-waiting. The CPU is not engaged in any real productive activity during this period, and the process does not progress toward completion.</a:t>
            </a:r>
          </a:p>
          <a:p>
            <a:r>
              <a:rPr lang="en-IN" sz="1200" b="0" i="0" kern="1200" dirty="0">
                <a:solidFill>
                  <a:schemeClr val="tx1"/>
                </a:solidFill>
                <a:latin typeface="+mn-lt"/>
                <a:ea typeface="+mn-ea"/>
                <a:cs typeface="+mn-cs"/>
              </a:rPr>
              <a:t>Busy waiting means a process simply spins, (does nothing but continue to test its entry condition) while it is waiting to enter its critical section. This continues to use (waste) CPU cycles, which is inefficient.</a:t>
            </a:r>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44</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Atomic operations</a:t>
            </a:r>
            <a:r>
              <a:rPr lang="en-IN" sz="1200" b="0" i="0" kern="1200" dirty="0">
                <a:solidFill>
                  <a:schemeClr val="tx1"/>
                </a:solidFill>
                <a:latin typeface="+mn-lt"/>
                <a:ea typeface="+mn-ea"/>
                <a:cs typeface="+mn-cs"/>
              </a:rPr>
              <a:t> in concurrent programming are program </a:t>
            </a:r>
            <a:r>
              <a:rPr lang="en-IN" sz="1200" b="1" i="0" kern="1200" dirty="0">
                <a:solidFill>
                  <a:schemeClr val="tx1"/>
                </a:solidFill>
                <a:latin typeface="+mn-lt"/>
                <a:ea typeface="+mn-ea"/>
                <a:cs typeface="+mn-cs"/>
              </a:rPr>
              <a:t>operations</a:t>
            </a:r>
            <a:r>
              <a:rPr lang="en-IN" sz="1200" b="0" i="0" kern="1200" dirty="0">
                <a:solidFill>
                  <a:schemeClr val="tx1"/>
                </a:solidFill>
                <a:latin typeface="+mn-lt"/>
                <a:ea typeface="+mn-ea"/>
                <a:cs typeface="+mn-cs"/>
              </a:rPr>
              <a:t> that run completely independently of any other processes.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45</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Atomic means both the test operation and set operation are executed in one machine cycle at once. </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 memory contention occurs when two or more processors simultaneously try</a:t>
            </a:r>
            <a:r>
              <a:rPr lang="en-IN" baseline="0" dirty="0"/>
              <a:t> to access the same memory module.</a:t>
            </a:r>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47</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48</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49</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Let’s say process P</a:t>
            </a:r>
            <a:r>
              <a:rPr lang="en-IN" sz="1200" b="0" i="0" kern="1200" baseline="-25000" dirty="0">
                <a:solidFill>
                  <a:schemeClr val="tx1"/>
                </a:solidFill>
                <a:latin typeface="+mn-lt"/>
                <a:ea typeface="+mn-ea"/>
                <a:cs typeface="+mn-cs"/>
              </a:rPr>
              <a:t>0</a:t>
            </a:r>
            <a:r>
              <a:rPr lang="en-IN" sz="1200" b="0" i="0" kern="1200" dirty="0">
                <a:solidFill>
                  <a:schemeClr val="tx1"/>
                </a:solidFill>
                <a:latin typeface="+mn-lt"/>
                <a:ea typeface="+mn-ea"/>
                <a:cs typeface="+mn-cs"/>
              </a:rPr>
              <a:t> wants to enter the critical section it executes the code above which let while loop invokes </a:t>
            </a:r>
            <a:r>
              <a:rPr lang="en-IN" sz="1200" b="0" i="0" kern="1200" dirty="0" err="1">
                <a:solidFill>
                  <a:schemeClr val="tx1"/>
                </a:solidFill>
                <a:latin typeface="+mn-lt"/>
                <a:ea typeface="+mn-ea"/>
                <a:cs typeface="+mn-cs"/>
              </a:rPr>
              <a:t>TestAndSet</a:t>
            </a:r>
            <a:r>
              <a:rPr lang="en-IN" sz="1200" b="0" i="0" kern="1200" dirty="0">
                <a:solidFill>
                  <a:schemeClr val="tx1"/>
                </a:solidFill>
                <a:latin typeface="+mn-lt"/>
                <a:ea typeface="+mn-ea"/>
                <a:cs typeface="+mn-cs"/>
              </a:rPr>
              <a:t>() instruction.</a:t>
            </a:r>
          </a:p>
          <a:p>
            <a:r>
              <a:rPr lang="en-IN" sz="1200" b="0" i="0" kern="1200" dirty="0">
                <a:solidFill>
                  <a:schemeClr val="tx1"/>
                </a:solidFill>
                <a:latin typeface="+mn-lt"/>
                <a:ea typeface="+mn-ea"/>
                <a:cs typeface="+mn-cs"/>
              </a:rPr>
              <a:t>Using the </a:t>
            </a:r>
            <a:r>
              <a:rPr lang="en-IN" sz="1200" b="0" i="0" kern="1200" dirty="0" err="1">
                <a:solidFill>
                  <a:schemeClr val="tx1"/>
                </a:solidFill>
                <a:latin typeface="+mn-lt"/>
                <a:ea typeface="+mn-ea"/>
                <a:cs typeface="+mn-cs"/>
              </a:rPr>
              <a:t>TestAndSet</a:t>
            </a:r>
            <a:r>
              <a:rPr lang="en-IN" sz="1200" b="0" i="0" kern="1200" dirty="0">
                <a:solidFill>
                  <a:schemeClr val="tx1"/>
                </a:solidFill>
                <a:latin typeface="+mn-lt"/>
                <a:ea typeface="+mn-ea"/>
                <a:cs typeface="+mn-cs"/>
              </a:rPr>
              <a:t>() instruction the P</a:t>
            </a:r>
            <a:r>
              <a:rPr lang="en-IN" sz="1200" b="0" i="0" kern="1200" baseline="-25000" dirty="0">
                <a:solidFill>
                  <a:schemeClr val="tx1"/>
                </a:solidFill>
                <a:latin typeface="+mn-lt"/>
                <a:ea typeface="+mn-ea"/>
                <a:cs typeface="+mn-cs"/>
              </a:rPr>
              <a:t>0 </a:t>
            </a:r>
            <a:r>
              <a:rPr lang="en-IN" sz="1200" b="0" i="0" kern="1200" dirty="0">
                <a:solidFill>
                  <a:schemeClr val="tx1"/>
                </a:solidFill>
                <a:latin typeface="+mn-lt"/>
                <a:ea typeface="+mn-ea"/>
                <a:cs typeface="+mn-cs"/>
              </a:rPr>
              <a:t>modifies the lock value to </a:t>
            </a:r>
            <a:r>
              <a:rPr lang="en-IN" sz="1200" b="0" i="1" kern="1200" dirty="0">
                <a:solidFill>
                  <a:schemeClr val="tx1"/>
                </a:solidFill>
                <a:latin typeface="+mn-lt"/>
                <a:ea typeface="+mn-ea"/>
                <a:cs typeface="+mn-cs"/>
              </a:rPr>
              <a:t>true</a:t>
            </a:r>
            <a:r>
              <a:rPr lang="en-IN" sz="1200" b="0" i="0" kern="1200" dirty="0">
                <a:solidFill>
                  <a:schemeClr val="tx1"/>
                </a:solidFill>
                <a:latin typeface="+mn-lt"/>
                <a:ea typeface="+mn-ea"/>
                <a:cs typeface="+mn-cs"/>
              </a:rPr>
              <a:t> to acquire the lock and enters the critical section. w, when P</a:t>
            </a:r>
            <a:r>
              <a:rPr lang="en-IN" sz="1200" b="0" i="0" kern="1200" baseline="-25000" dirty="0">
                <a:solidFill>
                  <a:schemeClr val="tx1"/>
                </a:solidFill>
                <a:latin typeface="+mn-lt"/>
                <a:ea typeface="+mn-ea"/>
                <a:cs typeface="+mn-cs"/>
              </a:rPr>
              <a:t>0</a:t>
            </a:r>
            <a:r>
              <a:rPr lang="en-IN" sz="1200" b="0" i="0" kern="1200" dirty="0">
                <a:solidFill>
                  <a:schemeClr val="tx1"/>
                </a:solidFill>
                <a:latin typeface="+mn-lt"/>
                <a:ea typeface="+mn-ea"/>
                <a:cs typeface="+mn-cs"/>
              </a:rPr>
              <a:t> is already in its critical section process P</a:t>
            </a:r>
            <a:r>
              <a:rPr lang="en-IN" sz="1200" b="0" i="0" kern="1200" baseline="-25000" dirty="0">
                <a:solidFill>
                  <a:schemeClr val="tx1"/>
                </a:solidFill>
                <a:latin typeface="+mn-lt"/>
                <a:ea typeface="+mn-ea"/>
                <a:cs typeface="+mn-cs"/>
              </a:rPr>
              <a:t>1 </a:t>
            </a:r>
            <a:r>
              <a:rPr lang="en-IN" sz="1200" b="0" i="0" kern="1200" dirty="0">
                <a:solidFill>
                  <a:schemeClr val="tx1"/>
                </a:solidFill>
                <a:latin typeface="+mn-lt"/>
                <a:ea typeface="+mn-ea"/>
                <a:cs typeface="+mn-cs"/>
              </a:rPr>
              <a:t>also wants to enter in its critical section. So it will execute the do-while loop and invoke </a:t>
            </a:r>
            <a:r>
              <a:rPr lang="en-IN" sz="1200" b="0" i="0" kern="1200" dirty="0" err="1">
                <a:solidFill>
                  <a:schemeClr val="tx1"/>
                </a:solidFill>
                <a:latin typeface="+mn-lt"/>
                <a:ea typeface="+mn-ea"/>
                <a:cs typeface="+mn-cs"/>
              </a:rPr>
              <a:t>TestAndSet</a:t>
            </a:r>
            <a:r>
              <a:rPr lang="en-IN" sz="1200" b="0" i="0" kern="1200" dirty="0">
                <a:solidFill>
                  <a:schemeClr val="tx1"/>
                </a:solidFill>
                <a:latin typeface="+mn-lt"/>
                <a:ea typeface="+mn-ea"/>
                <a:cs typeface="+mn-cs"/>
              </a:rPr>
              <a:t>() instruction only to see that the lock is already set to </a:t>
            </a:r>
            <a:r>
              <a:rPr lang="en-IN" sz="1200" b="0" i="1" kern="1200" dirty="0">
                <a:solidFill>
                  <a:schemeClr val="tx1"/>
                </a:solidFill>
                <a:latin typeface="+mn-lt"/>
                <a:ea typeface="+mn-ea"/>
                <a:cs typeface="+mn-cs"/>
              </a:rPr>
              <a:t>true</a:t>
            </a:r>
            <a:r>
              <a:rPr lang="en-IN" sz="1200" b="0" i="0" kern="1200" dirty="0">
                <a:solidFill>
                  <a:schemeClr val="tx1"/>
                </a:solidFill>
                <a:latin typeface="+mn-lt"/>
                <a:ea typeface="+mn-ea"/>
                <a:cs typeface="+mn-cs"/>
              </a:rPr>
              <a:t> which means some process is in the critical section which will make P</a:t>
            </a:r>
            <a:r>
              <a:rPr lang="en-IN" sz="1200" b="0" i="0" kern="1200" baseline="-25000" dirty="0">
                <a:solidFill>
                  <a:schemeClr val="tx1"/>
                </a:solidFill>
                <a:latin typeface="+mn-lt"/>
                <a:ea typeface="+mn-ea"/>
                <a:cs typeface="+mn-cs"/>
              </a:rPr>
              <a:t>1</a:t>
            </a:r>
            <a:r>
              <a:rPr lang="en-IN" sz="1200" b="0" i="0" kern="1200" dirty="0">
                <a:solidFill>
                  <a:schemeClr val="tx1"/>
                </a:solidFill>
                <a:latin typeface="+mn-lt"/>
                <a:ea typeface="+mn-ea"/>
                <a:cs typeface="+mn-cs"/>
              </a:rPr>
              <a:t> repeat while loop unless P</a:t>
            </a:r>
            <a:r>
              <a:rPr lang="en-IN" sz="1200" b="0" i="0" kern="1200" baseline="-25000" dirty="0">
                <a:solidFill>
                  <a:schemeClr val="tx1"/>
                </a:solidFill>
                <a:latin typeface="+mn-lt"/>
                <a:ea typeface="+mn-ea"/>
                <a:cs typeface="+mn-cs"/>
              </a:rPr>
              <a:t>0 </a:t>
            </a:r>
            <a:r>
              <a:rPr lang="en-IN" sz="1200" b="0" i="0" kern="1200" dirty="0">
                <a:solidFill>
                  <a:schemeClr val="tx1"/>
                </a:solidFill>
                <a:latin typeface="+mn-lt"/>
                <a:ea typeface="+mn-ea"/>
                <a:cs typeface="+mn-cs"/>
              </a:rPr>
              <a:t>turns the lock to </a:t>
            </a:r>
            <a:r>
              <a:rPr lang="en-IN" sz="1200" b="0" i="1" kern="1200" dirty="0">
                <a:solidFill>
                  <a:schemeClr val="tx1"/>
                </a:solidFill>
                <a:latin typeface="+mn-lt"/>
                <a:ea typeface="+mn-ea"/>
                <a:cs typeface="+mn-cs"/>
              </a:rPr>
              <a:t>false.</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Once the process P</a:t>
            </a:r>
            <a:r>
              <a:rPr lang="en-IN" sz="1200" b="0" i="0" kern="1200" baseline="-25000" dirty="0">
                <a:solidFill>
                  <a:schemeClr val="tx1"/>
                </a:solidFill>
                <a:latin typeface="+mn-lt"/>
                <a:ea typeface="+mn-ea"/>
                <a:cs typeface="+mn-cs"/>
              </a:rPr>
              <a:t>0</a:t>
            </a:r>
            <a:r>
              <a:rPr lang="en-IN" sz="1200" b="0" i="0" kern="1200" dirty="0">
                <a:solidFill>
                  <a:schemeClr val="tx1"/>
                </a:solidFill>
                <a:latin typeface="+mn-lt"/>
                <a:ea typeface="+mn-ea"/>
                <a:cs typeface="+mn-cs"/>
              </a:rPr>
              <a:t> complete executing its critical section its will turn the lock variable to </a:t>
            </a:r>
            <a:r>
              <a:rPr lang="en-IN" sz="1200" b="0" i="1" kern="1200" dirty="0">
                <a:solidFill>
                  <a:schemeClr val="tx1"/>
                </a:solidFill>
                <a:latin typeface="+mn-lt"/>
                <a:ea typeface="+mn-ea"/>
                <a:cs typeface="+mn-cs"/>
              </a:rPr>
              <a:t>false.</a:t>
            </a:r>
            <a:r>
              <a:rPr lang="en-IN" sz="1200" b="0" i="0" kern="1200" dirty="0">
                <a:solidFill>
                  <a:schemeClr val="tx1"/>
                </a:solidFill>
                <a:latin typeface="+mn-lt"/>
                <a:ea typeface="+mn-ea"/>
                <a:cs typeface="+mn-cs"/>
              </a:rPr>
              <a:t> Then P</a:t>
            </a:r>
            <a:r>
              <a:rPr lang="en-IN" sz="1200" b="0" i="0" kern="1200" baseline="-25000" dirty="0">
                <a:solidFill>
                  <a:schemeClr val="tx1"/>
                </a:solidFill>
                <a:latin typeface="+mn-lt"/>
                <a:ea typeface="+mn-ea"/>
                <a:cs typeface="+mn-cs"/>
              </a:rPr>
              <a:t>1</a:t>
            </a:r>
            <a:r>
              <a:rPr lang="en-IN" sz="1200" b="0" i="0" kern="1200" dirty="0">
                <a:solidFill>
                  <a:schemeClr val="tx1"/>
                </a:solidFill>
                <a:latin typeface="+mn-lt"/>
                <a:ea typeface="+mn-ea"/>
                <a:cs typeface="+mn-cs"/>
              </a:rPr>
              <a:t> can modify the lock variable to </a:t>
            </a:r>
            <a:r>
              <a:rPr lang="en-IN" sz="1200" b="0" i="1" kern="1200" dirty="0">
                <a:solidFill>
                  <a:schemeClr val="tx1"/>
                </a:solidFill>
                <a:latin typeface="+mn-lt"/>
                <a:ea typeface="+mn-ea"/>
                <a:cs typeface="+mn-cs"/>
              </a:rPr>
              <a:t>true</a:t>
            </a:r>
            <a:r>
              <a:rPr lang="en-IN" sz="1200" b="0" i="0" kern="1200" dirty="0">
                <a:solidFill>
                  <a:schemeClr val="tx1"/>
                </a:solidFill>
                <a:latin typeface="+mn-lt"/>
                <a:ea typeface="+mn-ea"/>
                <a:cs typeface="+mn-cs"/>
              </a:rPr>
              <a:t> using </a:t>
            </a:r>
            <a:r>
              <a:rPr lang="en-IN" sz="1200" b="0" i="0" kern="1200" dirty="0" err="1">
                <a:solidFill>
                  <a:schemeClr val="tx1"/>
                </a:solidFill>
                <a:latin typeface="+mn-lt"/>
                <a:ea typeface="+mn-ea"/>
                <a:cs typeface="+mn-cs"/>
              </a:rPr>
              <a:t>TestAndSet</a:t>
            </a:r>
            <a:r>
              <a:rPr lang="en-IN" sz="1200" b="0" i="0" kern="1200" dirty="0">
                <a:solidFill>
                  <a:schemeClr val="tx1"/>
                </a:solidFill>
                <a:latin typeface="+mn-lt"/>
                <a:ea typeface="+mn-ea"/>
                <a:cs typeface="+mn-cs"/>
              </a:rPr>
              <a:t>() instruction and enter its critical section.</a:t>
            </a:r>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50</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51</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latin typeface="+mn-lt"/>
                <a:ea typeface="+mn-ea"/>
                <a:cs typeface="+mn-cs"/>
              </a:rPr>
              <a:t>Atomic means both operation are executed in one machine cycle at once. </a:t>
            </a:r>
            <a:endParaRPr lang="en-IN" dirty="0"/>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52</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Z- a flag to indicate the success of execution</a:t>
            </a:r>
          </a:p>
        </p:txBody>
      </p:sp>
      <p:sp>
        <p:nvSpPr>
          <p:cNvPr id="4" name="Slide Number Placeholder 3"/>
          <p:cNvSpPr>
            <a:spLocks noGrp="1"/>
          </p:cNvSpPr>
          <p:nvPr>
            <p:ph type="sldNum" sz="quarter" idx="10"/>
          </p:nvPr>
        </p:nvSpPr>
        <p:spPr/>
        <p:txBody>
          <a:bodyPr/>
          <a:lstStyle/>
          <a:p>
            <a:fld id="{2DE503E2-7FF2-45E5-B5FE-5085EEA03D0C}" type="slidenum">
              <a:rPr lang="en-IN" smtClean="0"/>
              <a:pPr/>
              <a:t>60</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In </a:t>
            </a:r>
            <a:r>
              <a:rPr lang="en-IN" sz="1200" b="1" i="0" kern="1200" dirty="0">
                <a:solidFill>
                  <a:schemeClr val="tx1"/>
                </a:solidFill>
                <a:latin typeface="+mn-lt"/>
                <a:ea typeface="+mn-ea"/>
                <a:cs typeface="+mn-cs"/>
              </a:rPr>
              <a:t>computing</a:t>
            </a:r>
            <a:r>
              <a:rPr lang="en-IN" sz="1200" b="0" i="0" kern="1200" dirty="0">
                <a:solidFill>
                  <a:schemeClr val="tx1"/>
                </a:solidFill>
                <a:latin typeface="+mn-lt"/>
                <a:ea typeface="+mn-ea"/>
                <a:cs typeface="+mn-cs"/>
              </a:rPr>
              <a:t>, </a:t>
            </a:r>
            <a:r>
              <a:rPr lang="en-IN" sz="1200" b="1" i="0" kern="1200" dirty="0" err="1">
                <a:solidFill>
                  <a:schemeClr val="tx1"/>
                </a:solidFill>
                <a:latin typeface="+mn-lt"/>
                <a:ea typeface="+mn-ea"/>
                <a:cs typeface="+mn-cs"/>
              </a:rPr>
              <a:t>preemption</a:t>
            </a:r>
            <a:r>
              <a:rPr lang="en-IN" sz="1200" b="0" i="0" kern="1200" dirty="0">
                <a:solidFill>
                  <a:schemeClr val="tx1"/>
                </a:solidFill>
                <a:latin typeface="+mn-lt"/>
                <a:ea typeface="+mn-ea"/>
                <a:cs typeface="+mn-cs"/>
              </a:rPr>
              <a:t> is the act of temporarily interrupting an executing task, with the intention of resuming it at a later time.</a:t>
            </a:r>
          </a:p>
          <a:p>
            <a:r>
              <a:rPr lang="en-IN" sz="1200" b="1" i="0" kern="1200" dirty="0" err="1">
                <a:solidFill>
                  <a:schemeClr val="tx1"/>
                </a:solidFill>
                <a:latin typeface="+mn-lt"/>
                <a:ea typeface="+mn-ea"/>
                <a:cs typeface="+mn-cs"/>
              </a:rPr>
              <a:t>Preemption</a:t>
            </a:r>
            <a:r>
              <a:rPr lang="en-IN" sz="1200" b="0" i="0" kern="1200" dirty="0">
                <a:solidFill>
                  <a:schemeClr val="tx1"/>
                </a:solidFill>
                <a:latin typeface="+mn-lt"/>
                <a:ea typeface="+mn-ea"/>
                <a:cs typeface="+mn-cs"/>
              </a:rPr>
              <a:t> as used with respect to </a:t>
            </a:r>
            <a:r>
              <a:rPr lang="en-IN" sz="1200" b="1" i="0" kern="1200" dirty="0">
                <a:solidFill>
                  <a:schemeClr val="tx1"/>
                </a:solidFill>
                <a:latin typeface="+mn-lt"/>
                <a:ea typeface="+mn-ea"/>
                <a:cs typeface="+mn-cs"/>
              </a:rPr>
              <a:t>operating systems</a:t>
            </a:r>
            <a:r>
              <a:rPr lang="en-IN" sz="1200" b="0" i="0" kern="1200" dirty="0">
                <a:solidFill>
                  <a:schemeClr val="tx1"/>
                </a:solidFill>
                <a:latin typeface="+mn-lt"/>
                <a:ea typeface="+mn-ea"/>
                <a:cs typeface="+mn-cs"/>
              </a:rPr>
              <a:t> means the ability of the </a:t>
            </a:r>
            <a:r>
              <a:rPr lang="en-IN" sz="1200" b="1" i="0" kern="1200" dirty="0">
                <a:solidFill>
                  <a:schemeClr val="tx1"/>
                </a:solidFill>
                <a:latin typeface="+mn-lt"/>
                <a:ea typeface="+mn-ea"/>
                <a:cs typeface="+mn-cs"/>
              </a:rPr>
              <a:t>operating system</a:t>
            </a:r>
            <a:r>
              <a:rPr lang="en-IN" sz="1200" b="0" i="0" kern="1200" dirty="0">
                <a:solidFill>
                  <a:schemeClr val="tx1"/>
                </a:solidFill>
                <a:latin typeface="+mn-lt"/>
                <a:ea typeface="+mn-ea"/>
                <a:cs typeface="+mn-cs"/>
              </a:rPr>
              <a:t> to </a:t>
            </a:r>
            <a:r>
              <a:rPr lang="en-IN" sz="1200" b="1" i="0" kern="1200" dirty="0" err="1">
                <a:solidFill>
                  <a:schemeClr val="tx1"/>
                </a:solidFill>
                <a:latin typeface="+mn-lt"/>
                <a:ea typeface="+mn-ea"/>
                <a:cs typeface="+mn-cs"/>
              </a:rPr>
              <a:t>preempt</a:t>
            </a:r>
            <a:r>
              <a:rPr lang="en-IN" sz="1200" b="0" i="0" kern="1200" dirty="0">
                <a:solidFill>
                  <a:schemeClr val="tx1"/>
                </a:solidFill>
                <a:latin typeface="+mn-lt"/>
                <a:ea typeface="+mn-ea"/>
                <a:cs typeface="+mn-cs"/>
              </a:rPr>
              <a:t> (that is, stop or pause) a currently scheduled task in favour of a higher priority task. In </a:t>
            </a:r>
            <a:r>
              <a:rPr lang="en-IN" sz="1200" b="0" i="0" kern="1200" dirty="0" err="1">
                <a:solidFill>
                  <a:schemeClr val="tx1"/>
                </a:solidFill>
                <a:latin typeface="+mn-lt"/>
                <a:ea typeface="+mn-ea"/>
                <a:cs typeface="+mn-cs"/>
              </a:rPr>
              <a:t>Preemptive</a:t>
            </a:r>
            <a:r>
              <a:rPr lang="en-IN" sz="1200" b="0" i="0" kern="1200" dirty="0">
                <a:solidFill>
                  <a:schemeClr val="tx1"/>
                </a:solidFill>
                <a:latin typeface="+mn-lt"/>
                <a:ea typeface="+mn-ea"/>
                <a:cs typeface="+mn-cs"/>
              </a:rPr>
              <a:t> Scheduling, the tasks are mostly assigned with their priorities.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65</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latin typeface="+mn-lt"/>
                <a:ea typeface="+mn-ea"/>
                <a:cs typeface="+mn-cs"/>
              </a:rPr>
              <a:t>CPU scheduling is a process of determining which process will own CPU for execution while another process is on hold. A scheduler may aim at one or more goals: maximizing throughput (the total amount of work completed per time unit); minimizing wait time (time from work becoming ready until the first point it begins execution); minimizing latency or response time (time from work becoming ready until it is finished in case of batch activity, or until the system responds and hands the first output to the user in case of interactive activity); or maximizing fairness ((equal CPU time to each process, or more generally appropriate times according to the priority and workload of each process).</a:t>
            </a:r>
          </a:p>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66</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67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16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68</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69</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70</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71</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In </a:t>
            </a:r>
            <a:r>
              <a:rPr lang="en-IN" sz="1200" b="1" i="0" kern="1200" dirty="0">
                <a:solidFill>
                  <a:schemeClr val="tx1"/>
                </a:solidFill>
                <a:latin typeface="+mn-lt"/>
                <a:ea typeface="+mn-ea"/>
                <a:cs typeface="+mn-cs"/>
              </a:rPr>
              <a:t>operating systems</a:t>
            </a:r>
            <a:r>
              <a:rPr lang="en-IN" sz="1200" b="0" i="0" kern="1200" dirty="0">
                <a:solidFill>
                  <a:schemeClr val="tx1"/>
                </a:solidFill>
                <a:latin typeface="+mn-lt"/>
                <a:ea typeface="+mn-ea"/>
                <a:cs typeface="+mn-cs"/>
              </a:rPr>
              <a:t>, </a:t>
            </a:r>
            <a:r>
              <a:rPr lang="en-IN" sz="1200" b="1" i="0" kern="1200" dirty="0">
                <a:solidFill>
                  <a:schemeClr val="tx1"/>
                </a:solidFill>
                <a:latin typeface="+mn-lt"/>
                <a:ea typeface="+mn-ea"/>
                <a:cs typeface="+mn-cs"/>
              </a:rPr>
              <a:t>memory management</a:t>
            </a:r>
            <a:r>
              <a:rPr lang="en-IN" sz="1200" b="0" i="0" kern="1200" dirty="0">
                <a:solidFill>
                  <a:schemeClr val="tx1"/>
                </a:solidFill>
                <a:latin typeface="+mn-lt"/>
                <a:ea typeface="+mn-ea"/>
                <a:cs typeface="+mn-cs"/>
              </a:rPr>
              <a:t> is the function responsible for </a:t>
            </a:r>
            <a:r>
              <a:rPr lang="en-IN" sz="1200" b="1" i="0" kern="1200" dirty="0">
                <a:solidFill>
                  <a:schemeClr val="tx1"/>
                </a:solidFill>
                <a:latin typeface="+mn-lt"/>
                <a:ea typeface="+mn-ea"/>
                <a:cs typeface="+mn-cs"/>
              </a:rPr>
              <a:t>managing</a:t>
            </a:r>
            <a:r>
              <a:rPr lang="en-IN" sz="1200" b="0" i="0" kern="1200" dirty="0">
                <a:solidFill>
                  <a:schemeClr val="tx1"/>
                </a:solidFill>
                <a:latin typeface="+mn-lt"/>
                <a:ea typeface="+mn-ea"/>
                <a:cs typeface="+mn-cs"/>
              </a:rPr>
              <a:t> the computer's primary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a:t>
            </a:r>
            <a:r>
              <a:rPr lang="en-IN" sz="1200" b="1" i="0" kern="1200" dirty="0">
                <a:solidFill>
                  <a:schemeClr val="tx1"/>
                </a:solidFill>
                <a:latin typeface="+mn-lt"/>
                <a:ea typeface="+mn-ea"/>
                <a:cs typeface="+mn-cs"/>
              </a:rPr>
              <a:t>Memory management</a:t>
            </a:r>
            <a:r>
              <a:rPr lang="en-IN" sz="1200" b="0" i="0" kern="1200" dirty="0">
                <a:solidFill>
                  <a:schemeClr val="tx1"/>
                </a:solidFill>
                <a:latin typeface="+mn-lt"/>
                <a:ea typeface="+mn-ea"/>
                <a:cs typeface="+mn-cs"/>
              </a:rPr>
              <a:t> is a form of resource </a:t>
            </a:r>
            <a:r>
              <a:rPr lang="en-IN" sz="1200" b="1" i="0" kern="1200" dirty="0">
                <a:solidFill>
                  <a:schemeClr val="tx1"/>
                </a:solidFill>
                <a:latin typeface="+mn-lt"/>
                <a:ea typeface="+mn-ea"/>
                <a:cs typeface="+mn-cs"/>
              </a:rPr>
              <a:t>management</a:t>
            </a:r>
            <a:r>
              <a:rPr lang="en-IN" sz="1200" b="0" i="0" kern="1200" dirty="0">
                <a:solidFill>
                  <a:schemeClr val="tx1"/>
                </a:solidFill>
                <a:latin typeface="+mn-lt"/>
                <a:ea typeface="+mn-ea"/>
                <a:cs typeface="+mn-cs"/>
              </a:rPr>
              <a:t> applied to computer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The essential requirement of </a:t>
            </a:r>
            <a:r>
              <a:rPr lang="en-IN" sz="1200" b="1" i="0" kern="1200" dirty="0">
                <a:solidFill>
                  <a:schemeClr val="tx1"/>
                </a:solidFill>
                <a:latin typeface="+mn-lt"/>
                <a:ea typeface="+mn-ea"/>
                <a:cs typeface="+mn-cs"/>
              </a:rPr>
              <a:t>memory management</a:t>
            </a:r>
            <a:r>
              <a:rPr lang="en-IN" sz="1200" b="0" i="0" kern="1200" dirty="0">
                <a:solidFill>
                  <a:schemeClr val="tx1"/>
                </a:solidFill>
                <a:latin typeface="+mn-lt"/>
                <a:ea typeface="+mn-ea"/>
                <a:cs typeface="+mn-cs"/>
              </a:rPr>
              <a:t> is to provide ways to dynamically allocate portions of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to programs at their request, and free it for reuse when no longer needed.</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72</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Virtual memory</a:t>
            </a:r>
            <a:r>
              <a:rPr lang="en-IN" sz="1200" b="0" i="0" kern="1200" dirty="0">
                <a:solidFill>
                  <a:schemeClr val="tx1"/>
                </a:solidFill>
                <a:latin typeface="+mn-lt"/>
                <a:ea typeface="+mn-ea"/>
                <a:cs typeface="+mn-cs"/>
              </a:rPr>
              <a:t> is a feature of an </a:t>
            </a:r>
            <a:r>
              <a:rPr lang="en-IN" sz="1200" b="1" i="0" kern="1200" dirty="0">
                <a:solidFill>
                  <a:schemeClr val="tx1"/>
                </a:solidFill>
                <a:latin typeface="+mn-lt"/>
                <a:ea typeface="+mn-ea"/>
                <a:cs typeface="+mn-cs"/>
              </a:rPr>
              <a:t>operating system</a:t>
            </a:r>
            <a:r>
              <a:rPr lang="en-IN" sz="1200" b="0" i="0" kern="1200" dirty="0">
                <a:solidFill>
                  <a:schemeClr val="tx1"/>
                </a:solidFill>
                <a:latin typeface="+mn-lt"/>
                <a:ea typeface="+mn-ea"/>
                <a:cs typeface="+mn-cs"/>
              </a:rPr>
              <a:t> that enables a computer to be able to compensate shortages of physical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A computer can address more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than the amount physically installed on the system. This extra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is actually called </a:t>
            </a:r>
            <a:r>
              <a:rPr lang="en-IN" sz="1200" b="1" i="0" kern="1200" dirty="0">
                <a:solidFill>
                  <a:schemeClr val="tx1"/>
                </a:solidFill>
                <a:latin typeface="+mn-lt"/>
                <a:ea typeface="+mn-ea"/>
                <a:cs typeface="+mn-cs"/>
              </a:rPr>
              <a:t>virtual memory. Virtual memory</a:t>
            </a:r>
            <a:r>
              <a:rPr lang="en-IN" sz="1200" b="0" i="0" kern="1200" dirty="0">
                <a:solidFill>
                  <a:schemeClr val="tx1"/>
                </a:solidFill>
                <a:latin typeface="+mn-lt"/>
                <a:ea typeface="+mn-ea"/>
                <a:cs typeface="+mn-cs"/>
              </a:rPr>
              <a:t> is a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management technique where secondary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can be used as if it were a part of the main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a:t>
            </a:r>
            <a:r>
              <a:rPr lang="en-IN" sz="1200" b="1" i="0" kern="1200" dirty="0">
                <a:solidFill>
                  <a:schemeClr val="tx1"/>
                </a:solidFill>
                <a:latin typeface="+mn-lt"/>
                <a:ea typeface="+mn-ea"/>
                <a:cs typeface="+mn-cs"/>
              </a:rPr>
              <a:t>Virtual memory</a:t>
            </a:r>
            <a:r>
              <a:rPr lang="en-IN" sz="1200" b="0" i="0" kern="1200" dirty="0">
                <a:solidFill>
                  <a:schemeClr val="tx1"/>
                </a:solidFill>
                <a:latin typeface="+mn-lt"/>
                <a:ea typeface="+mn-ea"/>
                <a:cs typeface="+mn-cs"/>
              </a:rPr>
              <a:t> also serves as computer </a:t>
            </a:r>
            <a:r>
              <a:rPr lang="en-IN" sz="1200" b="1" i="0" kern="1200" dirty="0">
                <a:solidFill>
                  <a:schemeClr val="tx1"/>
                </a:solidFill>
                <a:latin typeface="+mn-lt"/>
                <a:ea typeface="+mn-ea"/>
                <a:cs typeface="+mn-cs"/>
              </a:rPr>
              <a:t>memory</a:t>
            </a:r>
            <a:r>
              <a:rPr lang="en-IN" sz="1200" b="0" i="0" kern="1200" dirty="0">
                <a:solidFill>
                  <a:schemeClr val="tx1"/>
                </a:solidFill>
                <a:latin typeface="+mn-lt"/>
                <a:ea typeface="+mn-ea"/>
                <a:cs typeface="+mn-cs"/>
              </a:rPr>
              <a:t>, but is actually hard drive space acting as temporary storage for computer processes.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73</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Mach is a multiprocessor operating system kernel.</a:t>
            </a:r>
          </a:p>
        </p:txBody>
      </p:sp>
      <p:sp>
        <p:nvSpPr>
          <p:cNvPr id="4" name="Slide Number Placeholder 3"/>
          <p:cNvSpPr>
            <a:spLocks noGrp="1"/>
          </p:cNvSpPr>
          <p:nvPr>
            <p:ph type="sldNum" sz="quarter" idx="10"/>
          </p:nvPr>
        </p:nvSpPr>
        <p:spPr/>
        <p:txBody>
          <a:bodyPr/>
          <a:lstStyle/>
          <a:p>
            <a:fld id="{2DE503E2-7FF2-45E5-B5FE-5085EEA03D0C}" type="slidenum">
              <a:rPr lang="en-IN" smtClean="0"/>
              <a:pPr/>
              <a:t>77</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Mach is a multiprocessor operating system kernel.</a:t>
            </a:r>
          </a:p>
        </p:txBody>
      </p:sp>
      <p:sp>
        <p:nvSpPr>
          <p:cNvPr id="4" name="Slide Number Placeholder 3"/>
          <p:cNvSpPr>
            <a:spLocks noGrp="1"/>
          </p:cNvSpPr>
          <p:nvPr>
            <p:ph type="sldNum" sz="quarter" idx="10"/>
          </p:nvPr>
        </p:nvSpPr>
        <p:spPr/>
        <p:txBody>
          <a:bodyPr/>
          <a:lstStyle/>
          <a:p>
            <a:fld id="{2DE503E2-7FF2-45E5-B5FE-5085EEA03D0C}" type="slidenum">
              <a:rPr lang="en-IN" smtClean="0"/>
              <a:pPr/>
              <a:t>78</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Page fault</a:t>
            </a:r>
            <a:r>
              <a:rPr lang="en-IN" sz="1200" b="0" i="0" kern="1200" dirty="0">
                <a:solidFill>
                  <a:schemeClr val="tx1"/>
                </a:solidFill>
                <a:latin typeface="+mn-lt"/>
                <a:ea typeface="+mn-ea"/>
                <a:cs typeface="+mn-cs"/>
              </a:rPr>
              <a:t> is an error which occurs when the page referenced by the CPU is not found in the main memory.</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79</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Virtualization is the process of running a virtual instance of a computer system in a layer abstracted from the actual hardware. Most commonly, it refers to running multiple operating systems on a computer system simultaneously.</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90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19</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Hypervisor is a technology that separates software (computer operating system) from hardware. With a hypervisor, a host computer can support and accommodate many other virtual machines by sharing its processing and memory. Hypervisors allow every guest (virtual machines) to access the host computer’s CPU and memory; it also limits the portion of resources each VM can make use of so that other VM’s can also run on a single system easily.</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94</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A page, memory page, or virtual page is </a:t>
            </a:r>
            <a:r>
              <a:rPr lang="en-IN" sz="1200" b="1" i="0" kern="1200" dirty="0">
                <a:solidFill>
                  <a:schemeClr val="tx1"/>
                </a:solidFill>
                <a:latin typeface="+mn-lt"/>
                <a:ea typeface="+mn-ea"/>
                <a:cs typeface="+mn-cs"/>
              </a:rPr>
              <a:t>a fixed-length contiguous block of virtual memory</a:t>
            </a:r>
            <a:r>
              <a:rPr lang="en-IN" sz="1200" b="0" i="0" kern="1200" dirty="0">
                <a:solidFill>
                  <a:schemeClr val="tx1"/>
                </a:solidFill>
                <a:latin typeface="+mn-lt"/>
                <a:ea typeface="+mn-ea"/>
                <a:cs typeface="+mn-cs"/>
              </a:rPr>
              <a:t>, described by a single entry in the page table. ... It is the smallest unit of data for memory management in a virtual memory operating system. A page table is </a:t>
            </a:r>
            <a:r>
              <a:rPr lang="en-IN" sz="1200" b="1" i="0" kern="1200" dirty="0">
                <a:solidFill>
                  <a:schemeClr val="tx1"/>
                </a:solidFill>
                <a:latin typeface="+mn-lt"/>
                <a:ea typeface="+mn-ea"/>
                <a:cs typeface="+mn-cs"/>
              </a:rPr>
              <a:t>the data structure used by a virtual memory system</a:t>
            </a:r>
            <a:r>
              <a:rPr lang="en-IN" sz="1200" b="0" i="0" kern="1200" dirty="0">
                <a:solidFill>
                  <a:schemeClr val="tx1"/>
                </a:solidFill>
                <a:latin typeface="+mn-lt"/>
                <a:ea typeface="+mn-ea"/>
                <a:cs typeface="+mn-cs"/>
              </a:rPr>
              <a:t> in a computer operating system to store the mapping between virtual addresses and physical addresses. ... The page table is a key component of virtual address translation which is necessary to access data in memory.</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106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22</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Multistage Switch Based System permits simultaneous connection between several input-output pairs. It consists of several stages of switches which provide multistage interconnection network. </a:t>
            </a:r>
          </a:p>
        </p:txBody>
      </p:sp>
      <p:sp>
        <p:nvSpPr>
          <p:cNvPr id="4" name="Slide Number Placeholder 3"/>
          <p:cNvSpPr>
            <a:spLocks noGrp="1"/>
          </p:cNvSpPr>
          <p:nvPr>
            <p:ph type="sldNum" sz="quarter" idx="10"/>
          </p:nvPr>
        </p:nvSpPr>
        <p:spPr/>
        <p:txBody>
          <a:bodyPr/>
          <a:lstStyle/>
          <a:p>
            <a:fld id="{2DE503E2-7FF2-45E5-B5FE-5085EEA03D0C}"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FA7657-64EF-4853-BF06-E9594D2B079D}" type="datetime1">
              <a:rPr lang="en-IN" smtClean="0"/>
              <a:pPr/>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70129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D012AE-09C8-4A7B-9D6B-A6A263E4E348}" type="datetime1">
              <a:rPr lang="en-IN" smtClean="0"/>
              <a:pPr/>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6342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887E98-A91F-4098-B0D8-F2B62D617EB9}" type="datetime1">
              <a:rPr lang="en-IN" smtClean="0"/>
              <a:pPr/>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0003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B5BE5D-D307-4272-A8BE-A97A05BD85F3}" type="datetime1">
              <a:rPr lang="en-IN" smtClean="0"/>
              <a:pPr/>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423735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55CC6-5D1D-4D6E-A9C0-8D8952D9232B}" type="datetime1">
              <a:rPr lang="en-IN" smtClean="0"/>
              <a:pPr/>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95925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6126C3-05F9-49BF-84D4-E3BE050ACC4E}" type="datetime1">
              <a:rPr lang="en-IN" smtClean="0"/>
              <a:pPr/>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8952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8775DB-BD29-4DF0-B8C2-E69D40D6AFCE}" type="datetime1">
              <a:rPr lang="en-IN" smtClean="0"/>
              <a:pPr/>
              <a:t>04-09-2021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30246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BE0DC1-5D84-412E-94D0-8FFE49E5F763}" type="datetime1">
              <a:rPr lang="en-IN" smtClean="0"/>
              <a:pPr/>
              <a:t>04-09-2021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9061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FD969-8D49-4D0E-B668-41BF4490DE9D}" type="datetime1">
              <a:rPr lang="en-IN" smtClean="0"/>
              <a:pPr/>
              <a:t>04-09-2021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9032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671D68-B122-4EB5-94D1-930DC3B0E2B7}" type="datetime1">
              <a:rPr lang="en-IN" smtClean="0"/>
              <a:pPr/>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4717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9B66D6-214F-4E31-B9A3-842A3C1E9410}" type="datetime1">
              <a:rPr lang="en-IN" smtClean="0"/>
              <a:pPr/>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217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063"/>
            <a:ext cx="10515600" cy="407607"/>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p:cNvSpPr>
            <a:spLocks noGrp="1"/>
          </p:cNvSpPr>
          <p:nvPr>
            <p:ph type="body" idx="1"/>
          </p:nvPr>
        </p:nvSpPr>
        <p:spPr>
          <a:xfrm>
            <a:off x="541986" y="769558"/>
            <a:ext cx="10811814" cy="53350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19BFD-E943-4A4B-BE7A-133BA74EBC47}" type="datetime1">
              <a:rPr lang="en-IN" smtClean="0"/>
              <a:pPr/>
              <a:t>04-09-2021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6A560-D43F-4E42-9E25-CE5313D6E885}" type="slidenum">
              <a:rPr lang="en-IN" smtClean="0"/>
              <a:pPr/>
              <a:t>‹#›</a:t>
            </a:fld>
            <a:endParaRPr lang="en-IN" dirty="0"/>
          </a:p>
        </p:txBody>
      </p:sp>
    </p:spTree>
    <p:extLst>
      <p:ext uri="{BB962C8B-B14F-4D97-AF65-F5344CB8AC3E}">
        <p14:creationId xmlns:p14="http://schemas.microsoft.com/office/powerpoint/2010/main" val="1618311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30" y="1514007"/>
            <a:ext cx="9144000" cy="2578308"/>
          </a:xfrm>
        </p:spPr>
        <p:txBody>
          <a:bodyPr/>
          <a:lstStyle/>
          <a:p>
            <a:r>
              <a:rPr lang="en-IN" sz="4400" dirty="0"/>
              <a:t>Advanced Operating Systems </a:t>
            </a:r>
            <a:br>
              <a:rPr lang="en-IN" sz="4400" dirty="0"/>
            </a:br>
            <a:r>
              <a:rPr lang="en-IN" sz="4400" dirty="0"/>
              <a:t>  </a:t>
            </a:r>
            <a:r>
              <a:rPr lang="en-US" sz="3200" dirty="0"/>
              <a:t>20MCAT172 </a:t>
            </a:r>
            <a:br>
              <a:rPr lang="en-US" sz="3200" dirty="0"/>
            </a:br>
            <a:r>
              <a:rPr lang="en-US" sz="3200" dirty="0">
                <a:solidFill>
                  <a:srgbClr val="FFC000"/>
                </a:solidFill>
              </a:rPr>
              <a:t>Module IV</a:t>
            </a:r>
            <a:endParaRPr lang="en-IN" sz="3200" dirty="0">
              <a:solidFill>
                <a:srgbClr val="FFC000"/>
              </a:solidFill>
            </a:endParaRPr>
          </a:p>
        </p:txBody>
      </p:sp>
      <p:sp>
        <p:nvSpPr>
          <p:cNvPr id="3" name="Slide Number Placeholder 2"/>
          <p:cNvSpPr>
            <a:spLocks noGrp="1"/>
          </p:cNvSpPr>
          <p:nvPr>
            <p:ph type="sldNum" sz="quarter" idx="12"/>
          </p:nvPr>
        </p:nvSpPr>
        <p:spPr/>
        <p:txBody>
          <a:bodyPr/>
          <a:lstStyle/>
          <a:p>
            <a:fld id="{0626A560-D43F-4E42-9E25-CE5313D6E885}" type="slidenum">
              <a:rPr lang="en-IN" smtClean="0"/>
              <a:pPr/>
              <a:t>1</a:t>
            </a:fld>
            <a:endParaRPr lang="en-IN"/>
          </a:p>
        </p:txBody>
      </p:sp>
    </p:spTree>
    <p:extLst>
      <p:ext uri="{BB962C8B-B14F-4D97-AF65-F5344CB8AC3E}">
        <p14:creationId xmlns:p14="http://schemas.microsoft.com/office/powerpoint/2010/main" val="383173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129753"/>
            <a:ext cx="10707414" cy="1228302"/>
          </a:xfrm>
        </p:spPr>
        <p:txBody>
          <a:bodyPr/>
          <a:lstStyle/>
          <a:p>
            <a:r>
              <a:rPr lang="en-IN" sz="3600" dirty="0"/>
              <a:t>Interconnection Networks For Multiprocessor systems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10</a:t>
            </a:fld>
            <a:endParaRPr lang="en-I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26A560-D43F-4E42-9E25-CE5313D6E885}" type="slidenum">
              <a:rPr lang="en-IN" smtClean="0"/>
              <a:pPr/>
              <a:t>100</a:t>
            </a:fld>
            <a:endParaRPr lang="en-IN"/>
          </a:p>
        </p:txBody>
      </p:sp>
      <p:sp>
        <p:nvSpPr>
          <p:cNvPr id="6" name="Title 5"/>
          <p:cNvSpPr>
            <a:spLocks noGrp="1"/>
          </p:cNvSpPr>
          <p:nvPr>
            <p:ph type="title"/>
          </p:nvPr>
        </p:nvSpPr>
        <p:spPr>
          <a:xfrm>
            <a:off x="804950" y="275442"/>
            <a:ext cx="10515600" cy="407607"/>
          </a:xfrm>
        </p:spPr>
        <p:txBody>
          <a:bodyPr/>
          <a:lstStyle/>
          <a:p>
            <a:r>
              <a:rPr lang="en-IN" dirty="0"/>
              <a:t>Type 1 hypervisor &amp; Type 2 Hypervisor</a:t>
            </a:r>
          </a:p>
        </p:txBody>
      </p:sp>
      <p:pic>
        <p:nvPicPr>
          <p:cNvPr id="5122" name="Picture 2"/>
          <p:cNvPicPr>
            <a:picLocks noGrp="1" noChangeAspect="1" noChangeArrowheads="1"/>
          </p:cNvPicPr>
          <p:nvPr>
            <p:ph idx="1"/>
          </p:nvPr>
        </p:nvPicPr>
        <p:blipFill>
          <a:blip r:embed="rId2"/>
          <a:srcRect/>
          <a:stretch>
            <a:fillRect/>
          </a:stretch>
        </p:blipFill>
        <p:spPr bwMode="auto">
          <a:xfrm>
            <a:off x="545248" y="930650"/>
            <a:ext cx="11096816" cy="5337146"/>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572457"/>
          </a:xfrm>
        </p:spPr>
        <p:txBody>
          <a:bodyPr/>
          <a:lstStyle/>
          <a:p>
            <a:r>
              <a:rPr lang="en-IN" sz="4000" dirty="0" err="1"/>
              <a:t>Paravirtualization</a:t>
            </a:r>
            <a:endParaRPr lang="en-IN" sz="40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101</a:t>
            </a:fld>
            <a:endParaRPr lang="en-IN"/>
          </a:p>
        </p:txBody>
      </p:sp>
      <p:sp>
        <p:nvSpPr>
          <p:cNvPr id="5" name="Content Placeholder 4"/>
          <p:cNvSpPr>
            <a:spLocks noGrp="1"/>
          </p:cNvSpPr>
          <p:nvPr>
            <p:ph idx="1"/>
          </p:nvPr>
        </p:nvSpPr>
        <p:spPr>
          <a:xfrm>
            <a:off x="541986" y="1180406"/>
            <a:ext cx="10811814" cy="4924179"/>
          </a:xfrm>
        </p:spPr>
        <p:txBody>
          <a:bodyPr/>
          <a:lstStyle/>
          <a:p>
            <a:r>
              <a:rPr lang="en-IN" dirty="0"/>
              <a:t>Modify Guest OS so that all calls to sensitive instructions are changed to hypervisor calls. </a:t>
            </a:r>
          </a:p>
          <a:p>
            <a:r>
              <a:rPr lang="en-IN" dirty="0"/>
              <a:t>The guest OS is acting like a user program making system calls to the OS.</a:t>
            </a:r>
          </a:p>
          <a:p>
            <a:r>
              <a:rPr lang="en-IN" dirty="0"/>
              <a:t>Much easier (and more efficient) to modify source code than to emulate hardware instructions (as in binary translation). </a:t>
            </a:r>
          </a:p>
          <a:p>
            <a:r>
              <a:rPr lang="en-IN" dirty="0"/>
              <a:t>In effect, turns the hypervisor into a microkernel.</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572457"/>
          </a:xfrm>
        </p:spPr>
        <p:txBody>
          <a:bodyPr/>
          <a:lstStyle/>
          <a:p>
            <a:r>
              <a:rPr lang="en-IN" sz="4000" dirty="0" err="1"/>
              <a:t>Paravirtualization</a:t>
            </a:r>
            <a:endParaRPr lang="en-IN" sz="40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102</a:t>
            </a:fld>
            <a:endParaRPr lang="en-IN"/>
          </a:p>
        </p:txBody>
      </p:sp>
      <p:pic>
        <p:nvPicPr>
          <p:cNvPr id="6146" name="Picture 2"/>
          <p:cNvPicPr>
            <a:picLocks noGrp="1" noChangeAspect="1" noChangeArrowheads="1"/>
          </p:cNvPicPr>
          <p:nvPr>
            <p:ph idx="1"/>
          </p:nvPr>
        </p:nvPicPr>
        <p:blipFill>
          <a:blip r:embed="rId2"/>
          <a:srcRect/>
          <a:stretch>
            <a:fillRect/>
          </a:stretch>
        </p:blipFill>
        <p:spPr bwMode="auto">
          <a:xfrm>
            <a:off x="747178" y="1076124"/>
            <a:ext cx="11046816" cy="510854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572457"/>
          </a:xfrm>
        </p:spPr>
        <p:txBody>
          <a:bodyPr/>
          <a:lstStyle/>
          <a:p>
            <a:r>
              <a:rPr lang="en-IN" sz="4000" dirty="0"/>
              <a:t>Problems with </a:t>
            </a:r>
            <a:r>
              <a:rPr lang="en-IN" sz="4000" dirty="0" err="1"/>
              <a:t>Paravirtualization</a:t>
            </a:r>
            <a:endParaRPr lang="en-IN" sz="40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103</a:t>
            </a:fld>
            <a:endParaRPr lang="en-IN"/>
          </a:p>
        </p:txBody>
      </p:sp>
      <p:sp>
        <p:nvSpPr>
          <p:cNvPr id="5" name="Content Placeholder 4"/>
          <p:cNvSpPr>
            <a:spLocks noGrp="1"/>
          </p:cNvSpPr>
          <p:nvPr>
            <p:ph idx="1"/>
          </p:nvPr>
        </p:nvSpPr>
        <p:spPr>
          <a:xfrm>
            <a:off x="541986" y="1014152"/>
            <a:ext cx="10811814" cy="5090433"/>
          </a:xfrm>
        </p:spPr>
        <p:txBody>
          <a:bodyPr/>
          <a:lstStyle/>
          <a:p>
            <a:pPr algn="just"/>
            <a:r>
              <a:rPr lang="en-IN" dirty="0" err="1"/>
              <a:t>Paravirtualized</a:t>
            </a:r>
            <a:r>
              <a:rPr lang="en-IN" dirty="0"/>
              <a:t> systems won’t run on native hardware.</a:t>
            </a:r>
          </a:p>
          <a:p>
            <a:pPr algn="just"/>
            <a:r>
              <a:rPr lang="en-IN" dirty="0"/>
              <a:t> There are many different </a:t>
            </a:r>
            <a:r>
              <a:rPr lang="en-IN" dirty="0" err="1"/>
              <a:t>paravirtualization</a:t>
            </a:r>
            <a:r>
              <a:rPr lang="en-IN" dirty="0"/>
              <a:t> systems that use different commands, etc. – VMware, </a:t>
            </a:r>
            <a:r>
              <a:rPr lang="en-IN" dirty="0" err="1"/>
              <a:t>Xen</a:t>
            </a:r>
            <a:r>
              <a:rPr lang="en-IN" dirty="0"/>
              <a:t>, etc. </a:t>
            </a:r>
          </a:p>
          <a:p>
            <a:pPr algn="just"/>
            <a:r>
              <a:rPr lang="en-IN" dirty="0"/>
              <a:t>Proposed solution: – Modify the OS kernel so that it calls a special set of procedures to execute sensitive instructions (Virtual Machine Interface ).</a:t>
            </a:r>
          </a:p>
          <a:p>
            <a:pPr lvl="1" algn="just"/>
            <a:r>
              <a:rPr lang="en-IN" dirty="0"/>
              <a:t>Bare metal – link to library that implement code. </a:t>
            </a:r>
          </a:p>
          <a:p>
            <a:pPr lvl="1" algn="just"/>
            <a:r>
              <a:rPr lang="en-IN" dirty="0"/>
              <a:t>On VM – link to VM specific library.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572457"/>
          </a:xfrm>
        </p:spPr>
        <p:txBody>
          <a:bodyPr/>
          <a:lstStyle/>
          <a:p>
            <a:r>
              <a:rPr lang="en-IN" sz="4000" dirty="0"/>
              <a:t>Problems with </a:t>
            </a:r>
            <a:r>
              <a:rPr lang="en-IN" sz="4000" dirty="0" err="1"/>
              <a:t>Paravirtualization</a:t>
            </a:r>
            <a:endParaRPr lang="en-IN" sz="4000"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104</a:t>
            </a:fld>
            <a:endParaRPr lang="en-IN"/>
          </a:p>
        </p:txBody>
      </p:sp>
      <p:pic>
        <p:nvPicPr>
          <p:cNvPr id="7170" name="Picture 2"/>
          <p:cNvPicPr>
            <a:picLocks noGrp="1" noChangeAspect="1" noChangeArrowheads="1"/>
          </p:cNvPicPr>
          <p:nvPr>
            <p:ph idx="1"/>
          </p:nvPr>
        </p:nvPicPr>
        <p:blipFill>
          <a:blip r:embed="rId2"/>
          <a:srcRect/>
          <a:stretch>
            <a:fillRect/>
          </a:stretch>
        </p:blipFill>
        <p:spPr bwMode="auto">
          <a:xfrm>
            <a:off x="1168096" y="1107959"/>
            <a:ext cx="10103962" cy="5026833"/>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60" y="2461111"/>
            <a:ext cx="10811814" cy="734519"/>
          </a:xfrm>
        </p:spPr>
        <p:txBody>
          <a:bodyPr>
            <a:noAutofit/>
          </a:bodyPr>
          <a:lstStyle/>
          <a:p>
            <a:pPr algn="ctr">
              <a:buNone/>
            </a:pPr>
            <a:r>
              <a:rPr lang="en-IN" sz="4800" b="1" dirty="0"/>
              <a:t>Memory Virtualization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105</a:t>
            </a:fld>
            <a:endParaRPr lang="en-I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871715"/>
          </a:xfrm>
        </p:spPr>
        <p:txBody>
          <a:bodyPr/>
          <a:lstStyle/>
          <a:p>
            <a:r>
              <a:rPr lang="en-IN" sz="4000" dirty="0"/>
              <a:t>Memory Virtualization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106</a:t>
            </a:fld>
            <a:endParaRPr lang="en-IN"/>
          </a:p>
        </p:txBody>
      </p:sp>
      <p:sp>
        <p:nvSpPr>
          <p:cNvPr id="5" name="Content Placeholder 4"/>
          <p:cNvSpPr>
            <a:spLocks noGrp="1"/>
          </p:cNvSpPr>
          <p:nvPr>
            <p:ph idx="1"/>
          </p:nvPr>
        </p:nvSpPr>
        <p:spPr>
          <a:xfrm>
            <a:off x="541986" y="1064030"/>
            <a:ext cx="11228836" cy="5336770"/>
          </a:xfrm>
        </p:spPr>
        <p:txBody>
          <a:bodyPr>
            <a:normAutofit/>
          </a:bodyPr>
          <a:lstStyle/>
          <a:p>
            <a:pPr algn="just"/>
            <a:r>
              <a:rPr lang="en-IN" dirty="0"/>
              <a:t>Modern operating systems support virtual memory, which is basically a mapping of pages in the virtual address space onto pages of physical memory. This mapping is defined by (multilevel) page tables.</a:t>
            </a:r>
          </a:p>
          <a:p>
            <a:pPr algn="just"/>
            <a:r>
              <a:rPr lang="en-IN" dirty="0"/>
              <a:t>Typically the mapping is set in motion by having the operating system set a control register in the CPU that points to the top-level page table. </a:t>
            </a:r>
          </a:p>
          <a:p>
            <a:pPr algn="just"/>
            <a:r>
              <a:rPr lang="en-IN" dirty="0"/>
              <a:t>Suppose, for example, a virtual machine is running, and the guest operating system in it decides to map its virtual pages 7, 4, and 3 onto physical pages 10, 11, and 12, respectively. </a:t>
            </a:r>
          </a:p>
          <a:p>
            <a:pPr algn="just"/>
            <a:r>
              <a:rPr lang="en-IN" dirty="0"/>
              <a:t>It builds page tables containing this mapping and loads a hardware register to point to the top-level page table. </a:t>
            </a:r>
          </a:p>
          <a:p>
            <a:pPr algn="just"/>
            <a:r>
              <a:rPr lang="en-IN" dirty="0"/>
              <a:t>This instruction is sensitive. with dynamic translation it will cause a call to a hypervisor procedure; on a </a:t>
            </a:r>
            <a:r>
              <a:rPr lang="en-IN" dirty="0" err="1"/>
              <a:t>paravirtualized</a:t>
            </a:r>
            <a:r>
              <a:rPr lang="en-IN" dirty="0"/>
              <a:t> operating system, it will generate a </a:t>
            </a:r>
            <a:r>
              <a:rPr lang="en-IN" dirty="0" err="1"/>
              <a:t>hypercall</a:t>
            </a:r>
            <a:r>
              <a:rPr lang="en-IN"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871715"/>
          </a:xfrm>
        </p:spPr>
        <p:txBody>
          <a:bodyPr/>
          <a:lstStyle/>
          <a:p>
            <a:r>
              <a:rPr lang="en-IN" sz="4000" dirty="0"/>
              <a:t>Memory Virtualization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107</a:t>
            </a:fld>
            <a:endParaRPr lang="en-IN"/>
          </a:p>
        </p:txBody>
      </p:sp>
      <p:sp>
        <p:nvSpPr>
          <p:cNvPr id="5" name="Content Placeholder 4"/>
          <p:cNvSpPr>
            <a:spLocks noGrp="1"/>
          </p:cNvSpPr>
          <p:nvPr>
            <p:ph idx="1"/>
          </p:nvPr>
        </p:nvSpPr>
        <p:spPr>
          <a:xfrm>
            <a:off x="541986" y="1180407"/>
            <a:ext cx="10811814" cy="4924178"/>
          </a:xfrm>
        </p:spPr>
        <p:txBody>
          <a:bodyPr>
            <a:normAutofit lnSpcReduction="10000"/>
          </a:bodyPr>
          <a:lstStyle/>
          <a:p>
            <a:pPr algn="just"/>
            <a:r>
              <a:rPr lang="en-IN" dirty="0"/>
              <a:t>Hypervisor needs to create a </a:t>
            </a:r>
            <a:r>
              <a:rPr lang="en-IN" sz="2800" b="1" dirty="0">
                <a:solidFill>
                  <a:srgbClr val="FFFF00"/>
                </a:solidFill>
              </a:rPr>
              <a:t>shadow page table </a:t>
            </a:r>
            <a:r>
              <a:rPr lang="en-IN" dirty="0"/>
              <a:t>that maps the virtual pages used by the virtual machine onto the actual pages the hypervisor gave it.</a:t>
            </a:r>
          </a:p>
          <a:p>
            <a:pPr algn="just"/>
            <a:r>
              <a:rPr lang="en-IN" dirty="0"/>
              <a:t>A possible solution is for the hypervisor to keep track of which page in the guest’s virtual memory contains the top-level page table.</a:t>
            </a:r>
          </a:p>
          <a:p>
            <a:pPr algn="just"/>
            <a:r>
              <a:rPr lang="en-IN" dirty="0"/>
              <a:t> It can get this information the first time the guest attempts to load the hardware register that points to it because this instruction is sensitive and traps. </a:t>
            </a:r>
          </a:p>
          <a:p>
            <a:pPr algn="just"/>
            <a:r>
              <a:rPr lang="en-IN" dirty="0"/>
              <a:t>The hypervisor can create a shadow page table at this point and also map the top-level page table and the page tables it points to as read only. </a:t>
            </a:r>
          </a:p>
          <a:p>
            <a:pPr algn="just"/>
            <a:r>
              <a:rPr lang="en-IN" dirty="0"/>
              <a:t>A subsequent attempts by the guest operating system to modify any of them will cause a page fault and thus give control to the hypervisor, which can analyze the instruction stream.</a:t>
            </a:r>
          </a:p>
          <a:p>
            <a:pPr algn="just"/>
            <a:r>
              <a:rPr lang="en-IN" dirty="0"/>
              <a:t>Allow hypervisor to manage page mapping, and use shadow page tables for the VMs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Virtualization </a:t>
            </a:r>
          </a:p>
        </p:txBody>
      </p:sp>
      <p:sp>
        <p:nvSpPr>
          <p:cNvPr id="3" name="Content Placeholder 2"/>
          <p:cNvSpPr>
            <a:spLocks noGrp="1"/>
          </p:cNvSpPr>
          <p:nvPr>
            <p:ph idx="1"/>
          </p:nvPr>
        </p:nvSpPr>
        <p:spPr/>
        <p:txBody>
          <a:bodyPr/>
          <a:lstStyle/>
          <a:p>
            <a:r>
              <a:rPr lang="en-IN" dirty="0"/>
              <a:t>VMM creates and manages page tables that map virtual pages directly to machine pages  </a:t>
            </a:r>
          </a:p>
          <a:p>
            <a:r>
              <a:rPr lang="en-IN" dirty="0"/>
              <a:t>These tables are loaded into the MMU on a context switch</a:t>
            </a:r>
          </a:p>
          <a:p>
            <a:r>
              <a:rPr lang="en-IN" dirty="0"/>
              <a:t>  VMM page tables are the shadow page tables</a:t>
            </a:r>
          </a:p>
          <a:p>
            <a:r>
              <a:rPr lang="en-IN" dirty="0"/>
              <a:t>VMM needs to keep its Virtual-</a:t>
            </a:r>
          </a:p>
          <a:p>
            <a:r>
              <a:rPr lang="en-IN" dirty="0"/>
              <a:t>Map tables consistent with changes made by OS to its Virtual-Physical tables </a:t>
            </a:r>
          </a:p>
          <a:p>
            <a:r>
              <a:rPr lang="en-IN" dirty="0"/>
              <a:t>VMM maps OS page tables as read only </a:t>
            </a:r>
          </a:p>
          <a:p>
            <a:r>
              <a:rPr lang="en-IN" dirty="0"/>
              <a:t>When OS writes to page tables, trap to VMM </a:t>
            </a:r>
          </a:p>
          <a:p>
            <a:r>
              <a:rPr lang="en-IN" dirty="0"/>
              <a:t>VMM applies write to shadow table and OS table</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108</a:t>
            </a:fld>
            <a:endParaRPr lang="en-I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60" y="2461111"/>
            <a:ext cx="10811814" cy="734519"/>
          </a:xfrm>
        </p:spPr>
        <p:txBody>
          <a:bodyPr>
            <a:noAutofit/>
          </a:bodyPr>
          <a:lstStyle/>
          <a:p>
            <a:pPr algn="ctr">
              <a:buNone/>
            </a:pPr>
            <a:r>
              <a:rPr lang="en-IN" sz="4800" dirty="0"/>
              <a:t>I/O Virtualization</a:t>
            </a:r>
            <a:endParaRPr lang="en-IN" sz="48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109</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lstStyle/>
          <a:p>
            <a:pPr marL="552450" lvl="2" indent="0" algn="just">
              <a:lnSpc>
                <a:spcPct val="100000"/>
              </a:lnSpc>
            </a:pPr>
            <a:r>
              <a:rPr lang="en-IN" dirty="0"/>
              <a:t> The interconnection network in multiprocessor systems provides data transfer facility between processors and memory modules for memory access.</a:t>
            </a:r>
          </a:p>
          <a:p>
            <a:pPr marL="552450" lvl="2" indent="0" algn="just">
              <a:lnSpc>
                <a:spcPct val="100000"/>
              </a:lnSpc>
            </a:pPr>
            <a:r>
              <a:rPr lang="en-IN" dirty="0"/>
              <a:t> The design of the interconnection network is the most crucial hardware issue in the design of multiprocessor systems.</a:t>
            </a:r>
          </a:p>
          <a:p>
            <a:pPr marL="552450" lvl="2" indent="0" algn="just">
              <a:lnSpc>
                <a:spcPct val="100000"/>
              </a:lnSpc>
            </a:pPr>
            <a:r>
              <a:rPr lang="en-IN" dirty="0"/>
              <a:t> Generally, circuit switching is used to establish a connection between processors and memory modules.</a:t>
            </a:r>
          </a:p>
          <a:p>
            <a:pPr marL="552450" lvl="2" indent="0" algn="just">
              <a:lnSpc>
                <a:spcPct val="100000"/>
              </a:lnSpc>
            </a:pPr>
            <a:r>
              <a:rPr lang="en-IN" dirty="0"/>
              <a:t> During a data transfer, a dedicated path exists between the processor and the memory module.</a:t>
            </a:r>
          </a:p>
          <a:p>
            <a:pPr marL="552450" lvl="2" indent="0" algn="just">
              <a:lnSpc>
                <a:spcPct val="100000"/>
              </a:lnSpc>
            </a:pPr>
            <a:r>
              <a:rPr lang="en-IN" dirty="0"/>
              <a:t>Types of interconnection networks include:</a:t>
            </a:r>
          </a:p>
          <a:p>
            <a:pPr marL="1009650" lvl="3" indent="0" algn="just">
              <a:lnSpc>
                <a:spcPct val="100000"/>
              </a:lnSpc>
            </a:pPr>
            <a:r>
              <a:rPr lang="en-IN" dirty="0"/>
              <a:t> </a:t>
            </a:r>
            <a:r>
              <a:rPr lang="en-IN" b="1" dirty="0"/>
              <a:t>Bus</a:t>
            </a:r>
          </a:p>
          <a:p>
            <a:pPr marL="1009650" lvl="3" indent="0" algn="just">
              <a:lnSpc>
                <a:spcPct val="100000"/>
              </a:lnSpc>
            </a:pPr>
            <a:r>
              <a:rPr lang="en-IN" b="1" dirty="0"/>
              <a:t> Cross-bar Switch</a:t>
            </a:r>
          </a:p>
          <a:p>
            <a:pPr marL="1009650" lvl="3" indent="0" algn="just">
              <a:lnSpc>
                <a:spcPct val="100000"/>
              </a:lnSpc>
            </a:pPr>
            <a:r>
              <a:rPr lang="en-IN" b="1" dirty="0"/>
              <a:t> Multistage Interconnection Network</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11</a:t>
            </a:fld>
            <a:endParaRPr lang="en-I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Virtualization </a:t>
            </a:r>
          </a:p>
        </p:txBody>
      </p:sp>
      <p:sp>
        <p:nvSpPr>
          <p:cNvPr id="3" name="Content Placeholder 2"/>
          <p:cNvSpPr>
            <a:spLocks noGrp="1"/>
          </p:cNvSpPr>
          <p:nvPr>
            <p:ph idx="1"/>
          </p:nvPr>
        </p:nvSpPr>
        <p:spPr/>
        <p:txBody>
          <a:bodyPr/>
          <a:lstStyle/>
          <a:p>
            <a:pPr algn="just"/>
            <a:r>
              <a:rPr lang="en-IN" dirty="0"/>
              <a:t>The guest operating system will typically start out probing the hardware to find out what kinds of I/O devices are attached. </a:t>
            </a:r>
          </a:p>
          <a:p>
            <a:pPr algn="just"/>
            <a:r>
              <a:rPr lang="en-IN" dirty="0"/>
              <a:t>These probes will trap to the hypervisor.</a:t>
            </a:r>
          </a:p>
          <a:p>
            <a:pPr algn="just"/>
            <a:r>
              <a:rPr lang="en-IN" dirty="0"/>
              <a:t>One approach is for it to report back that the disks, printers, and so on are the ones that the hardware actually has. </a:t>
            </a:r>
          </a:p>
          <a:p>
            <a:pPr algn="just"/>
            <a:r>
              <a:rPr lang="en-IN" dirty="0"/>
              <a:t>The guest will then load device drivers for these devices and try to use them. </a:t>
            </a:r>
          </a:p>
          <a:p>
            <a:pPr algn="just"/>
            <a:r>
              <a:rPr lang="en-IN" dirty="0"/>
              <a:t>When the device drivers try to do actual I/O, they will read and write the device’s hardware device registers.</a:t>
            </a:r>
          </a:p>
          <a:p>
            <a:pPr algn="just"/>
            <a:r>
              <a:rPr lang="en-IN" dirty="0"/>
              <a:t> These instructions are sensitive and will trap to the hypervisor, which could then copy the needed values to and from the hardware registers, as needed.</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110</a:t>
            </a:fld>
            <a:endParaRPr lang="en-I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5" y="332510"/>
            <a:ext cx="10515600" cy="566670"/>
          </a:xfrm>
        </p:spPr>
        <p:txBody>
          <a:bodyPr/>
          <a:lstStyle/>
          <a:p>
            <a:r>
              <a:rPr lang="en-IN" sz="3600" dirty="0"/>
              <a:t>Summary</a:t>
            </a:r>
          </a:p>
        </p:txBody>
      </p:sp>
      <p:sp>
        <p:nvSpPr>
          <p:cNvPr id="3" name="Content Placeholder 2"/>
          <p:cNvSpPr>
            <a:spLocks noGrp="1"/>
          </p:cNvSpPr>
          <p:nvPr>
            <p:ph idx="1"/>
          </p:nvPr>
        </p:nvSpPr>
        <p:spPr>
          <a:xfrm>
            <a:off x="541986" y="980902"/>
            <a:ext cx="11278712" cy="5123683"/>
          </a:xfrm>
        </p:spPr>
        <p:txBody>
          <a:bodyPr>
            <a:normAutofit/>
          </a:bodyPr>
          <a:lstStyle/>
          <a:p>
            <a:pPr algn="just">
              <a:buNone/>
            </a:pPr>
            <a:r>
              <a:rPr lang="en-IN" sz="2800" dirty="0"/>
              <a:t>• Virtualization provides a way to consolidate OS installations onto fewer hardware platforms </a:t>
            </a:r>
          </a:p>
          <a:p>
            <a:pPr algn="just">
              <a:buNone/>
            </a:pPr>
            <a:endParaRPr lang="en-IN" sz="2800" dirty="0"/>
          </a:p>
          <a:p>
            <a:pPr algn="just">
              <a:buNone/>
            </a:pPr>
            <a:r>
              <a:rPr lang="en-IN" sz="2800" dirty="0"/>
              <a:t>• 3 basic approaches </a:t>
            </a:r>
          </a:p>
          <a:p>
            <a:pPr lvl="1" algn="just">
              <a:buNone/>
            </a:pPr>
            <a:r>
              <a:rPr lang="en-IN" sz="2800" dirty="0"/>
              <a:t>– type 1 hypervisor </a:t>
            </a:r>
          </a:p>
          <a:p>
            <a:pPr lvl="1" algn="just">
              <a:buNone/>
            </a:pPr>
            <a:r>
              <a:rPr lang="en-IN" sz="2800" dirty="0"/>
              <a:t>– type 2 hypervisor </a:t>
            </a:r>
          </a:p>
          <a:p>
            <a:pPr lvl="1" algn="just">
              <a:buNone/>
            </a:pPr>
            <a:r>
              <a:rPr lang="en-IN" sz="2800" dirty="0"/>
              <a:t>– </a:t>
            </a:r>
            <a:r>
              <a:rPr lang="en-IN" sz="2800" dirty="0" err="1"/>
              <a:t>Paravirtualization</a:t>
            </a:r>
            <a:endParaRPr lang="en-IN" sz="2800" dirty="0"/>
          </a:p>
          <a:p>
            <a:pPr lvl="1" algn="just">
              <a:buNone/>
            </a:pPr>
            <a:r>
              <a:rPr lang="en-IN" sz="2800" dirty="0"/>
              <a:t> </a:t>
            </a:r>
          </a:p>
          <a:p>
            <a:pPr marL="228600" lvl="1" algn="just">
              <a:buNone/>
            </a:pPr>
            <a:r>
              <a:rPr lang="en-IN" sz="2800" dirty="0"/>
              <a:t>• Must also account for virtual access to shared resources (memory, I/O)</a:t>
            </a:r>
          </a:p>
        </p:txBody>
      </p:sp>
      <p:sp>
        <p:nvSpPr>
          <p:cNvPr id="4" name="Slide Number Placeholder 3"/>
          <p:cNvSpPr>
            <a:spLocks noGrp="1"/>
          </p:cNvSpPr>
          <p:nvPr>
            <p:ph type="sldNum" sz="quarter" idx="12"/>
          </p:nvPr>
        </p:nvSpPr>
        <p:spPr/>
        <p:txBody>
          <a:bodyPr/>
          <a:lstStyle/>
          <a:p>
            <a:fld id="{0626A560-D43F-4E42-9E25-CE5313D6E885}" type="slidenum">
              <a:rPr lang="en-IN" smtClean="0"/>
              <a:pPr/>
              <a:t>111</a:t>
            </a:fld>
            <a:endParaRPr lang="en-I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60" y="2461111"/>
            <a:ext cx="10811814" cy="734519"/>
          </a:xfrm>
        </p:spPr>
        <p:txBody>
          <a:bodyPr>
            <a:noAutofit/>
          </a:bodyPr>
          <a:lstStyle/>
          <a:p>
            <a:pPr algn="ctr">
              <a:buNone/>
            </a:pPr>
            <a:r>
              <a:rPr lang="en-US" sz="4800" b="1" dirty="0"/>
              <a:t>Thank You</a:t>
            </a:r>
            <a:endParaRPr lang="en-IN" sz="48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112</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lstStyle/>
          <a:p>
            <a:pPr marL="552450" lvl="2" indent="0" algn="just">
              <a:lnSpc>
                <a:spcPct val="100000"/>
              </a:lnSpc>
            </a:pPr>
            <a:r>
              <a:rPr lang="en-IN" sz="3200" b="1" dirty="0"/>
              <a:t> Bus</a:t>
            </a:r>
          </a:p>
          <a:p>
            <a:pPr marL="1009650" lvl="3" indent="0" algn="just">
              <a:lnSpc>
                <a:spcPct val="100000"/>
              </a:lnSpc>
            </a:pPr>
            <a:r>
              <a:rPr lang="en-IN" b="1" dirty="0"/>
              <a:t> Processors are connected to memory module via a bus.</a:t>
            </a:r>
          </a:p>
          <a:p>
            <a:pPr marL="1009650" lvl="3" indent="0" algn="just">
              <a:lnSpc>
                <a:spcPct val="100000"/>
              </a:lnSpc>
            </a:pPr>
            <a:r>
              <a:rPr lang="en-IN" b="1" dirty="0"/>
              <a:t> Simplest multiprocessor architecture. Less Expensive.</a:t>
            </a:r>
          </a:p>
          <a:p>
            <a:pPr marL="1009650" lvl="3" indent="0" algn="just">
              <a:lnSpc>
                <a:spcPct val="100000"/>
              </a:lnSpc>
            </a:pPr>
            <a:r>
              <a:rPr lang="en-IN" b="1" dirty="0"/>
              <a:t> Can only support a limited number of processors because of limited bandwidth.</a:t>
            </a:r>
          </a:p>
          <a:p>
            <a:pPr marL="1009650" lvl="3" indent="0" algn="just">
              <a:lnSpc>
                <a:spcPct val="100000"/>
              </a:lnSpc>
            </a:pPr>
            <a:r>
              <a:rPr lang="en-IN" b="1" dirty="0"/>
              <a:t> This problem can be avoided by using multiple buses.</a:t>
            </a:r>
          </a:p>
          <a:p>
            <a:pPr marL="1009650" lvl="3" indent="0" algn="just">
              <a:lnSpc>
                <a:spcPct val="100000"/>
              </a:lnSpc>
            </a:pPr>
            <a:endParaRPr lang="en-IN" b="1"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12</a:t>
            </a:fld>
            <a:endParaRPr lang="en-IN"/>
          </a:p>
        </p:txBody>
      </p:sp>
      <p:pic>
        <p:nvPicPr>
          <p:cNvPr id="1028" name="Picture 4"/>
          <p:cNvPicPr>
            <a:picLocks noChangeAspect="1" noChangeArrowheads="1"/>
          </p:cNvPicPr>
          <p:nvPr/>
        </p:nvPicPr>
        <p:blipFill>
          <a:blip r:embed="rId2"/>
          <a:srcRect/>
          <a:stretch>
            <a:fillRect/>
          </a:stretch>
        </p:blipFill>
        <p:spPr bwMode="auto">
          <a:xfrm>
            <a:off x="1006037" y="3468413"/>
            <a:ext cx="10306050" cy="295143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normAutofit lnSpcReduction="10000"/>
          </a:bodyPr>
          <a:lstStyle/>
          <a:p>
            <a:pPr marL="552450" lvl="2" indent="0" algn="just">
              <a:lnSpc>
                <a:spcPct val="100000"/>
              </a:lnSpc>
            </a:pPr>
            <a:r>
              <a:rPr lang="en-IN" sz="2800" dirty="0"/>
              <a:t> </a:t>
            </a:r>
            <a:r>
              <a:rPr lang="en-IN" sz="2800" b="1" dirty="0"/>
              <a:t>Cross-bar Switch</a:t>
            </a:r>
          </a:p>
          <a:p>
            <a:pPr marL="1009650" lvl="3" indent="0" algn="just">
              <a:lnSpc>
                <a:spcPct val="100000"/>
              </a:lnSpc>
            </a:pPr>
            <a:r>
              <a:rPr lang="en-IN" dirty="0"/>
              <a:t> It is a </a:t>
            </a:r>
            <a:r>
              <a:rPr lang="en-IN" b="1" dirty="0"/>
              <a:t>matrix or grid structure </a:t>
            </a:r>
            <a:r>
              <a:rPr lang="en-IN" dirty="0"/>
              <a:t>that has a switch at every cross-point.</a:t>
            </a:r>
          </a:p>
          <a:p>
            <a:pPr marL="1009650" lvl="3" indent="0" algn="just">
              <a:lnSpc>
                <a:spcPct val="100000"/>
              </a:lnSpc>
            </a:pPr>
            <a:r>
              <a:rPr lang="en-IN" dirty="0"/>
              <a:t> A cross-bar is capable of providing an </a:t>
            </a:r>
            <a:r>
              <a:rPr lang="en-IN" b="1" dirty="0"/>
              <a:t>exclusive connection </a:t>
            </a:r>
            <a:r>
              <a:rPr lang="en-IN" dirty="0"/>
              <a:t>between any processor-memory pair.</a:t>
            </a:r>
          </a:p>
          <a:p>
            <a:pPr marL="1009650" lvl="3" indent="0" algn="just">
              <a:lnSpc>
                <a:spcPct val="100000"/>
              </a:lnSpc>
            </a:pPr>
            <a:r>
              <a:rPr lang="en-IN" dirty="0"/>
              <a:t> All n processors can concurrently access memory modules provided that each processor is accessing a different memory module.</a:t>
            </a:r>
          </a:p>
          <a:p>
            <a:pPr marL="1009650" lvl="3" indent="0" algn="just">
              <a:lnSpc>
                <a:spcPct val="100000"/>
              </a:lnSpc>
            </a:pPr>
            <a:r>
              <a:rPr lang="en-IN" dirty="0"/>
              <a:t> A cross bar switch does not face contention at the interconnection network level.</a:t>
            </a:r>
          </a:p>
          <a:p>
            <a:pPr marL="1009650" lvl="3" indent="0" algn="just">
              <a:lnSpc>
                <a:spcPct val="100000"/>
              </a:lnSpc>
            </a:pPr>
            <a:r>
              <a:rPr lang="en-IN" dirty="0"/>
              <a:t>A </a:t>
            </a:r>
            <a:r>
              <a:rPr lang="en-IN" b="1" dirty="0"/>
              <a:t>contention</a:t>
            </a:r>
            <a:r>
              <a:rPr lang="en-IN" dirty="0"/>
              <a:t> can occur only at the memory module level.</a:t>
            </a:r>
          </a:p>
          <a:p>
            <a:pPr marL="1009650" lvl="3" indent="0" algn="just">
              <a:lnSpc>
                <a:spcPct val="100000"/>
              </a:lnSpc>
            </a:pPr>
            <a:r>
              <a:rPr lang="en-IN" dirty="0"/>
              <a:t> Cross-bar based multiprocessor systems are relatively </a:t>
            </a:r>
            <a:r>
              <a:rPr lang="en-IN" b="1" dirty="0"/>
              <a:t>expensive</a:t>
            </a:r>
            <a:r>
              <a:rPr lang="en-IN" dirty="0"/>
              <a:t> and have </a:t>
            </a:r>
            <a:r>
              <a:rPr lang="en-IN" b="1" dirty="0"/>
              <a:t>limited scalability </a:t>
            </a:r>
            <a:r>
              <a:rPr lang="en-IN" dirty="0"/>
              <a:t>because of the quadratic growth of the number of switches with the system size.  (</a:t>
            </a:r>
            <a:r>
              <a:rPr lang="en-IN" dirty="0" err="1"/>
              <a:t>nxn</a:t>
            </a:r>
            <a:r>
              <a:rPr lang="en-IN" dirty="0"/>
              <a:t> if there </a:t>
            </a:r>
            <a:r>
              <a:rPr lang="en-IN" dirty="0" err="1"/>
              <a:t>ae</a:t>
            </a:r>
            <a:r>
              <a:rPr lang="en-IN" dirty="0"/>
              <a:t> n processors and n memory modules).</a:t>
            </a:r>
          </a:p>
          <a:p>
            <a:pPr marL="1009650" lvl="3" indent="0" algn="just">
              <a:lnSpc>
                <a:spcPct val="100000"/>
              </a:lnSpc>
            </a:pPr>
            <a:r>
              <a:rPr lang="en-IN" dirty="0"/>
              <a:t> Crossbar needs N</a:t>
            </a:r>
            <a:r>
              <a:rPr lang="en-IN" baseline="30000" dirty="0"/>
              <a:t>2</a:t>
            </a:r>
            <a:r>
              <a:rPr lang="en-IN" dirty="0"/>
              <a:t> switches for fully connected network between processors and memory.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lstStyle/>
          <a:p>
            <a:pPr marL="552450" lvl="2" indent="0" algn="just">
              <a:lnSpc>
                <a:spcPct val="100000"/>
              </a:lnSpc>
            </a:pPr>
            <a:r>
              <a:rPr lang="en-IN" sz="2800" b="1" dirty="0"/>
              <a:t>Cross-bar Switch</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14</a:t>
            </a:fld>
            <a:endParaRPr lang="en-IN"/>
          </a:p>
        </p:txBody>
      </p:sp>
      <p:pic>
        <p:nvPicPr>
          <p:cNvPr id="2050" name="Picture 2"/>
          <p:cNvPicPr>
            <a:picLocks noChangeAspect="1" noChangeArrowheads="1"/>
          </p:cNvPicPr>
          <p:nvPr/>
        </p:nvPicPr>
        <p:blipFill>
          <a:blip r:embed="rId2"/>
          <a:srcRect/>
          <a:stretch>
            <a:fillRect/>
          </a:stretch>
        </p:blipFill>
        <p:spPr bwMode="auto">
          <a:xfrm>
            <a:off x="3329151" y="1644870"/>
            <a:ext cx="5657193" cy="481909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lstStyle/>
          <a:p>
            <a:pPr marL="552450" lvl="2" indent="0" algn="just">
              <a:lnSpc>
                <a:spcPct val="100000"/>
              </a:lnSpc>
            </a:pPr>
            <a:r>
              <a:rPr lang="en-IN" sz="2800" b="1" dirty="0"/>
              <a:t> Multistage Interconnection Network</a:t>
            </a:r>
          </a:p>
          <a:p>
            <a:pPr lvl="2"/>
            <a:r>
              <a:rPr lang="en-IN" dirty="0"/>
              <a:t>It is a compromise between a bus and a cross-bar switch.</a:t>
            </a:r>
          </a:p>
          <a:p>
            <a:pPr lvl="2"/>
            <a:r>
              <a:rPr lang="en-IN" dirty="0"/>
              <a:t> A multistage interconnection network permits simultaneous connections between several processor-memory pairs and is more cost-effective than a cross-bar. </a:t>
            </a:r>
          </a:p>
          <a:p>
            <a:pPr lvl="2"/>
            <a:r>
              <a:rPr lang="en-IN" dirty="0"/>
              <a:t> A typical multistage interconnection network consists of several stages of switches.</a:t>
            </a:r>
          </a:p>
          <a:p>
            <a:pPr lvl="2"/>
            <a:r>
              <a:rPr lang="en-IN" dirty="0"/>
              <a:t>Each stage consists of an equal number of cross-bar switches of the same size.</a:t>
            </a:r>
          </a:p>
          <a:p>
            <a:pPr lvl="2"/>
            <a:r>
              <a:rPr lang="en-IN" dirty="0"/>
              <a:t>The outputs of the switches in a stage is connected to the inputs of the switches in the next stage.</a:t>
            </a:r>
          </a:p>
          <a:p>
            <a:pPr lvl="2"/>
            <a:r>
              <a:rPr lang="en-IN" dirty="0"/>
              <a:t>These connection are made in such a away that any input to the network can be connected to any output of  the network.</a:t>
            </a:r>
          </a:p>
          <a:p>
            <a:pPr lvl="2">
              <a:buNone/>
            </a:pPr>
            <a:r>
              <a:rPr lang="en-IN" dirty="0"/>
              <a:t>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a:xfrm>
            <a:off x="541986" y="769557"/>
            <a:ext cx="10811814" cy="6372221"/>
          </a:xfrm>
        </p:spPr>
        <p:txBody>
          <a:bodyPr>
            <a:normAutofit fontScale="70000" lnSpcReduction="20000"/>
          </a:bodyPr>
          <a:lstStyle/>
          <a:p>
            <a:pPr marL="552450" lvl="2" indent="0" algn="just">
              <a:lnSpc>
                <a:spcPct val="100000"/>
              </a:lnSpc>
            </a:pPr>
            <a:r>
              <a:rPr lang="en-IN" sz="3600" b="1" dirty="0"/>
              <a:t> Multistage Interconnection Network</a:t>
            </a:r>
          </a:p>
          <a:p>
            <a:pPr lvl="2"/>
            <a:r>
              <a:rPr lang="en-IN" sz="3400" dirty="0"/>
              <a:t>Depending upon how output-input connections between adjacent stages are made, there are numerous types of interconnection network.</a:t>
            </a:r>
          </a:p>
          <a:p>
            <a:pPr lvl="2"/>
            <a:r>
              <a:rPr lang="en-IN" sz="3400" dirty="0"/>
              <a:t>An N x N multistage interconnection network can connect N processors to N memory modules.</a:t>
            </a:r>
          </a:p>
          <a:p>
            <a:pPr lvl="2" algn="just"/>
            <a:r>
              <a:rPr lang="en-IN" sz="3400" dirty="0"/>
              <a:t>In multistage switch based system all inputs are connected to all outputs in such a way that no two-processor attempt to access the same memory at the same time. </a:t>
            </a:r>
          </a:p>
          <a:p>
            <a:pPr lvl="2" algn="just"/>
            <a:r>
              <a:rPr lang="en-IN" sz="3400" dirty="0"/>
              <a:t>But the problem of contention, at a switch, arises when some memory modules are contested by some fixed processor. </a:t>
            </a:r>
          </a:p>
          <a:p>
            <a:pPr lvl="2" algn="just"/>
            <a:r>
              <a:rPr lang="en-IN" sz="3400" dirty="0"/>
              <a:t>In this situation only one request is allowed to access and rest of the requests are dropped. </a:t>
            </a:r>
          </a:p>
          <a:p>
            <a:pPr lvl="2" algn="just"/>
            <a:r>
              <a:rPr lang="en-IN" sz="3400" dirty="0"/>
              <a:t>The processor whose requests were dropped can retry the request or if buffers are attached with each switch the rejected request is forwarded by buffer automatically for transmission. </a:t>
            </a:r>
          </a:p>
          <a:p>
            <a:pPr lvl="2" algn="just"/>
            <a:r>
              <a:rPr lang="en-IN" sz="3400" dirty="0"/>
              <a:t>This Multistage interconnection networks also called store-and-forward networks. </a:t>
            </a:r>
          </a:p>
          <a:p>
            <a:pPr lvl="2"/>
            <a:endParaRPr lang="en-IN" dirty="0"/>
          </a:p>
          <a:p>
            <a:pPr lvl="2"/>
            <a:endParaRPr lang="en-IN" dirty="0"/>
          </a:p>
          <a:p>
            <a:pPr lvl="2">
              <a:buNone/>
            </a:pPr>
            <a:r>
              <a:rPr lang="en-IN" dirty="0"/>
              <a:t>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Interconnection Networks</a:t>
            </a:r>
          </a:p>
        </p:txBody>
      </p:sp>
      <p:sp>
        <p:nvSpPr>
          <p:cNvPr id="3" name="Content Placeholder 2"/>
          <p:cNvSpPr>
            <a:spLocks noGrp="1"/>
          </p:cNvSpPr>
          <p:nvPr>
            <p:ph idx="1"/>
          </p:nvPr>
        </p:nvSpPr>
        <p:spPr/>
        <p:txBody>
          <a:bodyPr/>
          <a:lstStyle/>
          <a:p>
            <a:pPr marL="552450" lvl="2" indent="0" algn="just">
              <a:lnSpc>
                <a:spcPct val="100000"/>
              </a:lnSpc>
            </a:pPr>
            <a:r>
              <a:rPr lang="en-IN" b="1" dirty="0"/>
              <a:t>Multistage Interconnection Network</a:t>
            </a:r>
          </a:p>
          <a:p>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17</a:t>
            </a:fld>
            <a:endParaRPr lang="en-IN"/>
          </a:p>
        </p:txBody>
      </p:sp>
      <p:pic>
        <p:nvPicPr>
          <p:cNvPr id="3075" name="Picture 3"/>
          <p:cNvPicPr>
            <a:picLocks noChangeAspect="1" noChangeArrowheads="1"/>
          </p:cNvPicPr>
          <p:nvPr/>
        </p:nvPicPr>
        <p:blipFill>
          <a:blip r:embed="rId2"/>
          <a:srcRect/>
          <a:stretch>
            <a:fillRect/>
          </a:stretch>
        </p:blipFill>
        <p:spPr bwMode="auto">
          <a:xfrm>
            <a:off x="2399479" y="1279633"/>
            <a:ext cx="7279078" cy="496351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Autofit/>
          </a:bodyPr>
          <a:lstStyle/>
          <a:p>
            <a:pPr algn="ctr">
              <a:buNone/>
            </a:pPr>
            <a:r>
              <a:rPr lang="en-IN" sz="4000" dirty="0"/>
              <a:t>Structures of Basic Multiprocessor Operating System </a:t>
            </a:r>
            <a:endParaRPr lang="en-IN" sz="40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135117"/>
            <a:ext cx="10811814" cy="6006661"/>
          </a:xfrm>
        </p:spPr>
        <p:txBody>
          <a:bodyPr>
            <a:normAutofit/>
          </a:bodyPr>
          <a:lstStyle/>
          <a:p>
            <a:pPr marL="552450" lvl="2" indent="0" algn="just">
              <a:lnSpc>
                <a:spcPct val="100000"/>
              </a:lnSpc>
            </a:pPr>
            <a:r>
              <a:rPr lang="en-IN" dirty="0"/>
              <a:t> The multiprocessor operating systems are complex in comparison to </a:t>
            </a:r>
            <a:r>
              <a:rPr lang="en-IN" dirty="0" err="1"/>
              <a:t>multiprograms</a:t>
            </a:r>
            <a:r>
              <a:rPr lang="en-IN" dirty="0"/>
              <a:t> on an </a:t>
            </a:r>
            <a:r>
              <a:rPr lang="en-IN" dirty="0" err="1"/>
              <a:t>uniprocessor</a:t>
            </a:r>
            <a:r>
              <a:rPr lang="en-IN" dirty="0"/>
              <a:t> operating system because multiprocessor executes tasks concurrently. </a:t>
            </a:r>
          </a:p>
          <a:p>
            <a:pPr marL="552450" lvl="2" indent="0" algn="just">
              <a:lnSpc>
                <a:spcPct val="100000"/>
              </a:lnSpc>
            </a:pPr>
            <a:r>
              <a:rPr lang="en-IN" dirty="0"/>
              <a:t> Therefore, it must be able to support the concurrent execution of multiple tasks to increase processors performance. </a:t>
            </a:r>
          </a:p>
          <a:p>
            <a:pPr marL="552450" lvl="2" indent="0" algn="just">
              <a:lnSpc>
                <a:spcPct val="100000"/>
              </a:lnSpc>
            </a:pPr>
            <a:r>
              <a:rPr lang="en-IN" dirty="0"/>
              <a:t> Depending upon the control structure and its organisation the three basic types of multiprocessor operating system are: </a:t>
            </a:r>
          </a:p>
          <a:p>
            <a:pPr marL="1981200" lvl="4" indent="-514350" algn="just">
              <a:lnSpc>
                <a:spcPct val="100000"/>
              </a:lnSpc>
              <a:buAutoNum type="arabicParenR"/>
            </a:pPr>
            <a:r>
              <a:rPr lang="en-IN" sz="2800" dirty="0"/>
              <a:t>Separate supervisor </a:t>
            </a:r>
          </a:p>
          <a:p>
            <a:pPr marL="1981200" lvl="4" indent="-514350" algn="just">
              <a:lnSpc>
                <a:spcPct val="100000"/>
              </a:lnSpc>
              <a:buAutoNum type="arabicParenR"/>
            </a:pPr>
            <a:r>
              <a:rPr lang="en-IN" sz="2800" dirty="0"/>
              <a:t>Master-slave </a:t>
            </a:r>
          </a:p>
          <a:p>
            <a:pPr marL="1981200" lvl="4" indent="-514350" algn="just">
              <a:lnSpc>
                <a:spcPct val="100000"/>
              </a:lnSpc>
              <a:buAutoNum type="arabicParenR"/>
            </a:pPr>
            <a:r>
              <a:rPr lang="en-IN" sz="2800" dirty="0"/>
              <a:t>Symmetric Supervision </a:t>
            </a:r>
            <a:endParaRPr lang="en-IN" dirty="0"/>
          </a:p>
          <a:p>
            <a:pPr lvl="2"/>
            <a:endParaRPr lang="en-IN" dirty="0"/>
          </a:p>
          <a:p>
            <a:pPr lvl="2">
              <a:buNone/>
            </a:pPr>
            <a:r>
              <a:rPr lang="en-IN" dirty="0"/>
              <a:t>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533817"/>
            <a:ext cx="10515600" cy="407607"/>
          </a:xfrm>
        </p:spPr>
        <p:txBody>
          <a:bodyPr/>
          <a:lstStyle/>
          <a:p>
            <a:r>
              <a:rPr lang="en-IN" sz="3200" dirty="0"/>
              <a:t>Syllabus</a:t>
            </a:r>
          </a:p>
        </p:txBody>
      </p:sp>
      <p:sp>
        <p:nvSpPr>
          <p:cNvPr id="3" name="Content Placeholder 2"/>
          <p:cNvSpPr>
            <a:spLocks noGrp="1"/>
          </p:cNvSpPr>
          <p:nvPr>
            <p:ph idx="1"/>
          </p:nvPr>
        </p:nvSpPr>
        <p:spPr>
          <a:xfrm>
            <a:off x="432285" y="1175428"/>
            <a:ext cx="10811814" cy="5335028"/>
          </a:xfrm>
        </p:spPr>
        <p:txBody>
          <a:bodyPr>
            <a:normAutofit/>
          </a:bodyPr>
          <a:lstStyle/>
          <a:p>
            <a:pPr algn="just">
              <a:buNone/>
            </a:pPr>
            <a:r>
              <a:rPr lang="en-US" b="1" dirty="0"/>
              <a:t>    Multiprocessor Operating Systems</a:t>
            </a:r>
            <a:r>
              <a:rPr lang="en-US" dirty="0"/>
              <a:t>:- </a:t>
            </a:r>
            <a:r>
              <a:rPr lang="en-IN" dirty="0"/>
              <a:t>Basic Multiprocessor System Architectures – Interconnection Networks – Structures – Design Issues – Threads – Process – Synchronization – Processor Scheduling – Memory Management -  Virtualization – Types of Hypervisors – Paravirtualization – Memory Virtualization – I/O Virtualization.</a:t>
            </a:r>
            <a:endParaRPr lang="en-US" dirty="0"/>
          </a:p>
          <a:p>
            <a:endParaRPr lang="en-US" dirty="0"/>
          </a:p>
          <a:p>
            <a:endParaRPr lang="en-US" dirty="0"/>
          </a:p>
          <a:p>
            <a:pPr marL="457200" lvl="1" indent="0">
              <a:buNone/>
            </a:pPr>
            <a:r>
              <a:rPr lang="en-US" dirty="0">
                <a:solidFill>
                  <a:srgbClr val="FFFF00"/>
                </a:solidFill>
              </a:rPr>
              <a:t>(</a:t>
            </a:r>
            <a:r>
              <a:rPr lang="en-US" dirty="0" err="1">
                <a:solidFill>
                  <a:srgbClr val="FFFF00"/>
                </a:solidFill>
              </a:rPr>
              <a:t>Mukesh</a:t>
            </a:r>
            <a:r>
              <a:rPr lang="en-US" dirty="0">
                <a:solidFill>
                  <a:srgbClr val="FFFF00"/>
                </a:solidFill>
              </a:rPr>
              <a:t> </a:t>
            </a:r>
            <a:r>
              <a:rPr lang="en-US" dirty="0" err="1">
                <a:solidFill>
                  <a:srgbClr val="FFFF00"/>
                </a:solidFill>
              </a:rPr>
              <a:t>Singhal</a:t>
            </a:r>
            <a:r>
              <a:rPr lang="en-US" dirty="0">
                <a:solidFill>
                  <a:srgbClr val="FFFF00"/>
                </a:solidFill>
              </a:rPr>
              <a:t> and </a:t>
            </a:r>
            <a:r>
              <a:rPr lang="en-US" dirty="0" err="1">
                <a:solidFill>
                  <a:srgbClr val="FFFF00"/>
                </a:solidFill>
              </a:rPr>
              <a:t>Niranjan</a:t>
            </a:r>
            <a:r>
              <a:rPr lang="en-US" dirty="0">
                <a:solidFill>
                  <a:srgbClr val="FFFF00"/>
                </a:solidFill>
              </a:rPr>
              <a:t> G. Shivaratri, “</a:t>
            </a:r>
            <a:r>
              <a:rPr lang="en-US" b="1" i="1" dirty="0">
                <a:solidFill>
                  <a:srgbClr val="FFFF00"/>
                </a:solidFill>
              </a:rPr>
              <a:t>Advanced Concepts in Operating Systems </a:t>
            </a:r>
            <a:r>
              <a:rPr lang="en-US" dirty="0">
                <a:solidFill>
                  <a:srgbClr val="FFFF00"/>
                </a:solidFill>
              </a:rPr>
              <a:t>– Distributed, Database, and Multiprocessor Operating Systems”, Tata McGraw-Hill, 2001.)</a:t>
            </a:r>
            <a:endParaRPr lang="en-IN" dirty="0">
              <a:solidFill>
                <a:srgbClr val="FFFF00"/>
              </a:solidFill>
            </a:endParaRP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a:t>
            </a:fld>
            <a:endParaRPr lang="en-IN"/>
          </a:p>
        </p:txBody>
      </p:sp>
    </p:spTree>
    <p:extLst>
      <p:ext uri="{BB962C8B-B14F-4D97-AF65-F5344CB8AC3E}">
        <p14:creationId xmlns:p14="http://schemas.microsoft.com/office/powerpoint/2010/main" val="19328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135117"/>
            <a:ext cx="10811814" cy="5722883"/>
          </a:xfrm>
        </p:spPr>
        <p:txBody>
          <a:bodyPr>
            <a:normAutofit/>
          </a:bodyPr>
          <a:lstStyle/>
          <a:p>
            <a:pPr marL="798513" lvl="4" indent="-514350" algn="just">
              <a:lnSpc>
                <a:spcPct val="100000"/>
              </a:lnSpc>
              <a:buAutoNum type="arabicParenR"/>
            </a:pPr>
            <a:r>
              <a:rPr lang="en-IN" sz="2800" dirty="0"/>
              <a:t>Separate supervisor </a:t>
            </a:r>
          </a:p>
          <a:p>
            <a:pPr lvl="2"/>
            <a:r>
              <a:rPr lang="en-IN" dirty="0"/>
              <a:t>In separate supervisor system each process behaves independently. </a:t>
            </a:r>
          </a:p>
          <a:p>
            <a:pPr lvl="2"/>
            <a:r>
              <a:rPr lang="en-IN" dirty="0"/>
              <a:t>Each system has its own operating system which manages local input/output devices, file system and memory well as keeps its own copy of kernel, supervisor and data structures, whereas some common data structures also exist for communication between processors. </a:t>
            </a:r>
          </a:p>
          <a:p>
            <a:pPr lvl="2"/>
            <a:r>
              <a:rPr lang="en-IN" dirty="0"/>
              <a:t>The access protection is maintained, between processor, by using some synchronization mechanism like semaphores.</a:t>
            </a:r>
          </a:p>
          <a:p>
            <a:pPr lvl="2"/>
            <a:r>
              <a:rPr lang="en-IN" dirty="0"/>
              <a:t> Such architecture will face the following problems: </a:t>
            </a:r>
          </a:p>
          <a:p>
            <a:pPr marL="1803400" lvl="2">
              <a:buNone/>
            </a:pPr>
            <a:r>
              <a:rPr lang="en-IN" dirty="0"/>
              <a:t> 1) Little coupling among processors. </a:t>
            </a:r>
          </a:p>
          <a:p>
            <a:pPr marL="1803400" lvl="2">
              <a:buNone/>
            </a:pPr>
            <a:r>
              <a:rPr lang="en-IN" dirty="0"/>
              <a:t>2) Parallel execution of single task. </a:t>
            </a:r>
          </a:p>
          <a:p>
            <a:pPr marL="1803400" lvl="2">
              <a:buNone/>
            </a:pPr>
            <a:r>
              <a:rPr lang="en-IN" dirty="0"/>
              <a:t>3) During process failure it degrades. </a:t>
            </a:r>
          </a:p>
          <a:p>
            <a:pPr marL="1803400" lvl="2">
              <a:buNone/>
            </a:pPr>
            <a:r>
              <a:rPr lang="en-IN" dirty="0"/>
              <a:t>4) Inefficient configuration as the problem of replication arises between supervisor/kernel/data structure code and each processor. </a:t>
            </a:r>
          </a:p>
          <a:p>
            <a:pPr lvl="2">
              <a:buNone/>
            </a:pPr>
            <a:r>
              <a:rPr lang="en-IN" dirty="0"/>
              <a:t>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135117"/>
            <a:ext cx="10811814" cy="5722883"/>
          </a:xfrm>
        </p:spPr>
        <p:txBody>
          <a:bodyPr>
            <a:normAutofit/>
          </a:bodyPr>
          <a:lstStyle/>
          <a:p>
            <a:pPr marL="1981200" lvl="4" indent="-514350" algn="just">
              <a:lnSpc>
                <a:spcPct val="100000"/>
              </a:lnSpc>
              <a:buNone/>
            </a:pPr>
            <a:r>
              <a:rPr lang="en-IN" sz="2800" dirty="0"/>
              <a:t>2) Master-slave </a:t>
            </a:r>
          </a:p>
          <a:p>
            <a:pPr lvl="2" algn="just"/>
            <a:endParaRPr lang="en-IN" dirty="0"/>
          </a:p>
          <a:p>
            <a:pPr lvl="2" algn="just"/>
            <a:r>
              <a:rPr lang="en-IN" dirty="0"/>
              <a:t>In master-slave, out of many processors one processor behaves as a master whereas others behave as slaves. </a:t>
            </a:r>
          </a:p>
          <a:p>
            <a:pPr lvl="2" algn="just"/>
            <a:endParaRPr lang="en-IN" dirty="0"/>
          </a:p>
          <a:p>
            <a:pPr lvl="2" algn="just"/>
            <a:r>
              <a:rPr lang="en-IN" dirty="0"/>
              <a:t>The master processor is dedicated to executing the operating system. It works as scheduler and controller over slave processors. It schedules the work and also controls the activity of the slaves. </a:t>
            </a:r>
          </a:p>
          <a:p>
            <a:pPr lvl="2" algn="just"/>
            <a:endParaRPr lang="en-IN" dirty="0"/>
          </a:p>
          <a:p>
            <a:pPr lvl="2" algn="just"/>
            <a:r>
              <a:rPr lang="en-IN" dirty="0"/>
              <a:t>Therefore, usually data structures are stored in its private memory. </a:t>
            </a:r>
          </a:p>
          <a:p>
            <a:pPr lvl="2" algn="just"/>
            <a:endParaRPr lang="en-IN" dirty="0"/>
          </a:p>
          <a:p>
            <a:pPr lvl="2" algn="just"/>
            <a:r>
              <a:rPr lang="en-IN" dirty="0"/>
              <a:t>Slave processors are often identified and work only as a schedulable pool of resources, in other words, the slave processors execute application programmes.   </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135117"/>
            <a:ext cx="10811814" cy="5722883"/>
          </a:xfrm>
        </p:spPr>
        <p:txBody>
          <a:bodyPr>
            <a:normAutofit/>
          </a:bodyPr>
          <a:lstStyle/>
          <a:p>
            <a:pPr marL="1981200" lvl="4" indent="-514350" algn="just">
              <a:lnSpc>
                <a:spcPct val="100000"/>
              </a:lnSpc>
              <a:buNone/>
            </a:pPr>
            <a:r>
              <a:rPr lang="en-IN" sz="2800" dirty="0"/>
              <a:t>2) Master-slave </a:t>
            </a:r>
          </a:p>
          <a:p>
            <a:pPr lvl="2" algn="just"/>
            <a:endParaRPr lang="en-IN" dirty="0"/>
          </a:p>
          <a:p>
            <a:pPr lvl="2" algn="just"/>
            <a:r>
              <a:rPr lang="en-IN" dirty="0"/>
              <a:t>This arrangement allows the parallel execution of a single task by allocating several subtasks to multiple processors concurrently. </a:t>
            </a:r>
          </a:p>
          <a:p>
            <a:pPr lvl="2" algn="just"/>
            <a:endParaRPr lang="en-IN" dirty="0"/>
          </a:p>
          <a:p>
            <a:pPr lvl="2" algn="just"/>
            <a:r>
              <a:rPr lang="en-IN" dirty="0"/>
              <a:t>Since the operating system is executed by only master processors this system is relatively simple to develop and efficient to use. </a:t>
            </a:r>
          </a:p>
          <a:p>
            <a:pPr lvl="2" algn="just"/>
            <a:endParaRPr lang="en-IN" dirty="0"/>
          </a:p>
          <a:p>
            <a:pPr lvl="2" algn="just"/>
            <a:r>
              <a:rPr lang="en-IN" dirty="0"/>
              <a:t>Limited scalability is the main limitation of this system, because the master processor become a bottleneck and will consequently fail to fully utilise slave processors.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135117"/>
            <a:ext cx="10811814" cy="5722883"/>
          </a:xfrm>
        </p:spPr>
        <p:txBody>
          <a:bodyPr>
            <a:normAutofit/>
          </a:bodyPr>
          <a:lstStyle/>
          <a:p>
            <a:pPr marL="1981200" lvl="4" indent="-514350" algn="just">
              <a:lnSpc>
                <a:spcPct val="100000"/>
              </a:lnSpc>
              <a:buNone/>
            </a:pPr>
            <a:r>
              <a:rPr lang="en-IN" sz="2800" dirty="0"/>
              <a:t>2) Symmetric</a:t>
            </a:r>
          </a:p>
          <a:p>
            <a:pPr lvl="2" algn="just"/>
            <a:endParaRPr lang="en-IN" dirty="0"/>
          </a:p>
          <a:p>
            <a:pPr lvl="2" algn="just"/>
            <a:r>
              <a:rPr lang="en-IN" dirty="0"/>
              <a:t>In symmetric organisation all processors configuration are identical. </a:t>
            </a:r>
          </a:p>
          <a:p>
            <a:pPr lvl="2" algn="just"/>
            <a:r>
              <a:rPr lang="en-IN" dirty="0"/>
              <a:t>All processors are autonomous and are treated equally. </a:t>
            </a:r>
          </a:p>
          <a:p>
            <a:pPr lvl="2" algn="just"/>
            <a:r>
              <a:rPr lang="en-IN" dirty="0"/>
              <a:t>To make all the processors functionally identical, all the resources are pooled and are available to them. </a:t>
            </a:r>
          </a:p>
          <a:p>
            <a:pPr lvl="2" algn="just"/>
            <a:r>
              <a:rPr lang="en-IN" dirty="0"/>
              <a:t>This operating system is also symmetric as any processor may execute it. In other words there is one copy of kernel that can be executed by all processors concurrently. </a:t>
            </a:r>
          </a:p>
          <a:p>
            <a:pPr lvl="2" algn="just"/>
            <a:r>
              <a:rPr lang="en-IN" dirty="0"/>
              <a:t>To that end, the whole process is needed to be controlled for proper interlocks for accessing scarce data structure and pooled resources.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Structures of Basic Multiprocessor Operating System </a:t>
            </a:r>
          </a:p>
        </p:txBody>
      </p:sp>
      <p:sp>
        <p:nvSpPr>
          <p:cNvPr id="3" name="Content Placeholder 2"/>
          <p:cNvSpPr>
            <a:spLocks noGrp="1"/>
          </p:cNvSpPr>
          <p:nvPr>
            <p:ph idx="1"/>
          </p:nvPr>
        </p:nvSpPr>
        <p:spPr>
          <a:xfrm>
            <a:off x="541986" y="1024759"/>
            <a:ext cx="10811814" cy="5833241"/>
          </a:xfrm>
        </p:spPr>
        <p:txBody>
          <a:bodyPr>
            <a:normAutofit lnSpcReduction="10000"/>
          </a:bodyPr>
          <a:lstStyle/>
          <a:p>
            <a:pPr marL="1981200" lvl="4" indent="-514350" algn="just">
              <a:lnSpc>
                <a:spcPct val="100000"/>
              </a:lnSpc>
              <a:buNone/>
            </a:pPr>
            <a:r>
              <a:rPr lang="en-IN" sz="2800" dirty="0"/>
              <a:t>2) Symmetric</a:t>
            </a:r>
          </a:p>
          <a:p>
            <a:pPr lvl="2" algn="just"/>
            <a:r>
              <a:rPr lang="en-IN" dirty="0"/>
              <a:t>The simplest way to achieve this is to treat the entire operating system as a critical section and allow only one processor to execute the operating system at one time. </a:t>
            </a:r>
          </a:p>
          <a:p>
            <a:pPr lvl="2" algn="just"/>
            <a:r>
              <a:rPr lang="en-IN" dirty="0"/>
              <a:t>This method is called ‘floating master’ method because in spite of the presence of many processors only one operating system exists. </a:t>
            </a:r>
          </a:p>
          <a:p>
            <a:pPr lvl="2" algn="just"/>
            <a:r>
              <a:rPr lang="en-IN" dirty="0"/>
              <a:t>The processor that executes the operating system has a special role and acts as a master.</a:t>
            </a:r>
          </a:p>
          <a:p>
            <a:pPr lvl="2" algn="just"/>
            <a:r>
              <a:rPr lang="en-IN" dirty="0"/>
              <a:t> As the operating system is not bound to any specific processor, therefore, it floats from one processor to another.</a:t>
            </a:r>
          </a:p>
          <a:p>
            <a:pPr lvl="2" algn="just"/>
            <a:r>
              <a:rPr lang="en-IN" dirty="0"/>
              <a:t> Parallel execution of different applications is achieved by maintaining a queue of ready processors in shared memory. </a:t>
            </a:r>
          </a:p>
          <a:p>
            <a:pPr lvl="2" algn="just"/>
            <a:r>
              <a:rPr lang="en-IN" dirty="0"/>
              <a:t>Processor allocation is then reduced to assigning the first ready process to first available processor until either all processors are busy or the queue is emptied. </a:t>
            </a:r>
          </a:p>
          <a:p>
            <a:pPr lvl="2" algn="just"/>
            <a:r>
              <a:rPr lang="en-IN" dirty="0"/>
              <a:t>Therefore, each idled processor fetches the next work item from the queue.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1939158"/>
            <a:ext cx="10811814" cy="772511"/>
          </a:xfrm>
        </p:spPr>
        <p:txBody>
          <a:bodyPr>
            <a:normAutofit/>
          </a:bodyPr>
          <a:lstStyle/>
          <a:p>
            <a:pPr algn="ctr">
              <a:buNone/>
            </a:pPr>
            <a:r>
              <a:rPr lang="en-IN" sz="4800" b="1" dirty="0"/>
              <a:t>Design Issues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541986" y="1024759"/>
            <a:ext cx="10811814" cy="5833241"/>
          </a:xfrm>
        </p:spPr>
        <p:txBody>
          <a:bodyPr>
            <a:normAutofit/>
          </a:bodyPr>
          <a:lstStyle/>
          <a:p>
            <a:pPr marL="369888" lvl="2" algn="just">
              <a:lnSpc>
                <a:spcPct val="150000"/>
              </a:lnSpc>
            </a:pPr>
            <a:r>
              <a:rPr lang="en-IN" dirty="0"/>
              <a:t>A multiprocessor operating system encompasses all the functional capabilities of the operating system of a </a:t>
            </a:r>
            <a:r>
              <a:rPr lang="en-IN" dirty="0" err="1"/>
              <a:t>multiprogrammed</a:t>
            </a:r>
            <a:r>
              <a:rPr lang="en-IN" dirty="0"/>
              <a:t> </a:t>
            </a:r>
            <a:r>
              <a:rPr lang="en-IN" dirty="0" err="1"/>
              <a:t>uniprocessor</a:t>
            </a:r>
            <a:r>
              <a:rPr lang="en-IN" dirty="0"/>
              <a:t> system.</a:t>
            </a:r>
          </a:p>
          <a:p>
            <a:pPr marL="369888" lvl="2" algn="just">
              <a:lnSpc>
                <a:spcPct val="150000"/>
              </a:lnSpc>
            </a:pPr>
            <a:endParaRPr lang="en-IN" dirty="0"/>
          </a:p>
          <a:p>
            <a:pPr marL="369888" lvl="2" algn="just">
              <a:lnSpc>
                <a:spcPct val="150000"/>
              </a:lnSpc>
            </a:pPr>
            <a:r>
              <a:rPr lang="en-IN" dirty="0"/>
              <a:t>The design of a multiprocessor system is complicated due to following reasons:</a:t>
            </a:r>
          </a:p>
          <a:p>
            <a:pPr marL="1284288" lvl="4" algn="just">
              <a:lnSpc>
                <a:spcPct val="150000"/>
              </a:lnSpc>
            </a:pPr>
            <a:r>
              <a:rPr lang="en-IN" dirty="0"/>
              <a:t>Able to support Concurrent task Execution </a:t>
            </a:r>
          </a:p>
          <a:p>
            <a:pPr marL="1284288" lvl="4" algn="just">
              <a:lnSpc>
                <a:spcPct val="150000"/>
              </a:lnSpc>
            </a:pPr>
            <a:r>
              <a:rPr lang="en-IN" dirty="0"/>
              <a:t>Able to exploit the power of multiprocessors</a:t>
            </a:r>
          </a:p>
          <a:p>
            <a:pPr marL="1284288" lvl="4" algn="just">
              <a:lnSpc>
                <a:spcPct val="150000"/>
              </a:lnSpc>
            </a:pPr>
            <a:r>
              <a:rPr lang="en-IN" dirty="0"/>
              <a:t>It should fail gracefully</a:t>
            </a:r>
          </a:p>
          <a:p>
            <a:pPr marL="1284288" lvl="4" algn="just">
              <a:lnSpc>
                <a:spcPct val="150000"/>
              </a:lnSpc>
            </a:pPr>
            <a:r>
              <a:rPr lang="en-IN" dirty="0"/>
              <a:t>It should work correctly despite physical concurrency in the execution of processes.</a:t>
            </a:r>
          </a:p>
          <a:p>
            <a:pPr marL="552450" lvl="4" indent="266700" algn="just">
              <a:buNone/>
              <a:tabLst>
                <a:tab pos="173038" algn="l"/>
              </a:tabLst>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541986" y="1024759"/>
            <a:ext cx="10811814" cy="5833241"/>
          </a:xfrm>
        </p:spPr>
        <p:txBody>
          <a:bodyPr>
            <a:normAutofit/>
          </a:bodyPr>
          <a:lstStyle/>
          <a:p>
            <a:pPr marL="95250" lvl="3" indent="266700" algn="just">
              <a:tabLst>
                <a:tab pos="173038" algn="l"/>
              </a:tabLst>
            </a:pPr>
            <a:r>
              <a:rPr lang="en-IN" dirty="0"/>
              <a:t>The Design of multiprocessor operating system involves the following major issues:</a:t>
            </a:r>
          </a:p>
          <a:p>
            <a:pPr marL="1071563" lvl="4" indent="266700" algn="just">
              <a:lnSpc>
                <a:spcPct val="150000"/>
              </a:lnSpc>
              <a:buNone/>
              <a:tabLst>
                <a:tab pos="173038" algn="l"/>
              </a:tabLst>
            </a:pPr>
            <a:endParaRPr lang="en-IN" dirty="0"/>
          </a:p>
          <a:p>
            <a:pPr marL="1071563" lvl="4" indent="266700" algn="just">
              <a:lnSpc>
                <a:spcPct val="150000"/>
              </a:lnSpc>
              <a:tabLst>
                <a:tab pos="173038" algn="l"/>
              </a:tabLst>
            </a:pPr>
            <a:r>
              <a:rPr lang="en-IN" dirty="0"/>
              <a:t>Threads</a:t>
            </a:r>
          </a:p>
          <a:p>
            <a:pPr marL="1071563" lvl="4" indent="266700" algn="just">
              <a:lnSpc>
                <a:spcPct val="150000"/>
              </a:lnSpc>
              <a:tabLst>
                <a:tab pos="173038" algn="l"/>
              </a:tabLst>
            </a:pPr>
            <a:r>
              <a:rPr lang="en-IN" dirty="0"/>
              <a:t>Process Synchronization</a:t>
            </a:r>
          </a:p>
          <a:p>
            <a:pPr marL="1071563" lvl="4" indent="266700" algn="just">
              <a:lnSpc>
                <a:spcPct val="150000"/>
              </a:lnSpc>
              <a:tabLst>
                <a:tab pos="173038" algn="l"/>
              </a:tabLst>
            </a:pPr>
            <a:r>
              <a:rPr lang="en-IN" dirty="0"/>
              <a:t>Processor Scheduling</a:t>
            </a:r>
          </a:p>
          <a:p>
            <a:pPr marL="1071563" lvl="4" indent="266700" algn="just">
              <a:lnSpc>
                <a:spcPct val="150000"/>
              </a:lnSpc>
              <a:tabLst>
                <a:tab pos="173038" algn="l"/>
              </a:tabLst>
            </a:pPr>
            <a:r>
              <a:rPr lang="en-IN" dirty="0"/>
              <a:t>Memory Management</a:t>
            </a:r>
          </a:p>
          <a:p>
            <a:pPr marL="1071563" lvl="4" indent="266700" algn="just">
              <a:lnSpc>
                <a:spcPct val="150000"/>
              </a:lnSpc>
              <a:tabLst>
                <a:tab pos="173038" algn="l"/>
              </a:tabLst>
            </a:pPr>
            <a:r>
              <a:rPr lang="en-IN" dirty="0"/>
              <a:t>Reliability and Fault Tolerance</a:t>
            </a:r>
          </a:p>
          <a:p>
            <a:pPr marL="552450" lvl="4" indent="266700" algn="just">
              <a:tabLst>
                <a:tab pos="173038" algn="l"/>
              </a:tabLst>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541986" y="1024759"/>
            <a:ext cx="10811814" cy="5833241"/>
          </a:xfrm>
        </p:spPr>
        <p:txBody>
          <a:bodyPr>
            <a:normAutofit/>
          </a:bodyPr>
          <a:lstStyle/>
          <a:p>
            <a:pPr marL="95250" lvl="3" indent="266700" algn="just">
              <a:tabLst>
                <a:tab pos="173038" algn="l"/>
              </a:tabLst>
            </a:pPr>
            <a:r>
              <a:rPr lang="en-IN" sz="2800" b="1" dirty="0"/>
              <a:t>Threads</a:t>
            </a:r>
          </a:p>
          <a:p>
            <a:pPr marL="552450" lvl="4" indent="266700" algn="just">
              <a:lnSpc>
                <a:spcPct val="150000"/>
              </a:lnSpc>
              <a:tabLst>
                <a:tab pos="173038" algn="l"/>
              </a:tabLst>
            </a:pPr>
            <a:r>
              <a:rPr lang="en-IN" dirty="0"/>
              <a:t>Threads have been widely utilized in recent systems to run applications concurrently on many processors.</a:t>
            </a:r>
          </a:p>
          <a:p>
            <a:pPr marL="552450" lvl="4" indent="266700" algn="just">
              <a:lnSpc>
                <a:spcPct val="150000"/>
              </a:lnSpc>
              <a:tabLst>
                <a:tab pos="173038" algn="l"/>
              </a:tabLst>
            </a:pPr>
            <a:r>
              <a:rPr lang="en-IN" b="1" dirty="0"/>
              <a:t>Thread</a:t>
            </a:r>
            <a:r>
              <a:rPr lang="en-IN" dirty="0"/>
              <a:t> is a single sequence stream within a process. </a:t>
            </a:r>
          </a:p>
          <a:p>
            <a:pPr marL="552450" lvl="4" indent="266700" algn="just">
              <a:lnSpc>
                <a:spcPct val="150000"/>
              </a:lnSpc>
              <a:tabLst>
                <a:tab pos="173038" algn="l"/>
              </a:tabLst>
            </a:pPr>
            <a:r>
              <a:rPr lang="en-IN" b="1" dirty="0"/>
              <a:t>Threads</a:t>
            </a:r>
            <a:r>
              <a:rPr lang="en-IN" dirty="0"/>
              <a:t> have same properties as of the process so they are called as light weight processes.</a:t>
            </a:r>
          </a:p>
          <a:p>
            <a:pPr marL="552450" lvl="4" indent="266700" algn="just">
              <a:lnSpc>
                <a:spcPct val="150000"/>
              </a:lnSpc>
              <a:tabLst>
                <a:tab pos="173038" algn="l"/>
              </a:tabLst>
            </a:pPr>
            <a:r>
              <a:rPr lang="en-IN" dirty="0"/>
              <a:t> </a:t>
            </a:r>
            <a:r>
              <a:rPr lang="en-IN" b="1" dirty="0"/>
              <a:t>Threads</a:t>
            </a:r>
            <a:r>
              <a:rPr lang="en-IN" dirty="0"/>
              <a:t> are executed one after another but gives the illusion as if they are executing in parallel.</a:t>
            </a:r>
          </a:p>
          <a:p>
            <a:pPr marL="552450" lvl="4" indent="266700" algn="just">
              <a:lnSpc>
                <a:spcPct val="150000"/>
              </a:lnSpc>
              <a:tabLst>
                <a:tab pos="173038" algn="l"/>
              </a:tabLst>
            </a:pPr>
            <a:r>
              <a:rPr lang="en-IN" dirty="0"/>
              <a:t>The effectiveness of parallel computing depends greatly on the performance of the primitives that are used to express and control </a:t>
            </a:r>
            <a:r>
              <a:rPr lang="en-IN" dirty="0" err="1"/>
              <a:t>parallellism</a:t>
            </a:r>
            <a:r>
              <a:rPr lang="en-IN" dirty="0"/>
              <a:t>.</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494689" y="804042"/>
            <a:ext cx="10811814" cy="5833241"/>
          </a:xfrm>
        </p:spPr>
        <p:txBody>
          <a:bodyPr>
            <a:normAutofit/>
          </a:bodyPr>
          <a:lstStyle/>
          <a:p>
            <a:pPr marL="95250" lvl="4" indent="266700" algn="just">
              <a:lnSpc>
                <a:spcPct val="150000"/>
              </a:lnSpc>
              <a:tabLst>
                <a:tab pos="173038" algn="l"/>
              </a:tabLst>
            </a:pPr>
            <a:r>
              <a:rPr lang="en-IN" sz="2800" b="1" dirty="0"/>
              <a:t>Process Synchronization</a:t>
            </a:r>
          </a:p>
          <a:p>
            <a:pPr marL="552450" lvl="4" indent="266700" algn="just">
              <a:lnSpc>
                <a:spcPct val="150000"/>
              </a:lnSpc>
              <a:tabLst>
                <a:tab pos="173038" algn="l"/>
              </a:tabLst>
            </a:pPr>
            <a:r>
              <a:rPr lang="en-IN" dirty="0"/>
              <a:t>A synchronization mechanism must be carefully designed so that it is efficient.</a:t>
            </a:r>
          </a:p>
          <a:p>
            <a:pPr marL="552450" lvl="4" indent="266700" algn="just">
              <a:lnSpc>
                <a:spcPct val="150000"/>
              </a:lnSpc>
              <a:tabLst>
                <a:tab pos="173038" algn="l"/>
              </a:tabLst>
            </a:pPr>
            <a:r>
              <a:rPr lang="en-IN" dirty="0"/>
              <a:t>A more elaborate mechanism that is based on shared variables is needed.</a:t>
            </a:r>
          </a:p>
          <a:p>
            <a:pPr marL="552450" lvl="4" indent="266700" algn="just">
              <a:lnSpc>
                <a:spcPct val="150000"/>
              </a:lnSpc>
              <a:tabLst>
                <a:tab pos="173038" algn="l"/>
              </a:tabLst>
            </a:pPr>
            <a:r>
              <a:rPr lang="en-IN" dirty="0"/>
              <a:t>In a multiprocessor operating system, disabling interrupts is not sufficiently to synchronize concurrent access to shared data.</a:t>
            </a:r>
          </a:p>
          <a:p>
            <a:pPr marL="95250" lvl="4" indent="266700" algn="just">
              <a:lnSpc>
                <a:spcPct val="160000"/>
              </a:lnSpc>
              <a:tabLst>
                <a:tab pos="173038" algn="l"/>
              </a:tabLst>
            </a:pPr>
            <a:r>
              <a:rPr lang="en-IN" sz="2800" b="1" dirty="0"/>
              <a:t>Processor Scheduling</a:t>
            </a:r>
          </a:p>
          <a:p>
            <a:pPr marL="552450" lvl="4" indent="266700" algn="just">
              <a:lnSpc>
                <a:spcPct val="150000"/>
              </a:lnSpc>
              <a:tabLst>
                <a:tab pos="173038" algn="l"/>
              </a:tabLst>
            </a:pPr>
            <a:r>
              <a:rPr lang="en-IN" dirty="0"/>
              <a:t>To ensure the efficient use of its hardware, a multiprocessor operating system must be able to utilize the processors effectively in executing the tasks.</a:t>
            </a:r>
          </a:p>
          <a:p>
            <a:pPr marL="552450" lvl="4" indent="266700" algn="just">
              <a:lnSpc>
                <a:spcPct val="150000"/>
              </a:lnSpc>
              <a:tabLst>
                <a:tab pos="173038" algn="l"/>
              </a:tabLst>
            </a:pPr>
            <a:endParaRPr lang="en-IN"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64" y="585766"/>
            <a:ext cx="10515600" cy="407607"/>
          </a:xfrm>
        </p:spPr>
        <p:txBody>
          <a:bodyPr/>
          <a:lstStyle/>
          <a:p>
            <a:r>
              <a:rPr lang="en-US" sz="3200" dirty="0"/>
              <a:t>Multiprocessor Operating Systems</a:t>
            </a:r>
            <a:endParaRPr lang="en-IN" sz="3200" dirty="0"/>
          </a:p>
        </p:txBody>
      </p:sp>
      <p:sp>
        <p:nvSpPr>
          <p:cNvPr id="3" name="Content Placeholder 2"/>
          <p:cNvSpPr>
            <a:spLocks noGrp="1"/>
          </p:cNvSpPr>
          <p:nvPr>
            <p:ph idx="1"/>
          </p:nvPr>
        </p:nvSpPr>
        <p:spPr>
          <a:xfrm>
            <a:off x="541986" y="1418896"/>
            <a:ext cx="10811814" cy="4685689"/>
          </a:xfrm>
        </p:spPr>
        <p:txBody>
          <a:bodyPr>
            <a:normAutofit/>
          </a:bodyPr>
          <a:lstStyle/>
          <a:p>
            <a:pPr marL="0" indent="0" algn="just">
              <a:lnSpc>
                <a:spcPct val="150000"/>
              </a:lnSpc>
            </a:pPr>
            <a:r>
              <a:rPr lang="en-IN" dirty="0"/>
              <a:t> A </a:t>
            </a:r>
            <a:r>
              <a:rPr lang="en-IN" b="1" dirty="0"/>
              <a:t>multiprocessor system</a:t>
            </a:r>
            <a:r>
              <a:rPr lang="en-IN" dirty="0"/>
              <a:t> is defined as "a system with more than one processor“.</a:t>
            </a:r>
          </a:p>
          <a:p>
            <a:pPr marL="0" indent="0" algn="just">
              <a:lnSpc>
                <a:spcPct val="150000"/>
              </a:lnSpc>
            </a:pPr>
            <a:r>
              <a:rPr lang="en-IN" dirty="0"/>
              <a:t> A </a:t>
            </a:r>
            <a:r>
              <a:rPr lang="en-IN" b="1" dirty="0"/>
              <a:t>multiprocessor system</a:t>
            </a:r>
            <a:r>
              <a:rPr lang="en-IN" dirty="0"/>
              <a:t> consists of several processors that share a common physical memory.</a:t>
            </a:r>
          </a:p>
          <a:p>
            <a:pPr marL="0" indent="0" algn="just">
              <a:lnSpc>
                <a:spcPct val="150000"/>
              </a:lnSpc>
            </a:pPr>
            <a:r>
              <a:rPr lang="en-IN" dirty="0"/>
              <a:t> All the processors operate under the control of a single operating system.</a:t>
            </a:r>
          </a:p>
          <a:p>
            <a:pPr marL="0" indent="0" algn="just">
              <a:lnSpc>
                <a:spcPct val="150000"/>
              </a:lnSpc>
            </a:pPr>
            <a:r>
              <a:rPr lang="en-IN" dirty="0"/>
              <a:t> Users of a  </a:t>
            </a:r>
            <a:r>
              <a:rPr lang="en-IN" b="1" dirty="0"/>
              <a:t>multiprocessor system</a:t>
            </a:r>
            <a:r>
              <a:rPr lang="en-IN" dirty="0"/>
              <a:t> see a single powerful computer system.</a:t>
            </a:r>
          </a:p>
          <a:p>
            <a:pPr marL="0" indent="0" algn="just">
              <a:lnSpc>
                <a:spcPct val="150000"/>
              </a:lnSpc>
            </a:pPr>
            <a:r>
              <a:rPr lang="en-IN" dirty="0"/>
              <a:t>Multiplicity of the processors in a multiprocessor system and the way processors act together to perform a computation are transparent to the users. </a:t>
            </a: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a:t>
            </a:fld>
            <a:endParaRPr lang="en-IN"/>
          </a:p>
        </p:txBody>
      </p:sp>
    </p:spTree>
    <p:extLst>
      <p:ext uri="{BB962C8B-B14F-4D97-AF65-F5344CB8AC3E}">
        <p14:creationId xmlns:p14="http://schemas.microsoft.com/office/powerpoint/2010/main" val="1148362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494689" y="804042"/>
            <a:ext cx="10811814" cy="5833241"/>
          </a:xfrm>
        </p:spPr>
        <p:txBody>
          <a:bodyPr>
            <a:normAutofit/>
          </a:bodyPr>
          <a:lstStyle/>
          <a:p>
            <a:pPr marL="95250" lvl="4" indent="266700" algn="just">
              <a:lnSpc>
                <a:spcPct val="160000"/>
              </a:lnSpc>
              <a:tabLst>
                <a:tab pos="173038" algn="l"/>
              </a:tabLst>
            </a:pPr>
            <a:r>
              <a:rPr lang="en-IN" sz="2800" b="1" dirty="0"/>
              <a:t>Memory Management</a:t>
            </a:r>
          </a:p>
          <a:p>
            <a:pPr marL="552450" lvl="4" indent="266700" algn="just">
              <a:lnSpc>
                <a:spcPct val="150000"/>
              </a:lnSpc>
              <a:tabLst>
                <a:tab pos="173038" algn="l"/>
              </a:tabLst>
            </a:pPr>
            <a:r>
              <a:rPr lang="en-IN" dirty="0"/>
              <a:t>The design of virtual memory is complicated because the main memory is shared by many processors. </a:t>
            </a:r>
          </a:p>
          <a:p>
            <a:pPr marL="552450" lvl="4" indent="266700" algn="just">
              <a:lnSpc>
                <a:spcPct val="150000"/>
              </a:lnSpc>
              <a:tabLst>
                <a:tab pos="173038" algn="l"/>
              </a:tabLst>
            </a:pPr>
            <a:r>
              <a:rPr lang="en-IN" dirty="0"/>
              <a:t>The OS must maintain a separate map table for each processor for address translation.</a:t>
            </a:r>
          </a:p>
          <a:p>
            <a:pPr marL="552450" lvl="4" indent="266700" algn="just">
              <a:lnSpc>
                <a:spcPct val="150000"/>
              </a:lnSpc>
              <a:tabLst>
                <a:tab pos="173038" algn="l"/>
              </a:tabLst>
            </a:pPr>
            <a:r>
              <a:rPr lang="en-IN" dirty="0"/>
              <a:t>When several processors share a page or segment, the OS must enforce the consistency of their entries in respective map table.</a:t>
            </a:r>
          </a:p>
          <a:p>
            <a:pPr marL="552450" lvl="4" indent="266700" algn="just">
              <a:lnSpc>
                <a:spcPct val="150000"/>
              </a:lnSpc>
              <a:tabLst>
                <a:tab pos="173038" algn="l"/>
              </a:tabLst>
            </a:pPr>
            <a:r>
              <a:rPr lang="en-IN" dirty="0"/>
              <a:t>Efficient page replacement is a complex issue.</a:t>
            </a:r>
          </a:p>
          <a:p>
            <a:pPr marL="552450" lvl="4" indent="266700" algn="just">
              <a:lnSpc>
                <a:spcPct val="150000"/>
              </a:lnSpc>
              <a:tabLst>
                <a:tab pos="173038" algn="l"/>
              </a:tabLst>
            </a:pPr>
            <a:endParaRPr lang="en-IN"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Operating System  Design Issues</a:t>
            </a:r>
          </a:p>
        </p:txBody>
      </p:sp>
      <p:sp>
        <p:nvSpPr>
          <p:cNvPr id="3" name="Content Placeholder 2"/>
          <p:cNvSpPr>
            <a:spLocks noGrp="1"/>
          </p:cNvSpPr>
          <p:nvPr>
            <p:ph idx="1"/>
          </p:nvPr>
        </p:nvSpPr>
        <p:spPr>
          <a:xfrm>
            <a:off x="494689" y="804042"/>
            <a:ext cx="10811814" cy="5833241"/>
          </a:xfrm>
        </p:spPr>
        <p:txBody>
          <a:bodyPr>
            <a:normAutofit/>
          </a:bodyPr>
          <a:lstStyle/>
          <a:p>
            <a:pPr marL="95250" lvl="4" indent="266700" algn="just">
              <a:lnSpc>
                <a:spcPct val="160000"/>
              </a:lnSpc>
              <a:tabLst>
                <a:tab pos="173038" algn="l"/>
              </a:tabLst>
            </a:pPr>
            <a:r>
              <a:rPr lang="en-IN" sz="2800" b="1" dirty="0"/>
              <a:t>Reliability and Fault Tolerance</a:t>
            </a:r>
          </a:p>
          <a:p>
            <a:pPr marL="552450" lvl="5" indent="266700" algn="just">
              <a:lnSpc>
                <a:spcPct val="160000"/>
              </a:lnSpc>
              <a:tabLst>
                <a:tab pos="173038" algn="l"/>
              </a:tabLst>
            </a:pPr>
            <a:r>
              <a:rPr lang="en-IN" sz="2400" dirty="0">
                <a:solidFill>
                  <a:schemeClr val="bg1"/>
                </a:solidFill>
              </a:rPr>
              <a:t>The performance of a multiprocessor system must be able to degrade gracefully in the event of failures.</a:t>
            </a:r>
          </a:p>
          <a:p>
            <a:pPr marL="552450" lvl="5" indent="266700" algn="just">
              <a:lnSpc>
                <a:spcPct val="160000"/>
              </a:lnSpc>
              <a:tabLst>
                <a:tab pos="173038" algn="l"/>
              </a:tabLst>
            </a:pPr>
            <a:r>
              <a:rPr lang="en-IN" sz="2400" dirty="0">
                <a:solidFill>
                  <a:schemeClr val="bg1"/>
                </a:solidFill>
              </a:rPr>
              <a:t>So a multiprocessor OS must provide reconfiguration schemes to restructure the system in the face of failures to ensure graceful degradation.</a:t>
            </a: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Autofit/>
          </a:bodyPr>
          <a:lstStyle/>
          <a:p>
            <a:pPr algn="ctr">
              <a:buNone/>
            </a:pPr>
            <a:r>
              <a:rPr lang="en-IN" sz="4000" dirty="0"/>
              <a:t>Threads</a:t>
            </a:r>
            <a:endParaRPr lang="en-IN" sz="40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Threads</a:t>
            </a:r>
          </a:p>
        </p:txBody>
      </p:sp>
      <p:sp>
        <p:nvSpPr>
          <p:cNvPr id="3" name="Content Placeholder 2"/>
          <p:cNvSpPr>
            <a:spLocks noGrp="1"/>
          </p:cNvSpPr>
          <p:nvPr>
            <p:ph idx="1"/>
          </p:nvPr>
        </p:nvSpPr>
        <p:spPr>
          <a:xfrm>
            <a:off x="494689" y="804042"/>
            <a:ext cx="10811814" cy="5833241"/>
          </a:xfrm>
        </p:spPr>
        <p:txBody>
          <a:bodyPr>
            <a:normAutofit lnSpcReduction="10000"/>
          </a:bodyPr>
          <a:lstStyle/>
          <a:p>
            <a:pPr algn="just">
              <a:lnSpc>
                <a:spcPct val="100000"/>
              </a:lnSpc>
            </a:pPr>
            <a:r>
              <a:rPr lang="en-IN" b="1" dirty="0"/>
              <a:t>Thread</a:t>
            </a:r>
            <a:r>
              <a:rPr lang="en-IN" dirty="0"/>
              <a:t> is an execution unit that consists of its own program counter, a stack of activation records, and a control block.</a:t>
            </a:r>
          </a:p>
          <a:p>
            <a:pPr algn="just">
              <a:lnSpc>
                <a:spcPct val="100000"/>
              </a:lnSpc>
            </a:pPr>
            <a:endParaRPr lang="en-IN" dirty="0"/>
          </a:p>
          <a:p>
            <a:pPr algn="just">
              <a:lnSpc>
                <a:spcPct val="100000"/>
              </a:lnSpc>
            </a:pPr>
            <a:r>
              <a:rPr lang="en-IN" dirty="0"/>
              <a:t>The control block contains the state information necessary for thread management such as putting a thread into a ready list and synchronizing with other threads.</a:t>
            </a:r>
          </a:p>
          <a:p>
            <a:pPr algn="just">
              <a:lnSpc>
                <a:spcPct val="100000"/>
              </a:lnSpc>
            </a:pPr>
            <a:endParaRPr lang="en-IN" dirty="0"/>
          </a:p>
          <a:p>
            <a:pPr algn="just">
              <a:lnSpc>
                <a:spcPct val="100000"/>
              </a:lnSpc>
            </a:pPr>
            <a:r>
              <a:rPr lang="en-IN" dirty="0"/>
              <a:t>Threads are also known as </a:t>
            </a:r>
            <a:r>
              <a:rPr lang="en-IN" b="1" dirty="0"/>
              <a:t>Lightweight processes</a:t>
            </a:r>
            <a:r>
              <a:rPr lang="en-IN" dirty="0"/>
              <a:t>. </a:t>
            </a:r>
          </a:p>
          <a:p>
            <a:pPr algn="just">
              <a:lnSpc>
                <a:spcPct val="100000"/>
              </a:lnSpc>
            </a:pPr>
            <a:endParaRPr lang="en-IN" dirty="0"/>
          </a:p>
          <a:p>
            <a:pPr algn="just">
              <a:lnSpc>
                <a:spcPct val="100000"/>
              </a:lnSpc>
            </a:pPr>
            <a:r>
              <a:rPr lang="en-IN" dirty="0"/>
              <a:t>Threads are a popular way to improve the performance of an application through </a:t>
            </a:r>
            <a:r>
              <a:rPr lang="en-IN" b="1" dirty="0"/>
              <a:t>parallelism.</a:t>
            </a:r>
          </a:p>
          <a:p>
            <a:pPr algn="just">
              <a:lnSpc>
                <a:spcPct val="100000"/>
              </a:lnSpc>
            </a:pPr>
            <a:endParaRPr lang="en-IN" b="1" dirty="0"/>
          </a:p>
          <a:p>
            <a:pPr algn="just">
              <a:lnSpc>
                <a:spcPct val="100000"/>
              </a:lnSpc>
            </a:pPr>
            <a:r>
              <a:rPr lang="en-IN" dirty="0"/>
              <a:t> The CPU switches rapidly back and forth among the threads giving the illusion that the threads are running in parallel.</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Threads</a:t>
            </a:r>
          </a:p>
        </p:txBody>
      </p:sp>
      <p:sp>
        <p:nvSpPr>
          <p:cNvPr id="3" name="Content Placeholder 2"/>
          <p:cNvSpPr>
            <a:spLocks noGrp="1"/>
          </p:cNvSpPr>
          <p:nvPr>
            <p:ph idx="1"/>
          </p:nvPr>
        </p:nvSpPr>
        <p:spPr>
          <a:xfrm>
            <a:off x="494689" y="1103586"/>
            <a:ext cx="10811814" cy="5533697"/>
          </a:xfrm>
        </p:spPr>
        <p:txBody>
          <a:bodyPr>
            <a:normAutofit/>
          </a:bodyPr>
          <a:lstStyle/>
          <a:p>
            <a:pPr algn="just"/>
            <a:r>
              <a:rPr lang="en-IN" dirty="0"/>
              <a:t>As each thread has its own independent resource for process execution; thus Multiple processes can be executed </a:t>
            </a:r>
            <a:r>
              <a:rPr lang="en-IN" dirty="0" err="1"/>
              <a:t>parallelly</a:t>
            </a:r>
            <a:r>
              <a:rPr lang="en-IN" dirty="0"/>
              <a:t> by increasing the number of threads.</a:t>
            </a:r>
          </a:p>
          <a:p>
            <a:pPr algn="just"/>
            <a:endParaRPr lang="en-IN" dirty="0"/>
          </a:p>
          <a:p>
            <a:pPr algn="just"/>
            <a:r>
              <a:rPr lang="en-IN" dirty="0"/>
              <a:t>It is important to note here that each thread belongs to exactly one process and outside a process no threads exist. </a:t>
            </a:r>
          </a:p>
          <a:p>
            <a:pPr algn="just"/>
            <a:endParaRPr lang="en-IN" dirty="0"/>
          </a:p>
          <a:p>
            <a:pPr algn="just"/>
            <a:r>
              <a:rPr lang="en-IN" dirty="0"/>
              <a:t>Each thread basically represents the flow of control separately.</a:t>
            </a:r>
          </a:p>
          <a:p>
            <a:pPr algn="just"/>
            <a:endParaRPr lang="en-IN" dirty="0"/>
          </a:p>
          <a:p>
            <a:pPr algn="just"/>
            <a:r>
              <a:rPr lang="en-IN" dirty="0"/>
              <a:t> In the implementation of network servers and web servers threads have been successfully used. </a:t>
            </a:r>
          </a:p>
          <a:p>
            <a:pPr algn="just"/>
            <a:endParaRPr lang="en-IN" dirty="0"/>
          </a:p>
          <a:p>
            <a:pPr algn="just"/>
            <a:r>
              <a:rPr lang="en-IN" dirty="0"/>
              <a:t>Threads provide a suitable foundation for the parallel execution of applications on shared-memory multiprocessors.</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442842"/>
            <a:ext cx="10515600" cy="407607"/>
          </a:xfrm>
        </p:spPr>
        <p:txBody>
          <a:bodyPr/>
          <a:lstStyle/>
          <a:p>
            <a:r>
              <a:rPr lang="en-IN" dirty="0"/>
              <a:t>Advantages of Thread</a:t>
            </a:r>
          </a:p>
        </p:txBody>
      </p:sp>
      <p:sp>
        <p:nvSpPr>
          <p:cNvPr id="3" name="Content Placeholder 2"/>
          <p:cNvSpPr>
            <a:spLocks noGrp="1"/>
          </p:cNvSpPr>
          <p:nvPr>
            <p:ph idx="1"/>
          </p:nvPr>
        </p:nvSpPr>
        <p:spPr>
          <a:xfrm>
            <a:off x="494689" y="914400"/>
            <a:ext cx="10811814" cy="5722883"/>
          </a:xfrm>
        </p:spPr>
        <p:txBody>
          <a:bodyPr>
            <a:normAutofit fontScale="47500" lnSpcReduction="20000"/>
          </a:bodyPr>
          <a:lstStyle/>
          <a:p>
            <a:r>
              <a:rPr lang="en-IN" sz="5100" dirty="0"/>
              <a:t>Some advantages of thread are given below:</a:t>
            </a:r>
          </a:p>
          <a:p>
            <a:pPr lvl="1" algn="just">
              <a:lnSpc>
                <a:spcPct val="150000"/>
              </a:lnSpc>
            </a:pPr>
            <a:r>
              <a:rPr lang="en-IN" sz="4200" dirty="0"/>
              <a:t>Responsiveness</a:t>
            </a:r>
          </a:p>
          <a:p>
            <a:pPr lvl="1" algn="just">
              <a:lnSpc>
                <a:spcPct val="150000"/>
              </a:lnSpc>
            </a:pPr>
            <a:r>
              <a:rPr lang="en-IN" sz="4200" dirty="0"/>
              <a:t>Communication</a:t>
            </a:r>
          </a:p>
          <a:p>
            <a:pPr lvl="1" algn="just">
              <a:lnSpc>
                <a:spcPct val="150000"/>
              </a:lnSpc>
            </a:pPr>
            <a:r>
              <a:rPr lang="en-IN" sz="4200" dirty="0"/>
              <a:t>Resource sharing, hence allowing better utilization of resources.</a:t>
            </a:r>
          </a:p>
          <a:p>
            <a:pPr lvl="1" algn="just">
              <a:lnSpc>
                <a:spcPct val="150000"/>
              </a:lnSpc>
            </a:pPr>
            <a:r>
              <a:rPr lang="en-IN" sz="4200" dirty="0"/>
              <a:t>Economy. Creating and managing threads becomes easier.</a:t>
            </a:r>
          </a:p>
          <a:p>
            <a:pPr lvl="1" algn="just">
              <a:lnSpc>
                <a:spcPct val="150000"/>
              </a:lnSpc>
            </a:pPr>
            <a:r>
              <a:rPr lang="en-IN" sz="4200" dirty="0"/>
              <a:t>Scalability. One thread runs on one CPU. In Multithreaded processes, threads can be distributed over a series of processors to scale.</a:t>
            </a:r>
          </a:p>
          <a:p>
            <a:pPr lvl="1" algn="just">
              <a:lnSpc>
                <a:spcPct val="150000"/>
              </a:lnSpc>
            </a:pPr>
            <a:r>
              <a:rPr lang="en-IN" sz="4200" dirty="0"/>
              <a:t>Context Switching is smooth. Context switching refers to the procedure followed by the CPU to change from one task to another.</a:t>
            </a:r>
          </a:p>
          <a:p>
            <a:pPr lvl="1" algn="just">
              <a:lnSpc>
                <a:spcPct val="150000"/>
              </a:lnSpc>
            </a:pPr>
            <a:r>
              <a:rPr lang="en-IN" sz="4200" dirty="0"/>
              <a:t>Enhanced Throughput of the system. Let us take an example for this: suppose a process is divided into multiple threads, and the function of each thread is considered as one job, then the number of jobs completed per unit of time increases which then leads to an increase in the throughput of the system.</a:t>
            </a:r>
          </a:p>
          <a:p>
            <a:pPr marL="95250" lvl="4" indent="266700" algn="just">
              <a:lnSpc>
                <a:spcPct val="160000"/>
              </a:lnSpc>
              <a:tabLst>
                <a:tab pos="173038" algn="l"/>
              </a:tabLst>
            </a:pPr>
            <a:endParaRPr lang="en-IN" sz="4200" dirty="0">
              <a:solidFill>
                <a:schemeClr val="bg1"/>
              </a:solidFill>
            </a:endParaRPr>
          </a:p>
          <a:p>
            <a:pPr marL="552450" lvl="4" indent="266700" algn="just">
              <a:lnSpc>
                <a:spcPct val="150000"/>
              </a:lnSpc>
              <a:buNone/>
              <a:tabLst>
                <a:tab pos="173038" algn="l"/>
              </a:tabLst>
            </a:pPr>
            <a:endParaRPr lang="en-IN" sz="42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09" y="226711"/>
            <a:ext cx="10515600" cy="407607"/>
          </a:xfrm>
        </p:spPr>
        <p:txBody>
          <a:bodyPr/>
          <a:lstStyle/>
          <a:p>
            <a:r>
              <a:rPr lang="en-IN" dirty="0"/>
              <a:t>Thread</a:t>
            </a:r>
          </a:p>
        </p:txBody>
      </p:sp>
      <p:sp>
        <p:nvSpPr>
          <p:cNvPr id="3" name="Content Placeholder 2"/>
          <p:cNvSpPr>
            <a:spLocks noGrp="1"/>
          </p:cNvSpPr>
          <p:nvPr>
            <p:ph idx="1"/>
          </p:nvPr>
        </p:nvSpPr>
        <p:spPr>
          <a:xfrm>
            <a:off x="228681" y="931026"/>
            <a:ext cx="11697311" cy="5722883"/>
          </a:xfrm>
        </p:spPr>
        <p:txBody>
          <a:bodyPr>
            <a:noAutofit/>
          </a:bodyPr>
          <a:lstStyle/>
          <a:p>
            <a:pPr fontAlgn="base"/>
            <a:r>
              <a:rPr lang="en-IN" dirty="0"/>
              <a:t>Thread is a single sequence stream within a process. Threads have same properties as of the process so they are called as light weight processes. Threads are executed one after another but gives the illusion as if they are executing in parallel. Each thread has different states. Each thread has</a:t>
            </a:r>
          </a:p>
          <a:p>
            <a:pPr lvl="2" fontAlgn="base"/>
            <a:r>
              <a:rPr lang="en-IN" dirty="0"/>
              <a:t>A program counter</a:t>
            </a:r>
          </a:p>
          <a:p>
            <a:pPr lvl="2" fontAlgn="base"/>
            <a:r>
              <a:rPr lang="en-IN" dirty="0"/>
              <a:t>A register set</a:t>
            </a:r>
          </a:p>
          <a:p>
            <a:pPr lvl="2" fontAlgn="base"/>
            <a:r>
              <a:rPr lang="en-IN" dirty="0"/>
              <a:t>A stack space</a:t>
            </a:r>
          </a:p>
          <a:p>
            <a:pPr fontAlgn="base"/>
            <a:r>
              <a:rPr lang="en-IN" dirty="0"/>
              <a:t>Threads are not independent of each other as they share the code, data, OS resources etc.</a:t>
            </a:r>
          </a:p>
          <a:p>
            <a:pPr fontAlgn="base">
              <a:buNone/>
            </a:pPr>
            <a:r>
              <a:rPr lang="en-IN" b="1" dirty="0"/>
              <a:t>Similarity between Threads and Processes –</a:t>
            </a:r>
            <a:endParaRPr lang="en-IN" dirty="0"/>
          </a:p>
          <a:p>
            <a:pPr lvl="1" fontAlgn="base"/>
            <a:r>
              <a:rPr lang="en-IN" dirty="0"/>
              <a:t>Only one thread or process is active at a time</a:t>
            </a:r>
          </a:p>
          <a:p>
            <a:pPr lvl="1" fontAlgn="base"/>
            <a:r>
              <a:rPr lang="en-IN" dirty="0"/>
              <a:t>Within process both execute </a:t>
            </a:r>
            <a:r>
              <a:rPr lang="en-IN" dirty="0" err="1"/>
              <a:t>sequentiall</a:t>
            </a:r>
            <a:endParaRPr lang="en-IN" dirty="0"/>
          </a:p>
          <a:p>
            <a:pPr lvl="1" fontAlgn="base"/>
            <a:r>
              <a:rPr lang="en-IN" dirty="0"/>
              <a:t>Both can create children</a:t>
            </a:r>
          </a:p>
          <a:p>
            <a:pPr fontAlgn="base">
              <a:buNone/>
            </a:pPr>
            <a:r>
              <a:rPr lang="en-IN" b="1" dirty="0"/>
              <a:t>Differences between Threads and Processes –</a:t>
            </a:r>
            <a:endParaRPr lang="en-IN" dirty="0"/>
          </a:p>
          <a:p>
            <a:pPr lvl="1" fontAlgn="base"/>
            <a:r>
              <a:rPr lang="en-IN" dirty="0"/>
              <a:t>Threads are not independent, processes are.</a:t>
            </a:r>
          </a:p>
          <a:p>
            <a:pPr lvl="1" fontAlgn="base"/>
            <a:r>
              <a:rPr lang="en-IN" dirty="0"/>
              <a:t>Threads are designed to assist each other, processes may or may not do it</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Types of Thread</a:t>
            </a:r>
            <a:br>
              <a:rPr lang="en-IN" dirty="0"/>
            </a:b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algn="just"/>
            <a:r>
              <a:rPr lang="en-IN" dirty="0"/>
              <a:t>There are two types of threads:</a:t>
            </a:r>
          </a:p>
          <a:p>
            <a:pPr lvl="1" algn="just"/>
            <a:r>
              <a:rPr lang="en-IN" sz="2800" dirty="0"/>
              <a:t>User Level Threads</a:t>
            </a:r>
          </a:p>
          <a:p>
            <a:pPr lvl="1" algn="just"/>
            <a:r>
              <a:rPr lang="en-IN" sz="2800" dirty="0"/>
              <a:t>Kernel Level Threads</a:t>
            </a:r>
          </a:p>
          <a:p>
            <a:pPr lvl="1" algn="just"/>
            <a:endParaRPr lang="en-IN" sz="2800" dirty="0"/>
          </a:p>
          <a:p>
            <a:pPr algn="just"/>
            <a:r>
              <a:rPr lang="en-IN" b="1" dirty="0"/>
              <a:t>User threads</a:t>
            </a:r>
            <a:r>
              <a:rPr lang="en-IN" dirty="0"/>
              <a:t> are above the kernel and without kernel support. These are the threads that application programmers use in their programs.</a:t>
            </a:r>
          </a:p>
          <a:p>
            <a:pPr algn="just"/>
            <a:endParaRPr lang="en-IN" dirty="0"/>
          </a:p>
          <a:p>
            <a:pPr algn="just"/>
            <a:r>
              <a:rPr lang="en-IN" b="1" dirty="0"/>
              <a:t>Kernel threads</a:t>
            </a:r>
            <a:r>
              <a:rPr lang="en-IN" dirty="0"/>
              <a:t> are supported within the kernel of the OS itself. </a:t>
            </a:r>
          </a:p>
          <a:p>
            <a:pPr algn="just">
              <a:buNone/>
            </a:pPr>
            <a:endParaRPr lang="en-IN" dirty="0"/>
          </a:p>
          <a:p>
            <a:pPr algn="just"/>
            <a:r>
              <a:rPr lang="en-IN" dirty="0"/>
              <a:t>All modern OSs support kernel-level threads, allowing the kernel to perform multiple simultaneous tasks and/or to service multiple kernel system calls simultaneously.</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User Level Threads </a:t>
            </a:r>
            <a:br>
              <a:rPr lang="en-IN" dirty="0"/>
            </a:br>
            <a:endParaRPr lang="en-IN" dirty="0"/>
          </a:p>
        </p:txBody>
      </p:sp>
      <p:sp>
        <p:nvSpPr>
          <p:cNvPr id="3" name="Content Placeholder 2"/>
          <p:cNvSpPr>
            <a:spLocks noGrp="1"/>
          </p:cNvSpPr>
          <p:nvPr>
            <p:ph idx="1"/>
          </p:nvPr>
        </p:nvSpPr>
        <p:spPr>
          <a:xfrm>
            <a:off x="494689" y="1103586"/>
            <a:ext cx="10811814" cy="5533697"/>
          </a:xfrm>
        </p:spPr>
        <p:txBody>
          <a:bodyPr>
            <a:normAutofit fontScale="92500"/>
          </a:bodyPr>
          <a:lstStyle/>
          <a:p>
            <a:pPr algn="just"/>
            <a:r>
              <a:rPr lang="en-IN" dirty="0"/>
              <a:t>A run-time library package provides the routines necessary for thread management operations.</a:t>
            </a:r>
          </a:p>
          <a:p>
            <a:pPr algn="just"/>
            <a:r>
              <a:rPr lang="en-IN" dirty="0"/>
              <a:t>These routines are linked at runtime to applications.</a:t>
            </a:r>
          </a:p>
          <a:p>
            <a:pPr algn="just"/>
            <a:r>
              <a:rPr lang="en-IN" dirty="0"/>
              <a:t>Kernel intervention is not required for the management of threads.</a:t>
            </a:r>
          </a:p>
          <a:p>
            <a:pPr algn="just"/>
            <a:r>
              <a:rPr lang="en-IN" dirty="0"/>
              <a:t>They are not created using the system calls.</a:t>
            </a:r>
          </a:p>
          <a:p>
            <a:pPr algn="just"/>
            <a:r>
              <a:rPr lang="en-IN" dirty="0"/>
              <a:t>Low cost</a:t>
            </a:r>
          </a:p>
          <a:p>
            <a:pPr fontAlgn="base">
              <a:buNone/>
            </a:pPr>
            <a:endParaRPr lang="en-IN" b="1" dirty="0"/>
          </a:p>
          <a:p>
            <a:pPr fontAlgn="base">
              <a:buNone/>
            </a:pPr>
            <a:r>
              <a:rPr lang="en-IN" sz="2800" b="1" dirty="0"/>
              <a:t>Advantages of ULT –</a:t>
            </a:r>
            <a:endParaRPr lang="en-IN" sz="2800" dirty="0"/>
          </a:p>
          <a:p>
            <a:pPr fontAlgn="base"/>
            <a:r>
              <a:rPr lang="en-IN" dirty="0"/>
              <a:t>Can be implemented on an OS that doesn't support multithreading.</a:t>
            </a:r>
          </a:p>
          <a:p>
            <a:pPr fontAlgn="base"/>
            <a:r>
              <a:rPr lang="en-IN" dirty="0"/>
              <a:t>Simple representation since thread has only program counter, register set, stack space.</a:t>
            </a:r>
          </a:p>
          <a:p>
            <a:pPr fontAlgn="base"/>
            <a:r>
              <a:rPr lang="en-IN" dirty="0"/>
              <a:t>Simple to create since no intervention of kernel.</a:t>
            </a:r>
          </a:p>
          <a:p>
            <a:pPr fontAlgn="base"/>
            <a:r>
              <a:rPr lang="en-IN" dirty="0"/>
              <a:t>Thread switching is fast since no OS calls need to be made.</a:t>
            </a:r>
          </a:p>
          <a:p>
            <a:pPr fontAlgn="base"/>
            <a:r>
              <a:rPr lang="en-IN" dirty="0"/>
              <a:t>They are flexible.</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User Level Threads </a:t>
            </a:r>
            <a:br>
              <a:rPr lang="en-IN" dirty="0"/>
            </a:b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fontAlgn="base">
              <a:buNone/>
            </a:pPr>
            <a:endParaRPr lang="en-IN" b="1" dirty="0"/>
          </a:p>
          <a:p>
            <a:pPr fontAlgn="base">
              <a:buNone/>
            </a:pPr>
            <a:r>
              <a:rPr lang="en-IN" sz="2800" b="1" dirty="0"/>
              <a:t>Disadvantages of ULT –</a:t>
            </a:r>
          </a:p>
          <a:p>
            <a:pPr fontAlgn="base">
              <a:buNone/>
            </a:pPr>
            <a:endParaRPr lang="en-IN" dirty="0"/>
          </a:p>
          <a:p>
            <a:pPr lvl="1" fontAlgn="base"/>
            <a:r>
              <a:rPr lang="en-IN" dirty="0"/>
              <a:t>No or less co-ordination among the threads and Kernel.</a:t>
            </a:r>
          </a:p>
          <a:p>
            <a:pPr lvl="1" fontAlgn="base"/>
            <a:endParaRPr lang="en-IN" dirty="0"/>
          </a:p>
          <a:p>
            <a:pPr lvl="1" fontAlgn="base"/>
            <a:r>
              <a:rPr lang="en-IN" dirty="0"/>
              <a:t>If one thread causes a page fault, the entire process blocks.</a:t>
            </a:r>
          </a:p>
          <a:p>
            <a:pPr marL="95250" lvl="4" indent="266700" algn="just">
              <a:lnSpc>
                <a:spcPct val="160000"/>
              </a:lnSpc>
              <a:tabLst>
                <a:tab pos="173038" algn="l"/>
              </a:tabLst>
            </a:pPr>
            <a:endParaRPr lang="en-IN"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64" y="585766"/>
            <a:ext cx="10515600" cy="407607"/>
          </a:xfrm>
        </p:spPr>
        <p:txBody>
          <a:bodyPr/>
          <a:lstStyle/>
          <a:p>
            <a:r>
              <a:rPr lang="en-US" sz="3200" dirty="0"/>
              <a:t>Motivations For Multiprocessor Systems</a:t>
            </a:r>
            <a:endParaRPr lang="en-IN" sz="3200" dirty="0"/>
          </a:p>
        </p:txBody>
      </p:sp>
      <p:sp>
        <p:nvSpPr>
          <p:cNvPr id="3" name="Content Placeholder 2"/>
          <p:cNvSpPr>
            <a:spLocks noGrp="1"/>
          </p:cNvSpPr>
          <p:nvPr>
            <p:ph idx="1"/>
          </p:nvPr>
        </p:nvSpPr>
        <p:spPr>
          <a:xfrm>
            <a:off x="541986" y="1418896"/>
            <a:ext cx="10811814" cy="4685689"/>
          </a:xfrm>
        </p:spPr>
        <p:txBody>
          <a:bodyPr>
            <a:normAutofit fontScale="92500" lnSpcReduction="10000"/>
          </a:bodyPr>
          <a:lstStyle/>
          <a:p>
            <a:pPr marL="0" indent="0" algn="just">
              <a:lnSpc>
                <a:spcPct val="100000"/>
              </a:lnSpc>
            </a:pPr>
            <a:r>
              <a:rPr lang="en-IN" dirty="0"/>
              <a:t> The main motivations for a </a:t>
            </a:r>
            <a:r>
              <a:rPr lang="en-IN" b="1" dirty="0"/>
              <a:t>multiprocessor system</a:t>
            </a:r>
            <a:r>
              <a:rPr lang="en-IN" dirty="0"/>
              <a:t> are to achieve enhanced performance and fault tolerance.</a:t>
            </a:r>
          </a:p>
          <a:p>
            <a:pPr marL="0" indent="0" algn="just">
              <a:lnSpc>
                <a:spcPct val="100000"/>
              </a:lnSpc>
            </a:pPr>
            <a:endParaRPr lang="en-IN" dirty="0"/>
          </a:p>
          <a:p>
            <a:pPr marL="0" indent="0" algn="just">
              <a:lnSpc>
                <a:spcPct val="100000"/>
              </a:lnSpc>
            </a:pPr>
            <a:r>
              <a:rPr lang="en-IN" dirty="0"/>
              <a:t> Enhanced Performance: Multiprocessor systems increase system performance in two ways – </a:t>
            </a:r>
          </a:p>
          <a:p>
            <a:pPr marL="457200" lvl="1" indent="0" algn="just">
              <a:lnSpc>
                <a:spcPct val="100000"/>
              </a:lnSpc>
            </a:pPr>
            <a:r>
              <a:rPr lang="en-IN" dirty="0"/>
              <a:t> Concurrent execution of several tasks by different processors increases the system throughput. (The number of tasks completing per time unit without speeding up the execution of individual tasks)</a:t>
            </a:r>
          </a:p>
          <a:p>
            <a:pPr marL="457200" lvl="1" indent="0" algn="just">
              <a:lnSpc>
                <a:spcPct val="100000"/>
              </a:lnSpc>
            </a:pPr>
            <a:r>
              <a:rPr lang="en-IN" dirty="0"/>
              <a:t> A multiprocessor system can speed up the execution of a single task in the following way:</a:t>
            </a:r>
          </a:p>
          <a:p>
            <a:pPr marL="914400" lvl="2" indent="0" algn="just">
              <a:lnSpc>
                <a:spcPct val="100000"/>
              </a:lnSpc>
            </a:pPr>
            <a:r>
              <a:rPr lang="en-IN" dirty="0"/>
              <a:t>If parallelism exists in a task, it can be divided into many </a:t>
            </a:r>
            <a:r>
              <a:rPr lang="en-IN" dirty="0" err="1"/>
              <a:t>subtaks</a:t>
            </a:r>
            <a:r>
              <a:rPr lang="en-IN" dirty="0"/>
              <a:t> and these subtasks can be executed in parallel on different processors.  </a:t>
            </a:r>
          </a:p>
          <a:p>
            <a:pPr marL="0" indent="0" algn="just">
              <a:lnSpc>
                <a:spcPct val="100000"/>
              </a:lnSpc>
            </a:pPr>
            <a:r>
              <a:rPr lang="en-IN" dirty="0"/>
              <a:t> Fault Tolerance: A multiprocessor system exhibits graceful performance degradation to processor failures because of the availability of multiple processors. </a:t>
            </a:r>
          </a:p>
          <a:p>
            <a:pPr marL="0" indent="0" algn="just">
              <a:lnSpc>
                <a:spcPct val="100000"/>
              </a:lnSpc>
            </a:pP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a:t>
            </a:fld>
            <a:endParaRPr lang="en-IN"/>
          </a:p>
        </p:txBody>
      </p:sp>
    </p:spTree>
    <p:extLst>
      <p:ext uri="{BB962C8B-B14F-4D97-AF65-F5344CB8AC3E}">
        <p14:creationId xmlns:p14="http://schemas.microsoft.com/office/powerpoint/2010/main" val="114836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Kernel Level Threads </a:t>
            </a:r>
            <a:br>
              <a:rPr lang="en-IN" dirty="0"/>
            </a:b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fontAlgn="base">
              <a:buNone/>
            </a:pPr>
            <a:endParaRPr lang="en-IN" b="1" dirty="0"/>
          </a:p>
          <a:p>
            <a:pPr lvl="1" algn="just" fontAlgn="base"/>
            <a:r>
              <a:rPr lang="en-IN" sz="2800" dirty="0"/>
              <a:t>Kernel knows and manages the threads.</a:t>
            </a:r>
          </a:p>
          <a:p>
            <a:pPr lvl="1" algn="just" fontAlgn="base"/>
            <a:r>
              <a:rPr lang="en-IN" sz="2800" dirty="0"/>
              <a:t>Instead of thread table in each process, the kernel itself has thread table (a master one) that keeps track of all the threads in the system. </a:t>
            </a:r>
          </a:p>
          <a:p>
            <a:pPr lvl="1" algn="just" fontAlgn="base"/>
            <a:r>
              <a:rPr lang="en-IN" sz="2800" dirty="0"/>
              <a:t>In addition kernel also maintains the traditional process table to keep track of the processes. </a:t>
            </a:r>
          </a:p>
          <a:p>
            <a:pPr lvl="1" algn="just" fontAlgn="base"/>
            <a:r>
              <a:rPr lang="en-IN" sz="2800" dirty="0"/>
              <a:t>OS kernel provides system call to create and manage threads.</a:t>
            </a:r>
            <a:endParaRPr lang="en-IN" sz="2800" dirty="0">
              <a:solidFill>
                <a:schemeClr val="bg1"/>
              </a:solidFill>
            </a:endParaRP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Kernel Level Threads </a:t>
            </a:r>
            <a:br>
              <a:rPr lang="en-IN" dirty="0"/>
            </a:b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fontAlgn="base">
              <a:buNone/>
            </a:pPr>
            <a:endParaRPr lang="en-IN" b="1" dirty="0"/>
          </a:p>
          <a:p>
            <a:pPr fontAlgn="base">
              <a:buNone/>
            </a:pPr>
            <a:r>
              <a:rPr lang="en-IN" sz="2800" b="1" dirty="0"/>
              <a:t>Advantages of KLT –</a:t>
            </a:r>
            <a:endParaRPr lang="en-IN" sz="2800" dirty="0"/>
          </a:p>
          <a:p>
            <a:pPr lvl="1" algn="just" fontAlgn="base"/>
            <a:r>
              <a:rPr lang="en-IN" dirty="0"/>
              <a:t>Since kernel has full knowledge about the threads in the system, scheduler may decide to give more time to processes having large number of threads.</a:t>
            </a:r>
          </a:p>
          <a:p>
            <a:pPr lvl="1" algn="just" fontAlgn="base"/>
            <a:r>
              <a:rPr lang="en-IN" dirty="0"/>
              <a:t>Good for applications that frequently block.</a:t>
            </a:r>
          </a:p>
          <a:p>
            <a:pPr fontAlgn="base">
              <a:buNone/>
            </a:pPr>
            <a:endParaRPr lang="en-IN" dirty="0"/>
          </a:p>
          <a:p>
            <a:pPr fontAlgn="base">
              <a:buNone/>
            </a:pPr>
            <a:r>
              <a:rPr lang="en-IN" sz="2800" b="1" dirty="0"/>
              <a:t>Disadvantages of KLT –</a:t>
            </a:r>
            <a:endParaRPr lang="en-IN" sz="2800" dirty="0"/>
          </a:p>
          <a:p>
            <a:pPr lvl="1" fontAlgn="base"/>
            <a:r>
              <a:rPr lang="en-IN" dirty="0"/>
              <a:t>Slow and inefficient.</a:t>
            </a:r>
          </a:p>
          <a:p>
            <a:pPr lvl="1" fontAlgn="base"/>
            <a:r>
              <a:rPr lang="en-IN" dirty="0"/>
              <a:t>It requires thread control block so it is an overhead.</a:t>
            </a:r>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51" y="2702758"/>
            <a:ext cx="10515600" cy="407607"/>
          </a:xfrm>
        </p:spPr>
        <p:txBody>
          <a:bodyPr/>
          <a:lstStyle/>
          <a:p>
            <a:r>
              <a:rPr lang="en-IN" sz="4000" dirty="0"/>
              <a:t>Process – Synchronization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Process – Synchronization</a:t>
            </a: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algn="just" fontAlgn="base">
              <a:buNone/>
            </a:pPr>
            <a:endParaRPr lang="en-IN" dirty="0"/>
          </a:p>
          <a:p>
            <a:pPr lvl="1" algn="just" fontAlgn="base"/>
            <a:r>
              <a:rPr lang="en-IN" dirty="0"/>
              <a:t>The execution of a concurrent program on a multiprocessor system may require the processors to access shared data structures and thus may cause the processors to concurrently access a location in the shared memory.</a:t>
            </a:r>
          </a:p>
          <a:p>
            <a:pPr lvl="1" algn="just" fontAlgn="base"/>
            <a:endParaRPr lang="en-IN" dirty="0"/>
          </a:p>
          <a:p>
            <a:pPr lvl="1" algn="just" fontAlgn="base"/>
            <a:r>
              <a:rPr lang="en-IN" dirty="0"/>
              <a:t>So a mechanism is needed to serialize shared data access to guarantee the correctness of data.</a:t>
            </a:r>
          </a:p>
          <a:p>
            <a:pPr lvl="1" algn="just" fontAlgn="base"/>
            <a:endParaRPr lang="en-IN" dirty="0"/>
          </a:p>
          <a:p>
            <a:pPr lvl="1" algn="just" fontAlgn="base"/>
            <a:r>
              <a:rPr lang="en-IN" dirty="0"/>
              <a:t>This is the classic Mutual Exclusion Problem</a:t>
            </a:r>
          </a:p>
          <a:p>
            <a:pPr fontAlgn="base">
              <a:buNone/>
            </a:pPr>
            <a:endParaRPr lang="en-IN" sz="2800"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494689" y="1103586"/>
            <a:ext cx="10811814" cy="5533697"/>
          </a:xfrm>
        </p:spPr>
        <p:txBody>
          <a:bodyPr>
            <a:normAutofit/>
          </a:bodyPr>
          <a:lstStyle/>
          <a:p>
            <a:pPr algn="just" fontAlgn="base">
              <a:buNone/>
            </a:pPr>
            <a:endParaRPr lang="en-IN" b="1" dirty="0"/>
          </a:p>
          <a:p>
            <a:pPr lvl="1" algn="just" fontAlgn="base"/>
            <a:r>
              <a:rPr lang="en-IN" dirty="0"/>
              <a:t>Numerous solutions exists for uniprocessor systems but these  are not suitable for a multiprocessor system.</a:t>
            </a:r>
          </a:p>
          <a:p>
            <a:pPr lvl="1" algn="just" fontAlgn="base"/>
            <a:endParaRPr lang="en-IN" dirty="0"/>
          </a:p>
          <a:p>
            <a:pPr lvl="1" algn="just" fontAlgn="base"/>
            <a:r>
              <a:rPr lang="en-IN" dirty="0"/>
              <a:t> This is because busy-waiting by processors can cause excessive traffic on the interconnection network. Thereby  degrades System performance.</a:t>
            </a:r>
          </a:p>
          <a:p>
            <a:pPr lvl="1" algn="just" fontAlgn="base"/>
            <a:endParaRPr lang="en-IN" dirty="0"/>
          </a:p>
          <a:p>
            <a:pPr lvl="1" algn="just" fontAlgn="base"/>
            <a:r>
              <a:rPr lang="en-IN" dirty="0"/>
              <a:t>To overcome this problem, multiprocessor system provide </a:t>
            </a:r>
            <a:r>
              <a:rPr lang="en-IN" b="1" i="1" u="sng" dirty="0"/>
              <a:t>instructions to automatically read and write a single memory location.</a:t>
            </a:r>
          </a:p>
          <a:p>
            <a:pPr lvl="1" algn="just" fontAlgn="base"/>
            <a:endParaRPr lang="en-IN" dirty="0"/>
          </a:p>
          <a:p>
            <a:pPr lvl="1" algn="just" fontAlgn="base"/>
            <a:r>
              <a:rPr lang="en-IN" b="1" i="1" dirty="0"/>
              <a:t>Mutual exclusion can be implemented completely in hardware</a:t>
            </a:r>
            <a:r>
              <a:rPr lang="en-IN" dirty="0"/>
              <a:t> provided the operation on the shared data is elementary.</a:t>
            </a:r>
          </a:p>
          <a:p>
            <a:pPr marL="457200" lvl="1" indent="0" algn="just" fontAlgn="base">
              <a:buNone/>
            </a:pPr>
            <a:endParaRPr lang="en-IN" sz="2800"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56" y="417643"/>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494689" y="1429789"/>
            <a:ext cx="10811814" cy="5207494"/>
          </a:xfrm>
        </p:spPr>
        <p:txBody>
          <a:bodyPr>
            <a:normAutofit/>
          </a:bodyPr>
          <a:lstStyle/>
          <a:p>
            <a:pPr algn="just" fontAlgn="base">
              <a:buNone/>
            </a:pPr>
            <a:endParaRPr lang="en-IN" b="1" dirty="0"/>
          </a:p>
          <a:p>
            <a:pPr lvl="1" algn="just" fontAlgn="base"/>
            <a:r>
              <a:rPr lang="en-IN" b="1" dirty="0"/>
              <a:t>If an access to a shared data constitutes several instructions, then </a:t>
            </a:r>
            <a:r>
              <a:rPr lang="en-IN" b="1" i="1" dirty="0"/>
              <a:t>primitives such as lock and unlock (P and V) operations are needed to ensure mutual exclusion</a:t>
            </a:r>
            <a:r>
              <a:rPr lang="en-IN" b="1" dirty="0"/>
              <a:t>.</a:t>
            </a:r>
          </a:p>
          <a:p>
            <a:pPr lvl="1" algn="just" fontAlgn="base"/>
            <a:endParaRPr lang="en-IN" b="1" dirty="0"/>
          </a:p>
          <a:p>
            <a:pPr lvl="1" algn="just" fontAlgn="base"/>
            <a:r>
              <a:rPr lang="en-IN" b="1" dirty="0"/>
              <a:t>Atomic machine language instructions can be used to implement the lock operation, which automatically serialize concurrent attempts to acquire a lock.</a:t>
            </a:r>
          </a:p>
          <a:p>
            <a:pPr lvl="1" algn="just" fontAlgn="base"/>
            <a:endParaRPr lang="en-IN" sz="2800"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494689" y="1197033"/>
            <a:ext cx="10811814" cy="5440250"/>
          </a:xfrm>
        </p:spPr>
        <p:txBody>
          <a:bodyPr>
            <a:normAutofit/>
          </a:bodyPr>
          <a:lstStyle/>
          <a:p>
            <a:pPr algn="just" fontAlgn="base">
              <a:buNone/>
            </a:pPr>
            <a:endParaRPr lang="en-IN" b="1" dirty="0"/>
          </a:p>
          <a:p>
            <a:pPr lvl="1" algn="just" fontAlgn="base"/>
            <a:r>
              <a:rPr lang="en-IN" sz="2800" dirty="0"/>
              <a:t>Several Atomic Hardware Instructions to Implement P and V operations are:</a:t>
            </a:r>
          </a:p>
          <a:p>
            <a:pPr marL="1428750" lvl="2" indent="-514350" algn="just" fontAlgn="base">
              <a:buFont typeface="+mj-lt"/>
              <a:buAutoNum type="arabicPeriod"/>
            </a:pPr>
            <a:r>
              <a:rPr lang="en-IN" dirty="0"/>
              <a:t>The Test-and-Set Instruction</a:t>
            </a:r>
          </a:p>
          <a:p>
            <a:pPr marL="1428750" lvl="2" indent="-514350" algn="just" fontAlgn="base">
              <a:buFont typeface="+mj-lt"/>
              <a:buAutoNum type="arabicPeriod"/>
            </a:pPr>
            <a:r>
              <a:rPr lang="en-IN" dirty="0"/>
              <a:t>The Swap Instructions</a:t>
            </a:r>
          </a:p>
          <a:p>
            <a:pPr marL="1428750" lvl="2" indent="-514350" algn="just" fontAlgn="base">
              <a:buFont typeface="+mj-lt"/>
              <a:buAutoNum type="arabicPeriod"/>
            </a:pPr>
            <a:r>
              <a:rPr lang="en-IN" dirty="0"/>
              <a:t>The Fetch-and-Add Instruction of the Ultracomputer</a:t>
            </a:r>
          </a:p>
          <a:p>
            <a:pPr marL="1428750" lvl="2" indent="-514350" algn="just" fontAlgn="base">
              <a:buFont typeface="+mj-lt"/>
              <a:buAutoNum type="arabicPeriod"/>
            </a:pPr>
            <a:r>
              <a:rPr lang="en-IN" dirty="0"/>
              <a:t>SLIC Chip of the Sequent</a:t>
            </a:r>
          </a:p>
          <a:p>
            <a:pPr marL="1428750" lvl="2" indent="-514350" algn="just" fontAlgn="base">
              <a:buFont typeface="+mj-lt"/>
              <a:buAutoNum type="arabicPeriod"/>
            </a:pPr>
            <a:r>
              <a:rPr lang="en-IN" dirty="0"/>
              <a:t>Implementation of Process Wait</a:t>
            </a:r>
          </a:p>
          <a:p>
            <a:pPr marL="1428750" lvl="2" indent="-514350" algn="just" fontAlgn="base">
              <a:buFont typeface="+mj-lt"/>
              <a:buAutoNum type="arabicPeriod"/>
            </a:pPr>
            <a:r>
              <a:rPr lang="en-IN" dirty="0"/>
              <a:t>The Compare-and-Swap Instruction</a:t>
            </a:r>
          </a:p>
          <a:p>
            <a:pPr lvl="1" algn="just" fontAlgn="base"/>
            <a:endParaRPr lang="en-IN" sz="2800" dirty="0"/>
          </a:p>
          <a:p>
            <a:pPr marL="552450" lvl="4" indent="266700" algn="just">
              <a:lnSpc>
                <a:spcPct val="150000"/>
              </a:lnSpc>
              <a:buNone/>
              <a:tabLst>
                <a:tab pos="173038" algn="l"/>
              </a:tabLst>
            </a:pPr>
            <a:endParaRPr lang="en-IN"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494689" y="1197033"/>
            <a:ext cx="11375886" cy="5440250"/>
          </a:xfrm>
        </p:spPr>
        <p:txBody>
          <a:bodyPr>
            <a:normAutofit/>
          </a:bodyPr>
          <a:lstStyle/>
          <a:p>
            <a:pPr marL="1428750" lvl="2" indent="-514350" algn="just" fontAlgn="base">
              <a:buFont typeface="+mj-lt"/>
              <a:buAutoNum type="arabicPeriod"/>
            </a:pPr>
            <a:r>
              <a:rPr lang="en-IN" sz="2800" b="1" dirty="0"/>
              <a:t>The Test-and-Set Instruction</a:t>
            </a:r>
          </a:p>
          <a:p>
            <a:pPr lvl="1" algn="just" fontAlgn="base"/>
            <a:endParaRPr lang="en-IN" sz="2800" dirty="0"/>
          </a:p>
          <a:p>
            <a:pPr algn="just" fontAlgn="base"/>
            <a:r>
              <a:rPr lang="en-IN" dirty="0"/>
              <a:t>It uses a test and set instruction to provide the synchronization among the processes executing concurrently.</a:t>
            </a:r>
          </a:p>
          <a:p>
            <a:pPr algn="just" fontAlgn="base"/>
            <a:r>
              <a:rPr lang="en-IN" dirty="0"/>
              <a:t>It is an instruction that returns the old value of a memory location and sets the memory location value to 1 as a single atomic operation.</a:t>
            </a:r>
          </a:p>
          <a:p>
            <a:pPr algn="just" fontAlgn="base"/>
            <a:r>
              <a:rPr lang="en-IN" dirty="0"/>
              <a:t>If one process is currently executing a test-and-set, no other process is allowed to begin another test-and-set until the first process test-and-set is finished.</a:t>
            </a:r>
          </a:p>
          <a:p>
            <a:pPr fontAlgn="base"/>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268014"/>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494689" y="1197033"/>
            <a:ext cx="11375886" cy="5440250"/>
          </a:xfrm>
        </p:spPr>
        <p:txBody>
          <a:bodyPr>
            <a:normAutofit/>
          </a:bodyPr>
          <a:lstStyle/>
          <a:p>
            <a:pPr marL="1428750" lvl="2" indent="-514350" algn="just" fontAlgn="base">
              <a:buFont typeface="+mj-lt"/>
              <a:buAutoNum type="arabicPeriod"/>
            </a:pPr>
            <a:r>
              <a:rPr lang="en-IN" sz="2800" b="1" dirty="0"/>
              <a:t>The Test-and-Set Instruction</a:t>
            </a:r>
          </a:p>
          <a:p>
            <a:pPr marL="1428750" lvl="2" indent="-514350" algn="just" fontAlgn="base">
              <a:buFont typeface="+mj-lt"/>
              <a:buAutoNum type="arabicPeriod"/>
            </a:pPr>
            <a:endParaRPr lang="en-IN" sz="2800" b="1" dirty="0"/>
          </a:p>
          <a:p>
            <a:pPr fontAlgn="base"/>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48</a:t>
            </a:fld>
            <a:endParaRPr lang="en-IN"/>
          </a:p>
        </p:txBody>
      </p:sp>
      <p:pic>
        <p:nvPicPr>
          <p:cNvPr id="1029" name="Picture 5"/>
          <p:cNvPicPr>
            <a:picLocks noChangeAspect="1" noChangeArrowheads="1"/>
          </p:cNvPicPr>
          <p:nvPr/>
        </p:nvPicPr>
        <p:blipFill>
          <a:blip r:embed="rId3"/>
          <a:srcRect/>
          <a:stretch>
            <a:fillRect/>
          </a:stretch>
        </p:blipFill>
        <p:spPr bwMode="auto">
          <a:xfrm>
            <a:off x="3796406" y="1773382"/>
            <a:ext cx="4891987" cy="2382982"/>
          </a:xfrm>
          <a:prstGeom prst="rect">
            <a:avLst/>
          </a:prstGeom>
          <a:noFill/>
          <a:ln w="9525">
            <a:noFill/>
            <a:miter lim="800000"/>
            <a:headEnd/>
            <a:tailEnd/>
          </a:ln>
          <a:effectLst/>
        </p:spPr>
      </p:pic>
      <p:sp>
        <p:nvSpPr>
          <p:cNvPr id="9" name="Rectangle 8"/>
          <p:cNvSpPr/>
          <p:nvPr/>
        </p:nvSpPr>
        <p:spPr>
          <a:xfrm>
            <a:off x="532016" y="4242000"/>
            <a:ext cx="11388436" cy="1569660"/>
          </a:xfrm>
          <a:prstGeom prst="rect">
            <a:avLst/>
          </a:prstGeom>
        </p:spPr>
        <p:txBody>
          <a:bodyPr wrap="square">
            <a:spAutoFit/>
          </a:bodyPr>
          <a:lstStyle/>
          <a:p>
            <a:pPr fontAlgn="base"/>
            <a:r>
              <a:rPr lang="en-IN" sz="2400" dirty="0">
                <a:solidFill>
                  <a:schemeClr val="bg1"/>
                </a:solidFill>
              </a:rPr>
              <a:t>- Lock value = 0 means the critical section is currently vacant and no process is present inside it.</a:t>
            </a:r>
          </a:p>
          <a:p>
            <a:pPr fontAlgn="base"/>
            <a:r>
              <a:rPr lang="en-IN" sz="2400" dirty="0">
                <a:solidFill>
                  <a:schemeClr val="bg1"/>
                </a:solidFill>
              </a:rPr>
              <a:t>- Lock value = 1 means the critical section is currently occupied and a process is present inside it.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0"/>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394936" y="897775"/>
            <a:ext cx="11375886" cy="5440250"/>
          </a:xfrm>
        </p:spPr>
        <p:txBody>
          <a:bodyPr>
            <a:normAutofit/>
          </a:bodyPr>
          <a:lstStyle/>
          <a:p>
            <a:pPr marL="1428750" lvl="2" indent="-514350" algn="just" fontAlgn="base">
              <a:buFont typeface="+mj-lt"/>
              <a:buAutoNum type="arabicPeriod"/>
            </a:pPr>
            <a:r>
              <a:rPr lang="en-IN" sz="2800" b="1" dirty="0"/>
              <a:t>The Test-and-Set Instruction</a:t>
            </a:r>
          </a:p>
          <a:p>
            <a:pPr marL="1428750" lvl="2" indent="-514350" algn="just" fontAlgn="base">
              <a:buFont typeface="+mj-lt"/>
              <a:buAutoNum type="arabicPeriod"/>
            </a:pPr>
            <a:endParaRPr lang="en-IN" sz="2800" b="1" dirty="0"/>
          </a:p>
          <a:p>
            <a:pPr fontAlgn="base"/>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49</a:t>
            </a:fld>
            <a:endParaRPr lang="en-IN"/>
          </a:p>
        </p:txBody>
      </p:sp>
      <p:sp>
        <p:nvSpPr>
          <p:cNvPr id="7" name="Rectangle 6"/>
          <p:cNvSpPr/>
          <p:nvPr/>
        </p:nvSpPr>
        <p:spPr>
          <a:xfrm>
            <a:off x="332509" y="1316333"/>
            <a:ext cx="11255433" cy="5262979"/>
          </a:xfrm>
          <a:prstGeom prst="rect">
            <a:avLst/>
          </a:prstGeom>
        </p:spPr>
        <p:txBody>
          <a:bodyPr wrap="square">
            <a:spAutoFit/>
          </a:bodyPr>
          <a:lstStyle/>
          <a:p>
            <a:pPr algn="just">
              <a:buFont typeface="Arial" pitchFamily="34" charset="0"/>
              <a:buChar char="•"/>
            </a:pPr>
            <a:r>
              <a:rPr lang="en-IN" sz="2400" dirty="0">
                <a:solidFill>
                  <a:schemeClr val="bg1"/>
                </a:solidFill>
              </a:rPr>
              <a:t> Here, the shared variable is lock which is initialized to false. </a:t>
            </a:r>
          </a:p>
          <a:p>
            <a:pPr algn="just">
              <a:buFont typeface="Arial" pitchFamily="34" charset="0"/>
              <a:buChar char="•"/>
            </a:pPr>
            <a:r>
              <a:rPr lang="en-IN" sz="2400" dirty="0">
                <a:solidFill>
                  <a:schemeClr val="bg1"/>
                </a:solidFill>
              </a:rPr>
              <a:t> </a:t>
            </a:r>
            <a:r>
              <a:rPr lang="en-IN" sz="2400" dirty="0" err="1">
                <a:solidFill>
                  <a:schemeClr val="bg1"/>
                </a:solidFill>
              </a:rPr>
              <a:t>TestAndSet</a:t>
            </a:r>
            <a:r>
              <a:rPr lang="en-IN" sz="2400" dirty="0">
                <a:solidFill>
                  <a:schemeClr val="bg1"/>
                </a:solidFill>
              </a:rPr>
              <a:t>(lock) algorithm works in this way – it always returns whatever value is sent to it and sets lock to true. </a:t>
            </a:r>
          </a:p>
          <a:p>
            <a:pPr algn="just">
              <a:buFont typeface="Arial" pitchFamily="34" charset="0"/>
              <a:buChar char="•"/>
            </a:pPr>
            <a:r>
              <a:rPr lang="en-IN" sz="2400" dirty="0">
                <a:solidFill>
                  <a:schemeClr val="bg1"/>
                </a:solidFill>
              </a:rPr>
              <a:t> The first process will enter the critical section at once as </a:t>
            </a:r>
            <a:r>
              <a:rPr lang="en-IN" sz="2400" dirty="0" err="1">
                <a:solidFill>
                  <a:schemeClr val="bg1"/>
                </a:solidFill>
              </a:rPr>
              <a:t>TestAndSet</a:t>
            </a:r>
            <a:r>
              <a:rPr lang="en-IN" sz="2400" dirty="0">
                <a:solidFill>
                  <a:schemeClr val="bg1"/>
                </a:solidFill>
              </a:rPr>
              <a:t>(lock) will return false and it’ll break out of the while loop. </a:t>
            </a:r>
          </a:p>
          <a:p>
            <a:pPr algn="just">
              <a:buFont typeface="Arial" pitchFamily="34" charset="0"/>
              <a:buChar char="•"/>
            </a:pPr>
            <a:r>
              <a:rPr lang="en-IN" sz="2400" dirty="0">
                <a:solidFill>
                  <a:schemeClr val="bg1"/>
                </a:solidFill>
              </a:rPr>
              <a:t> The other processes cannot enter now as lock is set to true and so the while loop continues to be true. </a:t>
            </a:r>
          </a:p>
          <a:p>
            <a:pPr algn="just">
              <a:buFont typeface="Arial" pitchFamily="34" charset="0"/>
              <a:buChar char="•"/>
            </a:pPr>
            <a:r>
              <a:rPr lang="en-IN" sz="2400" dirty="0">
                <a:solidFill>
                  <a:schemeClr val="bg1"/>
                </a:solidFill>
              </a:rPr>
              <a:t> Mutual exclusion is ensured. </a:t>
            </a:r>
          </a:p>
          <a:p>
            <a:pPr algn="just">
              <a:buFont typeface="Arial" pitchFamily="34" charset="0"/>
              <a:buChar char="•"/>
            </a:pPr>
            <a:r>
              <a:rPr lang="en-IN" sz="2400" dirty="0">
                <a:solidFill>
                  <a:schemeClr val="bg1"/>
                </a:solidFill>
              </a:rPr>
              <a:t> Once the first process gets out of the critical section, lock is changed to false. So, now the other processes can enter one by one. </a:t>
            </a:r>
          </a:p>
          <a:p>
            <a:pPr algn="just">
              <a:buFont typeface="Arial" pitchFamily="34" charset="0"/>
              <a:buChar char="•"/>
            </a:pPr>
            <a:r>
              <a:rPr lang="en-IN" sz="2400" dirty="0">
                <a:solidFill>
                  <a:schemeClr val="bg1"/>
                </a:solidFill>
              </a:rPr>
              <a:t> Progress is also ensured. </a:t>
            </a:r>
          </a:p>
          <a:p>
            <a:pPr algn="just">
              <a:buFont typeface="Arial" pitchFamily="34" charset="0"/>
              <a:buChar char="•"/>
            </a:pPr>
            <a:r>
              <a:rPr lang="en-IN" sz="2400" dirty="0">
                <a:solidFill>
                  <a:schemeClr val="bg1"/>
                </a:solidFill>
              </a:rPr>
              <a:t> However, after the first process any process can go in. </a:t>
            </a:r>
          </a:p>
          <a:p>
            <a:pPr algn="just">
              <a:buFont typeface="Arial" pitchFamily="34" charset="0"/>
              <a:buChar char="•"/>
            </a:pPr>
            <a:r>
              <a:rPr lang="en-IN" sz="2400" dirty="0">
                <a:solidFill>
                  <a:schemeClr val="bg1"/>
                </a:solidFill>
              </a:rPr>
              <a:t> There is no queue maintained, so any new process that finds the lock to be false again, can enter. So bounded waiting is not ensured.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6214" y="2129753"/>
            <a:ext cx="10515600" cy="1228302"/>
          </a:xfrm>
        </p:spPr>
        <p:txBody>
          <a:bodyPr/>
          <a:lstStyle/>
          <a:p>
            <a:r>
              <a:rPr lang="en-IN" sz="3600" dirty="0"/>
              <a:t>Basic Multiprocessor System Architectures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0"/>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1" y="897775"/>
            <a:ext cx="11986952" cy="5440250"/>
          </a:xfrm>
        </p:spPr>
        <p:txBody>
          <a:bodyPr>
            <a:normAutofit/>
          </a:bodyPr>
          <a:lstStyle/>
          <a:p>
            <a:pPr marL="1428750" lvl="2" indent="-514350" algn="just" fontAlgn="base">
              <a:buFont typeface="+mj-lt"/>
              <a:buAutoNum type="arabicPeriod"/>
            </a:pPr>
            <a:r>
              <a:rPr lang="en-IN" sz="2800" b="1" dirty="0"/>
              <a:t>The Test-and-Set Instruction</a:t>
            </a:r>
          </a:p>
          <a:p>
            <a:pPr marL="449263" lvl="2" indent="0" algn="just" fontAlgn="base">
              <a:buNone/>
            </a:pPr>
            <a:r>
              <a:rPr lang="en-IN" sz="2800" dirty="0"/>
              <a:t>The set-and-test instruction automatically reads and modifies the contents of a memory location in one memory cycle. It is defined as follows:  </a:t>
            </a:r>
          </a:p>
          <a:p>
            <a:pPr marL="1428750" lvl="2" indent="-514350" algn="just" fontAlgn="base">
              <a:buFont typeface="+mj-lt"/>
              <a:buAutoNum type="arabicPeriod"/>
            </a:pPr>
            <a:endParaRPr lang="en-IN" sz="2800" b="1" dirty="0"/>
          </a:p>
          <a:p>
            <a:pPr marL="1428750" lvl="2" indent="-514350" algn="just" fontAlgn="base">
              <a:buNone/>
            </a:pPr>
            <a:r>
              <a:rPr lang="en-IN" sz="2800" b="1" dirty="0">
                <a:solidFill>
                  <a:srgbClr val="FFFF00"/>
                </a:solidFill>
              </a:rPr>
              <a:t>function Test-and-Set </a:t>
            </a:r>
            <a:r>
              <a:rPr lang="en-IN" sz="2800" dirty="0">
                <a:solidFill>
                  <a:srgbClr val="FFFF00"/>
                </a:solidFill>
              </a:rPr>
              <a:t>(</a:t>
            </a:r>
            <a:r>
              <a:rPr lang="en-IN" sz="2800" dirty="0" err="1">
                <a:solidFill>
                  <a:srgbClr val="FFFF00"/>
                </a:solidFill>
              </a:rPr>
              <a:t>Var</a:t>
            </a:r>
            <a:r>
              <a:rPr lang="en-IN" sz="2800" dirty="0">
                <a:solidFill>
                  <a:srgbClr val="FFFF00"/>
                </a:solidFill>
              </a:rPr>
              <a:t> m:boolean); </a:t>
            </a:r>
            <a:r>
              <a:rPr lang="en-IN" sz="2800" dirty="0" err="1">
                <a:solidFill>
                  <a:srgbClr val="FFFF00"/>
                </a:solidFill>
              </a:rPr>
              <a:t>boolean</a:t>
            </a:r>
            <a:r>
              <a:rPr lang="en-IN" sz="2800" dirty="0">
                <a:solidFill>
                  <a:srgbClr val="FFFF00"/>
                </a:solidFill>
              </a:rPr>
              <a:t>;   // m – memory location</a:t>
            </a:r>
          </a:p>
          <a:p>
            <a:pPr marL="1428750" lvl="2" indent="-514350" algn="just" fontAlgn="base">
              <a:buNone/>
            </a:pPr>
            <a:r>
              <a:rPr lang="en-IN" sz="2800" dirty="0">
                <a:solidFill>
                  <a:srgbClr val="FFFF00"/>
                </a:solidFill>
              </a:rPr>
              <a:t>begin</a:t>
            </a:r>
          </a:p>
          <a:p>
            <a:pPr marL="1428750" lvl="2" indent="-514350" algn="just" fontAlgn="base">
              <a:buNone/>
            </a:pPr>
            <a:r>
              <a:rPr lang="en-IN" sz="2800" dirty="0">
                <a:solidFill>
                  <a:srgbClr val="FFFF00"/>
                </a:solidFill>
              </a:rPr>
              <a:t>	Test-and-Set:=m;</a:t>
            </a:r>
          </a:p>
          <a:p>
            <a:pPr marL="1428750" lvl="2" indent="-514350" algn="just" fontAlgn="base">
              <a:buNone/>
            </a:pPr>
            <a:r>
              <a:rPr lang="en-IN" sz="2800" dirty="0">
                <a:solidFill>
                  <a:srgbClr val="FFFF00"/>
                </a:solidFill>
              </a:rPr>
              <a:t>	m:=true</a:t>
            </a:r>
          </a:p>
          <a:p>
            <a:pPr marL="1428750" lvl="2" indent="-514350" algn="just" fontAlgn="base">
              <a:buNone/>
            </a:pPr>
            <a:r>
              <a:rPr lang="en-IN" sz="2800" dirty="0">
                <a:solidFill>
                  <a:srgbClr val="FFFF00"/>
                </a:solidFill>
              </a:rPr>
              <a:t>end;</a:t>
            </a:r>
          </a:p>
          <a:p>
            <a:pPr marL="1428750" lvl="2" indent="-514350" algn="just" fontAlgn="base">
              <a:buNone/>
            </a:pPr>
            <a:endParaRPr lang="en-IN" sz="2800" b="1" dirty="0"/>
          </a:p>
          <a:p>
            <a:pPr marL="514350" lvl="2" indent="17463" algn="just" fontAlgn="base">
              <a:buNone/>
            </a:pPr>
            <a:r>
              <a:rPr lang="en-IN" sz="2800" dirty="0"/>
              <a:t>The test-and-set instruction returns the current value of variable m and sets it to true.</a:t>
            </a:r>
          </a:p>
          <a:p>
            <a:pPr marL="1428750" lvl="2" indent="-514350" algn="just" fontAlgn="base">
              <a:buFont typeface="+mj-lt"/>
              <a:buAutoNum type="arabicPeriod"/>
            </a:pPr>
            <a:endParaRPr lang="en-IN" sz="2800" b="1" dirty="0"/>
          </a:p>
          <a:p>
            <a:pPr fontAlgn="base"/>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0"/>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1" y="897775"/>
            <a:ext cx="11986952" cy="5440250"/>
          </a:xfrm>
        </p:spPr>
        <p:txBody>
          <a:bodyPr>
            <a:normAutofit/>
          </a:bodyPr>
          <a:lstStyle/>
          <a:p>
            <a:pPr marL="1428750" lvl="2" indent="-514350" algn="just" fontAlgn="base">
              <a:buFont typeface="+mj-lt"/>
              <a:buAutoNum type="arabicPeriod"/>
            </a:pPr>
            <a:r>
              <a:rPr lang="en-IN" sz="2800" b="1" dirty="0"/>
              <a:t>The Test-and-Set Instruction</a:t>
            </a:r>
          </a:p>
          <a:p>
            <a:pPr marL="449263" lvl="2" indent="0" algn="just" fontAlgn="base"/>
            <a:r>
              <a:rPr lang="en-IN" sz="2800" dirty="0"/>
              <a:t>   This instruction can be used to implement P and V operations on a binary semaphore, S, in the following way:</a:t>
            </a:r>
            <a:endParaRPr lang="en-IN" sz="2800" b="1" dirty="0"/>
          </a:p>
          <a:p>
            <a:pPr marL="1428750" lvl="2" indent="-514350" algn="just" fontAlgn="base">
              <a:buNone/>
            </a:pPr>
            <a:endParaRPr lang="en-IN" sz="2800" b="1" dirty="0">
              <a:solidFill>
                <a:srgbClr val="FFFF00"/>
              </a:solidFill>
            </a:endParaRPr>
          </a:p>
          <a:p>
            <a:pPr marL="1428750" lvl="2" indent="-514350" algn="just" fontAlgn="base">
              <a:buNone/>
            </a:pPr>
            <a:r>
              <a:rPr lang="en-IN" sz="2800" b="1" dirty="0">
                <a:solidFill>
                  <a:srgbClr val="FFFF00"/>
                </a:solidFill>
              </a:rPr>
              <a:t>P</a:t>
            </a:r>
            <a:r>
              <a:rPr lang="en-IN" sz="2800" dirty="0">
                <a:solidFill>
                  <a:srgbClr val="FFFF00"/>
                </a:solidFill>
              </a:rPr>
              <a:t>(S): while Test-and-Set(S) do nothing;</a:t>
            </a:r>
          </a:p>
          <a:p>
            <a:pPr marL="1428750" lvl="2" indent="-514350" algn="just" fontAlgn="base">
              <a:buNone/>
            </a:pPr>
            <a:r>
              <a:rPr lang="en-IN" sz="2800" b="1" dirty="0">
                <a:solidFill>
                  <a:srgbClr val="FFFF00"/>
                </a:solidFill>
              </a:rPr>
              <a:t>V</a:t>
            </a:r>
            <a:r>
              <a:rPr lang="en-IN" sz="2800" dirty="0">
                <a:solidFill>
                  <a:srgbClr val="FFFF00"/>
                </a:solidFill>
              </a:rPr>
              <a:t>(S): S:=false;</a:t>
            </a:r>
          </a:p>
          <a:p>
            <a:pPr marL="1428750" lvl="2" indent="-514350" algn="just" fontAlgn="base">
              <a:buFont typeface="+mj-lt"/>
              <a:buAutoNum type="arabicPeriod"/>
            </a:pPr>
            <a:endParaRPr lang="en-IN" sz="2800" b="1" dirty="0"/>
          </a:p>
          <a:p>
            <a:pPr marL="1428750" lvl="2" indent="-514350" algn="just" fontAlgn="base"/>
            <a:r>
              <a:rPr lang="en-IN" sz="2800" dirty="0"/>
              <a:t>Initially, S is set to false. When a P(S) operation is executed for the first time, Test-and-Set(S) returns a false value (and sets S to true) and the “while” loop of the P(S) operation terminates. </a:t>
            </a:r>
          </a:p>
          <a:p>
            <a:pPr marL="1428750" lvl="2" indent="-514350" algn="just" fontAlgn="base"/>
            <a:r>
              <a:rPr lang="en-IN" sz="2800" dirty="0"/>
              <a:t>All subsequent execution of P(S) keep looping because S is true until a V(S)  operation is executed.</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31" y="0"/>
            <a:ext cx="10515600" cy="914401"/>
          </a:xfrm>
        </p:spPr>
        <p:txBody>
          <a:bodyPr/>
          <a:lstStyle/>
          <a:p>
            <a:r>
              <a:rPr lang="en-IN" sz="3600" dirty="0"/>
              <a:t>Issues in Process – Synchronization</a:t>
            </a:r>
            <a:endParaRPr lang="en-IN" dirty="0"/>
          </a:p>
        </p:txBody>
      </p:sp>
      <p:sp>
        <p:nvSpPr>
          <p:cNvPr id="3" name="Content Placeholder 2"/>
          <p:cNvSpPr>
            <a:spLocks noGrp="1"/>
          </p:cNvSpPr>
          <p:nvPr>
            <p:ph idx="1"/>
          </p:nvPr>
        </p:nvSpPr>
        <p:spPr>
          <a:xfrm>
            <a:off x="394936" y="897775"/>
            <a:ext cx="11375886" cy="5440250"/>
          </a:xfrm>
        </p:spPr>
        <p:txBody>
          <a:bodyPr>
            <a:normAutofit lnSpcReduction="10000"/>
          </a:bodyPr>
          <a:lstStyle/>
          <a:p>
            <a:pPr marL="1428750" lvl="2" indent="-514350" algn="just" fontAlgn="base">
              <a:buNone/>
            </a:pPr>
            <a:r>
              <a:rPr lang="en-IN" sz="2800" b="1" dirty="0"/>
              <a:t>2. The Swap Instruction</a:t>
            </a:r>
          </a:p>
          <a:p>
            <a:pPr marL="1428750" lvl="2" indent="-514350" algn="just" fontAlgn="base">
              <a:buFont typeface="+mj-lt"/>
              <a:buAutoNum type="arabicPeriod"/>
            </a:pPr>
            <a:endParaRPr lang="en-IN" sz="2800" b="1" dirty="0"/>
          </a:p>
          <a:p>
            <a:pPr marL="1428750" lvl="2" indent="-514350" algn="just" fontAlgn="base"/>
            <a:r>
              <a:rPr lang="en-IN" sz="2800" dirty="0"/>
              <a:t>The swap instruction automatically exchanges the contents of two variables (</a:t>
            </a:r>
            <a:r>
              <a:rPr lang="en-IN" sz="2800" dirty="0" err="1"/>
              <a:t>Eg</a:t>
            </a:r>
            <a:r>
              <a:rPr lang="en-IN" sz="2800" dirty="0"/>
              <a:t>: Memory Locations).</a:t>
            </a:r>
          </a:p>
          <a:p>
            <a:pPr marL="1428750" lvl="2" indent="-514350" algn="just" fontAlgn="base"/>
            <a:r>
              <a:rPr lang="en-IN" sz="2800" dirty="0"/>
              <a:t>It is defined as follows (x and y are two variables):</a:t>
            </a:r>
          </a:p>
          <a:p>
            <a:pPr marL="1428750" lvl="2" indent="-514350" algn="just" fontAlgn="base">
              <a:buNone/>
            </a:pPr>
            <a:endParaRPr lang="en-IN" sz="2800" dirty="0"/>
          </a:p>
          <a:p>
            <a:pPr marL="1428750" lvl="2" indent="-514350" algn="just" fontAlgn="base">
              <a:buNone/>
            </a:pPr>
            <a:r>
              <a:rPr lang="en-IN" sz="2800" dirty="0">
                <a:solidFill>
                  <a:srgbClr val="FFFF00"/>
                </a:solidFill>
              </a:rPr>
              <a:t>Procedure swap(</a:t>
            </a:r>
            <a:r>
              <a:rPr lang="en-IN" sz="2800" dirty="0" err="1">
                <a:solidFill>
                  <a:srgbClr val="FFFF00"/>
                </a:solidFill>
              </a:rPr>
              <a:t>var</a:t>
            </a:r>
            <a:r>
              <a:rPr lang="en-IN" sz="2800" dirty="0">
                <a:solidFill>
                  <a:srgbClr val="FFFF00"/>
                </a:solidFill>
              </a:rPr>
              <a:t> </a:t>
            </a:r>
            <a:r>
              <a:rPr lang="en-IN" sz="2800" dirty="0" err="1">
                <a:solidFill>
                  <a:srgbClr val="FFFF00"/>
                </a:solidFill>
              </a:rPr>
              <a:t>x,y</a:t>
            </a:r>
            <a:r>
              <a:rPr lang="en-IN" sz="2800" dirty="0">
                <a:solidFill>
                  <a:srgbClr val="FFFF00"/>
                </a:solidFill>
              </a:rPr>
              <a:t>: </a:t>
            </a:r>
            <a:r>
              <a:rPr lang="en-IN" sz="2800" dirty="0" err="1">
                <a:solidFill>
                  <a:srgbClr val="FFFF00"/>
                </a:solidFill>
              </a:rPr>
              <a:t>boolean</a:t>
            </a:r>
            <a:r>
              <a:rPr lang="en-IN" sz="2800" dirty="0">
                <a:solidFill>
                  <a:srgbClr val="FFFF00"/>
                </a:solidFill>
              </a:rPr>
              <a:t>);</a:t>
            </a:r>
          </a:p>
          <a:p>
            <a:pPr marL="1428750" lvl="2" indent="-514350" algn="just" fontAlgn="base">
              <a:buNone/>
            </a:pPr>
            <a:r>
              <a:rPr lang="en-IN" sz="2800" dirty="0" err="1">
                <a:solidFill>
                  <a:srgbClr val="FFFF00"/>
                </a:solidFill>
              </a:rPr>
              <a:t>Var</a:t>
            </a:r>
            <a:r>
              <a:rPr lang="en-IN" sz="2800" dirty="0">
                <a:solidFill>
                  <a:srgbClr val="FFFF00"/>
                </a:solidFill>
              </a:rPr>
              <a:t> temp: </a:t>
            </a:r>
            <a:r>
              <a:rPr lang="en-IN" sz="2800" dirty="0" err="1">
                <a:solidFill>
                  <a:srgbClr val="FFFF00"/>
                </a:solidFill>
              </a:rPr>
              <a:t>boolen</a:t>
            </a:r>
            <a:r>
              <a:rPr lang="en-IN" sz="2800" dirty="0">
                <a:solidFill>
                  <a:srgbClr val="FFFF00"/>
                </a:solidFill>
              </a:rPr>
              <a:t>;</a:t>
            </a:r>
          </a:p>
          <a:p>
            <a:pPr marL="1428750" lvl="2" indent="-514350" algn="just" fontAlgn="base">
              <a:buNone/>
            </a:pPr>
            <a:r>
              <a:rPr lang="en-IN" sz="2800" dirty="0">
                <a:solidFill>
                  <a:srgbClr val="FFFF00"/>
                </a:solidFill>
              </a:rPr>
              <a:t>begin</a:t>
            </a:r>
          </a:p>
          <a:p>
            <a:pPr marL="1428750" lvl="2" indent="-514350" algn="just" fontAlgn="base">
              <a:buNone/>
            </a:pPr>
            <a:r>
              <a:rPr lang="en-IN" sz="2800" dirty="0">
                <a:solidFill>
                  <a:srgbClr val="FFFF00"/>
                </a:solidFill>
              </a:rPr>
              <a:t>	temp:=x;</a:t>
            </a:r>
          </a:p>
          <a:p>
            <a:pPr marL="1428750" lvl="2" indent="-514350" algn="just" fontAlgn="base">
              <a:buNone/>
            </a:pPr>
            <a:r>
              <a:rPr lang="en-IN" sz="2800" dirty="0">
                <a:solidFill>
                  <a:srgbClr val="FFFF00"/>
                </a:solidFill>
              </a:rPr>
              <a:t>	x:=y;</a:t>
            </a:r>
          </a:p>
          <a:p>
            <a:pPr marL="1428750" lvl="2" indent="-514350" algn="just" fontAlgn="base">
              <a:buNone/>
            </a:pPr>
            <a:r>
              <a:rPr lang="en-IN" sz="2800" dirty="0">
                <a:solidFill>
                  <a:srgbClr val="FFFF00"/>
                </a:solidFill>
              </a:rPr>
              <a:t>	y:=temp;</a:t>
            </a:r>
          </a:p>
          <a:p>
            <a:pPr marL="1428750" lvl="2" indent="-514350" algn="just" fontAlgn="base">
              <a:buNone/>
            </a:pPr>
            <a:r>
              <a:rPr lang="en-IN" sz="2800" dirty="0">
                <a:solidFill>
                  <a:srgbClr val="FFFF00"/>
                </a:solidFill>
              </a:rPr>
              <a:t>end;</a:t>
            </a:r>
          </a:p>
          <a:p>
            <a:pPr marL="1428750" lvl="2" indent="-514350" algn="just" fontAlgn="base"/>
            <a:endParaRPr lang="en-IN" sz="2800" b="1" dirty="0"/>
          </a:p>
          <a:p>
            <a:pPr marL="1428750" lvl="2" indent="-514350" algn="just" fontAlgn="base">
              <a:buNone/>
            </a:pPr>
            <a:endParaRPr lang="en-IN" sz="2800" b="1" dirty="0"/>
          </a:p>
          <a:p>
            <a:pPr fontAlgn="base"/>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Swap Instructions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338" y="880524"/>
            <a:ext cx="10812462" cy="5186602"/>
          </a:xfrm>
        </p:spPr>
      </p:pic>
    </p:spTree>
    <p:extLst>
      <p:ext uri="{BB962C8B-B14F-4D97-AF65-F5344CB8AC3E}">
        <p14:creationId xmlns:p14="http://schemas.microsoft.com/office/powerpoint/2010/main" val="817427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825" y="524823"/>
            <a:ext cx="10515600" cy="407607"/>
          </a:xfrm>
        </p:spPr>
        <p:txBody>
          <a:bodyPr/>
          <a:lstStyle/>
          <a:p>
            <a:r>
              <a:rPr lang="en-IN" dirty="0"/>
              <a:t>Drawbacks of Test-and-Set instructions and Swap Instruction</a:t>
            </a:r>
          </a:p>
        </p:txBody>
      </p:sp>
      <p:sp>
        <p:nvSpPr>
          <p:cNvPr id="3" name="Content Placeholder 2"/>
          <p:cNvSpPr>
            <a:spLocks noGrp="1"/>
          </p:cNvSpPr>
          <p:nvPr>
            <p:ph idx="1"/>
          </p:nvPr>
        </p:nvSpPr>
        <p:spPr>
          <a:xfrm>
            <a:off x="541986" y="1230284"/>
            <a:ext cx="10811814" cy="4874302"/>
          </a:xfrm>
        </p:spPr>
        <p:txBody>
          <a:bodyPr/>
          <a:lstStyle/>
          <a:p>
            <a:pPr algn="just"/>
            <a:r>
              <a:rPr lang="en-IN" dirty="0"/>
              <a:t>The above two implementations of the P operation employ busy-waiting and therefore increases the traffic on the interconnection network.</a:t>
            </a:r>
          </a:p>
          <a:p>
            <a:pPr algn="just"/>
            <a:endParaRPr lang="en-IN" dirty="0"/>
          </a:p>
          <a:p>
            <a:pPr algn="just"/>
            <a:r>
              <a:rPr lang="en-IN" dirty="0"/>
              <a:t>Another problem is that if n processors execute any of these operations on the same memory location, the main memory will perform n such operations on the location even though only one of these operations will succeed.</a:t>
            </a:r>
          </a:p>
        </p:txBody>
      </p:sp>
      <p:sp>
        <p:nvSpPr>
          <p:cNvPr id="4" name="Slide Number Placeholder 3"/>
          <p:cNvSpPr>
            <a:spLocks noGrp="1"/>
          </p:cNvSpPr>
          <p:nvPr>
            <p:ph type="sldNum" sz="quarter" idx="12"/>
          </p:nvPr>
        </p:nvSpPr>
        <p:spPr/>
        <p:txBody>
          <a:bodyPr/>
          <a:lstStyle/>
          <a:p>
            <a:fld id="{0626A560-D43F-4E42-9E25-CE5313D6E885}"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The Fetch-and-Add Instruction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338" y="1144358"/>
            <a:ext cx="10812462" cy="4585159"/>
          </a:xfrm>
        </p:spPr>
      </p:pic>
    </p:spTree>
    <p:extLst>
      <p:ext uri="{BB962C8B-B14F-4D97-AF65-F5344CB8AC3E}">
        <p14:creationId xmlns:p14="http://schemas.microsoft.com/office/powerpoint/2010/main" val="2129534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The Fetch-and-Add Instruction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6395" y="749550"/>
            <a:ext cx="10812462" cy="273352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769" y="4058516"/>
            <a:ext cx="10812462" cy="1428750"/>
          </a:xfrm>
          <a:prstGeom prst="rect">
            <a:avLst/>
          </a:prstGeom>
        </p:spPr>
      </p:pic>
    </p:spTree>
    <p:extLst>
      <p:ext uri="{BB962C8B-B14F-4D97-AF65-F5344CB8AC3E}">
        <p14:creationId xmlns:p14="http://schemas.microsoft.com/office/powerpoint/2010/main" val="790068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SLIC chip of the sequent</a:t>
            </a:r>
          </a:p>
        </p:txBody>
      </p:sp>
      <p:sp>
        <p:nvSpPr>
          <p:cNvPr id="7" name="Content Placeholder 6"/>
          <p:cNvSpPr>
            <a:spLocks noGrp="1"/>
          </p:cNvSpPr>
          <p:nvPr>
            <p:ph idx="1"/>
          </p:nvPr>
        </p:nvSpPr>
        <p:spPr>
          <a:xfrm>
            <a:off x="475484" y="703057"/>
            <a:ext cx="10811814" cy="5335028"/>
          </a:xfrm>
        </p:spPr>
        <p:txBody>
          <a:bodyPr>
            <a:normAutofit/>
          </a:bodyPr>
          <a:lstStyle/>
          <a:p>
            <a:r>
              <a:rPr lang="en-IN" dirty="0"/>
              <a:t> Uses atomic multi-operation machine language instructions.</a:t>
            </a:r>
          </a:p>
          <a:p>
            <a:r>
              <a:rPr lang="en-IN" dirty="0"/>
              <a:t> The main component is a SLIC (system link and interrupt controller) Chip that supports many other functions in addition to low-level mutual exclusion.</a:t>
            </a:r>
          </a:p>
          <a:p>
            <a:r>
              <a:rPr lang="en-IN" dirty="0"/>
              <a:t> A SLIC chip contains 64 single-bit registers and supports the operation necessary for process synchronization.</a:t>
            </a:r>
          </a:p>
          <a:p>
            <a:r>
              <a:rPr lang="en-IN" dirty="0"/>
              <a:t>Each processor has a SLIC chip and all the SLIC chips are connected by a separate  SLIC bus.</a:t>
            </a:r>
          </a:p>
          <a:p>
            <a:r>
              <a:rPr lang="en-IN" dirty="0"/>
              <a:t>Each bit in the SLIC chip called a gate acts as a separate lock and stores the status of corresponding lock.</a:t>
            </a:r>
          </a:p>
          <a:p>
            <a:r>
              <a:rPr lang="en-IN" dirty="0"/>
              <a:t>This status is get replicates over all the processors instead of keeping them at a central place.</a:t>
            </a:r>
          </a:p>
          <a:p>
            <a:r>
              <a:rPr lang="en-IN" dirty="0"/>
              <a:t>Thus this method substantially reduces traffic on the network that connects memory modules in the processors and reduce access time.</a:t>
            </a:r>
          </a:p>
        </p:txBody>
      </p:sp>
    </p:spTree>
    <p:extLst>
      <p:ext uri="{BB962C8B-B14F-4D97-AF65-F5344CB8AC3E}">
        <p14:creationId xmlns:p14="http://schemas.microsoft.com/office/powerpoint/2010/main" val="677274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SLIC chip of the sequent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7593" y="3977314"/>
            <a:ext cx="10812462" cy="1246812"/>
          </a:xfrm>
        </p:spPr>
      </p:pic>
      <p:sp>
        <p:nvSpPr>
          <p:cNvPr id="5" name="TextBox 4"/>
          <p:cNvSpPr txBox="1"/>
          <p:nvPr/>
        </p:nvSpPr>
        <p:spPr>
          <a:xfrm>
            <a:off x="1064029" y="1080654"/>
            <a:ext cx="10191404" cy="2677656"/>
          </a:xfrm>
          <a:prstGeom prst="rect">
            <a:avLst/>
          </a:prstGeom>
          <a:noFill/>
        </p:spPr>
        <p:txBody>
          <a:bodyPr wrap="square" rtlCol="0">
            <a:spAutoFit/>
          </a:bodyPr>
          <a:lstStyle/>
          <a:p>
            <a:pPr>
              <a:buFont typeface="Arial" pitchFamily="34" charset="0"/>
              <a:buChar char="•"/>
            </a:pPr>
            <a:r>
              <a:rPr lang="en-IN" sz="2400" dirty="0">
                <a:solidFill>
                  <a:schemeClr val="bg1"/>
                </a:solidFill>
              </a:rPr>
              <a:t> To lock a gate in the SLIC chip, a processor executes a lock-gate instruction.</a:t>
            </a:r>
          </a:p>
          <a:p>
            <a:pPr>
              <a:buFont typeface="Arial" pitchFamily="34" charset="0"/>
              <a:buChar char="•"/>
            </a:pPr>
            <a:r>
              <a:rPr lang="en-IN" sz="2400" dirty="0">
                <a:solidFill>
                  <a:schemeClr val="bg1"/>
                </a:solidFill>
              </a:rPr>
              <a:t>If the local copy indicates the gate is closed, the instruction fails.</a:t>
            </a:r>
          </a:p>
          <a:p>
            <a:pPr>
              <a:buFont typeface="Arial" pitchFamily="34" charset="0"/>
              <a:buChar char="•"/>
            </a:pPr>
            <a:endParaRPr lang="en-IN" sz="2400" dirty="0">
              <a:solidFill>
                <a:schemeClr val="bg1"/>
              </a:solidFill>
            </a:endParaRPr>
          </a:p>
          <a:p>
            <a:pPr>
              <a:buFont typeface="Arial" pitchFamily="34" charset="0"/>
              <a:buChar char="•"/>
            </a:pPr>
            <a:r>
              <a:rPr lang="en-IN" sz="2400" dirty="0">
                <a:solidFill>
                  <a:schemeClr val="bg1"/>
                </a:solidFill>
              </a:rPr>
              <a:t>Otherwise the local SLIC of the processor attempts to close the gate by sending messages to other SLIC Chips over the SLIC bus.</a:t>
            </a:r>
          </a:p>
          <a:p>
            <a:pPr>
              <a:buFont typeface="Arial" pitchFamily="34" charset="0"/>
              <a:buChar char="•"/>
            </a:pPr>
            <a:endParaRPr lang="en-IN" sz="2400" dirty="0">
              <a:solidFill>
                <a:schemeClr val="bg1"/>
              </a:solidFill>
            </a:endParaRPr>
          </a:p>
          <a:p>
            <a:pPr>
              <a:buFont typeface="Arial" pitchFamily="34" charset="0"/>
              <a:buChar char="•"/>
            </a:pPr>
            <a:r>
              <a:rPr lang="en-IN" sz="2400" dirty="0">
                <a:solidFill>
                  <a:schemeClr val="bg1"/>
                </a:solidFill>
              </a:rPr>
              <a:t>The following code implements P and V operations on a semaphore:</a:t>
            </a:r>
          </a:p>
        </p:txBody>
      </p:sp>
    </p:spTree>
    <p:extLst>
      <p:ext uri="{BB962C8B-B14F-4D97-AF65-F5344CB8AC3E}">
        <p14:creationId xmlns:p14="http://schemas.microsoft.com/office/powerpoint/2010/main" val="677274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Implementation of process wait</a:t>
            </a:r>
          </a:p>
        </p:txBody>
      </p:sp>
      <p:sp>
        <p:nvSpPr>
          <p:cNvPr id="3" name="Content Placeholder 2"/>
          <p:cNvSpPr>
            <a:spLocks noGrp="1"/>
          </p:cNvSpPr>
          <p:nvPr>
            <p:ph idx="1"/>
          </p:nvPr>
        </p:nvSpPr>
        <p:spPr/>
        <p:txBody>
          <a:bodyPr/>
          <a:lstStyle/>
          <a:p>
            <a:r>
              <a:rPr lang="en-IN" b="1" dirty="0"/>
              <a:t>Busy waiting</a:t>
            </a:r>
          </a:p>
          <a:p>
            <a:pPr lvl="1"/>
            <a:r>
              <a:rPr lang="en-IN" dirty="0"/>
              <a:t>Continuously Execute to check the status.</a:t>
            </a:r>
          </a:p>
          <a:p>
            <a:pPr lvl="1"/>
            <a:r>
              <a:rPr lang="en-IN" dirty="0"/>
              <a:t>Spin Lock</a:t>
            </a:r>
          </a:p>
          <a:p>
            <a:pPr lvl="1"/>
            <a:endParaRPr lang="en-IN" dirty="0"/>
          </a:p>
          <a:p>
            <a:r>
              <a:rPr lang="en-IN" b="1" dirty="0"/>
              <a:t>Sleep-lock</a:t>
            </a:r>
          </a:p>
          <a:p>
            <a:pPr lvl="1"/>
            <a:r>
              <a:rPr lang="en-IN" b="1" dirty="0"/>
              <a:t>A process is suspended when it fails to obtain a lock.</a:t>
            </a:r>
          </a:p>
          <a:p>
            <a:pPr lvl="1"/>
            <a:r>
              <a:rPr lang="en-IN" b="1" dirty="0"/>
              <a:t>All inter process interrupts are disabled.</a:t>
            </a:r>
          </a:p>
          <a:p>
            <a:pPr lvl="1"/>
            <a:r>
              <a:rPr lang="en-IN" b="1" dirty="0"/>
              <a:t>Reduces network traffic.</a:t>
            </a:r>
          </a:p>
          <a:p>
            <a:endParaRPr lang="en-IN" dirty="0"/>
          </a:p>
          <a:p>
            <a:r>
              <a:rPr lang="en-IN" b="1" dirty="0"/>
              <a:t>Queuing</a:t>
            </a:r>
          </a:p>
          <a:p>
            <a:pPr lvl="1"/>
            <a:r>
              <a:rPr lang="en-IN" b="1" dirty="0"/>
              <a:t>Global Queue</a:t>
            </a:r>
          </a:p>
          <a:p>
            <a:pPr lvl="1"/>
            <a:r>
              <a:rPr lang="en-IN" b="1" dirty="0"/>
              <a:t>A waiting process is </a:t>
            </a:r>
            <a:r>
              <a:rPr lang="en-IN" b="1" dirty="0" err="1"/>
              <a:t>dequeued</a:t>
            </a:r>
            <a:r>
              <a:rPr lang="en-IN" b="1" dirty="0"/>
              <a:t> and activated by a V operation on the semaphore</a:t>
            </a:r>
          </a:p>
        </p:txBody>
      </p:sp>
    </p:spTree>
    <p:extLst>
      <p:ext uri="{BB962C8B-B14F-4D97-AF65-F5344CB8AC3E}">
        <p14:creationId xmlns:p14="http://schemas.microsoft.com/office/powerpoint/2010/main" val="427695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64" y="585766"/>
            <a:ext cx="10515600" cy="407607"/>
          </a:xfrm>
        </p:spPr>
        <p:txBody>
          <a:bodyPr/>
          <a:lstStyle/>
          <a:p>
            <a:r>
              <a:rPr lang="en-IN" sz="3200" dirty="0"/>
              <a:t>Basic Multiprocessor System Architectures</a:t>
            </a:r>
          </a:p>
        </p:txBody>
      </p:sp>
      <p:sp>
        <p:nvSpPr>
          <p:cNvPr id="3" name="Content Placeholder 2"/>
          <p:cNvSpPr>
            <a:spLocks noGrp="1"/>
          </p:cNvSpPr>
          <p:nvPr>
            <p:ph idx="1"/>
          </p:nvPr>
        </p:nvSpPr>
        <p:spPr>
          <a:xfrm>
            <a:off x="541986" y="1418896"/>
            <a:ext cx="10811814" cy="4685689"/>
          </a:xfrm>
        </p:spPr>
        <p:txBody>
          <a:bodyPr>
            <a:normAutofit/>
          </a:bodyPr>
          <a:lstStyle/>
          <a:p>
            <a:pPr marL="0" indent="0" algn="just">
              <a:lnSpc>
                <a:spcPct val="100000"/>
              </a:lnSpc>
            </a:pPr>
            <a:r>
              <a:rPr lang="en-IN" dirty="0"/>
              <a:t> Based on whether a memory location can be directly accessed by a processor or not,   there are two types of multiprocessor systems:</a:t>
            </a:r>
          </a:p>
          <a:p>
            <a:pPr marL="457200" lvl="1" indent="0" algn="just">
              <a:lnSpc>
                <a:spcPct val="100000"/>
              </a:lnSpc>
            </a:pPr>
            <a:r>
              <a:rPr lang="en-IN" b="1" dirty="0"/>
              <a:t> Tightly Coupled Multiprocessor System.</a:t>
            </a:r>
          </a:p>
          <a:p>
            <a:pPr marL="457200" lvl="1" indent="0" algn="just">
              <a:lnSpc>
                <a:spcPct val="100000"/>
              </a:lnSpc>
            </a:pPr>
            <a:r>
              <a:rPr lang="en-IN" b="1" dirty="0"/>
              <a:t> Loosely Coupled Multiprocessor System.</a:t>
            </a:r>
          </a:p>
          <a:p>
            <a:pPr marL="95250" lvl="1" indent="0" algn="just">
              <a:lnSpc>
                <a:spcPct val="100000"/>
              </a:lnSpc>
            </a:pPr>
            <a:endParaRPr lang="en-IN" dirty="0"/>
          </a:p>
          <a:p>
            <a:pPr marL="95250" lvl="1" indent="0" algn="just">
              <a:lnSpc>
                <a:spcPct val="100000"/>
              </a:lnSpc>
            </a:pPr>
            <a:r>
              <a:rPr lang="en-IN" dirty="0"/>
              <a:t> Based on the vicinity and accessibility of the main memory to the processors, there are three types of multiprocessor systems:</a:t>
            </a:r>
          </a:p>
          <a:p>
            <a:pPr marL="552450" lvl="2" indent="0" algn="just">
              <a:lnSpc>
                <a:spcPct val="100000"/>
              </a:lnSpc>
            </a:pPr>
            <a:r>
              <a:rPr lang="en-IN" dirty="0"/>
              <a:t> </a:t>
            </a:r>
            <a:r>
              <a:rPr lang="en-IN" b="1" dirty="0"/>
              <a:t>UMA (Uniform Memory Access)</a:t>
            </a:r>
          </a:p>
          <a:p>
            <a:pPr marL="552450" lvl="2" indent="0" algn="just">
              <a:lnSpc>
                <a:spcPct val="100000"/>
              </a:lnSpc>
            </a:pPr>
            <a:r>
              <a:rPr lang="en-IN" b="1" dirty="0"/>
              <a:t> NUMA (</a:t>
            </a:r>
            <a:r>
              <a:rPr lang="en-IN" b="1" dirty="0" err="1"/>
              <a:t>Nonuniform</a:t>
            </a:r>
            <a:r>
              <a:rPr lang="en-IN" b="1" dirty="0"/>
              <a:t> Memory Access)</a:t>
            </a:r>
          </a:p>
          <a:p>
            <a:pPr marL="552450" lvl="2" indent="0" algn="just">
              <a:lnSpc>
                <a:spcPct val="100000"/>
              </a:lnSpc>
            </a:pPr>
            <a:r>
              <a:rPr lang="en-IN" b="1" dirty="0"/>
              <a:t> NORMA (No Remote Memory Access)</a:t>
            </a:r>
          </a:p>
          <a:p>
            <a:pPr marL="552450" lvl="2" indent="0" algn="just">
              <a:lnSpc>
                <a:spcPct val="100000"/>
              </a:lnSpc>
            </a:pPr>
            <a:endParaRPr lang="en-IN" dirty="0"/>
          </a:p>
          <a:p>
            <a:pPr marL="552450" lvl="2" indent="0" algn="just">
              <a:lnSpc>
                <a:spcPct val="100000"/>
              </a:lnSpc>
            </a:pPr>
            <a:endParaRPr lang="en-IN" dirty="0"/>
          </a:p>
          <a:p>
            <a:pPr marL="552450" lvl="2" indent="0" algn="just">
              <a:lnSpc>
                <a:spcPct val="100000"/>
              </a:lnSpc>
            </a:pPr>
            <a:endParaRPr lang="en-IN" dirty="0"/>
          </a:p>
          <a:p>
            <a:pPr marL="0" indent="0" algn="just">
              <a:lnSpc>
                <a:spcPct val="100000"/>
              </a:lnSpc>
            </a:pP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a:t>
            </a:fld>
            <a:endParaRPr lang="en-IN"/>
          </a:p>
        </p:txBody>
      </p:sp>
    </p:spTree>
    <p:extLst>
      <p:ext uri="{BB962C8B-B14F-4D97-AF65-F5344CB8AC3E}">
        <p14:creationId xmlns:p14="http://schemas.microsoft.com/office/powerpoint/2010/main" val="11483627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Compare - and - Swap instruction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06851" y="1652494"/>
            <a:ext cx="10812462" cy="4034399"/>
          </a:xfrm>
        </p:spPr>
      </p:pic>
      <p:sp>
        <p:nvSpPr>
          <p:cNvPr id="6" name="TextBox 5"/>
          <p:cNvSpPr txBox="1"/>
          <p:nvPr/>
        </p:nvSpPr>
        <p:spPr>
          <a:xfrm>
            <a:off x="1330036" y="864524"/>
            <a:ext cx="7581208" cy="369332"/>
          </a:xfrm>
          <a:prstGeom prst="rect">
            <a:avLst/>
          </a:prstGeom>
          <a:noFill/>
        </p:spPr>
        <p:txBody>
          <a:bodyPr wrap="square" rtlCol="0">
            <a:spAutoFit/>
          </a:bodyPr>
          <a:lstStyle/>
          <a:p>
            <a:r>
              <a:rPr lang="en-IN" dirty="0">
                <a:solidFill>
                  <a:schemeClr val="bg1"/>
                </a:solidFill>
              </a:rPr>
              <a:t>r1 and r2 are two registers of a processor and m is memory location</a:t>
            </a:r>
          </a:p>
        </p:txBody>
      </p:sp>
    </p:spTree>
    <p:extLst>
      <p:ext uri="{BB962C8B-B14F-4D97-AF65-F5344CB8AC3E}">
        <p14:creationId xmlns:p14="http://schemas.microsoft.com/office/powerpoint/2010/main" val="2472185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Compare - and - Swap instruction</a:t>
            </a:r>
          </a:p>
        </p:txBody>
      </p:sp>
      <p:sp>
        <p:nvSpPr>
          <p:cNvPr id="3" name="Content Placeholder 2"/>
          <p:cNvSpPr>
            <a:spLocks noGrp="1"/>
          </p:cNvSpPr>
          <p:nvPr>
            <p:ph idx="1"/>
          </p:nvPr>
        </p:nvSpPr>
        <p:spPr>
          <a:xfrm>
            <a:off x="541986" y="1147156"/>
            <a:ext cx="10811814" cy="4957430"/>
          </a:xfrm>
        </p:spPr>
        <p:txBody>
          <a:bodyPr/>
          <a:lstStyle/>
          <a:p>
            <a:r>
              <a:rPr lang="en-IN" dirty="0"/>
              <a:t>The compare and swap instruction can be used to synchronize concurrent access to a shared variable, say m.</a:t>
            </a:r>
          </a:p>
          <a:p>
            <a:r>
              <a:rPr lang="en-IN" dirty="0"/>
              <a:t>A processor first reads the value of m into a register r1.</a:t>
            </a:r>
          </a:p>
          <a:p>
            <a:r>
              <a:rPr lang="en-IN" dirty="0"/>
              <a:t>It then computes a new value, which is x plus the original value to be stored in m and stores it in register r2.</a:t>
            </a:r>
          </a:p>
          <a:p>
            <a:r>
              <a:rPr lang="en-IN" dirty="0"/>
              <a:t>The processor then performs a compare-and-swap (r1,r2,m) operation.</a:t>
            </a:r>
          </a:p>
          <a:p>
            <a:r>
              <a:rPr lang="en-IN" dirty="0"/>
              <a:t>If z=1 – no other process has modified location m since it was read by this processor.</a:t>
            </a:r>
          </a:p>
          <a:p>
            <a:r>
              <a:rPr lang="en-IN" dirty="0"/>
              <a:t>Thus mutually exclusive access to m is maintained.</a:t>
            </a:r>
          </a:p>
          <a:p>
            <a:r>
              <a:rPr lang="en-IN" dirty="0"/>
              <a:t>If z=0, then other processor has modified m.</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Compare - and - Swap instruction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1338" y="1542430"/>
            <a:ext cx="10812462" cy="3789015"/>
          </a:xfrm>
        </p:spPr>
      </p:pic>
    </p:spTree>
    <p:extLst>
      <p:ext uri="{BB962C8B-B14F-4D97-AF65-F5344CB8AC3E}">
        <p14:creationId xmlns:p14="http://schemas.microsoft.com/office/powerpoint/2010/main" val="2220708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496291"/>
            <a:ext cx="10515600" cy="2809702"/>
          </a:xfrm>
        </p:spPr>
        <p:txBody>
          <a:bodyPr/>
          <a:lstStyle/>
          <a:p>
            <a:r>
              <a:rPr lang="en-IN" sz="4000" dirty="0"/>
              <a:t>Processor  Scheduling</a:t>
            </a:r>
            <a:br>
              <a:rPr lang="en-IN" dirty="0"/>
            </a:b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Processor scheduling</a:t>
            </a:r>
          </a:p>
        </p:txBody>
      </p:sp>
      <p:sp>
        <p:nvSpPr>
          <p:cNvPr id="3" name="Content Placeholder 2"/>
          <p:cNvSpPr>
            <a:spLocks noGrp="1"/>
          </p:cNvSpPr>
          <p:nvPr>
            <p:ph idx="1"/>
          </p:nvPr>
        </p:nvSpPr>
        <p:spPr/>
        <p:txBody>
          <a:bodyPr/>
          <a:lstStyle/>
          <a:p>
            <a:pPr algn="just"/>
            <a:r>
              <a:rPr lang="en-IN" dirty="0"/>
              <a:t>A parallel program is a task force consisting of several tasks.</a:t>
            </a:r>
          </a:p>
          <a:p>
            <a:pPr algn="just"/>
            <a:r>
              <a:rPr lang="en-IN" dirty="0"/>
              <a:t>In processor scheduling, Ready tasks are assigned to the processors so that performance is maximized.</a:t>
            </a:r>
          </a:p>
          <a:p>
            <a:pPr algn="just"/>
            <a:r>
              <a:rPr lang="en-IN" dirty="0"/>
              <a:t>These tasks may belong to a single program or they may come from different programs.</a:t>
            </a:r>
          </a:p>
        </p:txBody>
      </p:sp>
    </p:spTree>
    <p:extLst>
      <p:ext uri="{BB962C8B-B14F-4D97-AF65-F5344CB8AC3E}">
        <p14:creationId xmlns:p14="http://schemas.microsoft.com/office/powerpoint/2010/main" val="3940368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Issues in processor scheduling</a:t>
            </a:r>
          </a:p>
        </p:txBody>
      </p:sp>
      <p:sp>
        <p:nvSpPr>
          <p:cNvPr id="3" name="Content Placeholder 2"/>
          <p:cNvSpPr>
            <a:spLocks noGrp="1"/>
          </p:cNvSpPr>
          <p:nvPr>
            <p:ph idx="1"/>
          </p:nvPr>
        </p:nvSpPr>
        <p:spPr>
          <a:xfrm>
            <a:off x="541986" y="761486"/>
            <a:ext cx="10811814" cy="5335028"/>
          </a:xfrm>
        </p:spPr>
        <p:txBody>
          <a:bodyPr/>
          <a:lstStyle/>
          <a:p>
            <a:pPr algn="just"/>
            <a:r>
              <a:rPr lang="en-IN" dirty="0" err="1"/>
              <a:t>Preemption</a:t>
            </a:r>
            <a:r>
              <a:rPr lang="en-IN" dirty="0"/>
              <a:t> inside Spinlock-controlled critical sections –This situation  occurs when a task is pre-empted inside a critical section when there are other tasks spinning the lock to enter the same critical section. These tasks waste CPU cycles.</a:t>
            </a:r>
          </a:p>
          <a:p>
            <a:pPr algn="just"/>
            <a:endParaRPr lang="en-IN" dirty="0"/>
          </a:p>
          <a:p>
            <a:pPr algn="just"/>
            <a:r>
              <a:rPr lang="en-IN" dirty="0"/>
              <a:t>Cache corruption -  if tasks executed successively by a processor come from different applications, it is likely that on every task switch, a big chunk of data needed by the previous tasks must be purged from the cache and new data must be brought to the cache. High miss ratio whenever a processor switches to another task</a:t>
            </a:r>
          </a:p>
          <a:p>
            <a:pPr algn="just"/>
            <a:endParaRPr lang="en-IN" dirty="0"/>
          </a:p>
          <a:p>
            <a:pPr algn="just"/>
            <a:r>
              <a:rPr lang="en-IN" dirty="0"/>
              <a:t>Context switching overheads – entails the execution of a large number of instructions to save and store registers, to initialize registers, to switch address space etc.</a:t>
            </a:r>
          </a:p>
        </p:txBody>
      </p:sp>
    </p:spTree>
    <p:extLst>
      <p:ext uri="{BB962C8B-B14F-4D97-AF65-F5344CB8AC3E}">
        <p14:creationId xmlns:p14="http://schemas.microsoft.com/office/powerpoint/2010/main" val="684283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lstStyle/>
          <a:p>
            <a:endParaRPr lang="en-IN" dirty="0"/>
          </a:p>
          <a:p>
            <a:pPr>
              <a:buNone/>
            </a:pPr>
            <a:r>
              <a:rPr lang="en-IN" dirty="0"/>
              <a:t>Several Multiprocessor scheduling strategies that address the above issues are:</a:t>
            </a:r>
          </a:p>
          <a:p>
            <a:r>
              <a:rPr lang="en-IN" dirty="0"/>
              <a:t>Co-scheduling of the Medusa OS</a:t>
            </a:r>
          </a:p>
          <a:p>
            <a:r>
              <a:rPr lang="en-IN" dirty="0"/>
              <a:t>Smart scheduling</a:t>
            </a:r>
          </a:p>
          <a:p>
            <a:r>
              <a:rPr lang="en-IN" dirty="0"/>
              <a:t>Scheduling in the NYU Ultracomputer</a:t>
            </a:r>
          </a:p>
          <a:p>
            <a:r>
              <a:rPr lang="en-IN" dirty="0"/>
              <a:t>Affinity based scheduling</a:t>
            </a:r>
          </a:p>
          <a:p>
            <a:r>
              <a:rPr lang="en-IN" dirty="0"/>
              <a:t>Scheduling in the Mach Operating System</a:t>
            </a:r>
          </a:p>
        </p:txBody>
      </p:sp>
    </p:spTree>
    <p:extLst>
      <p:ext uri="{BB962C8B-B14F-4D97-AF65-F5344CB8AC3E}">
        <p14:creationId xmlns:p14="http://schemas.microsoft.com/office/powerpoint/2010/main" val="2136037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normAutofit lnSpcReduction="10000"/>
          </a:bodyPr>
          <a:lstStyle/>
          <a:p>
            <a:endParaRPr lang="en-IN" dirty="0"/>
          </a:p>
          <a:p>
            <a:pPr>
              <a:buNone/>
            </a:pPr>
            <a:r>
              <a:rPr lang="en-IN" sz="2800" b="1" u="sng" dirty="0"/>
              <a:t>Co-scheduling of the Medusa OS</a:t>
            </a:r>
          </a:p>
          <a:p>
            <a:pPr algn="just"/>
            <a:r>
              <a:rPr lang="en-IN" dirty="0"/>
              <a:t>All runnable tasks of an application are scheduled on the processors simultaneously.</a:t>
            </a:r>
          </a:p>
          <a:p>
            <a:pPr algn="just"/>
            <a:r>
              <a:rPr lang="en-IN" dirty="0"/>
              <a:t>Whenever a task of an application need to be pre-empted, all the task of that applications are pre-empted.</a:t>
            </a:r>
          </a:p>
          <a:p>
            <a:pPr algn="just"/>
            <a:r>
              <a:rPr lang="en-IN" dirty="0"/>
              <a:t>Co-scheduling does context switching between applications rather than between task of several different applications.</a:t>
            </a:r>
          </a:p>
          <a:p>
            <a:pPr algn="just"/>
            <a:r>
              <a:rPr lang="en-IN" dirty="0"/>
              <a:t>that is all the task in an application are Run for a Time slice, then all the task in another application are Run for another Time slice, and so on.</a:t>
            </a:r>
          </a:p>
          <a:p>
            <a:pPr algn="just"/>
            <a:r>
              <a:rPr lang="en-IN" dirty="0"/>
              <a:t>Co-scheduling removes the problem of tasks waiting resources in lock-spinning while they wait for a pre-empted task  to release the critical section.</a:t>
            </a:r>
          </a:p>
          <a:p>
            <a:pPr algn="just"/>
            <a:r>
              <a:rPr lang="en-IN" dirty="0"/>
              <a:t>It does not remove the overhead due to context switching nor performance decoration due to cache corruption.</a:t>
            </a:r>
          </a:p>
        </p:txBody>
      </p:sp>
    </p:spTree>
    <p:extLst>
      <p:ext uri="{BB962C8B-B14F-4D97-AF65-F5344CB8AC3E}">
        <p14:creationId xmlns:p14="http://schemas.microsoft.com/office/powerpoint/2010/main" val="2136037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normAutofit/>
          </a:bodyPr>
          <a:lstStyle/>
          <a:p>
            <a:endParaRPr lang="en-IN" dirty="0"/>
          </a:p>
          <a:p>
            <a:pPr>
              <a:buNone/>
            </a:pPr>
            <a:r>
              <a:rPr lang="en-IN" sz="2800" b="1" u="sng" dirty="0"/>
              <a:t>Smart scheduling</a:t>
            </a:r>
          </a:p>
          <a:p>
            <a:pPr algn="just"/>
            <a:r>
              <a:rPr lang="en-IN" dirty="0"/>
              <a:t>Smart scheduler has 2 features:</a:t>
            </a:r>
          </a:p>
          <a:p>
            <a:pPr lvl="1" algn="just"/>
            <a:r>
              <a:rPr lang="en-IN" dirty="0"/>
              <a:t>First it avoids the </a:t>
            </a:r>
            <a:r>
              <a:rPr lang="en-IN" dirty="0" err="1"/>
              <a:t>preempting</a:t>
            </a:r>
            <a:r>
              <a:rPr lang="en-IN" dirty="0"/>
              <a:t> a task when the task is inside is critical section.</a:t>
            </a:r>
          </a:p>
          <a:p>
            <a:pPr lvl="1" algn="just"/>
            <a:r>
              <a:rPr lang="en-IN" dirty="0"/>
              <a:t>Second, it avoids the rescheduling of tasks that were busy-waiting at the time of their </a:t>
            </a:r>
            <a:r>
              <a:rPr lang="en-IN" dirty="0" err="1"/>
              <a:t>preemption</a:t>
            </a:r>
            <a:r>
              <a:rPr lang="en-IN" dirty="0"/>
              <a:t> until the task that is executing the corresponding critical section releases it.</a:t>
            </a:r>
          </a:p>
          <a:p>
            <a:pPr lvl="1" algn="just"/>
            <a:r>
              <a:rPr lang="en-IN" dirty="0"/>
              <a:t>When a task enters a critical section, it sets a flag.</a:t>
            </a:r>
          </a:p>
          <a:p>
            <a:pPr lvl="1" algn="just"/>
            <a:r>
              <a:rPr lang="en-IN" dirty="0"/>
              <a:t>The scheduler does not </a:t>
            </a:r>
            <a:r>
              <a:rPr lang="en-IN" dirty="0" err="1"/>
              <a:t>preempt</a:t>
            </a:r>
            <a:r>
              <a:rPr lang="en-IN" dirty="0"/>
              <a:t> a task if its flag is set.</a:t>
            </a:r>
          </a:p>
          <a:p>
            <a:pPr lvl="1" algn="just"/>
            <a:r>
              <a:rPr lang="en-IN" dirty="0"/>
              <a:t>On exit from a critical section, a task resets the flag.</a:t>
            </a:r>
          </a:p>
          <a:p>
            <a:pPr lvl="1" algn="just"/>
            <a:r>
              <a:rPr lang="en-IN" dirty="0"/>
              <a:t>The smart scheduler eliminates the resource waste due to processor spinning.</a:t>
            </a:r>
          </a:p>
          <a:p>
            <a:pPr lvl="1" algn="just"/>
            <a:r>
              <a:rPr lang="en-IN" dirty="0" err="1"/>
              <a:t>Doesnot</a:t>
            </a:r>
            <a:r>
              <a:rPr lang="en-IN" dirty="0"/>
              <a:t> reduce the overhead due to context switching.</a:t>
            </a:r>
          </a:p>
        </p:txBody>
      </p:sp>
    </p:spTree>
    <p:extLst>
      <p:ext uri="{BB962C8B-B14F-4D97-AF65-F5344CB8AC3E}">
        <p14:creationId xmlns:p14="http://schemas.microsoft.com/office/powerpoint/2010/main" val="2136037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normAutofit/>
          </a:bodyPr>
          <a:lstStyle/>
          <a:p>
            <a:endParaRPr lang="en-IN" dirty="0"/>
          </a:p>
          <a:p>
            <a:pPr>
              <a:buNone/>
            </a:pPr>
            <a:r>
              <a:rPr lang="en-IN" sz="2800" b="1" u="sng" dirty="0"/>
              <a:t>Scheduling in the NYU Ultracomputer</a:t>
            </a:r>
          </a:p>
          <a:p>
            <a:pPr algn="just"/>
            <a:r>
              <a:rPr lang="en-IN" dirty="0"/>
              <a:t>It combines the strategies of the previous two scheduling techniques.</a:t>
            </a:r>
          </a:p>
          <a:p>
            <a:pPr algn="just"/>
            <a:r>
              <a:rPr lang="en-IN" dirty="0"/>
              <a:t>In this technique tasks can be formed into groups and the task in a group can be scheduled in any of the following ways: </a:t>
            </a:r>
          </a:p>
          <a:p>
            <a:pPr lvl="1" algn="just"/>
            <a:r>
              <a:rPr lang="en-IN" dirty="0"/>
              <a:t>A task can be scheduled or </a:t>
            </a:r>
            <a:r>
              <a:rPr lang="en-IN" dirty="0" err="1"/>
              <a:t>preempted</a:t>
            </a:r>
            <a:r>
              <a:rPr lang="en-IN" dirty="0"/>
              <a:t> in the normal manner. </a:t>
            </a:r>
          </a:p>
          <a:p>
            <a:pPr lvl="1" algn="just"/>
            <a:r>
              <a:rPr lang="en-IN" dirty="0"/>
              <a:t>All the task in a group are scheduled or </a:t>
            </a:r>
            <a:r>
              <a:rPr lang="en-IN" dirty="0" err="1"/>
              <a:t>preempted</a:t>
            </a:r>
            <a:r>
              <a:rPr lang="en-IN" dirty="0"/>
              <a:t> simultaneously. </a:t>
            </a:r>
          </a:p>
          <a:p>
            <a:pPr lvl="1" algn="just"/>
            <a:r>
              <a:rPr lang="en-IN" dirty="0"/>
              <a:t>Task in a group are never </a:t>
            </a:r>
            <a:r>
              <a:rPr lang="en-IN" dirty="0" err="1"/>
              <a:t>preempted</a:t>
            </a:r>
            <a:r>
              <a:rPr lang="en-IN" dirty="0"/>
              <a:t>. </a:t>
            </a:r>
          </a:p>
          <a:p>
            <a:pPr algn="just"/>
            <a:r>
              <a:rPr lang="en-IN" dirty="0"/>
              <a:t>The scheduling techniques is flexible.</a:t>
            </a:r>
          </a:p>
        </p:txBody>
      </p:sp>
    </p:spTree>
    <p:extLst>
      <p:ext uri="{BB962C8B-B14F-4D97-AF65-F5344CB8AC3E}">
        <p14:creationId xmlns:p14="http://schemas.microsoft.com/office/powerpoint/2010/main" val="213603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64" y="585766"/>
            <a:ext cx="10515600" cy="407607"/>
          </a:xfrm>
        </p:spPr>
        <p:txBody>
          <a:bodyPr/>
          <a:lstStyle/>
          <a:p>
            <a:r>
              <a:rPr lang="en-IN" sz="3200" dirty="0"/>
              <a:t>Tightly Coupled Multiprocessor System.</a:t>
            </a:r>
          </a:p>
        </p:txBody>
      </p:sp>
      <p:sp>
        <p:nvSpPr>
          <p:cNvPr id="3" name="Content Placeholder 2"/>
          <p:cNvSpPr>
            <a:spLocks noGrp="1"/>
          </p:cNvSpPr>
          <p:nvPr>
            <p:ph idx="1"/>
          </p:nvPr>
        </p:nvSpPr>
        <p:spPr>
          <a:xfrm>
            <a:off x="541986" y="1245476"/>
            <a:ext cx="10811814" cy="4859109"/>
          </a:xfrm>
        </p:spPr>
        <p:txBody>
          <a:bodyPr>
            <a:normAutofit/>
          </a:bodyPr>
          <a:lstStyle/>
          <a:p>
            <a:pPr marL="0" indent="0" algn="just">
              <a:lnSpc>
                <a:spcPct val="100000"/>
              </a:lnSpc>
            </a:pPr>
            <a:r>
              <a:rPr lang="en-IN" dirty="0"/>
              <a:t> In Tightly Coupled Multiprocessor System, all processors share the same memory address space and all processors can directly access a global main memory.</a:t>
            </a:r>
          </a:p>
          <a:p>
            <a:pPr marL="0" indent="0" algn="just">
              <a:lnSpc>
                <a:spcPct val="100000"/>
              </a:lnSpc>
            </a:pPr>
            <a:r>
              <a:rPr lang="en-IN" dirty="0"/>
              <a:t> Tightly Coupled Systems can use the main memory for </a:t>
            </a:r>
            <a:r>
              <a:rPr lang="en-IN" dirty="0" err="1"/>
              <a:t>interprocessor</a:t>
            </a:r>
            <a:r>
              <a:rPr lang="en-IN" dirty="0"/>
              <a:t> communication and synchronization.</a:t>
            </a:r>
          </a:p>
          <a:p>
            <a:pPr marL="0" indent="0" algn="just">
              <a:lnSpc>
                <a:spcPct val="100000"/>
              </a:lnSpc>
            </a:pPr>
            <a:r>
              <a:rPr lang="en-IN" dirty="0"/>
              <a:t>Memory Contention occurs.</a:t>
            </a:r>
          </a:p>
          <a:p>
            <a:pPr marL="552450" lvl="2" indent="0" algn="just">
              <a:lnSpc>
                <a:spcPct val="100000"/>
              </a:lnSpc>
            </a:pPr>
            <a:endParaRPr lang="en-IN" dirty="0"/>
          </a:p>
          <a:p>
            <a:pPr marL="552450" lvl="2" indent="0" algn="just">
              <a:lnSpc>
                <a:spcPct val="100000"/>
              </a:lnSpc>
            </a:pPr>
            <a:endParaRPr lang="en-IN" dirty="0"/>
          </a:p>
          <a:p>
            <a:pPr marL="552450" lvl="2" indent="0" algn="just">
              <a:lnSpc>
                <a:spcPct val="100000"/>
              </a:lnSpc>
            </a:pPr>
            <a:endParaRPr lang="en-IN" dirty="0"/>
          </a:p>
          <a:p>
            <a:pPr marL="0" indent="0" algn="just">
              <a:lnSpc>
                <a:spcPct val="100000"/>
              </a:lnSpc>
            </a:pP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7</a:t>
            </a:fld>
            <a:endParaRPr lang="en-IN"/>
          </a:p>
        </p:txBody>
      </p:sp>
      <p:pic>
        <p:nvPicPr>
          <p:cNvPr id="1027" name="Picture 3"/>
          <p:cNvPicPr>
            <a:picLocks noChangeAspect="1" noChangeArrowheads="1"/>
          </p:cNvPicPr>
          <p:nvPr/>
        </p:nvPicPr>
        <p:blipFill>
          <a:blip r:embed="rId3"/>
          <a:srcRect/>
          <a:stretch>
            <a:fillRect/>
          </a:stretch>
        </p:blipFill>
        <p:spPr bwMode="auto">
          <a:xfrm>
            <a:off x="2786555" y="3471698"/>
            <a:ext cx="6562396" cy="3162300"/>
          </a:xfrm>
          <a:prstGeom prst="rect">
            <a:avLst/>
          </a:prstGeom>
          <a:noFill/>
          <a:ln w="9525">
            <a:noFill/>
            <a:miter lim="800000"/>
            <a:headEnd/>
            <a:tailEnd/>
          </a:ln>
          <a:effectLst/>
        </p:spPr>
      </p:pic>
    </p:spTree>
    <p:extLst>
      <p:ext uri="{BB962C8B-B14F-4D97-AF65-F5344CB8AC3E}">
        <p14:creationId xmlns:p14="http://schemas.microsoft.com/office/powerpoint/2010/main" val="1148362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normAutofit/>
          </a:bodyPr>
          <a:lstStyle/>
          <a:p>
            <a:pPr>
              <a:buNone/>
            </a:pPr>
            <a:r>
              <a:rPr lang="en-IN" sz="2800" b="1" u="sng" dirty="0"/>
              <a:t>Affinity based scheduling</a:t>
            </a:r>
          </a:p>
          <a:p>
            <a:pPr>
              <a:buNone/>
            </a:pPr>
            <a:endParaRPr lang="en-IN" sz="2800" b="1" u="sng" dirty="0"/>
          </a:p>
          <a:p>
            <a:pPr algn="just"/>
            <a:r>
              <a:rPr lang="en-IN" dirty="0"/>
              <a:t>It is the first scheduling policy to address the problem of cache corruption. </a:t>
            </a:r>
          </a:p>
          <a:p>
            <a:pPr algn="just"/>
            <a:r>
              <a:rPr lang="en-IN" dirty="0"/>
              <a:t>In this policy the task is scheduled on the processor where it last executed. </a:t>
            </a:r>
          </a:p>
          <a:p>
            <a:pPr algn="just"/>
            <a:r>
              <a:rPr lang="en-IN" dirty="0"/>
              <a:t>This policy removes the problem of cash corruption because it is likely that a significant portion of the working set of that task is present in the cache of the processor when the task is rescheduled. </a:t>
            </a:r>
          </a:p>
          <a:p>
            <a:pPr algn="just"/>
            <a:r>
              <a:rPr lang="en-IN" dirty="0"/>
              <a:t>Affinity based scheduling also decreases best traffic due to cache reloading. </a:t>
            </a:r>
          </a:p>
          <a:p>
            <a:pPr algn="just"/>
            <a:r>
              <a:rPr lang="en-IN" dirty="0"/>
              <a:t>It does not restrict load balancing among processes because it cannot be scheduled or any processor.</a:t>
            </a:r>
          </a:p>
        </p:txBody>
      </p:sp>
    </p:spTree>
    <p:extLst>
      <p:ext uri="{BB962C8B-B14F-4D97-AF65-F5344CB8AC3E}">
        <p14:creationId xmlns:p14="http://schemas.microsoft.com/office/powerpoint/2010/main" val="21360376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541448"/>
            <a:ext cx="10515600" cy="407607"/>
          </a:xfrm>
        </p:spPr>
        <p:txBody>
          <a:bodyPr/>
          <a:lstStyle/>
          <a:p>
            <a:r>
              <a:rPr lang="en-IN" dirty="0"/>
              <a:t>Scheduling strategies</a:t>
            </a:r>
          </a:p>
        </p:txBody>
      </p:sp>
      <p:sp>
        <p:nvSpPr>
          <p:cNvPr id="3" name="Content Placeholder 2"/>
          <p:cNvSpPr>
            <a:spLocks noGrp="1"/>
          </p:cNvSpPr>
          <p:nvPr>
            <p:ph idx="1"/>
          </p:nvPr>
        </p:nvSpPr>
        <p:spPr>
          <a:xfrm>
            <a:off x="541986" y="980902"/>
            <a:ext cx="10811814" cy="5123684"/>
          </a:xfrm>
        </p:spPr>
        <p:txBody>
          <a:bodyPr>
            <a:normAutofit fontScale="85000" lnSpcReduction="20000"/>
          </a:bodyPr>
          <a:lstStyle/>
          <a:p>
            <a:pPr>
              <a:buNone/>
            </a:pPr>
            <a:r>
              <a:rPr lang="en-IN" sz="2800" b="1" u="sng" dirty="0"/>
              <a:t>Scheduling in the Mach Operating System</a:t>
            </a:r>
          </a:p>
          <a:p>
            <a:pPr algn="just"/>
            <a:r>
              <a:rPr lang="en-IN" dirty="0"/>
              <a:t>In the Mach operating system, an application or a task consists of several threads.</a:t>
            </a:r>
          </a:p>
          <a:p>
            <a:pPr algn="just"/>
            <a:r>
              <a:rPr lang="en-IN" dirty="0"/>
              <a:t>It is the smallest independent unit of execution and scheduling in Mach. </a:t>
            </a:r>
          </a:p>
          <a:p>
            <a:pPr algn="just"/>
            <a:r>
              <a:rPr lang="en-IN" dirty="0"/>
              <a:t>In the mach operating system, all the processes of a multiprocessor are grouped in in disjoined set called processors set.</a:t>
            </a:r>
          </a:p>
          <a:p>
            <a:pPr algn="just"/>
            <a:r>
              <a:rPr lang="en-IN" dirty="0"/>
              <a:t>The processes in a processor set are assigned a subset of threads for execution. </a:t>
            </a:r>
          </a:p>
          <a:p>
            <a:pPr algn="just"/>
            <a:r>
              <a:rPr lang="en-IN" dirty="0"/>
              <a:t>These processes use priority scheduling to execute the Threads are find to their processor set. </a:t>
            </a:r>
          </a:p>
          <a:p>
            <a:pPr algn="just"/>
            <a:r>
              <a:rPr lang="en-IN" dirty="0"/>
              <a:t>Can have priority ranging from 0 to 31, where 0 and 31 are the highest and the lowest priorities. </a:t>
            </a:r>
          </a:p>
          <a:p>
            <a:pPr algn="just"/>
            <a:r>
              <a:rPr lang="en-IN" dirty="0"/>
              <a:t>Each processor set has an array of 32 ready queues- one queue to store the ready Threads of each priority. </a:t>
            </a:r>
          </a:p>
          <a:p>
            <a:pPr algn="just"/>
            <a:r>
              <a:rPr lang="en-IN" dirty="0"/>
              <a:t>When a thread with priority </a:t>
            </a:r>
            <a:r>
              <a:rPr lang="en-IN" dirty="0" err="1"/>
              <a:t>i</a:t>
            </a:r>
            <a:r>
              <a:rPr lang="en-IN" dirty="0"/>
              <a:t> becomes ready, it is appointed to the </a:t>
            </a:r>
            <a:r>
              <a:rPr lang="en-IN" dirty="0" err="1"/>
              <a:t>ith</a:t>
            </a:r>
            <a:r>
              <a:rPr lang="en-IN" dirty="0"/>
              <a:t> queue. </a:t>
            </a:r>
          </a:p>
          <a:p>
            <a:pPr algn="just"/>
            <a:r>
              <a:rPr lang="en-IN" dirty="0"/>
              <a:t>Every processor has a local ready queue that consists of the Threads that must be executed only by that processor. </a:t>
            </a:r>
          </a:p>
          <a:p>
            <a:pPr algn="just"/>
            <a:r>
              <a:rPr lang="en-IN" dirty="0"/>
              <a:t>Two level priority </a:t>
            </a:r>
          </a:p>
          <a:p>
            <a:pPr lvl="1" algn="just"/>
            <a:r>
              <a:rPr lang="en-IN" dirty="0"/>
              <a:t> All the threads in a local queue have priority over all the threads in the global queue and there are also priorities inside is each of these two </a:t>
            </a:r>
            <a:r>
              <a:rPr lang="en-IN" dirty="0" err="1"/>
              <a:t>queus</a:t>
            </a:r>
            <a:r>
              <a:rPr lang="en-IN" dirty="0"/>
              <a:t>.</a:t>
            </a:r>
          </a:p>
        </p:txBody>
      </p:sp>
    </p:spTree>
    <p:extLst>
      <p:ext uri="{BB962C8B-B14F-4D97-AF65-F5344CB8AC3E}">
        <p14:creationId xmlns:p14="http://schemas.microsoft.com/office/powerpoint/2010/main" val="2136037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endParaRPr lang="en-IN" dirty="0"/>
          </a:p>
        </p:txBody>
      </p:sp>
      <p:sp>
        <p:nvSpPr>
          <p:cNvPr id="3" name="Content Placeholder 2"/>
          <p:cNvSpPr>
            <a:spLocks noGrp="1"/>
          </p:cNvSpPr>
          <p:nvPr>
            <p:ph idx="1"/>
          </p:nvPr>
        </p:nvSpPr>
        <p:spPr/>
        <p:txBody>
          <a:bodyPr/>
          <a:lstStyle/>
          <a:p>
            <a:pPr marL="0" indent="0" algn="just"/>
            <a:r>
              <a:rPr lang="en-IN" dirty="0"/>
              <a:t> Memory management in multiprocessor operating system.</a:t>
            </a:r>
          </a:p>
          <a:p>
            <a:pPr marL="0" indent="0" algn="just"/>
            <a:r>
              <a:rPr lang="en-IN" dirty="0"/>
              <a:t> Issues in the design of memory management in multiprocessor operating system are:</a:t>
            </a:r>
            <a:endParaRPr lang="en-US" dirty="0"/>
          </a:p>
          <a:p>
            <a:pPr marL="0" indent="0">
              <a:buNone/>
            </a:pPr>
            <a:endParaRPr lang="en-US" sz="2800" b="1" i="1" u="sng" dirty="0"/>
          </a:p>
          <a:p>
            <a:pPr marL="914400" lvl="2" indent="0">
              <a:buNone/>
            </a:pPr>
            <a:r>
              <a:rPr lang="en-US" sz="2800" b="1" i="1" u="sng" dirty="0"/>
              <a:t>Design Issues</a:t>
            </a:r>
          </a:p>
          <a:p>
            <a:pPr lvl="3">
              <a:lnSpc>
                <a:spcPct val="150000"/>
              </a:lnSpc>
            </a:pPr>
            <a:r>
              <a:rPr lang="en-US" sz="2800" b="1" dirty="0"/>
              <a:t>Portability</a:t>
            </a:r>
          </a:p>
          <a:p>
            <a:pPr lvl="3">
              <a:lnSpc>
                <a:spcPct val="150000"/>
              </a:lnSpc>
            </a:pPr>
            <a:r>
              <a:rPr lang="en-US" sz="2800" b="1" dirty="0"/>
              <a:t>Data sharing</a:t>
            </a:r>
          </a:p>
          <a:p>
            <a:pPr lvl="3">
              <a:lnSpc>
                <a:spcPct val="150000"/>
              </a:lnSpc>
            </a:pPr>
            <a:r>
              <a:rPr lang="en-US" sz="2800" b="1" dirty="0"/>
              <a:t>Protection</a:t>
            </a:r>
          </a:p>
          <a:p>
            <a:pPr lvl="3">
              <a:lnSpc>
                <a:spcPct val="150000"/>
              </a:lnSpc>
            </a:pPr>
            <a:r>
              <a:rPr lang="en-US" sz="2800" b="1" dirty="0"/>
              <a:t>Efficiency</a:t>
            </a:r>
          </a:p>
          <a:p>
            <a:endParaRPr lang="en-IN" dirty="0"/>
          </a:p>
        </p:txBody>
      </p:sp>
    </p:spTree>
    <p:extLst>
      <p:ext uri="{BB962C8B-B14F-4D97-AF65-F5344CB8AC3E}">
        <p14:creationId xmlns:p14="http://schemas.microsoft.com/office/powerpoint/2010/main" val="125152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endParaRPr lang="en-IN" dirty="0"/>
          </a:p>
        </p:txBody>
      </p:sp>
      <p:sp>
        <p:nvSpPr>
          <p:cNvPr id="3" name="Content Placeholder 2"/>
          <p:cNvSpPr>
            <a:spLocks noGrp="1"/>
          </p:cNvSpPr>
          <p:nvPr>
            <p:ph idx="1"/>
          </p:nvPr>
        </p:nvSpPr>
        <p:spPr>
          <a:xfrm>
            <a:off x="541986" y="769558"/>
            <a:ext cx="11029330" cy="5335028"/>
          </a:xfrm>
        </p:spPr>
        <p:txBody>
          <a:bodyPr/>
          <a:lstStyle/>
          <a:p>
            <a:pPr marL="536575" lvl="3">
              <a:lnSpc>
                <a:spcPct val="150000"/>
              </a:lnSpc>
            </a:pPr>
            <a:r>
              <a:rPr lang="en-US" sz="2800" b="1" dirty="0"/>
              <a:t>Portability</a:t>
            </a:r>
          </a:p>
          <a:p>
            <a:pPr lvl="1"/>
            <a:r>
              <a:rPr lang="en-IN" dirty="0"/>
              <a:t>Portability implies the ability of an operating system to run on several machines with different architectures.</a:t>
            </a:r>
          </a:p>
          <a:p>
            <a:pPr lvl="1"/>
            <a:r>
              <a:rPr lang="en-IN" dirty="0"/>
              <a:t>For widespread applicability of an Operating System, Architecture-Independence should be an important consideration in the design of a virtual memory system.</a:t>
            </a:r>
            <a:endParaRPr lang="en-US" dirty="0"/>
          </a:p>
          <a:p>
            <a:pPr marL="536575" lvl="3">
              <a:lnSpc>
                <a:spcPct val="150000"/>
              </a:lnSpc>
            </a:pPr>
            <a:r>
              <a:rPr lang="en-US" sz="2800" b="1" dirty="0"/>
              <a:t>Data sharing</a:t>
            </a:r>
          </a:p>
          <a:p>
            <a:pPr lvl="1"/>
            <a:r>
              <a:rPr lang="en-IN" dirty="0"/>
              <a:t>In multiprocessor systems, an application is typically executed as a collection of processes that run on different processors.</a:t>
            </a:r>
          </a:p>
          <a:p>
            <a:pPr lvl="1"/>
            <a:r>
              <a:rPr lang="en-IN" dirty="0"/>
              <a:t>These processes generally shared data for communication and synchronisation. </a:t>
            </a:r>
          </a:p>
          <a:p>
            <a:pPr lvl="1"/>
            <a:r>
              <a:rPr lang="en-IN" dirty="0"/>
              <a:t>A virtual memory system must provide facility for flexible data sharing to support the execution of parallel programs.</a:t>
            </a:r>
          </a:p>
        </p:txBody>
      </p:sp>
    </p:spTree>
    <p:extLst>
      <p:ext uri="{BB962C8B-B14F-4D97-AF65-F5344CB8AC3E}">
        <p14:creationId xmlns:p14="http://schemas.microsoft.com/office/powerpoint/2010/main" val="125152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endParaRPr lang="en-IN" dirty="0"/>
          </a:p>
        </p:txBody>
      </p:sp>
      <p:sp>
        <p:nvSpPr>
          <p:cNvPr id="3" name="Content Placeholder 2"/>
          <p:cNvSpPr>
            <a:spLocks noGrp="1"/>
          </p:cNvSpPr>
          <p:nvPr>
            <p:ph idx="1"/>
          </p:nvPr>
        </p:nvSpPr>
        <p:spPr>
          <a:xfrm>
            <a:off x="541986" y="769558"/>
            <a:ext cx="11095832" cy="5335028"/>
          </a:xfrm>
        </p:spPr>
        <p:txBody>
          <a:bodyPr>
            <a:normAutofit fontScale="92500" lnSpcReduction="20000"/>
          </a:bodyPr>
          <a:lstStyle/>
          <a:p>
            <a:pPr marL="536575" lvl="3">
              <a:lnSpc>
                <a:spcPct val="150000"/>
              </a:lnSpc>
            </a:pPr>
            <a:r>
              <a:rPr lang="en-US" sz="2800" b="1" dirty="0"/>
              <a:t>Protection</a:t>
            </a:r>
          </a:p>
          <a:p>
            <a:pPr lvl="1"/>
            <a:r>
              <a:rPr lang="en-IN" dirty="0"/>
              <a:t>When memory is shared among several processes, memory protection becomes an important requirement. </a:t>
            </a:r>
          </a:p>
          <a:p>
            <a:pPr lvl="1"/>
            <a:r>
              <a:rPr lang="en-IN" dirty="0"/>
              <a:t>The operating system must support mechanism that a virtual memory system can employ to protect memory object against unauthorised access.</a:t>
            </a:r>
            <a:endParaRPr lang="en-US" dirty="0"/>
          </a:p>
          <a:p>
            <a:pPr marL="536575" lvl="3">
              <a:lnSpc>
                <a:spcPct val="150000"/>
              </a:lnSpc>
            </a:pPr>
            <a:r>
              <a:rPr lang="en-US" sz="2800" b="1" dirty="0"/>
              <a:t>Efficiency</a:t>
            </a:r>
          </a:p>
          <a:p>
            <a:pPr marL="993775" lvl="4" algn="just">
              <a:lnSpc>
                <a:spcPct val="100000"/>
              </a:lnSpc>
            </a:pPr>
            <a:r>
              <a:rPr lang="en-IN" dirty="0"/>
              <a:t>A virtual memory system can become a bottleneck and limit the performance of the multiprocessor operating system. </a:t>
            </a:r>
          </a:p>
          <a:p>
            <a:pPr marL="993775" lvl="4" algn="just">
              <a:lnSpc>
                <a:spcPct val="100000"/>
              </a:lnSpc>
            </a:pPr>
            <a:r>
              <a:rPr lang="en-IN" dirty="0"/>
              <a:t>Ever said memory system must be efficient in performing address translations, page table lookups, page replacements, etc. </a:t>
            </a:r>
          </a:p>
          <a:p>
            <a:pPr marL="993775" lvl="4" algn="just">
              <a:lnSpc>
                <a:spcPct val="100000"/>
              </a:lnSpc>
            </a:pPr>
            <a:r>
              <a:rPr lang="en-IN" dirty="0"/>
              <a:t>It should run in parallel to take advantage of multiple processors.</a:t>
            </a:r>
            <a:endParaRPr lang="en-US" dirty="0"/>
          </a:p>
          <a:p>
            <a:endParaRPr lang="en-IN" dirty="0"/>
          </a:p>
          <a:p>
            <a:r>
              <a:rPr lang="en-IN" dirty="0"/>
              <a:t>The Mach operating system is designed for parallel and distributed environment.</a:t>
            </a:r>
          </a:p>
          <a:p>
            <a:r>
              <a:rPr lang="en-IN" dirty="0"/>
              <a:t>It can run on multiprocessor systems and support the execution of parallel applications.</a:t>
            </a:r>
          </a:p>
        </p:txBody>
      </p:sp>
    </p:spTree>
    <p:extLst>
      <p:ext uri="{BB962C8B-B14F-4D97-AF65-F5344CB8AC3E}">
        <p14:creationId xmlns:p14="http://schemas.microsoft.com/office/powerpoint/2010/main" val="125152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 Kernel</a:t>
            </a:r>
            <a:endParaRPr lang="en-IN" dirty="0"/>
          </a:p>
        </p:txBody>
      </p:sp>
      <p:sp>
        <p:nvSpPr>
          <p:cNvPr id="3" name="Content Placeholder 2"/>
          <p:cNvSpPr>
            <a:spLocks noGrp="1"/>
          </p:cNvSpPr>
          <p:nvPr>
            <p:ph idx="1"/>
          </p:nvPr>
        </p:nvSpPr>
        <p:spPr/>
        <p:txBody>
          <a:bodyPr/>
          <a:lstStyle/>
          <a:p>
            <a:r>
              <a:rPr lang="en-US" dirty="0"/>
              <a:t>Key component of Mach OS</a:t>
            </a:r>
          </a:p>
          <a:p>
            <a:r>
              <a:rPr lang="en-US" dirty="0"/>
              <a:t>Provide primitives for,</a:t>
            </a:r>
          </a:p>
          <a:p>
            <a:pPr lvl="1"/>
            <a:r>
              <a:rPr lang="en-US" dirty="0"/>
              <a:t>Building parallel and distributed applications</a:t>
            </a:r>
          </a:p>
          <a:p>
            <a:pPr lvl="1"/>
            <a:r>
              <a:rPr lang="en-US" dirty="0"/>
              <a:t>Process management</a:t>
            </a:r>
          </a:p>
          <a:p>
            <a:pPr lvl="1"/>
            <a:r>
              <a:rPr lang="en-US" dirty="0"/>
              <a:t>Memory management</a:t>
            </a:r>
          </a:p>
          <a:p>
            <a:pPr lvl="1"/>
            <a:r>
              <a:rPr lang="en-US" dirty="0" err="1"/>
              <a:t>Interprocess</a:t>
            </a:r>
            <a:r>
              <a:rPr lang="en-US" dirty="0"/>
              <a:t> communication</a:t>
            </a:r>
          </a:p>
          <a:p>
            <a:pPr lvl="1"/>
            <a:r>
              <a:rPr lang="en-US" dirty="0"/>
              <a:t>I/O services</a:t>
            </a:r>
          </a:p>
          <a:p>
            <a:pPr marL="228600" lvl="1"/>
            <a:r>
              <a:rPr lang="en-IN" dirty="0"/>
              <a:t>Other operating system services, which are useful to developers or end users, are built on top of the Mach Kernel.</a:t>
            </a:r>
          </a:p>
        </p:txBody>
      </p:sp>
    </p:spTree>
    <p:extLst>
      <p:ext uri="{BB962C8B-B14F-4D97-AF65-F5344CB8AC3E}">
        <p14:creationId xmlns:p14="http://schemas.microsoft.com/office/powerpoint/2010/main" val="2454007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 OS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82562" y="769938"/>
            <a:ext cx="6530014" cy="5334000"/>
          </a:xfrm>
        </p:spPr>
      </p:pic>
    </p:spTree>
    <p:extLst>
      <p:ext uri="{BB962C8B-B14F-4D97-AF65-F5344CB8AC3E}">
        <p14:creationId xmlns:p14="http://schemas.microsoft.com/office/powerpoint/2010/main" val="647703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823"/>
            <a:ext cx="10515600" cy="407607"/>
          </a:xfrm>
        </p:spPr>
        <p:txBody>
          <a:bodyPr/>
          <a:lstStyle/>
          <a:p>
            <a:r>
              <a:rPr lang="en-US" dirty="0"/>
              <a:t>Mach Kernel supports Five abstractions</a:t>
            </a:r>
            <a:endParaRPr lang="en-IN" dirty="0"/>
          </a:p>
        </p:txBody>
      </p:sp>
      <p:sp>
        <p:nvSpPr>
          <p:cNvPr id="3" name="Content Placeholder 2"/>
          <p:cNvSpPr>
            <a:spLocks noGrp="1"/>
          </p:cNvSpPr>
          <p:nvPr>
            <p:ph idx="1"/>
          </p:nvPr>
        </p:nvSpPr>
        <p:spPr>
          <a:xfrm>
            <a:off x="541986" y="1047404"/>
            <a:ext cx="10811814" cy="5057182"/>
          </a:xfrm>
        </p:spPr>
        <p:txBody>
          <a:bodyPr/>
          <a:lstStyle/>
          <a:p>
            <a:r>
              <a:rPr lang="en-US" dirty="0"/>
              <a:t>Threads</a:t>
            </a:r>
          </a:p>
          <a:p>
            <a:pPr lvl="1"/>
            <a:r>
              <a:rPr lang="en-IN" dirty="0"/>
              <a:t>A thread is the smallest independent unit of execution in Mach.</a:t>
            </a:r>
          </a:p>
          <a:p>
            <a:pPr lvl="1"/>
            <a:r>
              <a:rPr lang="en-IN" dirty="0"/>
              <a:t>A thread has a program counter and a set of registers.</a:t>
            </a:r>
            <a:endParaRPr lang="en-US" dirty="0"/>
          </a:p>
          <a:p>
            <a:r>
              <a:rPr lang="en-US" dirty="0"/>
              <a:t>Tasks</a:t>
            </a:r>
          </a:p>
          <a:p>
            <a:pPr lvl="1"/>
            <a:r>
              <a:rPr lang="en-IN" dirty="0"/>
              <a:t>A task is an execution environment that may consist of many threads.</a:t>
            </a:r>
          </a:p>
          <a:p>
            <a:pPr lvl="1"/>
            <a:r>
              <a:rPr lang="en-IN" dirty="0"/>
              <a:t>A task includes a paged virtual address space and protected access to the system resources. </a:t>
            </a:r>
          </a:p>
          <a:p>
            <a:pPr lvl="1"/>
            <a:r>
              <a:rPr lang="en-IN" dirty="0"/>
              <a:t>A task is the basic unit of resource allocation.</a:t>
            </a:r>
            <a:endParaRPr lang="en-US" dirty="0"/>
          </a:p>
          <a:p>
            <a:r>
              <a:rPr lang="en-US" dirty="0"/>
              <a:t>Ports</a:t>
            </a:r>
          </a:p>
          <a:p>
            <a:r>
              <a:rPr lang="en-US" dirty="0"/>
              <a:t>Messages</a:t>
            </a:r>
          </a:p>
          <a:p>
            <a:r>
              <a:rPr lang="en-US" dirty="0"/>
              <a:t>Memory objects</a:t>
            </a:r>
            <a:endParaRPr lang="en-IN" dirty="0"/>
          </a:p>
        </p:txBody>
      </p:sp>
    </p:spTree>
    <p:extLst>
      <p:ext uri="{BB962C8B-B14F-4D97-AF65-F5344CB8AC3E}">
        <p14:creationId xmlns:p14="http://schemas.microsoft.com/office/powerpoint/2010/main" val="34635301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823"/>
            <a:ext cx="10515600" cy="407607"/>
          </a:xfrm>
        </p:spPr>
        <p:txBody>
          <a:bodyPr/>
          <a:lstStyle/>
          <a:p>
            <a:r>
              <a:rPr lang="en-US" dirty="0"/>
              <a:t>Mach Kernel supports Five abstractions</a:t>
            </a:r>
            <a:endParaRPr lang="en-IN" dirty="0"/>
          </a:p>
        </p:txBody>
      </p:sp>
      <p:sp>
        <p:nvSpPr>
          <p:cNvPr id="3" name="Content Placeholder 2"/>
          <p:cNvSpPr>
            <a:spLocks noGrp="1"/>
          </p:cNvSpPr>
          <p:nvPr>
            <p:ph idx="1"/>
          </p:nvPr>
        </p:nvSpPr>
        <p:spPr>
          <a:xfrm>
            <a:off x="541986" y="1047404"/>
            <a:ext cx="10811814" cy="5057182"/>
          </a:xfrm>
        </p:spPr>
        <p:txBody>
          <a:bodyPr>
            <a:normAutofit lnSpcReduction="10000"/>
          </a:bodyPr>
          <a:lstStyle/>
          <a:p>
            <a:r>
              <a:rPr lang="en-US" dirty="0"/>
              <a:t>Ports</a:t>
            </a:r>
          </a:p>
          <a:p>
            <a:pPr lvl="1" algn="just"/>
            <a:r>
              <a:rPr lang="en-IN" dirty="0"/>
              <a:t>A port is a unidirectional channel associated with an object (example task, thread) that queues up messages for that object. </a:t>
            </a:r>
          </a:p>
          <a:p>
            <a:pPr lvl="1" algn="just"/>
            <a:r>
              <a:rPr lang="en-IN" dirty="0"/>
              <a:t>Task and Threads communicate with other task and Threads by performing send and receive operations on their ports, </a:t>
            </a:r>
          </a:p>
          <a:p>
            <a:pPr lvl="1" algn="just"/>
            <a:r>
              <a:rPr lang="en-IN" dirty="0"/>
              <a:t>A port is protected in the Kernel to ensure that only authorised task of threads can read or write to a port.</a:t>
            </a:r>
            <a:endParaRPr lang="en-US" dirty="0"/>
          </a:p>
          <a:p>
            <a:pPr algn="just"/>
            <a:r>
              <a:rPr lang="en-US" dirty="0"/>
              <a:t>Messages</a:t>
            </a:r>
          </a:p>
          <a:p>
            <a:pPr lvl="1" algn="just"/>
            <a:r>
              <a:rPr lang="en-IN" dirty="0"/>
              <a:t>A message is a typed collection of data used by Threads for communication.</a:t>
            </a:r>
          </a:p>
          <a:p>
            <a:pPr lvl="1" algn="just"/>
            <a:r>
              <a:rPr lang="en-IN" dirty="0"/>
              <a:t>Messages may be of an arbitrary size and can contain pointers and capabilities. </a:t>
            </a:r>
            <a:endParaRPr lang="en-US" dirty="0"/>
          </a:p>
          <a:p>
            <a:pPr algn="just"/>
            <a:r>
              <a:rPr lang="en-US" dirty="0"/>
              <a:t>Memory objects</a:t>
            </a:r>
          </a:p>
          <a:p>
            <a:pPr lvl="1" algn="just"/>
            <a:r>
              <a:rPr lang="en-IN" dirty="0"/>
              <a:t>A memory object is a contiguous repository of data, indexed by byte, upon which various operations such as read and write can be performed.</a:t>
            </a:r>
          </a:p>
          <a:p>
            <a:pPr lvl="1" algn="just"/>
            <a:r>
              <a:rPr lang="en-IN" dirty="0"/>
              <a:t>Memory objects act as a secondary storage in the Mac Operating System.</a:t>
            </a:r>
          </a:p>
        </p:txBody>
      </p:sp>
    </p:spTree>
    <p:extLst>
      <p:ext uri="{BB962C8B-B14F-4D97-AF65-F5344CB8AC3E}">
        <p14:creationId xmlns:p14="http://schemas.microsoft.com/office/powerpoint/2010/main" val="3463530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425070"/>
            <a:ext cx="10515600" cy="407607"/>
          </a:xfrm>
        </p:spPr>
        <p:txBody>
          <a:bodyPr/>
          <a:lstStyle/>
          <a:p>
            <a:r>
              <a:rPr lang="en-US" dirty="0"/>
              <a:t>Task address space</a:t>
            </a:r>
            <a:endParaRPr lang="en-IN" dirty="0"/>
          </a:p>
        </p:txBody>
      </p:sp>
      <p:sp>
        <p:nvSpPr>
          <p:cNvPr id="3" name="Content Placeholder 2"/>
          <p:cNvSpPr>
            <a:spLocks noGrp="1"/>
          </p:cNvSpPr>
          <p:nvPr>
            <p:ph idx="1"/>
          </p:nvPr>
        </p:nvSpPr>
        <p:spPr>
          <a:xfrm>
            <a:off x="541986" y="1064028"/>
            <a:ext cx="10811814" cy="5040557"/>
          </a:xfrm>
        </p:spPr>
        <p:txBody>
          <a:bodyPr/>
          <a:lstStyle/>
          <a:p>
            <a:r>
              <a:rPr lang="en-IN" dirty="0"/>
              <a:t>A Page in a task address space is either allocated / unallocated.</a:t>
            </a:r>
          </a:p>
          <a:p>
            <a:r>
              <a:rPr lang="en-IN" dirty="0"/>
              <a:t>Regions : Continuous chunks of virtual addresses.</a:t>
            </a:r>
          </a:p>
          <a:p>
            <a:pPr lvl="3"/>
            <a:r>
              <a:rPr lang="en-IN" dirty="0"/>
              <a:t> A region in a virtual address space is specified by a base address and a size.</a:t>
            </a:r>
          </a:p>
          <a:p>
            <a:pPr lvl="3"/>
            <a:r>
              <a:rPr lang="en-IN" dirty="0"/>
              <a:t>A virtual address issued by a task is valid only if it falls in an allocated region in that task's virtual address space.</a:t>
            </a:r>
          </a:p>
          <a:p>
            <a:r>
              <a:rPr lang="en-IN" dirty="0"/>
              <a:t>The Mach virtual memory system support several operations that are often needed in advance application such as:</a:t>
            </a:r>
          </a:p>
          <a:p>
            <a:pPr lvl="1"/>
            <a:r>
              <a:rPr lang="en-IN" dirty="0"/>
              <a:t>Accessing address space of the task</a:t>
            </a:r>
          </a:p>
          <a:p>
            <a:pPr lvl="1"/>
            <a:r>
              <a:rPr lang="en-IN" dirty="0"/>
              <a:t>Access address space of other tasks</a:t>
            </a:r>
          </a:p>
          <a:p>
            <a:pPr lvl="1"/>
            <a:r>
              <a:rPr lang="en-IN" dirty="0"/>
              <a:t>Copy a region within an address space</a:t>
            </a:r>
          </a:p>
          <a:p>
            <a:endParaRPr lang="en-IN" dirty="0"/>
          </a:p>
          <a:p>
            <a:endParaRPr lang="en-IN" dirty="0"/>
          </a:p>
        </p:txBody>
      </p:sp>
    </p:spTree>
    <p:extLst>
      <p:ext uri="{BB962C8B-B14F-4D97-AF65-F5344CB8AC3E}">
        <p14:creationId xmlns:p14="http://schemas.microsoft.com/office/powerpoint/2010/main" val="10857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92" y="475407"/>
            <a:ext cx="10515600" cy="407607"/>
          </a:xfrm>
        </p:spPr>
        <p:txBody>
          <a:bodyPr/>
          <a:lstStyle/>
          <a:p>
            <a:r>
              <a:rPr lang="en-IN" sz="3200" dirty="0"/>
              <a:t>Loosely Coupled Multiprocessor System.</a:t>
            </a:r>
          </a:p>
        </p:txBody>
      </p:sp>
      <p:sp>
        <p:nvSpPr>
          <p:cNvPr id="3" name="Content Placeholder 2"/>
          <p:cNvSpPr>
            <a:spLocks noGrp="1"/>
          </p:cNvSpPr>
          <p:nvPr>
            <p:ph idx="1"/>
          </p:nvPr>
        </p:nvSpPr>
        <p:spPr>
          <a:xfrm>
            <a:off x="541986" y="1213944"/>
            <a:ext cx="10811814" cy="4685689"/>
          </a:xfrm>
        </p:spPr>
        <p:txBody>
          <a:bodyPr>
            <a:normAutofit/>
          </a:bodyPr>
          <a:lstStyle/>
          <a:p>
            <a:pPr marL="0" indent="0" algn="just">
              <a:lnSpc>
                <a:spcPct val="100000"/>
              </a:lnSpc>
            </a:pPr>
            <a:r>
              <a:rPr lang="en-IN" dirty="0"/>
              <a:t> There is distributed memory instead of shared memory. </a:t>
            </a:r>
          </a:p>
          <a:p>
            <a:pPr marL="0" indent="0" algn="just">
              <a:lnSpc>
                <a:spcPct val="100000"/>
              </a:lnSpc>
            </a:pPr>
            <a:r>
              <a:rPr lang="en-IN" dirty="0"/>
              <a:t>In loosely coupled multiprocessor system, data rate is low rather than tightly coupled multiprocessor system. </a:t>
            </a:r>
          </a:p>
          <a:p>
            <a:pPr marL="0" indent="0" algn="just">
              <a:lnSpc>
                <a:spcPct val="100000"/>
              </a:lnSpc>
            </a:pPr>
            <a:r>
              <a:rPr lang="en-IN" dirty="0"/>
              <a:t>In loosely coupled multiprocessor system, modules are connected through MTS (Message transfer system) network..</a:t>
            </a:r>
          </a:p>
          <a:p>
            <a:pPr marL="552450" lvl="2" indent="0" algn="just">
              <a:lnSpc>
                <a:spcPct val="100000"/>
              </a:lnSpc>
            </a:pPr>
            <a:endParaRPr lang="en-IN" dirty="0"/>
          </a:p>
          <a:p>
            <a:pPr marL="552450" lvl="2" indent="0" algn="just">
              <a:lnSpc>
                <a:spcPct val="100000"/>
              </a:lnSpc>
            </a:pPr>
            <a:endParaRPr lang="en-IN" dirty="0"/>
          </a:p>
          <a:p>
            <a:pPr marL="552450" lvl="2" indent="0" algn="just">
              <a:lnSpc>
                <a:spcPct val="100000"/>
              </a:lnSpc>
            </a:pPr>
            <a:endParaRPr lang="en-IN" dirty="0"/>
          </a:p>
          <a:p>
            <a:pPr marL="0" indent="0" algn="just">
              <a:lnSpc>
                <a:spcPct val="100000"/>
              </a:lnSpc>
            </a:pPr>
            <a:endParaRPr lang="en-US"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8</a:t>
            </a:fld>
            <a:endParaRPr lang="en-IN"/>
          </a:p>
        </p:txBody>
      </p:sp>
      <p:pic>
        <p:nvPicPr>
          <p:cNvPr id="1028" name="Picture 4"/>
          <p:cNvPicPr>
            <a:picLocks noChangeAspect="1" noChangeArrowheads="1"/>
          </p:cNvPicPr>
          <p:nvPr/>
        </p:nvPicPr>
        <p:blipFill>
          <a:blip r:embed="rId2"/>
          <a:srcRect/>
          <a:stretch>
            <a:fillRect/>
          </a:stretch>
        </p:blipFill>
        <p:spPr bwMode="auto">
          <a:xfrm>
            <a:off x="3245068" y="3648075"/>
            <a:ext cx="5898931" cy="3209925"/>
          </a:xfrm>
          <a:prstGeom prst="rect">
            <a:avLst/>
          </a:prstGeom>
          <a:noFill/>
          <a:ln w="9525">
            <a:noFill/>
            <a:miter lim="800000"/>
            <a:headEnd/>
            <a:tailEnd/>
          </a:ln>
          <a:effectLst/>
        </p:spPr>
      </p:pic>
    </p:spTree>
    <p:extLst>
      <p:ext uri="{BB962C8B-B14F-4D97-AF65-F5344CB8AC3E}">
        <p14:creationId xmlns:p14="http://schemas.microsoft.com/office/powerpoint/2010/main" val="1148362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protection</a:t>
            </a:r>
            <a:endParaRPr lang="en-IN" dirty="0"/>
          </a:p>
        </p:txBody>
      </p:sp>
      <p:sp>
        <p:nvSpPr>
          <p:cNvPr id="3" name="Content Placeholder 2"/>
          <p:cNvSpPr>
            <a:spLocks noGrp="1"/>
          </p:cNvSpPr>
          <p:nvPr>
            <p:ph idx="1"/>
          </p:nvPr>
        </p:nvSpPr>
        <p:spPr/>
        <p:txBody>
          <a:bodyPr>
            <a:normAutofit lnSpcReduction="10000"/>
          </a:bodyPr>
          <a:lstStyle/>
          <a:p>
            <a:r>
              <a:rPr lang="en-IN" dirty="0"/>
              <a:t>Virtual memory protection is enforced at the page level.</a:t>
            </a:r>
          </a:p>
          <a:p>
            <a:r>
              <a:rPr lang="en-IN" dirty="0"/>
              <a:t>Each allocated page has the following two protection codes associated with it.</a:t>
            </a:r>
          </a:p>
          <a:p>
            <a:r>
              <a:rPr lang="en-IN" dirty="0"/>
              <a:t>1) The Current protection code</a:t>
            </a:r>
          </a:p>
          <a:p>
            <a:pPr lvl="2"/>
            <a:r>
              <a:rPr lang="en-IN" dirty="0"/>
              <a:t>Which corresponds to the protection associated with a page for memory references.</a:t>
            </a:r>
          </a:p>
          <a:p>
            <a:r>
              <a:rPr lang="en-IN" dirty="0"/>
              <a:t>2) Maximum protection code</a:t>
            </a:r>
          </a:p>
          <a:p>
            <a:pPr lvl="2"/>
            <a:r>
              <a:rPr lang="en-IN" dirty="0"/>
              <a:t>Which limits the value of the current protection.</a:t>
            </a:r>
          </a:p>
          <a:p>
            <a:r>
              <a:rPr lang="en-IN" dirty="0"/>
              <a:t>A page protection consists of a combination of read, write and execute permissions.</a:t>
            </a:r>
          </a:p>
          <a:p>
            <a:r>
              <a:rPr lang="en-IN" dirty="0"/>
              <a:t>Mach Provides that set the current or maximum protection.</a:t>
            </a:r>
          </a:p>
          <a:p>
            <a:r>
              <a:rPr lang="en-IN" dirty="0"/>
              <a:t>The current protection can only include the permission specified in the maximum protection.</a:t>
            </a:r>
          </a:p>
          <a:p>
            <a:r>
              <a:rPr lang="en-IN" dirty="0"/>
              <a:t>The maximum protection can only be lowered. That is permission specified in the maximum protection can be deleted but new permissions cannot be added.</a:t>
            </a:r>
          </a:p>
        </p:txBody>
      </p:sp>
    </p:spTree>
    <p:extLst>
      <p:ext uri="{BB962C8B-B14F-4D97-AF65-F5344CB8AC3E}">
        <p14:creationId xmlns:p14="http://schemas.microsoft.com/office/powerpoint/2010/main" val="7905951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451" y="292067"/>
            <a:ext cx="10515600" cy="407607"/>
          </a:xfrm>
        </p:spPr>
        <p:txBody>
          <a:bodyPr/>
          <a:lstStyle/>
          <a:p>
            <a:r>
              <a:rPr lang="en-IN" dirty="0"/>
              <a:t>Machine independence</a:t>
            </a:r>
          </a:p>
        </p:txBody>
      </p:sp>
      <p:sp>
        <p:nvSpPr>
          <p:cNvPr id="3" name="Content Placeholder 2"/>
          <p:cNvSpPr>
            <a:spLocks noGrp="1"/>
          </p:cNvSpPr>
          <p:nvPr>
            <p:ph idx="1"/>
          </p:nvPr>
        </p:nvSpPr>
        <p:spPr>
          <a:xfrm>
            <a:off x="541986" y="864524"/>
            <a:ext cx="10811814" cy="5240062"/>
          </a:xfrm>
        </p:spPr>
        <p:txBody>
          <a:bodyPr>
            <a:normAutofit fontScale="92500" lnSpcReduction="20000"/>
          </a:bodyPr>
          <a:lstStyle/>
          <a:p>
            <a:pPr algn="just"/>
            <a:r>
              <a:rPr lang="en-IN" dirty="0"/>
              <a:t>To support portability across a wide range of architectures, a machine - independent virtual memory system is the goal of Mach virtual memory system.</a:t>
            </a:r>
          </a:p>
          <a:p>
            <a:pPr algn="just"/>
            <a:r>
              <a:rPr lang="en-IN" dirty="0"/>
              <a:t>Splitting the implementation into two parts:</a:t>
            </a:r>
          </a:p>
          <a:p>
            <a:pPr lvl="1" algn="just"/>
            <a:r>
              <a:rPr lang="en-IN" dirty="0"/>
              <a:t>Machine independent part –  </a:t>
            </a:r>
          </a:p>
          <a:p>
            <a:pPr lvl="3" algn="just"/>
            <a:r>
              <a:rPr lang="en-IN" dirty="0"/>
              <a:t>This split is based on the assumption that there exists a paged memory management unit (MMU) with minimal functionality.</a:t>
            </a:r>
          </a:p>
          <a:p>
            <a:pPr lvl="3" algn="just"/>
            <a:r>
              <a:rPr lang="en-IN" dirty="0"/>
              <a:t>responsible for maintaining high level machine independent data structures.</a:t>
            </a:r>
          </a:p>
          <a:p>
            <a:pPr lvl="3" algn="just"/>
            <a:r>
              <a:rPr lang="en-IN" dirty="0"/>
              <a:t>In case of page fault, entire mapping information can be constructed from the machine-independent data structures.</a:t>
            </a:r>
          </a:p>
          <a:p>
            <a:pPr lvl="1" algn="just"/>
            <a:r>
              <a:rPr lang="en-IN" dirty="0"/>
              <a:t>Machine dependent part – </a:t>
            </a:r>
          </a:p>
          <a:p>
            <a:pPr lvl="3" algn="just"/>
            <a:r>
              <a:rPr lang="en-IN" dirty="0"/>
              <a:t>The </a:t>
            </a:r>
            <a:r>
              <a:rPr lang="en-IN" dirty="0" err="1"/>
              <a:t>pmap</a:t>
            </a:r>
            <a:r>
              <a:rPr lang="en-IN" dirty="0"/>
              <a:t> module( physical address space) is the only machine-depended part in the Mach Virtual memory system.</a:t>
            </a:r>
          </a:p>
          <a:p>
            <a:pPr lvl="3" algn="just"/>
            <a:r>
              <a:rPr lang="en-IN" dirty="0"/>
              <a:t>responsible for management of the physical address space.</a:t>
            </a:r>
          </a:p>
          <a:p>
            <a:pPr marL="271463" lvl="3" algn="just"/>
            <a:endParaRPr lang="en-IN" dirty="0"/>
          </a:p>
          <a:p>
            <a:pPr marL="271463" lvl="3" algn="just"/>
            <a:r>
              <a:rPr lang="en-IN" dirty="0"/>
              <a:t>The Mach Virtual memory system provides two types of independence to higher layers:</a:t>
            </a:r>
          </a:p>
          <a:p>
            <a:pPr lvl="2"/>
            <a:r>
              <a:rPr lang="en-IN" dirty="0"/>
              <a:t>OS independence</a:t>
            </a:r>
          </a:p>
          <a:p>
            <a:pPr lvl="2"/>
            <a:r>
              <a:rPr lang="en-IN" dirty="0"/>
              <a:t>Paging-store independence</a:t>
            </a:r>
          </a:p>
          <a:p>
            <a:endParaRPr lang="en-IN" dirty="0"/>
          </a:p>
        </p:txBody>
      </p:sp>
    </p:spTree>
    <p:extLst>
      <p:ext uri="{BB962C8B-B14F-4D97-AF65-F5344CB8AC3E}">
        <p14:creationId xmlns:p14="http://schemas.microsoft.com/office/powerpoint/2010/main" val="39776653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sharing</a:t>
            </a:r>
          </a:p>
        </p:txBody>
      </p:sp>
      <p:sp>
        <p:nvSpPr>
          <p:cNvPr id="3" name="Content Placeholder 2"/>
          <p:cNvSpPr>
            <a:spLocks noGrp="1"/>
          </p:cNvSpPr>
          <p:nvPr>
            <p:ph idx="1"/>
          </p:nvPr>
        </p:nvSpPr>
        <p:spPr/>
        <p:txBody>
          <a:bodyPr/>
          <a:lstStyle/>
          <a:p>
            <a:r>
              <a:rPr lang="en-IN" dirty="0"/>
              <a:t>The ability to share memory among several task is very important for the efficient execution of parallel applications.</a:t>
            </a:r>
          </a:p>
          <a:p>
            <a:r>
              <a:rPr lang="en-IN" dirty="0"/>
              <a:t>Theses applications can use shared memory for efficient process synchronisation and </a:t>
            </a:r>
            <a:r>
              <a:rPr lang="en-IN" dirty="0" err="1"/>
              <a:t>interprocess</a:t>
            </a:r>
            <a:r>
              <a:rPr lang="en-IN" dirty="0"/>
              <a:t> communication.</a:t>
            </a:r>
          </a:p>
          <a:p>
            <a:r>
              <a:rPr lang="en-IN" dirty="0"/>
              <a:t> Different task can share a page by installing that page in the virtual address space.</a:t>
            </a:r>
          </a:p>
          <a:p>
            <a:r>
              <a:rPr lang="en-IN" dirty="0"/>
              <a:t>Only one copy of the page is present in main memory</a:t>
            </a:r>
          </a:p>
          <a:p>
            <a:r>
              <a:rPr lang="en-IN" dirty="0"/>
              <a:t>The Mach virtual memory system allows the sharing of memory via the inheritance mechanism.</a:t>
            </a:r>
          </a:p>
          <a:p>
            <a:r>
              <a:rPr lang="en-IN" dirty="0"/>
              <a:t>In Mach, a new address space is created when a task is created.</a:t>
            </a:r>
          </a:p>
          <a:p>
            <a:endParaRPr lang="en-IN" dirty="0"/>
          </a:p>
        </p:txBody>
      </p:sp>
    </p:spTree>
    <p:extLst>
      <p:ext uri="{BB962C8B-B14F-4D97-AF65-F5344CB8AC3E}">
        <p14:creationId xmlns:p14="http://schemas.microsoft.com/office/powerpoint/2010/main" val="3929436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sharing</a:t>
            </a:r>
          </a:p>
        </p:txBody>
      </p:sp>
      <p:sp>
        <p:nvSpPr>
          <p:cNvPr id="3" name="Content Placeholder 2"/>
          <p:cNvSpPr>
            <a:spLocks noGrp="1"/>
          </p:cNvSpPr>
          <p:nvPr>
            <p:ph idx="1"/>
          </p:nvPr>
        </p:nvSpPr>
        <p:spPr/>
        <p:txBody>
          <a:bodyPr/>
          <a:lstStyle/>
          <a:p>
            <a:pPr algn="just"/>
            <a:r>
              <a:rPr lang="en-IN" dirty="0"/>
              <a:t>The inheritance attribute of a page can take the values: </a:t>
            </a:r>
          </a:p>
          <a:p>
            <a:pPr algn="just"/>
            <a:r>
              <a:rPr lang="en-IN" dirty="0"/>
              <a:t>  None, Copy and share. </a:t>
            </a:r>
          </a:p>
          <a:p>
            <a:pPr algn="just"/>
            <a:r>
              <a:rPr lang="en-IN" dirty="0"/>
              <a:t>If a page is in none inheritance mode, the child task does not inherit that page. </a:t>
            </a:r>
          </a:p>
          <a:p>
            <a:pPr algn="just"/>
            <a:r>
              <a:rPr lang="en-IN" dirty="0"/>
              <a:t>If a page is in the copy mode, the child receives a copy of the page and subsequent modifications to that page only affect the task making the modifications. </a:t>
            </a:r>
          </a:p>
          <a:p>
            <a:pPr algn="just"/>
            <a:r>
              <a:rPr lang="en-IN" dirty="0"/>
              <a:t>If a page is in the share mode, the same copy of the page is shared between the parent and the child task.</a:t>
            </a:r>
          </a:p>
        </p:txBody>
      </p:sp>
    </p:spTree>
    <p:extLst>
      <p:ext uri="{BB962C8B-B14F-4D97-AF65-F5344CB8AC3E}">
        <p14:creationId xmlns:p14="http://schemas.microsoft.com/office/powerpoint/2010/main" val="39294361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1"/>
            <a:ext cx="10515600" cy="407607"/>
          </a:xfrm>
        </p:spPr>
        <p:txBody>
          <a:bodyPr/>
          <a:lstStyle/>
          <a:p>
            <a:r>
              <a:rPr lang="en-IN" dirty="0"/>
              <a:t>Efficiency considerations</a:t>
            </a:r>
          </a:p>
        </p:txBody>
      </p:sp>
      <p:sp>
        <p:nvSpPr>
          <p:cNvPr id="3" name="Content Placeholder 2"/>
          <p:cNvSpPr>
            <a:spLocks noGrp="1"/>
          </p:cNvSpPr>
          <p:nvPr>
            <p:ph idx="1"/>
          </p:nvPr>
        </p:nvSpPr>
        <p:spPr>
          <a:xfrm>
            <a:off x="541986" y="881148"/>
            <a:ext cx="10811814" cy="5223437"/>
          </a:xfrm>
        </p:spPr>
        <p:txBody>
          <a:bodyPr/>
          <a:lstStyle/>
          <a:p>
            <a:r>
              <a:rPr lang="en-IN" dirty="0"/>
              <a:t>The Mach virtual memory system uses the following techniques to increase efficiency: </a:t>
            </a:r>
          </a:p>
          <a:p>
            <a:pPr lvl="1"/>
            <a:r>
              <a:rPr lang="en-IN" dirty="0"/>
              <a:t>Parallel implementation -</a:t>
            </a:r>
          </a:p>
          <a:p>
            <a:pPr lvl="2"/>
            <a:r>
              <a:rPr lang="en-IN" dirty="0"/>
              <a:t>All algorithms are designed to run in parallel and all data structures are designed to allow a highly parallel access.</a:t>
            </a:r>
          </a:p>
          <a:p>
            <a:pPr lvl="1"/>
            <a:r>
              <a:rPr lang="en-IN" dirty="0"/>
              <a:t>Simplicity – Use simple algorithms and data structures.</a:t>
            </a:r>
          </a:p>
          <a:p>
            <a:pPr lvl="1"/>
            <a:r>
              <a:rPr lang="en-IN" dirty="0"/>
              <a:t>Lazy evaluation – </a:t>
            </a:r>
          </a:p>
          <a:p>
            <a:pPr lvl="4"/>
            <a:r>
              <a:rPr lang="en-IN" dirty="0"/>
              <a:t>The evaluation of a function is postponed as long as possible in the hope that the evaluation will never be did needed. </a:t>
            </a:r>
          </a:p>
          <a:p>
            <a:pPr lvl="4"/>
            <a:r>
              <a:rPr lang="en-IN" dirty="0"/>
              <a:t>to increase time and space efficiency </a:t>
            </a:r>
          </a:p>
          <a:p>
            <a:pPr lvl="4"/>
            <a:r>
              <a:rPr lang="en-IN" dirty="0"/>
              <a:t>Copy-on-write operation</a:t>
            </a:r>
          </a:p>
        </p:txBody>
      </p:sp>
    </p:spTree>
    <p:extLst>
      <p:ext uri="{BB962C8B-B14F-4D97-AF65-F5344CB8AC3E}">
        <p14:creationId xmlns:p14="http://schemas.microsoft.com/office/powerpoint/2010/main" val="4031850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823"/>
            <a:ext cx="10515600" cy="407607"/>
          </a:xfrm>
        </p:spPr>
        <p:txBody>
          <a:bodyPr/>
          <a:lstStyle/>
          <a:p>
            <a:r>
              <a:rPr lang="en-IN" dirty="0"/>
              <a:t>Implementation: Data structures and Algorithms</a:t>
            </a:r>
          </a:p>
        </p:txBody>
      </p:sp>
      <p:sp>
        <p:nvSpPr>
          <p:cNvPr id="3" name="Content Placeholder 2"/>
          <p:cNvSpPr>
            <a:spLocks noGrp="1"/>
          </p:cNvSpPr>
          <p:nvPr>
            <p:ph idx="1"/>
          </p:nvPr>
        </p:nvSpPr>
        <p:spPr>
          <a:xfrm>
            <a:off x="541986" y="1147156"/>
            <a:ext cx="10811814" cy="4957430"/>
          </a:xfrm>
        </p:spPr>
        <p:txBody>
          <a:bodyPr/>
          <a:lstStyle/>
          <a:p>
            <a:pPr marL="0" indent="0">
              <a:buNone/>
            </a:pPr>
            <a:r>
              <a:rPr lang="en-IN" dirty="0"/>
              <a:t>The Mach virtual memory system uses four basic data structures: </a:t>
            </a:r>
          </a:p>
          <a:p>
            <a:pPr marL="1371600" lvl="2" indent="-457200">
              <a:buFont typeface="+mj-lt"/>
              <a:buAutoNum type="arabicPeriod"/>
            </a:pPr>
            <a:r>
              <a:rPr lang="en-IN" dirty="0"/>
              <a:t>Memory objects:</a:t>
            </a:r>
          </a:p>
          <a:p>
            <a:pPr marL="1828800" lvl="3" indent="-457200"/>
            <a:r>
              <a:rPr lang="en-IN" dirty="0"/>
              <a:t>It is repository of data that can be mapped into address space of a task.</a:t>
            </a:r>
          </a:p>
          <a:p>
            <a:pPr marL="1371600" lvl="2" indent="-457200">
              <a:buFont typeface="+mj-lt"/>
              <a:buAutoNum type="arabicPeriod"/>
            </a:pPr>
            <a:r>
              <a:rPr lang="en-IN" dirty="0" err="1"/>
              <a:t>Pmap</a:t>
            </a:r>
            <a:r>
              <a:rPr lang="en-IN" dirty="0"/>
              <a:t> structures:</a:t>
            </a:r>
          </a:p>
          <a:p>
            <a:pPr marL="1828800" lvl="3" indent="-457200"/>
            <a:r>
              <a:rPr lang="en-IN" dirty="0"/>
              <a:t>Is a Hardware defined physical map that translates a virtual address to a physical address.</a:t>
            </a:r>
          </a:p>
          <a:p>
            <a:pPr marL="1371600" lvl="2" indent="-457200" algn="just">
              <a:buFont typeface="+mj-lt"/>
              <a:buAutoNum type="arabicPeriod"/>
            </a:pPr>
            <a:r>
              <a:rPr lang="en-IN" dirty="0"/>
              <a:t>Resident page tables –Information about physical pages is maintained in a page table also called a resident page table whose entries are indexed by physical page number. A page entry in the page table may be linked into the following list:  memory object list, memory allocation queues, object/offset hash bucket</a:t>
            </a:r>
          </a:p>
          <a:p>
            <a:pPr marL="1371600" lvl="2" indent="-457200">
              <a:buFont typeface="+mj-lt"/>
              <a:buAutoNum type="arabicPeriod"/>
            </a:pPr>
            <a:r>
              <a:rPr lang="en-IN" dirty="0"/>
              <a:t>Address maps – maps contiguous chunks of virtual addresses.</a:t>
            </a:r>
          </a:p>
          <a:p>
            <a:pPr marL="1371600" lvl="2" indent="-457200">
              <a:buFont typeface="+mj-lt"/>
              <a:buAutoNum type="arabicPeriod"/>
            </a:pPr>
            <a:endParaRPr lang="en-IN" dirty="0"/>
          </a:p>
        </p:txBody>
      </p:sp>
    </p:spTree>
    <p:extLst>
      <p:ext uri="{BB962C8B-B14F-4D97-AF65-F5344CB8AC3E}">
        <p14:creationId xmlns:p14="http://schemas.microsoft.com/office/powerpoint/2010/main" val="1496983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a:t>
            </a:r>
          </a:p>
        </p:txBody>
      </p:sp>
      <p:sp>
        <p:nvSpPr>
          <p:cNvPr id="3" name="Content Placeholder 2"/>
          <p:cNvSpPr>
            <a:spLocks noGrp="1"/>
          </p:cNvSpPr>
          <p:nvPr>
            <p:ph idx="1"/>
          </p:nvPr>
        </p:nvSpPr>
        <p:spPr/>
        <p:txBody>
          <a:bodyPr>
            <a:normAutofit fontScale="92500" lnSpcReduction="20000"/>
          </a:bodyPr>
          <a:lstStyle/>
          <a:p>
            <a:pPr algn="just"/>
            <a:r>
              <a:rPr lang="en-IN" dirty="0"/>
              <a:t>The Page Replacement Algorithm:</a:t>
            </a:r>
          </a:p>
          <a:p>
            <a:pPr lvl="1" algn="just"/>
            <a:r>
              <a:rPr lang="en-IN" dirty="0"/>
              <a:t>A page replacement algorithm decides which page in the physical memory to replace in the event of a page fault. </a:t>
            </a:r>
          </a:p>
          <a:p>
            <a:pPr lvl="1" algn="just"/>
            <a:r>
              <a:rPr lang="en-IN" dirty="0"/>
              <a:t>The replacement algorithm in Mach is a modified-FIFO algorithm that keeps all the physical memory pages in one of the following three FIFO queues: </a:t>
            </a:r>
          </a:p>
          <a:p>
            <a:pPr lvl="1" algn="just">
              <a:buNone/>
            </a:pPr>
            <a:r>
              <a:rPr lang="en-IN" dirty="0"/>
              <a:t>1. The free list: </a:t>
            </a:r>
          </a:p>
          <a:p>
            <a:pPr lvl="1" algn="just"/>
            <a:r>
              <a:rPr lang="en-IN" dirty="0"/>
              <a:t>This contains pages that are free to use. These pages are not currently allocated to any task and can be allocated to any tough </a:t>
            </a:r>
          </a:p>
          <a:p>
            <a:pPr lvl="1" algn="just"/>
            <a:endParaRPr lang="en-IN" dirty="0"/>
          </a:p>
          <a:p>
            <a:pPr lvl="1" algn="just">
              <a:buNone/>
            </a:pPr>
            <a:r>
              <a:rPr lang="en-IN" dirty="0"/>
              <a:t>2. The active list:</a:t>
            </a:r>
          </a:p>
          <a:p>
            <a:pPr marL="531813" lvl="1" indent="-74613" algn="just"/>
            <a:r>
              <a:rPr lang="en-IN" dirty="0"/>
              <a:t> This contains all pages that are actively in use by task. when a page is allocated it is removed from the free list and placed at the end of the active list</a:t>
            </a:r>
          </a:p>
          <a:p>
            <a:pPr marL="531813" lvl="1" indent="-74613" algn="just"/>
            <a:endParaRPr lang="en-IN" dirty="0"/>
          </a:p>
          <a:p>
            <a:pPr marL="531813" lvl="1" indent="-74613" algn="just">
              <a:buNone/>
            </a:pPr>
            <a:r>
              <a:rPr lang="en-IN" dirty="0"/>
              <a:t>3. The inactive list: </a:t>
            </a:r>
          </a:p>
          <a:p>
            <a:pPr marL="531813" lvl="1" indent="-74613" algn="just">
              <a:buNone/>
            </a:pPr>
            <a:r>
              <a:rPr lang="en-IN" dirty="0"/>
              <a:t>     This contains pages that are not in use in any address space, but very recently in use. </a:t>
            </a:r>
          </a:p>
          <a:p>
            <a:pPr marL="531813" lvl="1" indent="-74613" algn="just">
              <a:buNone/>
            </a:pPr>
            <a:endParaRPr lang="en-IN" dirty="0"/>
          </a:p>
          <a:p>
            <a:pPr marL="531813" lvl="1" indent="-74613" algn="just"/>
            <a:r>
              <a:rPr lang="en-IN" dirty="0"/>
              <a:t> Special kernel thread called a </a:t>
            </a:r>
            <a:r>
              <a:rPr lang="en-IN" sz="2600" b="1" i="1" dirty="0" err="1"/>
              <a:t>Pageout</a:t>
            </a:r>
            <a:r>
              <a:rPr lang="en-IN" sz="2600" b="1" i="1" dirty="0"/>
              <a:t> Daemon </a:t>
            </a:r>
            <a:r>
              <a:rPr lang="en-IN" dirty="0"/>
              <a:t>performs page replacement and management of these list.</a:t>
            </a:r>
          </a:p>
        </p:txBody>
      </p:sp>
      <p:sp>
        <p:nvSpPr>
          <p:cNvPr id="4" name="Slide Number Placeholder 3"/>
          <p:cNvSpPr>
            <a:spLocks noGrp="1"/>
          </p:cNvSpPr>
          <p:nvPr>
            <p:ph type="sldNum" sz="quarter" idx="12"/>
          </p:nvPr>
        </p:nvSpPr>
        <p:spPr/>
        <p:txBody>
          <a:bodyPr/>
          <a:lstStyle/>
          <a:p>
            <a:fld id="{0626A560-D43F-4E42-9E25-CE5313D6E885}" type="slidenum">
              <a:rPr lang="en-IN" smtClean="0"/>
              <a:pPr/>
              <a:t>86</a:t>
            </a:fld>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a:t>
            </a:r>
          </a:p>
        </p:txBody>
      </p:sp>
      <p:sp>
        <p:nvSpPr>
          <p:cNvPr id="3" name="Content Placeholder 2"/>
          <p:cNvSpPr>
            <a:spLocks noGrp="1"/>
          </p:cNvSpPr>
          <p:nvPr>
            <p:ph idx="1"/>
          </p:nvPr>
        </p:nvSpPr>
        <p:spPr>
          <a:xfrm>
            <a:off x="541985" y="769557"/>
            <a:ext cx="11245461" cy="5797497"/>
          </a:xfrm>
        </p:spPr>
        <p:txBody>
          <a:bodyPr>
            <a:normAutofit fontScale="92500" lnSpcReduction="20000"/>
          </a:bodyPr>
          <a:lstStyle/>
          <a:p>
            <a:pPr algn="just"/>
            <a:r>
              <a:rPr lang="en-IN" dirty="0"/>
              <a:t>The Page fault Handler: </a:t>
            </a:r>
          </a:p>
          <a:p>
            <a:pPr marL="1425575" algn="just"/>
            <a:r>
              <a:rPr lang="en-IN" dirty="0"/>
              <a:t>   Page fault handler is invoked when a page is referenced for which there is either an invalid mapping or a protection violation. </a:t>
            </a:r>
          </a:p>
          <a:p>
            <a:pPr marL="1425575" algn="just"/>
            <a:r>
              <a:rPr lang="en-IN" dirty="0"/>
              <a:t>The page fault handler has the following responsibilities: </a:t>
            </a:r>
          </a:p>
          <a:p>
            <a:pPr marL="1425575" algn="just"/>
            <a:r>
              <a:rPr lang="en-IN" dirty="0"/>
              <a:t>   1. Validity and protection </a:t>
            </a:r>
          </a:p>
          <a:p>
            <a:pPr marL="1425575" algn="just"/>
            <a:r>
              <a:rPr lang="en-IN" dirty="0"/>
              <a:t>   2. Page lookup </a:t>
            </a:r>
          </a:p>
          <a:p>
            <a:pPr marL="1425575" algn="just"/>
            <a:r>
              <a:rPr lang="en-IN" dirty="0"/>
              <a:t>   3. Hardware validation</a:t>
            </a:r>
          </a:p>
          <a:p>
            <a:pPr marL="261938" algn="just"/>
            <a:r>
              <a:rPr lang="en-IN" dirty="0"/>
              <a:t>Locking protocols: </a:t>
            </a:r>
          </a:p>
          <a:p>
            <a:pPr marL="1076325" algn="just"/>
            <a:r>
              <a:rPr lang="en-IN" dirty="0"/>
              <a:t>    All algorithms and data structures used in virtual memory implementation are designed to run in a multiprocessor environment and other fully parallel. </a:t>
            </a:r>
          </a:p>
          <a:p>
            <a:pPr marL="1076325" algn="just"/>
            <a:r>
              <a:rPr lang="en-IN" dirty="0"/>
              <a:t>The synchronisation of accesses to share data structures is achieved by the following locks: </a:t>
            </a:r>
          </a:p>
          <a:p>
            <a:pPr marL="1076325" algn="just"/>
            <a:r>
              <a:rPr lang="en-IN" dirty="0"/>
              <a:t>   1. Map locks </a:t>
            </a:r>
          </a:p>
          <a:p>
            <a:pPr marL="1076325" algn="just"/>
            <a:r>
              <a:rPr lang="en-IN" dirty="0"/>
              <a:t>   2. Object locks </a:t>
            </a:r>
          </a:p>
          <a:p>
            <a:pPr marL="1076325" algn="just"/>
            <a:r>
              <a:rPr lang="en-IN" dirty="0"/>
              <a:t>   3. Hash table bucket locks</a:t>
            </a:r>
          </a:p>
          <a:p>
            <a:pPr marL="1076325" algn="just"/>
            <a:r>
              <a:rPr lang="en-IN" dirty="0"/>
              <a:t>   4. Busy page locks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87</a:t>
            </a:fld>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Sharing of Memory Objects</a:t>
            </a:r>
          </a:p>
        </p:txBody>
      </p:sp>
      <p:sp>
        <p:nvSpPr>
          <p:cNvPr id="3" name="Content Placeholder 2"/>
          <p:cNvSpPr>
            <a:spLocks noGrp="1"/>
          </p:cNvSpPr>
          <p:nvPr>
            <p:ph idx="1"/>
          </p:nvPr>
        </p:nvSpPr>
        <p:spPr/>
        <p:txBody>
          <a:bodyPr/>
          <a:lstStyle/>
          <a:p>
            <a:pPr algn="just"/>
            <a:r>
              <a:rPr lang="en-IN" dirty="0"/>
              <a:t>Supports copy-on-write operations, which allowed the sharing of the same copy of a memory object by several task as long as all the task only read the memory object. </a:t>
            </a:r>
          </a:p>
          <a:p>
            <a:pPr algn="just"/>
            <a:r>
              <a:rPr lang="en-IN" dirty="0"/>
              <a:t>When a task performed a copy on write operation order memory object, it's address map starts pointing and the original copy of the memory object:;That is it shares the same copy with the original owner of the memory object.</a:t>
            </a:r>
          </a:p>
          <a:p>
            <a:pPr algn="just"/>
            <a:r>
              <a:rPr lang="en-IN" dirty="0"/>
              <a:t>If one of the task writes data in a copied memory object using the copy on write operation, a new page for that data is allocated, which is accessible only to the writing task. This new page contains the modifications by the writing task. </a:t>
            </a:r>
          </a:p>
          <a:p>
            <a:pPr algn="just"/>
            <a:r>
              <a:rPr lang="en-IN" dirty="0"/>
              <a:t>Marc maintains special objects code Shadow objects to hold pages of a memory object that have been modified. </a:t>
            </a:r>
          </a:p>
          <a:p>
            <a:pPr algn="just"/>
            <a:r>
              <a:rPr lang="en-IN" dirty="0"/>
              <a:t>Shadow object correct and remembers all the modified pages of a memory object copied/ shared using the copy on write operations. </a:t>
            </a:r>
          </a:p>
          <a:p>
            <a:pPr algn="just"/>
            <a:r>
              <a:rPr lang="en-IN" dirty="0"/>
              <a:t>A shadow object can be shadowed on subsequent copy on write operations, thus creating a chain of Shadows.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88</a:t>
            </a:fld>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6214" y="2129753"/>
            <a:ext cx="10515600" cy="1228302"/>
          </a:xfrm>
        </p:spPr>
        <p:txBody>
          <a:bodyPr/>
          <a:lstStyle/>
          <a:p>
            <a:r>
              <a:rPr lang="en-IN" sz="3600" dirty="0"/>
              <a:t>Virtualization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677917"/>
            <a:ext cx="10811814" cy="5426669"/>
          </a:xfrm>
        </p:spPr>
        <p:txBody>
          <a:bodyPr/>
          <a:lstStyle/>
          <a:p>
            <a:pPr marL="552450" lvl="2" indent="0" algn="just">
              <a:lnSpc>
                <a:spcPct val="100000"/>
              </a:lnSpc>
            </a:pPr>
            <a:r>
              <a:rPr lang="en-IN" sz="2800" b="1" dirty="0"/>
              <a:t> UMA (Uniform Memory Access)</a:t>
            </a:r>
          </a:p>
          <a:p>
            <a:pPr marL="1009650" lvl="3" indent="0" algn="just">
              <a:lnSpc>
                <a:spcPct val="100000"/>
              </a:lnSpc>
            </a:pPr>
            <a:r>
              <a:rPr lang="en-IN" dirty="0"/>
              <a:t>- Main Memory is located at a central location</a:t>
            </a:r>
          </a:p>
          <a:p>
            <a:pPr marL="1009650" lvl="3" indent="0" algn="just">
              <a:lnSpc>
                <a:spcPct val="100000"/>
              </a:lnSpc>
            </a:pPr>
            <a:endParaRPr lang="en-IN" dirty="0"/>
          </a:p>
          <a:p>
            <a:pPr marL="552450" lvl="2" indent="0" algn="just">
              <a:lnSpc>
                <a:spcPct val="100000"/>
              </a:lnSpc>
            </a:pPr>
            <a:r>
              <a:rPr lang="en-IN" dirty="0"/>
              <a:t> </a:t>
            </a:r>
            <a:r>
              <a:rPr lang="en-IN" sz="2800" b="1" dirty="0"/>
              <a:t>NUMA (</a:t>
            </a:r>
            <a:r>
              <a:rPr lang="en-IN" sz="2800" b="1" dirty="0" err="1"/>
              <a:t>Nonuniform</a:t>
            </a:r>
            <a:r>
              <a:rPr lang="en-IN" sz="2800" b="1" dirty="0"/>
              <a:t> Memory Access)</a:t>
            </a:r>
            <a:endParaRPr lang="en-IN" b="1" dirty="0"/>
          </a:p>
          <a:p>
            <a:pPr marL="1009650" lvl="3" indent="0" algn="just">
              <a:lnSpc>
                <a:spcPct val="100000"/>
              </a:lnSpc>
            </a:pPr>
            <a:r>
              <a:rPr lang="en-IN" dirty="0"/>
              <a:t>- Main Memory is physically partitioned and partitions are attached to the processors</a:t>
            </a:r>
          </a:p>
          <a:p>
            <a:pPr marL="1009650" lvl="3" indent="0" algn="just">
              <a:lnSpc>
                <a:spcPct val="100000"/>
              </a:lnSpc>
            </a:pPr>
            <a:r>
              <a:rPr lang="en-IN" dirty="0"/>
              <a:t>Processor can directly access the memory.</a:t>
            </a:r>
          </a:p>
          <a:p>
            <a:pPr marL="1009650" lvl="3" indent="0" algn="just">
              <a:lnSpc>
                <a:spcPct val="100000"/>
              </a:lnSpc>
            </a:pPr>
            <a:endParaRPr lang="en-IN" dirty="0"/>
          </a:p>
          <a:p>
            <a:pPr marL="552450" lvl="2" indent="0" algn="just">
              <a:lnSpc>
                <a:spcPct val="100000"/>
              </a:lnSpc>
            </a:pPr>
            <a:r>
              <a:rPr lang="en-IN" b="1" dirty="0"/>
              <a:t> NORMA (No Remote Memory Access)</a:t>
            </a:r>
          </a:p>
          <a:p>
            <a:pPr marL="1009650" lvl="3" indent="0" algn="just">
              <a:lnSpc>
                <a:spcPct val="100000"/>
              </a:lnSpc>
            </a:pPr>
            <a:r>
              <a:rPr lang="en-IN" dirty="0"/>
              <a:t>Main Memory is physically partitioned and partitions are attached to the processors.</a:t>
            </a:r>
          </a:p>
          <a:p>
            <a:pPr marL="1009650" lvl="3" indent="0" algn="just">
              <a:lnSpc>
                <a:spcPct val="100000"/>
              </a:lnSpc>
            </a:pPr>
            <a:r>
              <a:rPr lang="en-IN" dirty="0"/>
              <a:t>Processor cannot directly access the memory.</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9</a:t>
            </a:fld>
            <a:endParaRPr lang="en-I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5" y="558074"/>
            <a:ext cx="10515600" cy="407607"/>
          </a:xfrm>
        </p:spPr>
        <p:txBody>
          <a:bodyPr/>
          <a:lstStyle/>
          <a:p>
            <a:r>
              <a:rPr lang="en-IN" sz="3200" dirty="0"/>
              <a:t>Virtualization</a:t>
            </a:r>
          </a:p>
        </p:txBody>
      </p:sp>
      <p:sp>
        <p:nvSpPr>
          <p:cNvPr id="4" name="Content Placeholder 3"/>
          <p:cNvSpPr>
            <a:spLocks noGrp="1"/>
          </p:cNvSpPr>
          <p:nvPr>
            <p:ph idx="1"/>
          </p:nvPr>
        </p:nvSpPr>
        <p:spPr>
          <a:xfrm>
            <a:off x="541986" y="1330036"/>
            <a:ext cx="10811814" cy="4774550"/>
          </a:xfrm>
        </p:spPr>
        <p:txBody>
          <a:bodyPr/>
          <a:lstStyle/>
          <a:p>
            <a:pPr algn="just"/>
            <a:r>
              <a:rPr lang="en-IN" dirty="0"/>
              <a:t>Virtualization in operating system changes a normal operating system so that it can run different types of applications that may be handled on a single computer system by many users.</a:t>
            </a:r>
          </a:p>
          <a:p>
            <a:pPr algn="just"/>
            <a:r>
              <a:rPr lang="en-IN" dirty="0"/>
              <a:t>The operating system may appear different to each user and each of them may believe they are interacting with the only operating system.</a:t>
            </a:r>
          </a:p>
          <a:p>
            <a:pPr algn="just"/>
            <a:r>
              <a:rPr lang="en-IN" dirty="0"/>
              <a:t>Virtualization is a technology that helps us to install different Operating Systems on a hardware. </a:t>
            </a:r>
          </a:p>
          <a:p>
            <a:pPr algn="just"/>
            <a:r>
              <a:rPr lang="en-IN" dirty="0"/>
              <a:t>They are completely separated and independent from each other.</a:t>
            </a:r>
          </a:p>
          <a:p>
            <a:pPr algn="just"/>
            <a:r>
              <a:rPr lang="en-IN" dirty="0"/>
              <a:t>Virtualization is often − The creation of many virtual resources from one physical resource.</a:t>
            </a:r>
          </a:p>
          <a:p>
            <a:endParaRPr lang="en-IN" dirty="0"/>
          </a:p>
        </p:txBody>
      </p:sp>
      <p:sp>
        <p:nvSpPr>
          <p:cNvPr id="3" name="Slide Number Placeholder 2"/>
          <p:cNvSpPr>
            <a:spLocks noGrp="1"/>
          </p:cNvSpPr>
          <p:nvPr>
            <p:ph type="sldNum" sz="quarter" idx="12"/>
          </p:nvPr>
        </p:nvSpPr>
        <p:spPr/>
        <p:txBody>
          <a:bodyPr/>
          <a:lstStyle/>
          <a:p>
            <a:fld id="{0626A560-D43F-4E42-9E25-CE5313D6E885}" type="slidenum">
              <a:rPr lang="en-IN" smtClean="0"/>
              <a:pPr/>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702" y="458321"/>
            <a:ext cx="10515600" cy="407607"/>
          </a:xfrm>
        </p:spPr>
        <p:txBody>
          <a:bodyPr/>
          <a:lstStyle/>
          <a:p>
            <a:r>
              <a:rPr lang="en-IN" dirty="0"/>
              <a:t>Virtualization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91</a:t>
            </a:fld>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1471858" y="1414521"/>
            <a:ext cx="9523982" cy="4188257"/>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407607"/>
          </a:xfrm>
        </p:spPr>
        <p:txBody>
          <a:bodyPr/>
          <a:lstStyle/>
          <a:p>
            <a:r>
              <a:rPr lang="en-IN" sz="3200" dirty="0"/>
              <a:t>Advantages of Virtualization</a:t>
            </a:r>
          </a:p>
        </p:txBody>
      </p:sp>
      <p:sp>
        <p:nvSpPr>
          <p:cNvPr id="4" name="Content Placeholder 3"/>
          <p:cNvSpPr>
            <a:spLocks noGrp="1"/>
          </p:cNvSpPr>
          <p:nvPr>
            <p:ph idx="1"/>
          </p:nvPr>
        </p:nvSpPr>
        <p:spPr>
          <a:xfrm>
            <a:off x="541985" y="814647"/>
            <a:ext cx="11195585" cy="5769033"/>
          </a:xfrm>
        </p:spPr>
        <p:txBody>
          <a:bodyPr>
            <a:normAutofit fontScale="85000" lnSpcReduction="10000"/>
          </a:bodyPr>
          <a:lstStyle/>
          <a:p>
            <a:r>
              <a:rPr lang="en-IN" sz="2600" dirty="0"/>
              <a:t>Some of the advantages of virtualization are −</a:t>
            </a:r>
          </a:p>
          <a:p>
            <a:endParaRPr lang="en-IN" sz="2600" dirty="0"/>
          </a:p>
          <a:p>
            <a:pPr lvl="1" algn="just"/>
            <a:r>
              <a:rPr lang="en-IN" sz="2600" dirty="0"/>
              <a:t>Virtualization allows </a:t>
            </a:r>
            <a:r>
              <a:rPr lang="en-IN" sz="2600" b="1" dirty="0"/>
              <a:t>a finite number of hardware resources </a:t>
            </a:r>
            <a:r>
              <a:rPr lang="en-IN" sz="2600" dirty="0"/>
              <a:t>to be easily distributed to multiple processes that require them. (Strong Isolation)</a:t>
            </a:r>
          </a:p>
          <a:p>
            <a:pPr lvl="1" algn="just"/>
            <a:r>
              <a:rPr lang="en-IN" sz="2600" b="1" dirty="0"/>
              <a:t>Fewer physical machines </a:t>
            </a:r>
            <a:r>
              <a:rPr lang="en-IN" sz="2600" dirty="0"/>
              <a:t>saves money on hardware and electricity and takes up less office space.</a:t>
            </a:r>
          </a:p>
          <a:p>
            <a:pPr lvl="1" algn="just"/>
            <a:r>
              <a:rPr lang="en-IN" sz="2600" b="1" dirty="0"/>
              <a:t>Checkpoint and migrating</a:t>
            </a:r>
            <a:r>
              <a:rPr lang="en-IN" sz="2600" dirty="0"/>
              <a:t> virtual machines (</a:t>
            </a:r>
            <a:r>
              <a:rPr lang="en-IN" sz="2600" dirty="0" err="1"/>
              <a:t>eg</a:t>
            </a:r>
            <a:r>
              <a:rPr lang="en-IN" sz="2600" dirty="0"/>
              <a:t>: load balancing across multiple servers) is much easier than migrating processes running on a normal operating system.</a:t>
            </a:r>
          </a:p>
          <a:p>
            <a:pPr lvl="1" algn="just"/>
            <a:r>
              <a:rPr lang="en-IN" sz="2600" dirty="0"/>
              <a:t>Can able to </a:t>
            </a:r>
            <a:r>
              <a:rPr lang="en-IN" sz="2600" b="1" dirty="0"/>
              <a:t>run legacy applications </a:t>
            </a:r>
            <a:r>
              <a:rPr lang="en-IN" sz="2600" dirty="0"/>
              <a:t>o operating systems no longer supported or which do not work on current hardware.</a:t>
            </a:r>
          </a:p>
          <a:p>
            <a:pPr lvl="1" algn="just"/>
            <a:r>
              <a:rPr lang="en-IN" sz="2600" b="1" dirty="0"/>
              <a:t>Software Development</a:t>
            </a:r>
            <a:r>
              <a:rPr lang="en-IN" sz="2600" dirty="0"/>
              <a:t> (To check a programmer to make sure that his software works on different versions from a single computer).</a:t>
            </a:r>
          </a:p>
          <a:p>
            <a:pPr lvl="1" algn="just"/>
            <a:r>
              <a:rPr lang="en-IN" sz="2600" b="1" dirty="0"/>
              <a:t>Improved security </a:t>
            </a:r>
            <a:r>
              <a:rPr lang="en-IN" sz="2600" dirty="0"/>
              <a:t>can be obtained by using virtualisation. This happens because each process inhabits its own instance of the operating system and works independently.</a:t>
            </a:r>
          </a:p>
          <a:p>
            <a:pPr lvl="1" algn="just"/>
            <a:r>
              <a:rPr lang="en-IN" sz="2600" dirty="0"/>
              <a:t>Operating system virtualization is very useful for establishing a </a:t>
            </a:r>
            <a:r>
              <a:rPr lang="en-IN" sz="2600" b="1" dirty="0"/>
              <a:t>virtual hosting environment.</a:t>
            </a:r>
          </a:p>
          <a:p>
            <a:pPr lvl="1" algn="just"/>
            <a:r>
              <a:rPr lang="en-IN" sz="2600" dirty="0"/>
              <a:t>There is only </a:t>
            </a:r>
            <a:r>
              <a:rPr lang="en-IN" sz="2600" b="1" dirty="0"/>
              <a:t>a little overhead </a:t>
            </a:r>
            <a:r>
              <a:rPr lang="en-IN" sz="2600" dirty="0"/>
              <a:t>involved for operating system virtualization and so it is very beneficial.</a:t>
            </a:r>
          </a:p>
          <a:p>
            <a:pPr lvl="1" algn="just"/>
            <a:endParaRPr lang="en-IN" dirty="0"/>
          </a:p>
          <a:p>
            <a:endParaRPr lang="en-IN" dirty="0"/>
          </a:p>
        </p:txBody>
      </p:sp>
      <p:sp>
        <p:nvSpPr>
          <p:cNvPr id="3" name="Slide Number Placeholder 2"/>
          <p:cNvSpPr>
            <a:spLocks noGrp="1"/>
          </p:cNvSpPr>
          <p:nvPr>
            <p:ph type="sldNum" sz="quarter" idx="12"/>
          </p:nvPr>
        </p:nvSpPr>
        <p:spPr/>
        <p:txBody>
          <a:bodyPr/>
          <a:lstStyle/>
          <a:p>
            <a:fld id="{0626A560-D43F-4E42-9E25-CE5313D6E885}" type="slidenum">
              <a:rPr lang="en-IN" smtClean="0"/>
              <a:pPr/>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565"/>
            <a:ext cx="10515600" cy="407607"/>
          </a:xfrm>
        </p:spPr>
        <p:txBody>
          <a:bodyPr/>
          <a:lstStyle/>
          <a:p>
            <a:r>
              <a:rPr lang="en-IN" sz="3200" dirty="0"/>
              <a:t>Disadvantages of Virtualization</a:t>
            </a:r>
          </a:p>
        </p:txBody>
      </p:sp>
      <p:sp>
        <p:nvSpPr>
          <p:cNvPr id="4" name="Content Placeholder 3"/>
          <p:cNvSpPr>
            <a:spLocks noGrp="1"/>
          </p:cNvSpPr>
          <p:nvPr>
            <p:ph idx="1"/>
          </p:nvPr>
        </p:nvSpPr>
        <p:spPr>
          <a:xfrm>
            <a:off x="541985" y="814647"/>
            <a:ext cx="11195585" cy="5769033"/>
          </a:xfrm>
        </p:spPr>
        <p:txBody>
          <a:bodyPr>
            <a:normAutofit/>
          </a:bodyPr>
          <a:lstStyle/>
          <a:p>
            <a:pPr marL="228600" lvl="1"/>
            <a:r>
              <a:rPr lang="en-IN" dirty="0"/>
              <a:t>Some of the disadvantages of virtualization are −</a:t>
            </a:r>
          </a:p>
          <a:p>
            <a:pPr lvl="1" algn="just"/>
            <a:r>
              <a:rPr lang="en-IN" b="1" dirty="0"/>
              <a:t>Specialized experts </a:t>
            </a:r>
            <a:r>
              <a:rPr lang="en-IN" dirty="0"/>
              <a:t>are required to implement and manage a virtualized system. This results in need for virtualization experts and increased costs.</a:t>
            </a:r>
          </a:p>
          <a:p>
            <a:pPr lvl="1" algn="just"/>
            <a:r>
              <a:rPr lang="en-IN" dirty="0"/>
              <a:t>There are many </a:t>
            </a:r>
            <a:r>
              <a:rPr lang="en-IN" b="1" dirty="0"/>
              <a:t>upfront costs </a:t>
            </a:r>
            <a:r>
              <a:rPr lang="en-IN" dirty="0"/>
              <a:t>involved in virtualization. These include the cost for virtualization software as well as the additional hardware required. The costs also depends on the existing system network.</a:t>
            </a:r>
          </a:p>
          <a:p>
            <a:pPr algn="just"/>
            <a:endParaRPr lang="en-IN" dirty="0"/>
          </a:p>
          <a:p>
            <a:pPr algn="just">
              <a:buNone/>
            </a:pPr>
            <a:r>
              <a:rPr lang="en-IN" b="1" dirty="0"/>
              <a:t>   Despite some problems, virtualization is quite useful. It has numerous advantages and its disadvantages are merely simple challenges that can be overcome with the help of experts in operating system virtualization.</a:t>
            </a:r>
          </a:p>
          <a:p>
            <a:pPr lvl="1" algn="just"/>
            <a:endParaRPr lang="en-IN" dirty="0"/>
          </a:p>
          <a:p>
            <a:endParaRPr lang="en-IN" dirty="0"/>
          </a:p>
        </p:txBody>
      </p:sp>
      <p:sp>
        <p:nvSpPr>
          <p:cNvPr id="3" name="Slide Number Placeholder 2"/>
          <p:cNvSpPr>
            <a:spLocks noGrp="1"/>
          </p:cNvSpPr>
          <p:nvPr>
            <p:ph type="sldNum" sz="quarter" idx="12"/>
          </p:nvPr>
        </p:nvSpPr>
        <p:spPr/>
        <p:txBody>
          <a:bodyPr/>
          <a:lstStyle/>
          <a:p>
            <a:fld id="{0626A560-D43F-4E42-9E25-CE5313D6E885}" type="slidenum">
              <a:rPr lang="en-IN" smtClean="0"/>
              <a:pPr/>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7"/>
            <a:ext cx="10515600" cy="566670"/>
          </a:xfrm>
        </p:spPr>
        <p:txBody>
          <a:bodyPr/>
          <a:lstStyle/>
          <a:p>
            <a:r>
              <a:rPr lang="en-IN" sz="4000" dirty="0"/>
              <a:t>Hypervisors</a:t>
            </a:r>
            <a:br>
              <a:rPr lang="en-IN" sz="4000" dirty="0"/>
            </a:br>
            <a:endParaRPr lang="en-IN" sz="4000" dirty="0"/>
          </a:p>
        </p:txBody>
      </p:sp>
      <p:sp>
        <p:nvSpPr>
          <p:cNvPr id="3" name="Content Placeholder 2"/>
          <p:cNvSpPr>
            <a:spLocks noGrp="1"/>
          </p:cNvSpPr>
          <p:nvPr>
            <p:ph idx="1"/>
          </p:nvPr>
        </p:nvSpPr>
        <p:spPr>
          <a:xfrm>
            <a:off x="541986" y="997526"/>
            <a:ext cx="10811814" cy="5107059"/>
          </a:xfrm>
        </p:spPr>
        <p:txBody>
          <a:bodyPr/>
          <a:lstStyle/>
          <a:p>
            <a:pPr algn="just"/>
            <a:r>
              <a:rPr lang="en-IN" dirty="0"/>
              <a:t>A </a:t>
            </a:r>
            <a:r>
              <a:rPr lang="en-IN" b="1" dirty="0"/>
              <a:t>hypervisor</a:t>
            </a:r>
            <a:r>
              <a:rPr lang="en-IN" dirty="0"/>
              <a:t>, also known as a </a:t>
            </a:r>
            <a:r>
              <a:rPr lang="en-IN" b="1" dirty="0"/>
              <a:t>virtual machine monitor or VMM</a:t>
            </a:r>
            <a:r>
              <a:rPr lang="en-IN" dirty="0"/>
              <a:t>, is software that creates and runs virtual machines (VMs). </a:t>
            </a:r>
          </a:p>
          <a:p>
            <a:pPr algn="just"/>
            <a:endParaRPr lang="en-IN" dirty="0"/>
          </a:p>
          <a:p>
            <a:pPr algn="just"/>
            <a:r>
              <a:rPr lang="en-IN" dirty="0"/>
              <a:t>A </a:t>
            </a:r>
            <a:r>
              <a:rPr lang="en-IN" b="1" dirty="0"/>
              <a:t>hypervisor</a:t>
            </a:r>
            <a:r>
              <a:rPr lang="en-IN" dirty="0"/>
              <a:t> allows one host computer to support multiple guest VMs by virtually sharing its resources, such as memory and processing.</a:t>
            </a:r>
          </a:p>
          <a:p>
            <a:pPr algn="just"/>
            <a:endParaRPr lang="en-IN" dirty="0"/>
          </a:p>
          <a:p>
            <a:pPr algn="just"/>
            <a:r>
              <a:rPr lang="en-IN" dirty="0"/>
              <a:t>Hypervisors are two types −</a:t>
            </a:r>
          </a:p>
          <a:p>
            <a:pPr lvl="1" algn="just"/>
            <a:r>
              <a:rPr lang="en-IN" dirty="0"/>
              <a:t>Type 1 Hypervisors (Native of Bare Metal Hypervisor)</a:t>
            </a:r>
          </a:p>
          <a:p>
            <a:pPr lvl="1" algn="just"/>
            <a:r>
              <a:rPr lang="en-IN" dirty="0"/>
              <a:t>Type 2 Hypervisors (Hosted Hypervisor)</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7"/>
            <a:ext cx="10515600" cy="566670"/>
          </a:xfrm>
        </p:spPr>
        <p:txBody>
          <a:bodyPr/>
          <a:lstStyle/>
          <a:p>
            <a:r>
              <a:rPr lang="en-IN" sz="4000" dirty="0"/>
              <a:t>Type 1 Hypervisors </a:t>
            </a:r>
          </a:p>
        </p:txBody>
      </p:sp>
      <p:sp>
        <p:nvSpPr>
          <p:cNvPr id="3" name="Content Placeholder 2"/>
          <p:cNvSpPr>
            <a:spLocks noGrp="1"/>
          </p:cNvSpPr>
          <p:nvPr>
            <p:ph idx="1"/>
          </p:nvPr>
        </p:nvSpPr>
        <p:spPr>
          <a:xfrm>
            <a:off x="541986" y="1363287"/>
            <a:ext cx="10811814" cy="4741298"/>
          </a:xfrm>
        </p:spPr>
        <p:txBody>
          <a:bodyPr/>
          <a:lstStyle/>
          <a:p>
            <a:pPr algn="just">
              <a:buNone/>
            </a:pPr>
            <a:r>
              <a:rPr lang="en-IN" b="1" dirty="0"/>
              <a:t>Type 1 Hypervisor Runs on “bare metal”</a:t>
            </a:r>
          </a:p>
          <a:p>
            <a:pPr algn="just"/>
            <a:r>
              <a:rPr lang="en-IN" dirty="0"/>
              <a:t>Virtual machines run in user mode.</a:t>
            </a:r>
          </a:p>
          <a:p>
            <a:pPr algn="just"/>
            <a:r>
              <a:rPr lang="en-IN" dirty="0"/>
              <a:t>VM runs the guest OS (which thinks it is running in kernel mode) – Virtual kernel Mode</a:t>
            </a:r>
          </a:p>
          <a:p>
            <a:pPr algn="just"/>
            <a:r>
              <a:rPr lang="en-IN" dirty="0"/>
              <a:t>If guest OS calls sensitive instructions, hypervisor will trap and execute the instructions.</a:t>
            </a:r>
          </a:p>
          <a:p>
            <a:pPr algn="just"/>
            <a:r>
              <a:rPr lang="en-IN" dirty="0"/>
              <a:t>If application on guest OS calls sensitive instructions (system calls), hypervisor traps to guest OS.</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95</a:t>
            </a:fld>
            <a:endParaRPr lang="en-I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5" y="315885"/>
            <a:ext cx="10515600" cy="566670"/>
          </a:xfrm>
        </p:spPr>
        <p:txBody>
          <a:bodyPr/>
          <a:lstStyle/>
          <a:p>
            <a:r>
              <a:rPr lang="en-IN" sz="4000" dirty="0"/>
              <a:t>Type 1 Hypervisors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96</a:t>
            </a:fld>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931024" y="1110052"/>
            <a:ext cx="10357659" cy="543357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637"/>
            <a:ext cx="10515600" cy="566670"/>
          </a:xfrm>
        </p:spPr>
        <p:txBody>
          <a:bodyPr/>
          <a:lstStyle/>
          <a:p>
            <a:r>
              <a:rPr lang="en-IN" sz="4000" dirty="0"/>
              <a:t>Type 1 Hypervisors </a:t>
            </a:r>
          </a:p>
        </p:txBody>
      </p:sp>
      <p:sp>
        <p:nvSpPr>
          <p:cNvPr id="3" name="Content Placeholder 2"/>
          <p:cNvSpPr>
            <a:spLocks noGrp="1"/>
          </p:cNvSpPr>
          <p:nvPr>
            <p:ph idx="1"/>
          </p:nvPr>
        </p:nvSpPr>
        <p:spPr>
          <a:xfrm>
            <a:off x="541986" y="997526"/>
            <a:ext cx="10811814" cy="5107059"/>
          </a:xfrm>
        </p:spPr>
        <p:txBody>
          <a:bodyPr/>
          <a:lstStyle/>
          <a:p>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97</a:t>
            </a:fld>
            <a:endParaRPr lang="en-IN"/>
          </a:p>
        </p:txBody>
      </p:sp>
      <p:pic>
        <p:nvPicPr>
          <p:cNvPr id="1027" name="Picture 3"/>
          <p:cNvPicPr>
            <a:picLocks noChangeAspect="1" noChangeArrowheads="1"/>
          </p:cNvPicPr>
          <p:nvPr/>
        </p:nvPicPr>
        <p:blipFill>
          <a:blip r:embed="rId2"/>
          <a:srcRect/>
          <a:stretch>
            <a:fillRect/>
          </a:stretch>
        </p:blipFill>
        <p:spPr bwMode="auto">
          <a:xfrm>
            <a:off x="3500437" y="1335320"/>
            <a:ext cx="5521912" cy="4583343"/>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884"/>
            <a:ext cx="10515600" cy="566670"/>
          </a:xfrm>
        </p:spPr>
        <p:txBody>
          <a:bodyPr/>
          <a:lstStyle/>
          <a:p>
            <a:r>
              <a:rPr lang="en-IN" sz="4000" dirty="0"/>
              <a:t>Type 2 Hypervisors </a:t>
            </a:r>
          </a:p>
        </p:txBody>
      </p:sp>
      <p:sp>
        <p:nvSpPr>
          <p:cNvPr id="3" name="Content Placeholder 2"/>
          <p:cNvSpPr>
            <a:spLocks noGrp="1"/>
          </p:cNvSpPr>
          <p:nvPr>
            <p:ph idx="1"/>
          </p:nvPr>
        </p:nvSpPr>
        <p:spPr>
          <a:xfrm>
            <a:off x="541986" y="997526"/>
            <a:ext cx="10811814" cy="5107059"/>
          </a:xfrm>
        </p:spPr>
        <p:txBody>
          <a:bodyPr/>
          <a:lstStyle/>
          <a:p>
            <a:r>
              <a:rPr lang="en-IN" dirty="0"/>
              <a:t>Runs from within a OS.</a:t>
            </a:r>
          </a:p>
          <a:p>
            <a:r>
              <a:rPr lang="en-IN" dirty="0"/>
              <a:t>Supports guest OSs above it.</a:t>
            </a:r>
          </a:p>
          <a:p>
            <a:pPr lvl="1" algn="just">
              <a:lnSpc>
                <a:spcPct val="150000"/>
              </a:lnSpc>
            </a:pPr>
            <a:r>
              <a:rPr lang="en-IN" dirty="0"/>
              <a:t>Boot from CD to load new OS</a:t>
            </a:r>
          </a:p>
          <a:p>
            <a:pPr lvl="1" algn="just">
              <a:lnSpc>
                <a:spcPct val="150000"/>
              </a:lnSpc>
            </a:pPr>
            <a:r>
              <a:rPr lang="en-IN" dirty="0"/>
              <a:t>Read in code, looking for basic blocks</a:t>
            </a:r>
          </a:p>
          <a:p>
            <a:pPr lvl="1" algn="just">
              <a:lnSpc>
                <a:spcPct val="150000"/>
              </a:lnSpc>
            </a:pPr>
            <a:r>
              <a:rPr lang="en-IN" dirty="0"/>
              <a:t>Then inspect basic block to find sensitive instructions. If found, replace with VM call (process called binary translation). Then, cache block and execute.</a:t>
            </a:r>
          </a:p>
          <a:p>
            <a:pPr lvl="1" algn="just">
              <a:lnSpc>
                <a:spcPct val="150000"/>
              </a:lnSpc>
            </a:pPr>
            <a:r>
              <a:rPr lang="en-IN" dirty="0"/>
              <a:t>Eventually all basic blocks will be modified and cached, and will run at near native speed.</a:t>
            </a:r>
          </a:p>
        </p:txBody>
      </p:sp>
      <p:sp>
        <p:nvSpPr>
          <p:cNvPr id="4" name="Slide Number Placeholder 3"/>
          <p:cNvSpPr>
            <a:spLocks noGrp="1"/>
          </p:cNvSpPr>
          <p:nvPr>
            <p:ph type="sldNum" sz="quarter" idx="12"/>
          </p:nvPr>
        </p:nvSpPr>
        <p:spPr/>
        <p:txBody>
          <a:bodyPr/>
          <a:lstStyle/>
          <a:p>
            <a:fld id="{0626A560-D43F-4E42-9E25-CE5313D6E885}" type="slidenum">
              <a:rPr lang="en-IN" smtClean="0"/>
              <a:pPr/>
              <a:t>98</a:t>
            </a:fld>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884"/>
            <a:ext cx="10515600" cy="566670"/>
          </a:xfrm>
        </p:spPr>
        <p:txBody>
          <a:bodyPr/>
          <a:lstStyle/>
          <a:p>
            <a:r>
              <a:rPr lang="en-IN" sz="4000" dirty="0"/>
              <a:t>Type 2 Hypervisors </a:t>
            </a:r>
          </a:p>
        </p:txBody>
      </p:sp>
      <p:sp>
        <p:nvSpPr>
          <p:cNvPr id="4" name="Slide Number Placeholder 3"/>
          <p:cNvSpPr>
            <a:spLocks noGrp="1"/>
          </p:cNvSpPr>
          <p:nvPr>
            <p:ph type="sldNum" sz="quarter" idx="12"/>
          </p:nvPr>
        </p:nvSpPr>
        <p:spPr/>
        <p:txBody>
          <a:bodyPr/>
          <a:lstStyle/>
          <a:p>
            <a:fld id="{0626A560-D43F-4E42-9E25-CE5313D6E885}" type="slidenum">
              <a:rPr lang="en-IN" smtClean="0"/>
              <a:pPr/>
              <a:t>99</a:t>
            </a:fld>
            <a:endParaRPr lang="en-IN"/>
          </a:p>
        </p:txBody>
      </p:sp>
      <p:pic>
        <p:nvPicPr>
          <p:cNvPr id="4098" name="Picture 2"/>
          <p:cNvPicPr>
            <a:picLocks noGrp="1" noChangeAspect="1" noChangeArrowheads="1"/>
          </p:cNvPicPr>
          <p:nvPr>
            <p:ph idx="1"/>
          </p:nvPr>
        </p:nvPicPr>
        <p:blipFill>
          <a:blip r:embed="rId2"/>
          <a:srcRect/>
          <a:stretch>
            <a:fillRect/>
          </a:stretch>
        </p:blipFill>
        <p:spPr bwMode="auto">
          <a:xfrm>
            <a:off x="2679193" y="1315792"/>
            <a:ext cx="6597809" cy="455299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19393</TotalTime>
  <Words>9663</Words>
  <Application>Microsoft Office PowerPoint</Application>
  <PresentationFormat>Widescreen</PresentationFormat>
  <Paragraphs>922</Paragraphs>
  <Slides>112</Slides>
  <Notes>51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112</vt:i4>
      </vt:variant>
    </vt:vector>
  </HeadingPairs>
  <TitlesOfParts>
    <vt:vector size="115" baseType="lpstr">
      <vt:lpstr>Arial</vt:lpstr>
      <vt:lpstr>Calibri</vt:lpstr>
      <vt:lpstr>Office Theme</vt:lpstr>
      <vt:lpstr>Advanced Operating Systems    20MCAT172  Module IV</vt:lpstr>
      <vt:lpstr>Syllabus</vt:lpstr>
      <vt:lpstr>Multiprocessor Operating Systems</vt:lpstr>
      <vt:lpstr>Motivations For Multiprocessor Systems</vt:lpstr>
      <vt:lpstr>Basic Multiprocessor System Architectures</vt:lpstr>
      <vt:lpstr>Basic Multiprocessor System Architectures</vt:lpstr>
      <vt:lpstr>Tightly Coupled Multiprocessor System.</vt:lpstr>
      <vt:lpstr>Loosely Coupled Multiprocessor System.</vt:lpstr>
      <vt:lpstr>PowerPoint Presentation</vt:lpstr>
      <vt:lpstr>Interconnection Networks For Multiprocessor systems</vt:lpstr>
      <vt:lpstr>Interconnection Networks</vt:lpstr>
      <vt:lpstr>Interconnection Networks</vt:lpstr>
      <vt:lpstr>Interconnection Networks</vt:lpstr>
      <vt:lpstr>Interconnection Networks</vt:lpstr>
      <vt:lpstr>Interconnection Networks</vt:lpstr>
      <vt:lpstr>Interconnection Networks</vt:lpstr>
      <vt:lpstr>Interconnection Networks</vt:lpstr>
      <vt:lpstr>PowerPoint Presentation</vt:lpstr>
      <vt:lpstr>Structures of Basic Multiprocessor Operating System </vt:lpstr>
      <vt:lpstr>Structures of Basic Multiprocessor Operating System </vt:lpstr>
      <vt:lpstr>Structures of Basic Multiprocessor Operating System </vt:lpstr>
      <vt:lpstr>Structures of Basic Multiprocessor Operating System </vt:lpstr>
      <vt:lpstr>Structures of Basic Multiprocessor Operating System </vt:lpstr>
      <vt:lpstr>Structures of Basic Multiprocessor Operating System </vt:lpstr>
      <vt:lpstr>PowerPoint Presentation</vt:lpstr>
      <vt:lpstr>Operating System  Design Issues</vt:lpstr>
      <vt:lpstr>Operating System  Design Issues</vt:lpstr>
      <vt:lpstr>Operating System  Design Issues</vt:lpstr>
      <vt:lpstr>Operating System  Design Issues</vt:lpstr>
      <vt:lpstr>Operating System  Design Issues</vt:lpstr>
      <vt:lpstr>Operating System  Design Issues</vt:lpstr>
      <vt:lpstr>PowerPoint Presentation</vt:lpstr>
      <vt:lpstr>Threads</vt:lpstr>
      <vt:lpstr>Threads</vt:lpstr>
      <vt:lpstr>Advantages of Thread</vt:lpstr>
      <vt:lpstr>Thread</vt:lpstr>
      <vt:lpstr>Types of Thread </vt:lpstr>
      <vt:lpstr>User Level Threads  </vt:lpstr>
      <vt:lpstr>User Level Threads  </vt:lpstr>
      <vt:lpstr>Kernel Level Threads  </vt:lpstr>
      <vt:lpstr>Kernel Level Threads  </vt:lpstr>
      <vt:lpstr>Process – Synchronization</vt:lpstr>
      <vt:lpstr>Process – Synchronization</vt:lpstr>
      <vt:lpstr>Issues in Process – Synchronization</vt:lpstr>
      <vt:lpstr>Issues in Process – Synchronization</vt:lpstr>
      <vt:lpstr>Issues in Process – Synchronization</vt:lpstr>
      <vt:lpstr>Issues in Process – Synchronization</vt:lpstr>
      <vt:lpstr>Issues in Process – Synchronization</vt:lpstr>
      <vt:lpstr>Issues in Process – Synchronization</vt:lpstr>
      <vt:lpstr>Issues in Process – Synchronization</vt:lpstr>
      <vt:lpstr>Issues in Process – Synchronization</vt:lpstr>
      <vt:lpstr>Issues in Process – Synchronization</vt:lpstr>
      <vt:lpstr>Swap Instructions</vt:lpstr>
      <vt:lpstr>Drawbacks of Test-and-Set instructions and Swap Instruction</vt:lpstr>
      <vt:lpstr>3. The Fetch-and-Add Instruction</vt:lpstr>
      <vt:lpstr>3. The Fetch-and-Add Instruction</vt:lpstr>
      <vt:lpstr>4. SLIC chip of the sequent</vt:lpstr>
      <vt:lpstr>SLIC chip of the sequent</vt:lpstr>
      <vt:lpstr>5. Implementation of process wait</vt:lpstr>
      <vt:lpstr>6. Compare - and - Swap instruction</vt:lpstr>
      <vt:lpstr>6. Compare - and - Swap instruction</vt:lpstr>
      <vt:lpstr>Compare - and - Swap instruction</vt:lpstr>
      <vt:lpstr>Processor  Scheduling </vt:lpstr>
      <vt:lpstr>Processor scheduling</vt:lpstr>
      <vt:lpstr>Issues in processor scheduling</vt:lpstr>
      <vt:lpstr>Scheduling strategies</vt:lpstr>
      <vt:lpstr>Scheduling strategies</vt:lpstr>
      <vt:lpstr>Scheduling strategies</vt:lpstr>
      <vt:lpstr>Scheduling strategies</vt:lpstr>
      <vt:lpstr>Scheduling strategies</vt:lpstr>
      <vt:lpstr>Scheduling strategies</vt:lpstr>
      <vt:lpstr>Memory management</vt:lpstr>
      <vt:lpstr>Memory management</vt:lpstr>
      <vt:lpstr>Memory management</vt:lpstr>
      <vt:lpstr>Mach Kernel</vt:lpstr>
      <vt:lpstr>Mach OS</vt:lpstr>
      <vt:lpstr>Mach Kernel supports Five abstractions</vt:lpstr>
      <vt:lpstr>Mach Kernel supports Five abstractions</vt:lpstr>
      <vt:lpstr>Task address space</vt:lpstr>
      <vt:lpstr>Memory protection</vt:lpstr>
      <vt:lpstr>Machine independence</vt:lpstr>
      <vt:lpstr>Memory sharing</vt:lpstr>
      <vt:lpstr>Memory sharing</vt:lpstr>
      <vt:lpstr>Efficiency considerations</vt:lpstr>
      <vt:lpstr>Implementation: Data structures and Algorithms</vt:lpstr>
      <vt:lpstr>Algorithms</vt:lpstr>
      <vt:lpstr>Algorithms</vt:lpstr>
      <vt:lpstr>Sharing of Memory Objects</vt:lpstr>
      <vt:lpstr>Virtualization</vt:lpstr>
      <vt:lpstr>Virtualization</vt:lpstr>
      <vt:lpstr>Virtualization</vt:lpstr>
      <vt:lpstr>Advantages of Virtualization</vt:lpstr>
      <vt:lpstr>Disadvantages of Virtualization</vt:lpstr>
      <vt:lpstr>Hypervisors </vt:lpstr>
      <vt:lpstr>Type 1 Hypervisors </vt:lpstr>
      <vt:lpstr>Type 1 Hypervisors </vt:lpstr>
      <vt:lpstr>Type 1 Hypervisors </vt:lpstr>
      <vt:lpstr>Type 2 Hypervisors </vt:lpstr>
      <vt:lpstr>Type 2 Hypervisors </vt:lpstr>
      <vt:lpstr>Type 1 hypervisor &amp; Type 2 Hypervisor</vt:lpstr>
      <vt:lpstr>Paravirtualization</vt:lpstr>
      <vt:lpstr>Paravirtualization</vt:lpstr>
      <vt:lpstr>Problems with Paravirtualization</vt:lpstr>
      <vt:lpstr>Problems with Paravirtualization</vt:lpstr>
      <vt:lpstr>PowerPoint Presentation</vt:lpstr>
      <vt:lpstr>Memory Virtualization </vt:lpstr>
      <vt:lpstr>Memory Virtualization </vt:lpstr>
      <vt:lpstr>Memory Virtualization </vt:lpstr>
      <vt:lpstr>PowerPoint Presentation</vt:lpstr>
      <vt:lpstr>I/O Virtualization </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Operating Systems   20MCAT152</dc:title>
  <dc:creator>kavitha_s70@yahoo.co.in</dc:creator>
  <cp:lastModifiedBy>bismik@gmail.com</cp:lastModifiedBy>
  <cp:revision>1150</cp:revision>
  <dcterms:created xsi:type="dcterms:W3CDTF">2021-04-18T23:42:20Z</dcterms:created>
  <dcterms:modified xsi:type="dcterms:W3CDTF">2021-09-05T18:13:44Z</dcterms:modified>
</cp:coreProperties>
</file>