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6"/>
  </p:notesMasterIdLst>
  <p:sldIdLst>
    <p:sldId id="256" r:id="rId2"/>
    <p:sldId id="257" r:id="rId3"/>
    <p:sldId id="258" r:id="rId4"/>
    <p:sldId id="311" r:id="rId5"/>
    <p:sldId id="259" r:id="rId6"/>
    <p:sldId id="260" r:id="rId7"/>
    <p:sldId id="261" r:id="rId8"/>
    <p:sldId id="262" r:id="rId9"/>
    <p:sldId id="263" r:id="rId10"/>
    <p:sldId id="264" r:id="rId11"/>
    <p:sldId id="265" r:id="rId12"/>
    <p:sldId id="266" r:id="rId13"/>
    <p:sldId id="267" r:id="rId14"/>
    <p:sldId id="268" r:id="rId15"/>
    <p:sldId id="274" r:id="rId16"/>
    <p:sldId id="269" r:id="rId17"/>
    <p:sldId id="270" r:id="rId18"/>
    <p:sldId id="275" r:id="rId19"/>
    <p:sldId id="280" r:id="rId20"/>
    <p:sldId id="281" r:id="rId21"/>
    <p:sldId id="271" r:id="rId22"/>
    <p:sldId id="277" r:id="rId23"/>
    <p:sldId id="278" r:id="rId24"/>
    <p:sldId id="279" r:id="rId25"/>
    <p:sldId id="283" r:id="rId26"/>
    <p:sldId id="273"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5" r:id="rId44"/>
    <p:sldId id="306" r:id="rId45"/>
    <p:sldId id="299" r:id="rId46"/>
    <p:sldId id="300" r:id="rId47"/>
    <p:sldId id="301" r:id="rId48"/>
    <p:sldId id="302" r:id="rId49"/>
    <p:sldId id="303" r:id="rId50"/>
    <p:sldId id="304" r:id="rId51"/>
    <p:sldId id="307" r:id="rId52"/>
    <p:sldId id="308" r:id="rId53"/>
    <p:sldId id="309" r:id="rId54"/>
    <p:sldId id="31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E92005-48D8-4B56-A1D0-DA232B90D3DC}" type="datetimeFigureOut">
              <a:rPr lang="en-US" smtClean="0"/>
              <a:pPr/>
              <a:t>11/25/2021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37BAE8-F363-44DC-BD4B-44AC41324B7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C7B846A-B650-4747-9168-3805BB717197}" type="datetimeFigureOut">
              <a:rPr lang="en-US" smtClean="0"/>
              <a:pPr/>
              <a:t>11/25/2021</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DDB4AC2-BC9C-4C54-AD83-72C96A8B093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7B846A-B650-4747-9168-3805BB717197}" type="datetimeFigureOut">
              <a:rPr lang="en-US" smtClean="0"/>
              <a:pPr/>
              <a:t>11/25/2021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B4AC2-BC9C-4C54-AD83-72C96A8B093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C7B846A-B650-4747-9168-3805BB717197}" type="datetimeFigureOut">
              <a:rPr lang="en-US" smtClean="0"/>
              <a:pPr/>
              <a:t>11/25/2021</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DDB4AC2-BC9C-4C54-AD83-72C96A8B093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C7B846A-B650-4747-9168-3805BB717197}" type="datetimeFigureOut">
              <a:rPr lang="en-US" smtClean="0"/>
              <a:pPr/>
              <a:t>11/25/2021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DDB4AC2-BC9C-4C54-AD83-72C96A8B0939}"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2C7B846A-B650-4747-9168-3805BB717197}" type="datetimeFigureOut">
              <a:rPr lang="en-US" smtClean="0"/>
              <a:pPr/>
              <a:t>11/25/2021</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DDB4AC2-BC9C-4C54-AD83-72C96A8B0939}"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C7B846A-B650-4747-9168-3805BB717197}" type="datetimeFigureOut">
              <a:rPr lang="en-US" smtClean="0"/>
              <a:pPr/>
              <a:t>11/25/2021</a:t>
            </a:fld>
            <a:endParaRPr lang="en-IN"/>
          </a:p>
        </p:txBody>
      </p:sp>
      <p:sp>
        <p:nvSpPr>
          <p:cNvPr id="10" name="Slide Number Placeholder 9"/>
          <p:cNvSpPr>
            <a:spLocks noGrp="1"/>
          </p:cNvSpPr>
          <p:nvPr>
            <p:ph type="sldNum" sz="quarter" idx="16"/>
          </p:nvPr>
        </p:nvSpPr>
        <p:spPr/>
        <p:txBody>
          <a:bodyPr rtlCol="0"/>
          <a:lstStyle/>
          <a:p>
            <a:fld id="{DDDB4AC2-BC9C-4C54-AD83-72C96A8B0939}"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C7B846A-B650-4747-9168-3805BB717197}" type="datetimeFigureOut">
              <a:rPr lang="en-US" smtClean="0"/>
              <a:pPr/>
              <a:t>11/25/2021</a:t>
            </a:fld>
            <a:endParaRPr lang="en-IN"/>
          </a:p>
        </p:txBody>
      </p:sp>
      <p:sp>
        <p:nvSpPr>
          <p:cNvPr id="12" name="Slide Number Placeholder 11"/>
          <p:cNvSpPr>
            <a:spLocks noGrp="1"/>
          </p:cNvSpPr>
          <p:nvPr>
            <p:ph type="sldNum" sz="quarter" idx="16"/>
          </p:nvPr>
        </p:nvSpPr>
        <p:spPr/>
        <p:txBody>
          <a:bodyPr rtlCol="0"/>
          <a:lstStyle/>
          <a:p>
            <a:fld id="{DDDB4AC2-BC9C-4C54-AD83-72C96A8B0939}"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C7B846A-B650-4747-9168-3805BB717197}" type="datetimeFigureOut">
              <a:rPr lang="en-US" smtClean="0"/>
              <a:pPr/>
              <a:t>11/25/2021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DDB4AC2-BC9C-4C54-AD83-72C96A8B093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B846A-B650-4747-9168-3805BB717197}" type="datetimeFigureOut">
              <a:rPr lang="en-US" smtClean="0"/>
              <a:pPr/>
              <a:t>11/25/2021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DDB4AC2-BC9C-4C54-AD83-72C96A8B093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2C7B846A-B650-4747-9168-3805BB717197}" type="datetimeFigureOut">
              <a:rPr lang="en-US" smtClean="0"/>
              <a:pPr/>
              <a:t>11/25/2021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DDB4AC2-BC9C-4C54-AD83-72C96A8B0939}"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C7B846A-B650-4747-9168-3805BB717197}" type="datetimeFigureOut">
              <a:rPr lang="en-US" smtClean="0"/>
              <a:pPr/>
              <a:t>11/25/2021</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DDB4AC2-BC9C-4C54-AD83-72C96A8B0939}"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C7B846A-B650-4747-9168-3805BB717197}" type="datetimeFigureOut">
              <a:rPr lang="en-US" smtClean="0"/>
              <a:pPr/>
              <a:t>11/25/2021</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DDB4AC2-BC9C-4C54-AD83-72C96A8B093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5.wmf"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7.wmf" /><Relationship Id="rId2" Type="http://schemas.openxmlformats.org/officeDocument/2006/relationships/image" Target="../media/image16.wm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19.wmf"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1.wmf"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3.wmf"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590800"/>
            <a:ext cx="8686800" cy="1828800"/>
          </a:xfrm>
        </p:spPr>
        <p:txBody>
          <a:bodyPr>
            <a:normAutofit/>
          </a:bodyPr>
          <a:lstStyle/>
          <a:p>
            <a:r>
              <a:rPr lang="en-US" dirty="0"/>
              <a:t>Cryptography &amp; Cyber security</a:t>
            </a:r>
            <a:br>
              <a:rPr lang="en-US" dirty="0"/>
            </a:br>
            <a:r>
              <a:rPr lang="en-US" dirty="0"/>
              <a:t>( RLMCA305) – Module 2</a:t>
            </a:r>
            <a:endParaRPr lang="en-IN" dirty="0"/>
          </a:p>
        </p:txBody>
      </p:sp>
      <p:sp>
        <p:nvSpPr>
          <p:cNvPr id="3" name="Subtitle 2"/>
          <p:cNvSpPr>
            <a:spLocks noGrp="1"/>
          </p:cNvSpPr>
          <p:nvPr>
            <p:ph type="subTitle" idx="1"/>
          </p:nvPr>
        </p:nvSpPr>
        <p:spPr/>
        <p:txBody>
          <a:bodyPr/>
          <a:lstStyle/>
          <a:p>
            <a:r>
              <a:rPr lang="en-US" dirty="0"/>
              <a:t>Bismi K. </a:t>
            </a:r>
            <a:r>
              <a:rPr lang="en-US" dirty="0" err="1"/>
              <a:t>Charleys</a:t>
            </a:r>
            <a:r>
              <a:rPr lang="en-US" dirty="0"/>
              <a:t>, </a:t>
            </a:r>
            <a:r>
              <a:rPr lang="en-US" dirty="0" err="1"/>
              <a:t>Asst.professor</a:t>
            </a:r>
            <a:r>
              <a:rPr lang="en-US" dirty="0"/>
              <a:t> in MCA,LMCST</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 Feedback Mode</a:t>
            </a:r>
            <a:endParaRPr lang="en-IN" dirty="0"/>
          </a:p>
        </p:txBody>
      </p:sp>
      <p:sp>
        <p:nvSpPr>
          <p:cNvPr id="5" name="Content Placeholder 4"/>
          <p:cNvSpPr>
            <a:spLocks noGrp="1"/>
          </p:cNvSpPr>
          <p:nvPr>
            <p:ph sz="quarter" idx="1"/>
          </p:nvPr>
        </p:nvSpPr>
        <p:spPr>
          <a:xfrm>
            <a:off x="304800" y="1600200"/>
            <a:ext cx="8461248" cy="4953000"/>
          </a:xfrm>
        </p:spPr>
        <p:txBody>
          <a:bodyPr/>
          <a:lstStyle/>
          <a:p>
            <a:pPr>
              <a:buNone/>
            </a:pPr>
            <a:r>
              <a:rPr lang="en-IN" b="1" dirty="0"/>
              <a:t>P1 = C1 ⊕MSBs[E(K, IV)]</a:t>
            </a:r>
          </a:p>
        </p:txBody>
      </p:sp>
      <p:pic>
        <p:nvPicPr>
          <p:cNvPr id="7171" name="Picture 3"/>
          <p:cNvPicPr>
            <a:picLocks noChangeAspect="1" noChangeArrowheads="1"/>
          </p:cNvPicPr>
          <p:nvPr/>
        </p:nvPicPr>
        <p:blipFill>
          <a:blip r:embed="rId2"/>
          <a:srcRect/>
          <a:stretch>
            <a:fillRect/>
          </a:stretch>
        </p:blipFill>
        <p:spPr bwMode="auto">
          <a:xfrm>
            <a:off x="228600" y="2209800"/>
            <a:ext cx="8610600" cy="4267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Output Feedback Mode</a:t>
            </a:r>
            <a:endParaRPr lang="en-IN" dirty="0"/>
          </a:p>
        </p:txBody>
      </p:sp>
      <p:sp>
        <p:nvSpPr>
          <p:cNvPr id="3" name="Content Placeholder 2"/>
          <p:cNvSpPr>
            <a:spLocks noGrp="1"/>
          </p:cNvSpPr>
          <p:nvPr>
            <p:ph sz="quarter" idx="1"/>
          </p:nvPr>
        </p:nvSpPr>
        <p:spPr>
          <a:xfrm>
            <a:off x="612648" y="1600200"/>
            <a:ext cx="8153400" cy="5029200"/>
          </a:xfrm>
        </p:spPr>
        <p:txBody>
          <a:bodyPr>
            <a:normAutofit/>
          </a:bodyPr>
          <a:lstStyle/>
          <a:p>
            <a:r>
              <a:rPr lang="en-US" sz="2400" dirty="0"/>
              <a:t>The </a:t>
            </a:r>
            <a:r>
              <a:rPr lang="en-US" sz="2400" b="1" dirty="0"/>
              <a:t>output feedback (OFB) mode is similar in structure to that of CFB. For OFB, </a:t>
            </a:r>
            <a:r>
              <a:rPr lang="en-US" sz="2400" dirty="0"/>
              <a:t>the output of the encryption function is fed back to become the input for encrypting the next block of plaintext . In CFB, the output of the XOR unit is </a:t>
            </a:r>
            <a:r>
              <a:rPr lang="en-US" sz="2400" dirty="0" err="1"/>
              <a:t>fedback</a:t>
            </a:r>
            <a:r>
              <a:rPr lang="en-US" sz="2400" dirty="0"/>
              <a:t> to become input for encrypting the next block. The other difference is that the OFB mode operates on full blocks of plaintext and </a:t>
            </a:r>
            <a:r>
              <a:rPr lang="en-US" sz="2400" dirty="0" err="1"/>
              <a:t>ciphertext</a:t>
            </a:r>
            <a:r>
              <a:rPr lang="en-US" sz="2400" dirty="0"/>
              <a:t>, whereas CFB operates on an </a:t>
            </a:r>
            <a:r>
              <a:rPr lang="en-US" sz="2400" i="1" dirty="0"/>
              <a:t>s-bit subset. </a:t>
            </a:r>
            <a:r>
              <a:rPr lang="en-US" sz="2400" dirty="0"/>
              <a:t>OFB encryption can be expressed as</a:t>
            </a:r>
            <a:endParaRPr lang="en-US" sz="2400" i="1" dirty="0"/>
          </a:p>
          <a:p>
            <a:pPr>
              <a:buNone/>
            </a:pPr>
            <a:r>
              <a:rPr lang="en-IN" sz="2400" dirty="0" err="1"/>
              <a:t>Cj</a:t>
            </a:r>
            <a:r>
              <a:rPr lang="en-IN" sz="2400" dirty="0"/>
              <a:t> = </a:t>
            </a:r>
            <a:r>
              <a:rPr lang="en-IN" sz="2400" dirty="0" err="1"/>
              <a:t>Pj⊕E</a:t>
            </a:r>
            <a:r>
              <a:rPr lang="en-IN" sz="2400" dirty="0"/>
              <a:t>(K, Oj-1)</a:t>
            </a:r>
          </a:p>
          <a:p>
            <a:pPr>
              <a:buNone/>
            </a:pPr>
            <a:r>
              <a:rPr lang="en-IN" sz="2400" dirty="0"/>
              <a:t>Where</a:t>
            </a:r>
          </a:p>
          <a:p>
            <a:pPr>
              <a:buNone/>
            </a:pPr>
            <a:r>
              <a:rPr lang="en-IN" sz="2400" dirty="0"/>
              <a:t>Oj-1 = E(K, Oj-2)</a:t>
            </a:r>
            <a:endParaRPr lang="en-US" sz="2400" dirty="0"/>
          </a:p>
          <a:p>
            <a:pPr>
              <a:buNone/>
            </a:pPr>
            <a:r>
              <a:rPr lang="en-IN" sz="2400" dirty="0" err="1"/>
              <a:t>Cj</a:t>
            </a:r>
            <a:r>
              <a:rPr lang="en-IN" sz="2400" dirty="0"/>
              <a:t> = </a:t>
            </a:r>
            <a:r>
              <a:rPr lang="en-IN" sz="2400" dirty="0" err="1"/>
              <a:t>Pj⊕E</a:t>
            </a:r>
            <a:r>
              <a:rPr lang="en-IN" sz="2400" dirty="0"/>
              <a:t>(K, [Cj-1 ⊕Pj-1])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Output Feedback Mode</a:t>
            </a:r>
            <a:endParaRPr lang="en-IN" dirty="0"/>
          </a:p>
        </p:txBody>
      </p:sp>
      <p:sp>
        <p:nvSpPr>
          <p:cNvPr id="3" name="Content Placeholder 2"/>
          <p:cNvSpPr>
            <a:spLocks noGrp="1"/>
          </p:cNvSpPr>
          <p:nvPr>
            <p:ph sz="quarter" idx="1"/>
          </p:nvPr>
        </p:nvSpPr>
        <p:spPr/>
        <p:txBody>
          <a:bodyPr/>
          <a:lstStyle/>
          <a:p>
            <a:pPr>
              <a:buNone/>
            </a:pPr>
            <a:endParaRPr lang="en-IN" dirty="0"/>
          </a:p>
        </p:txBody>
      </p:sp>
      <p:pic>
        <p:nvPicPr>
          <p:cNvPr id="8194" name="Picture 2"/>
          <p:cNvPicPr>
            <a:picLocks noChangeAspect="1" noChangeArrowheads="1"/>
          </p:cNvPicPr>
          <p:nvPr/>
        </p:nvPicPr>
        <p:blipFill>
          <a:blip r:embed="rId2"/>
          <a:srcRect/>
          <a:stretch>
            <a:fillRect/>
          </a:stretch>
        </p:blipFill>
        <p:spPr bwMode="auto">
          <a:xfrm>
            <a:off x="762000" y="1676400"/>
            <a:ext cx="7772400" cy="4114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Output Feedback Mode</a:t>
            </a:r>
            <a:endParaRPr lang="en-IN" dirty="0"/>
          </a:p>
        </p:txBody>
      </p:sp>
      <p:sp>
        <p:nvSpPr>
          <p:cNvPr id="3" name="Content Placeholder 2"/>
          <p:cNvSpPr>
            <a:spLocks noGrp="1"/>
          </p:cNvSpPr>
          <p:nvPr>
            <p:ph sz="quarter" idx="1"/>
          </p:nvPr>
        </p:nvSpPr>
        <p:spPr/>
        <p:txBody>
          <a:bodyPr/>
          <a:lstStyle/>
          <a:p>
            <a:pPr>
              <a:buNone/>
            </a:pPr>
            <a:endParaRPr lang="en-IN" dirty="0"/>
          </a:p>
        </p:txBody>
      </p:sp>
      <p:pic>
        <p:nvPicPr>
          <p:cNvPr id="9218" name="Picture 2"/>
          <p:cNvPicPr>
            <a:picLocks noChangeAspect="1" noChangeArrowheads="1"/>
          </p:cNvPicPr>
          <p:nvPr/>
        </p:nvPicPr>
        <p:blipFill>
          <a:blip r:embed="rId2"/>
          <a:srcRect/>
          <a:stretch>
            <a:fillRect/>
          </a:stretch>
        </p:blipFill>
        <p:spPr bwMode="auto">
          <a:xfrm>
            <a:off x="1219200" y="2667000"/>
            <a:ext cx="6477000" cy="2971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lumMod val="85000"/>
                  </a:schemeClr>
                </a:solidFill>
                <a:effectLst>
                  <a:outerShdw blurRad="38100" dist="38100" dir="2700000" algn="tl">
                    <a:srgbClr val="000000"/>
                  </a:outerShdw>
                </a:effectLst>
              </a:rPr>
              <a:t>Data Encryption Standard (DES)</a:t>
            </a:r>
            <a:br>
              <a:rPr lang="en-US" b="1" dirty="0">
                <a:solidFill>
                  <a:schemeClr val="bg1">
                    <a:lumMod val="85000"/>
                  </a:schemeClr>
                </a:solidFill>
                <a:effectLst>
                  <a:outerShdw blurRad="38100" dist="38100" dir="2700000" algn="tl">
                    <a:srgbClr val="000000"/>
                  </a:outerShdw>
                </a:effectLst>
              </a:rPr>
            </a:br>
            <a:endParaRPr lang="en-IN" dirty="0">
              <a:solidFill>
                <a:schemeClr val="bg1">
                  <a:lumMod val="85000"/>
                </a:schemeClr>
              </a:solidFill>
            </a:endParaRPr>
          </a:p>
        </p:txBody>
      </p:sp>
      <p:sp>
        <p:nvSpPr>
          <p:cNvPr id="3" name="Content Placeholder 2"/>
          <p:cNvSpPr>
            <a:spLocks noGrp="1"/>
          </p:cNvSpPr>
          <p:nvPr>
            <p:ph sz="quarter" idx="1"/>
          </p:nvPr>
        </p:nvSpPr>
        <p:spPr/>
        <p:txBody>
          <a:bodyPr>
            <a:normAutofit fontScale="77500" lnSpcReduction="20000"/>
          </a:bodyPr>
          <a:lstStyle/>
          <a:p>
            <a:r>
              <a:rPr lang="en-US" dirty="0"/>
              <a:t>Until the introduction of the Advanced Encryption Standard (AES) in 2001, the Data Encryption Standard (DES) was the most widely used encryption scheme.</a:t>
            </a:r>
          </a:p>
          <a:p>
            <a:r>
              <a:rPr lang="en-US" dirty="0"/>
              <a:t>DES was issued in 1977 by the National Bureau of Standards, now the National Institute of Standards and Technology (NIST), as Federal Information Processing Standard 46 (FIPS PUB 46). The algorithm itself is referred to as the Data Encryption Algorithm (DEA). For DEA, data are encrypted in 64-bit blocks using </a:t>
            </a:r>
            <a:r>
              <a:rPr lang="en-US"/>
              <a:t>a 64-bit </a:t>
            </a:r>
            <a:r>
              <a:rPr lang="en-US" dirty="0"/>
              <a:t>key. The algorithm transforms 64-bit input in a series of steps into a 64-bit output. To do the encryption, DES uses "keys" where are also apparently 16 hexadecimal  numbers long, or apparently </a:t>
            </a:r>
            <a:r>
              <a:rPr lang="en-US" b="1" dirty="0"/>
              <a:t>64 bits</a:t>
            </a:r>
            <a:r>
              <a:rPr lang="en-US" dirty="0"/>
              <a:t> long. However, every 8th key bit is ignored in the DES algorithm, so that the effective key size is </a:t>
            </a:r>
            <a:r>
              <a:rPr lang="en-US" b="1" dirty="0"/>
              <a:t>56 bits</a:t>
            </a:r>
            <a:r>
              <a:rPr lang="en-US" dirty="0"/>
              <a:t>.</a:t>
            </a:r>
          </a:p>
          <a:p>
            <a:r>
              <a:rPr lang="en-US" dirty="0"/>
              <a:t>The same steps, with the same key, are used to reverse the encryption.</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chemeClr val="bg1">
                    <a:lumMod val="85000"/>
                  </a:schemeClr>
                </a:solidFill>
                <a:effectLst>
                  <a:outerShdw blurRad="38100" dist="38100" dir="2700000" algn="tl">
                    <a:srgbClr val="000000"/>
                  </a:outerShdw>
                </a:effectLst>
              </a:rPr>
              <a:t>Data Encryption Standard (DES)</a:t>
            </a:r>
            <a:br>
              <a:rPr lang="en-US" b="1" dirty="0">
                <a:solidFill>
                  <a:schemeClr val="bg1">
                    <a:lumMod val="85000"/>
                  </a:schemeClr>
                </a:solidFill>
                <a:effectLst>
                  <a:outerShdw blurRad="38100" dist="38100" dir="2700000" algn="tl">
                    <a:srgbClr val="000000"/>
                  </a:outerShdw>
                </a:effectLst>
              </a:rPr>
            </a:br>
            <a:endParaRPr lang="en-IN" dirty="0"/>
          </a:p>
        </p:txBody>
      </p:sp>
      <p:sp>
        <p:nvSpPr>
          <p:cNvPr id="3" name="Content Placeholder 2"/>
          <p:cNvSpPr>
            <a:spLocks noGrp="1"/>
          </p:cNvSpPr>
          <p:nvPr>
            <p:ph sz="quarter" idx="1"/>
          </p:nvPr>
        </p:nvSpPr>
        <p:spPr/>
        <p:txBody>
          <a:bodyPr>
            <a:normAutofit fontScale="85000" lnSpcReduction="20000"/>
          </a:bodyPr>
          <a:lstStyle/>
          <a:p>
            <a:pPr>
              <a:buNone/>
            </a:pPr>
            <a:r>
              <a:rPr lang="en-US" dirty="0"/>
              <a:t>Block Size = 64 bit Plain Text</a:t>
            </a:r>
          </a:p>
          <a:p>
            <a:pPr>
              <a:buNone/>
            </a:pPr>
            <a:endParaRPr lang="en-US" dirty="0"/>
          </a:p>
          <a:p>
            <a:pPr>
              <a:buNone/>
            </a:pPr>
            <a:r>
              <a:rPr lang="en-US" dirty="0"/>
              <a:t>No of Rounds  = 16 rounds</a:t>
            </a:r>
          </a:p>
          <a:p>
            <a:pPr>
              <a:buNone/>
            </a:pPr>
            <a:endParaRPr lang="en-US" dirty="0"/>
          </a:p>
          <a:p>
            <a:pPr>
              <a:buNone/>
            </a:pPr>
            <a:r>
              <a:rPr lang="en-US" dirty="0"/>
              <a:t>Key Size = 64 bit</a:t>
            </a:r>
          </a:p>
          <a:p>
            <a:pPr>
              <a:buNone/>
            </a:pPr>
            <a:endParaRPr lang="en-US" dirty="0"/>
          </a:p>
          <a:p>
            <a:pPr>
              <a:buNone/>
            </a:pPr>
            <a:r>
              <a:rPr lang="en-US" dirty="0"/>
              <a:t>No of </a:t>
            </a:r>
            <a:r>
              <a:rPr lang="en-US" dirty="0" err="1"/>
              <a:t>subkeys</a:t>
            </a:r>
            <a:r>
              <a:rPr lang="en-US" dirty="0"/>
              <a:t> =16 </a:t>
            </a:r>
            <a:r>
              <a:rPr lang="en-US" dirty="0" err="1"/>
              <a:t>subkeys</a:t>
            </a:r>
            <a:endParaRPr lang="en-US" dirty="0"/>
          </a:p>
          <a:p>
            <a:pPr>
              <a:buNone/>
            </a:pPr>
            <a:endParaRPr lang="en-US" dirty="0"/>
          </a:p>
          <a:p>
            <a:pPr>
              <a:buNone/>
            </a:pPr>
            <a:r>
              <a:rPr lang="en-US" dirty="0" err="1"/>
              <a:t>Subkey</a:t>
            </a:r>
            <a:r>
              <a:rPr lang="en-US" dirty="0"/>
              <a:t> size= 48 bit </a:t>
            </a:r>
            <a:r>
              <a:rPr lang="en-US" dirty="0" err="1"/>
              <a:t>subkey</a:t>
            </a:r>
            <a:endParaRPr lang="en-US"/>
          </a:p>
          <a:p>
            <a:pPr>
              <a:buNone/>
            </a:pPr>
            <a:endParaRPr lang="en-US" dirty="0"/>
          </a:p>
          <a:p>
            <a:pPr>
              <a:buNone/>
            </a:pPr>
            <a:r>
              <a:rPr lang="en-US" dirty="0"/>
              <a:t>Cipher Text-=64 bit cipher text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762000"/>
          </a:xfrm>
        </p:spPr>
        <p:txBody>
          <a:bodyPr>
            <a:normAutofit/>
          </a:bodyPr>
          <a:lstStyle/>
          <a:p>
            <a:pPr algn="ctr"/>
            <a:r>
              <a:rPr lang="en-IN" sz="4000" b="1" dirty="0"/>
              <a:t>DES Encryption</a:t>
            </a:r>
            <a:endParaRPr lang="en-IN" sz="4000"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838200" y="1600200"/>
            <a:ext cx="7772400" cy="52578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bg1">
                    <a:lumMod val="50000"/>
                  </a:schemeClr>
                </a:solidFill>
                <a:effectLst>
                  <a:outerShdw blurRad="38100" dist="38100" dir="2700000" algn="tl">
                    <a:srgbClr val="000000"/>
                  </a:outerShdw>
                </a:effectLst>
              </a:rPr>
              <a:t>Initial Permutation IP</a:t>
            </a:r>
            <a:br>
              <a:rPr lang="en-US" sz="3600" b="1" dirty="0">
                <a:solidFill>
                  <a:schemeClr val="bg1">
                    <a:lumMod val="50000"/>
                  </a:schemeClr>
                </a:solidFill>
                <a:effectLst>
                  <a:outerShdw blurRad="38100" dist="38100" dir="2700000" algn="tl">
                    <a:srgbClr val="000000"/>
                  </a:outerShdw>
                </a:effectLst>
              </a:rPr>
            </a:br>
            <a:endParaRPr lang="en-IN" sz="3600" dirty="0">
              <a:solidFill>
                <a:schemeClr val="bg1">
                  <a:lumMod val="50000"/>
                </a:schemeClr>
              </a:solidFill>
            </a:endParaRPr>
          </a:p>
        </p:txBody>
      </p:sp>
      <p:sp>
        <p:nvSpPr>
          <p:cNvPr id="3" name="Content Placeholder 2"/>
          <p:cNvSpPr>
            <a:spLocks noGrp="1"/>
          </p:cNvSpPr>
          <p:nvPr>
            <p:ph sz="quarter" idx="1"/>
          </p:nvPr>
        </p:nvSpPr>
        <p:spPr>
          <a:xfrm>
            <a:off x="381000" y="1600200"/>
            <a:ext cx="8385048" cy="5029200"/>
          </a:xfrm>
        </p:spPr>
        <p:txBody>
          <a:bodyPr/>
          <a:lstStyle/>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800" dirty="0">
                <a:solidFill>
                  <a:schemeClr val="bg1">
                    <a:lumMod val="50000"/>
                  </a:schemeClr>
                </a:solidFill>
                <a:effectLst>
                  <a:outerShdw blurRad="38100" dist="38100" dir="2700000" algn="tl">
                    <a:srgbClr val="000000"/>
                  </a:outerShdw>
                </a:effectLst>
              </a:rPr>
              <a:t>first step of the data computation </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800" dirty="0">
                <a:solidFill>
                  <a:schemeClr val="bg1">
                    <a:lumMod val="50000"/>
                  </a:schemeClr>
                </a:solidFill>
                <a:effectLst>
                  <a:outerShdw blurRad="38100" dist="38100" dir="2700000" algn="tl">
                    <a:srgbClr val="000000"/>
                  </a:outerShdw>
                </a:effectLst>
              </a:rPr>
              <a:t>IP reorders the input data bits </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800" dirty="0">
                <a:solidFill>
                  <a:schemeClr val="bg1">
                    <a:lumMod val="50000"/>
                  </a:schemeClr>
                </a:solidFill>
                <a:effectLst>
                  <a:outerShdw blurRad="38100" dist="38100" dir="2700000" algn="tl">
                    <a:srgbClr val="000000"/>
                  </a:outerShdw>
                </a:effectLst>
              </a:rPr>
              <a:t>even bits to LH half, odd bits to RH half </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800" dirty="0">
                <a:solidFill>
                  <a:schemeClr val="bg1">
                    <a:lumMod val="50000"/>
                  </a:schemeClr>
                </a:solidFill>
                <a:effectLst>
                  <a:outerShdw blurRad="38100" dist="38100" dir="2700000" algn="tl">
                    <a:srgbClr val="000000"/>
                  </a:outerShdw>
                </a:effectLst>
              </a:rPr>
              <a:t>quite regular in structure (easy in h/w)</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800" dirty="0">
                <a:solidFill>
                  <a:schemeClr val="bg1">
                    <a:lumMod val="50000"/>
                  </a:schemeClr>
                </a:solidFill>
                <a:effectLst>
                  <a:outerShdw blurRad="38100" dist="38100" dir="2700000" algn="tl">
                    <a:srgbClr val="000000"/>
                  </a:outerShdw>
                </a:effectLst>
              </a:rPr>
              <a:t>no cryptographic value</a:t>
            </a:r>
          </a:p>
          <a:p>
            <a:pPr marL="339725" indent="-339725">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800" dirty="0">
                <a:solidFill>
                  <a:schemeClr val="bg1">
                    <a:lumMod val="50000"/>
                  </a:schemeClr>
                </a:solidFill>
                <a:effectLst>
                  <a:outerShdw blurRad="38100" dist="38100" dir="2700000" algn="tl">
                    <a:srgbClr val="000000"/>
                  </a:outerShdw>
                </a:effectLst>
              </a:rPr>
              <a:t>example:</a:t>
            </a:r>
          </a:p>
          <a:p>
            <a:pPr marL="339725" indent="-339725">
              <a:spcBef>
                <a:spcPts val="600"/>
              </a:spcBef>
              <a:buClrTx/>
              <a:buSzPct val="8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1800" b="1" dirty="0">
                <a:solidFill>
                  <a:schemeClr val="bg1">
                    <a:lumMod val="50000"/>
                  </a:schemeClr>
                </a:solidFill>
                <a:effectLst>
                  <a:outerShdw blurRad="38100" dist="38100" dir="2700000" algn="tl">
                    <a:srgbClr val="000000"/>
                  </a:outerShdw>
                </a:effectLst>
                <a:latin typeface="Courier New" pitchFamily="49" charset="0"/>
              </a:rPr>
              <a:t>	</a:t>
            </a:r>
            <a:r>
              <a:rPr lang="en-AU" b="1" dirty="0">
                <a:solidFill>
                  <a:schemeClr val="bg1">
                    <a:lumMod val="50000"/>
                  </a:schemeClr>
                </a:solidFill>
                <a:effectLst>
                  <a:outerShdw blurRad="38100" dist="38100" dir="2700000" algn="tl">
                    <a:srgbClr val="000000"/>
                  </a:outerShdw>
                </a:effectLst>
                <a:latin typeface="Courier New" pitchFamily="49" charset="0"/>
              </a:rPr>
              <a:t>IP(675a6967 5e5a6b5a) = (ffb2194d 004df6fb)</a:t>
            </a:r>
            <a:r>
              <a:rPr lang="en-AU" b="1" dirty="0">
                <a:solidFill>
                  <a:schemeClr val="bg1">
                    <a:lumMod val="50000"/>
                  </a:schemeClr>
                </a:solidFill>
                <a:effectLst>
                  <a:outerShdw blurRad="38100" dist="38100" dir="2700000" algn="tl">
                    <a:srgbClr val="000000"/>
                  </a:outerShdw>
                </a:effectLst>
              </a:rPr>
              <a:t> </a:t>
            </a:r>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Initial &amp; Final permutation</a:t>
            </a:r>
            <a:endParaRPr lang="en-IN" dirty="0"/>
          </a:p>
        </p:txBody>
      </p:sp>
      <p:sp>
        <p:nvSpPr>
          <p:cNvPr id="3" name="Content Placeholder 2"/>
          <p:cNvSpPr>
            <a:spLocks noGrp="1"/>
          </p:cNvSpPr>
          <p:nvPr>
            <p:ph sz="quarter" idx="1"/>
          </p:nvPr>
        </p:nvSpPr>
        <p:spPr/>
        <p:txBody>
          <a:bodyPr/>
          <a:lstStyle/>
          <a:p>
            <a:endParaRPr lang="en-IN" dirty="0"/>
          </a:p>
        </p:txBody>
      </p:sp>
      <p:sp>
        <p:nvSpPr>
          <p:cNvPr id="7" name="Text Box 12"/>
          <p:cNvSpPr txBox="1">
            <a:spLocks noChangeArrowheads="1"/>
          </p:cNvSpPr>
          <p:nvPr/>
        </p:nvSpPr>
        <p:spPr bwMode="auto">
          <a:xfrm>
            <a:off x="1703388" y="1676399"/>
            <a:ext cx="6154830" cy="461665"/>
          </a:xfrm>
          <a:prstGeom prst="rect">
            <a:avLst/>
          </a:prstGeom>
          <a:noFill/>
          <a:ln w="9525">
            <a:noFill/>
            <a:miter lim="800000"/>
            <a:headEnd/>
            <a:tailEnd/>
          </a:ln>
        </p:spPr>
        <p:txBody>
          <a:bodyPr wrap="square">
            <a:spAutoFit/>
          </a:bodyPr>
          <a:lstStyle/>
          <a:p>
            <a:pPr algn="ctr"/>
            <a:r>
              <a:rPr lang="en-US" altLang="en-US" sz="2400" dirty="0">
                <a:solidFill>
                  <a:schemeClr val="folHlink"/>
                </a:solidFill>
                <a:latin typeface="Times New Roman" pitchFamily="18" charset="0"/>
              </a:rPr>
              <a:t>Table 6.1  </a:t>
            </a:r>
            <a:r>
              <a:rPr lang="en-US" altLang="en-US" sz="2000" i="1" dirty="0">
                <a:latin typeface="Times New Roman" pitchFamily="18" charset="0"/>
              </a:rPr>
              <a:t>Initial and final permutation tables</a:t>
            </a:r>
          </a:p>
        </p:txBody>
      </p:sp>
      <p:pic>
        <p:nvPicPr>
          <p:cNvPr id="8" name="Picture 13"/>
          <p:cNvPicPr>
            <a:picLocks noChangeAspect="1" noChangeArrowheads="1"/>
          </p:cNvPicPr>
          <p:nvPr/>
        </p:nvPicPr>
        <p:blipFill>
          <a:blip r:embed="rId2"/>
          <a:srcRect/>
          <a:stretch>
            <a:fillRect/>
          </a:stretch>
        </p:blipFill>
        <p:spPr bwMode="auto">
          <a:xfrm>
            <a:off x="1150938" y="2514600"/>
            <a:ext cx="7957128" cy="3657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Permuted choice 1</a:t>
            </a:r>
            <a:endParaRPr lang="en-IN" dirty="0"/>
          </a:p>
        </p:txBody>
      </p:sp>
      <p:pic>
        <p:nvPicPr>
          <p:cNvPr id="4" name="Picture 11"/>
          <p:cNvPicPr>
            <a:picLocks noGrp="1" noChangeAspect="1" noChangeArrowheads="1"/>
          </p:cNvPicPr>
          <p:nvPr>
            <p:ph sz="quarter" idx="1"/>
          </p:nvPr>
        </p:nvPicPr>
        <p:blipFill>
          <a:blip r:embed="rId2"/>
          <a:srcRect/>
          <a:stretch>
            <a:fillRect/>
          </a:stretch>
        </p:blipFill>
        <p:spPr bwMode="auto">
          <a:xfrm>
            <a:off x="612775" y="2301183"/>
            <a:ext cx="8153400" cy="3093833"/>
          </a:xfrm>
          <a:prstGeom prst="rect">
            <a:avLst/>
          </a:prstGeom>
          <a:noFill/>
          <a:ln w="9525">
            <a:noFill/>
            <a:miter lim="800000"/>
            <a:headEnd/>
            <a:tailEnd/>
          </a:ln>
        </p:spPr>
      </p:pic>
      <p:sp>
        <p:nvSpPr>
          <p:cNvPr id="5" name="TextBox 4"/>
          <p:cNvSpPr txBox="1"/>
          <p:nvPr/>
        </p:nvSpPr>
        <p:spPr>
          <a:xfrm>
            <a:off x="1676400" y="1676400"/>
            <a:ext cx="5029200" cy="523220"/>
          </a:xfrm>
          <a:prstGeom prst="rect">
            <a:avLst/>
          </a:prstGeom>
          <a:noFill/>
        </p:spPr>
        <p:txBody>
          <a:bodyPr wrap="square" rtlCol="0">
            <a:spAutoFit/>
          </a:bodyPr>
          <a:lstStyle/>
          <a:p>
            <a:pPr algn="ctr"/>
            <a:r>
              <a:rPr lang="en-US" sz="2800" dirty="0"/>
              <a:t>Permuted choice1</a:t>
            </a:r>
            <a:endParaRPr lang="en-IN" sz="2800" dirty="0"/>
          </a:p>
        </p:txBody>
      </p:sp>
      <p:pic>
        <p:nvPicPr>
          <p:cNvPr id="7" name="Picture 14"/>
          <p:cNvPicPr>
            <a:picLocks noChangeAspect="1" noChangeArrowheads="1"/>
          </p:cNvPicPr>
          <p:nvPr/>
        </p:nvPicPr>
        <p:blipFill>
          <a:blip r:embed="rId3"/>
          <a:srcRect/>
          <a:stretch>
            <a:fillRect/>
          </a:stretch>
        </p:blipFill>
        <p:spPr bwMode="auto">
          <a:xfrm>
            <a:off x="1219200" y="5867400"/>
            <a:ext cx="7165975" cy="695325"/>
          </a:xfrm>
          <a:prstGeom prst="rect">
            <a:avLst/>
          </a:prstGeom>
          <a:noFill/>
          <a:ln w="9525">
            <a:noFill/>
            <a:miter lim="800000"/>
            <a:headEnd/>
            <a:tailEnd/>
          </a:ln>
        </p:spPr>
      </p:pic>
      <p:sp>
        <p:nvSpPr>
          <p:cNvPr id="8" name="TextBox 7"/>
          <p:cNvSpPr txBox="1"/>
          <p:nvPr/>
        </p:nvSpPr>
        <p:spPr>
          <a:xfrm>
            <a:off x="2133600" y="5410200"/>
            <a:ext cx="3505200" cy="400110"/>
          </a:xfrm>
          <a:prstGeom prst="rect">
            <a:avLst/>
          </a:prstGeom>
          <a:noFill/>
        </p:spPr>
        <p:txBody>
          <a:bodyPr wrap="square" rtlCol="0">
            <a:spAutoFit/>
          </a:bodyPr>
          <a:lstStyle/>
          <a:p>
            <a:pPr algn="ctr"/>
            <a:r>
              <a:rPr lang="en-US" sz="2000" dirty="0"/>
              <a:t>Number of bits shifts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762000"/>
          </a:xfrm>
        </p:spPr>
        <p:txBody>
          <a:bodyPr/>
          <a:lstStyle/>
          <a:p>
            <a:r>
              <a:rPr lang="en-US" dirty="0"/>
              <a:t>               </a:t>
            </a:r>
            <a:r>
              <a:rPr lang="en-US" b="1" dirty="0"/>
              <a:t>stream cipher</a:t>
            </a:r>
            <a:endParaRPr lang="en-IN" b="1" dirty="0"/>
          </a:p>
        </p:txBody>
      </p:sp>
      <p:sp>
        <p:nvSpPr>
          <p:cNvPr id="3" name="Content Placeholder 2"/>
          <p:cNvSpPr>
            <a:spLocks noGrp="1"/>
          </p:cNvSpPr>
          <p:nvPr>
            <p:ph sz="quarter" idx="1"/>
          </p:nvPr>
        </p:nvSpPr>
        <p:spPr>
          <a:xfrm>
            <a:off x="304800" y="1447800"/>
            <a:ext cx="8534400" cy="5181600"/>
          </a:xfrm>
        </p:spPr>
        <p:txBody>
          <a:bodyPr/>
          <a:lstStyle/>
          <a:p>
            <a:r>
              <a:rPr lang="en-US" dirty="0"/>
              <a:t>A stream cipher is one that encrypts a digital data stream one bit or one byte at a </a:t>
            </a:r>
            <a:r>
              <a:rPr lang="en-IN" dirty="0"/>
              <a:t>time.</a:t>
            </a:r>
          </a:p>
          <a:p>
            <a:endParaRPr lang="en-IN" dirty="0"/>
          </a:p>
        </p:txBody>
      </p:sp>
      <p:pic>
        <p:nvPicPr>
          <p:cNvPr id="1030" name="Picture 6"/>
          <p:cNvPicPr>
            <a:picLocks noChangeAspect="1" noChangeArrowheads="1"/>
          </p:cNvPicPr>
          <p:nvPr/>
        </p:nvPicPr>
        <p:blipFill>
          <a:blip r:embed="rId2"/>
          <a:srcRect/>
          <a:stretch>
            <a:fillRect/>
          </a:stretch>
        </p:blipFill>
        <p:spPr bwMode="auto">
          <a:xfrm>
            <a:off x="457200" y="2514600"/>
            <a:ext cx="8382000" cy="29718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Permuted Choice2</a:t>
            </a:r>
            <a:endParaRPr lang="en-IN" dirty="0"/>
          </a:p>
        </p:txBody>
      </p:sp>
      <p:sp>
        <p:nvSpPr>
          <p:cNvPr id="3" name="Content Placeholder 2"/>
          <p:cNvSpPr>
            <a:spLocks noGrp="1"/>
          </p:cNvSpPr>
          <p:nvPr>
            <p:ph sz="quarter" idx="1"/>
          </p:nvPr>
        </p:nvSpPr>
        <p:spPr>
          <a:xfrm>
            <a:off x="612648" y="1600200"/>
            <a:ext cx="8153400" cy="4648200"/>
          </a:xfrm>
        </p:spPr>
        <p:txBody>
          <a:bodyPr/>
          <a:lstStyle/>
          <a:p>
            <a:pPr>
              <a:buNone/>
            </a:pPr>
            <a:endParaRPr lang="en-US" dirty="0"/>
          </a:p>
          <a:p>
            <a:pPr>
              <a:buNone/>
            </a:pPr>
            <a:endParaRPr lang="en-US" dirty="0"/>
          </a:p>
          <a:p>
            <a:pPr>
              <a:buNone/>
            </a:pPr>
            <a:r>
              <a:rPr lang="en-US" dirty="0"/>
              <a:t>       14   17  11  24  1  5  3  28  15  6  21  10</a:t>
            </a:r>
          </a:p>
          <a:p>
            <a:pPr>
              <a:buNone/>
            </a:pPr>
            <a:r>
              <a:rPr lang="en-US" dirty="0"/>
              <a:t>       23   19  12  4  26  8  16  7  27  20  13  2</a:t>
            </a:r>
          </a:p>
          <a:p>
            <a:pPr>
              <a:buNone/>
            </a:pPr>
            <a:r>
              <a:rPr lang="en-US" dirty="0"/>
              <a:t>       41   52   31 37 47 55 30 40 51 45  33  48</a:t>
            </a:r>
          </a:p>
          <a:p>
            <a:pPr>
              <a:buNone/>
            </a:pPr>
            <a:r>
              <a:rPr lang="en-US" dirty="0"/>
              <a:t>       44   49   39 56 34 53 46 42 50 36  29  32</a:t>
            </a:r>
          </a:p>
          <a:p>
            <a:pPr>
              <a:buNone/>
            </a:pPr>
            <a:r>
              <a:rPr lang="en-US" dirty="0"/>
              <a:t> </a:t>
            </a:r>
          </a:p>
          <a:p>
            <a:pPr>
              <a:buNone/>
            </a:pPr>
            <a:r>
              <a:rPr lang="en-US" dirty="0"/>
              <a:t>                        Permuted choice 2</a:t>
            </a:r>
          </a:p>
          <a:p>
            <a:pPr>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solidFill>
                  <a:schemeClr val="bg1">
                    <a:lumMod val="65000"/>
                  </a:schemeClr>
                </a:solidFill>
                <a:effectLst>
                  <a:outerShdw blurRad="38100" dist="38100" dir="2700000" algn="tl">
                    <a:srgbClr val="000000"/>
                  </a:outerShdw>
                </a:effectLst>
              </a:rPr>
              <a:t>DES Round Structure</a:t>
            </a:r>
            <a:br>
              <a:rPr lang="en-US" sz="3600" b="1" dirty="0">
                <a:solidFill>
                  <a:schemeClr val="bg1">
                    <a:lumMod val="65000"/>
                  </a:schemeClr>
                </a:solidFill>
                <a:effectLst>
                  <a:outerShdw blurRad="38100" dist="38100" dir="2700000" algn="tl">
                    <a:srgbClr val="000000"/>
                  </a:outerShdw>
                </a:effectLst>
              </a:rPr>
            </a:br>
            <a:endParaRPr lang="en-IN" sz="3600" dirty="0">
              <a:solidFill>
                <a:schemeClr val="bg1">
                  <a:lumMod val="65000"/>
                </a:schemeClr>
              </a:solidFill>
            </a:endParaRPr>
          </a:p>
        </p:txBody>
      </p:sp>
      <p:sp>
        <p:nvSpPr>
          <p:cNvPr id="3" name="Content Placeholder 2"/>
          <p:cNvSpPr>
            <a:spLocks noGrp="1"/>
          </p:cNvSpPr>
          <p:nvPr>
            <p:ph sz="quarter" idx="1"/>
          </p:nvPr>
        </p:nvSpPr>
        <p:spPr>
          <a:xfrm>
            <a:off x="304800" y="1600200"/>
            <a:ext cx="8461248" cy="5029200"/>
          </a:xfrm>
        </p:spPr>
        <p:txBody>
          <a:bodyPr/>
          <a:lstStyle/>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3200" dirty="0">
                <a:solidFill>
                  <a:schemeClr val="tx1">
                    <a:lumMod val="65000"/>
                    <a:lumOff val="35000"/>
                  </a:schemeClr>
                </a:solidFill>
                <a:effectLst>
                  <a:outerShdw blurRad="38100" dist="38100" dir="2700000" algn="tl">
                    <a:srgbClr val="000000"/>
                  </a:outerShdw>
                </a:effectLst>
                <a:latin typeface="+mj-lt"/>
              </a:rPr>
              <a:t>uses two 32-bit L &amp; R halves</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3200" dirty="0">
                <a:solidFill>
                  <a:schemeClr val="tx1">
                    <a:lumMod val="65000"/>
                    <a:lumOff val="35000"/>
                  </a:schemeClr>
                </a:solidFill>
                <a:effectLst>
                  <a:outerShdw blurRad="38100" dist="38100" dir="2700000" algn="tl">
                    <a:srgbClr val="000000"/>
                  </a:outerShdw>
                </a:effectLst>
                <a:latin typeface="+mj-lt"/>
              </a:rPr>
              <a:t>as for any </a:t>
            </a:r>
            <a:r>
              <a:rPr lang="en-AU" sz="3200" dirty="0" err="1">
                <a:solidFill>
                  <a:schemeClr val="tx1">
                    <a:lumMod val="65000"/>
                    <a:lumOff val="35000"/>
                  </a:schemeClr>
                </a:solidFill>
                <a:effectLst>
                  <a:outerShdw blurRad="38100" dist="38100" dir="2700000" algn="tl">
                    <a:srgbClr val="000000"/>
                  </a:outerShdw>
                </a:effectLst>
                <a:latin typeface="+mj-lt"/>
              </a:rPr>
              <a:t>Feistel</a:t>
            </a:r>
            <a:r>
              <a:rPr lang="en-AU" sz="3200" dirty="0">
                <a:solidFill>
                  <a:schemeClr val="tx1">
                    <a:lumMod val="65000"/>
                    <a:lumOff val="35000"/>
                  </a:schemeClr>
                </a:solidFill>
                <a:effectLst>
                  <a:outerShdw blurRad="38100" dist="38100" dir="2700000" algn="tl">
                    <a:srgbClr val="000000"/>
                  </a:outerShdw>
                </a:effectLst>
                <a:latin typeface="+mj-lt"/>
              </a:rPr>
              <a:t> cipher can describe as:</a:t>
            </a:r>
          </a:p>
          <a:p>
            <a:pPr lvl="1" indent="-282575">
              <a:lnSpc>
                <a:spcPct val="90000"/>
              </a:lnSpc>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800" i="1" dirty="0">
                <a:solidFill>
                  <a:schemeClr val="tx1">
                    <a:lumMod val="65000"/>
                    <a:lumOff val="35000"/>
                  </a:schemeClr>
                </a:solidFill>
                <a:effectLst>
                  <a:outerShdw blurRad="38100" dist="38100" dir="2700000" algn="tl">
                    <a:srgbClr val="000000"/>
                  </a:outerShdw>
                </a:effectLst>
                <a:latin typeface="+mj-lt"/>
              </a:rPr>
              <a:t>L</a:t>
            </a:r>
            <a:r>
              <a:rPr lang="en-AU" sz="2800" i="1" baseline="-25000" dirty="0">
                <a:solidFill>
                  <a:schemeClr val="tx1">
                    <a:lumMod val="65000"/>
                    <a:lumOff val="35000"/>
                  </a:schemeClr>
                </a:solidFill>
                <a:effectLst>
                  <a:outerShdw blurRad="38100" dist="38100" dir="2700000" algn="tl">
                    <a:srgbClr val="000000"/>
                  </a:outerShdw>
                </a:effectLst>
                <a:latin typeface="+mj-lt"/>
              </a:rPr>
              <a:t>i</a:t>
            </a:r>
            <a:r>
              <a:rPr lang="en-AU" sz="2800" i="1" dirty="0">
                <a:solidFill>
                  <a:schemeClr val="tx1">
                    <a:lumMod val="65000"/>
                    <a:lumOff val="35000"/>
                  </a:schemeClr>
                </a:solidFill>
                <a:effectLst>
                  <a:outerShdw blurRad="38100" dist="38100" dir="2700000" algn="tl">
                    <a:srgbClr val="000000"/>
                  </a:outerShdw>
                </a:effectLst>
                <a:latin typeface="+mj-lt"/>
              </a:rPr>
              <a:t> </a:t>
            </a:r>
            <a:r>
              <a:rPr lang="en-AU" sz="2800" dirty="0">
                <a:solidFill>
                  <a:schemeClr val="tx1">
                    <a:lumMod val="65000"/>
                    <a:lumOff val="35000"/>
                  </a:schemeClr>
                </a:solidFill>
                <a:effectLst>
                  <a:outerShdw blurRad="38100" dist="38100" dir="2700000" algn="tl">
                    <a:srgbClr val="000000"/>
                  </a:outerShdw>
                </a:effectLst>
                <a:latin typeface="+mj-lt"/>
              </a:rPr>
              <a:t>= </a:t>
            </a:r>
            <a:r>
              <a:rPr lang="en-AU" sz="2800" i="1" dirty="0">
                <a:solidFill>
                  <a:schemeClr val="tx1">
                    <a:lumMod val="65000"/>
                    <a:lumOff val="35000"/>
                  </a:schemeClr>
                </a:solidFill>
                <a:effectLst>
                  <a:outerShdw blurRad="38100" dist="38100" dir="2700000" algn="tl">
                    <a:srgbClr val="000000"/>
                  </a:outerShdw>
                </a:effectLst>
                <a:latin typeface="+mj-lt"/>
              </a:rPr>
              <a:t>R</a:t>
            </a:r>
            <a:r>
              <a:rPr lang="en-AU" sz="2800" i="1" baseline="-25000" dirty="0">
                <a:solidFill>
                  <a:schemeClr val="tx1">
                    <a:lumMod val="65000"/>
                    <a:lumOff val="35000"/>
                  </a:schemeClr>
                </a:solidFill>
                <a:effectLst>
                  <a:outerShdw blurRad="38100" dist="38100" dir="2700000" algn="tl">
                    <a:srgbClr val="000000"/>
                  </a:outerShdw>
                </a:effectLst>
                <a:latin typeface="+mj-lt"/>
              </a:rPr>
              <a:t>i</a:t>
            </a:r>
            <a:r>
              <a:rPr lang="en-AU" sz="2800" baseline="-25000" dirty="0">
                <a:solidFill>
                  <a:schemeClr val="tx1">
                    <a:lumMod val="65000"/>
                    <a:lumOff val="35000"/>
                  </a:schemeClr>
                </a:solidFill>
                <a:effectLst>
                  <a:outerShdw blurRad="38100" dist="38100" dir="2700000" algn="tl">
                    <a:srgbClr val="000000"/>
                  </a:outerShdw>
                </a:effectLst>
                <a:latin typeface="+mj-lt"/>
              </a:rPr>
              <a:t>–1</a:t>
            </a:r>
          </a:p>
          <a:p>
            <a:pPr lvl="1" indent="-282575">
              <a:lnSpc>
                <a:spcPct val="90000"/>
              </a:lnSpc>
              <a:spcBef>
                <a:spcPts val="7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AU" sz="2800" i="1" dirty="0" err="1">
                <a:solidFill>
                  <a:schemeClr val="tx1">
                    <a:lumMod val="65000"/>
                    <a:lumOff val="35000"/>
                  </a:schemeClr>
                </a:solidFill>
                <a:effectLst>
                  <a:outerShdw blurRad="38100" dist="38100" dir="2700000" algn="tl">
                    <a:srgbClr val="000000"/>
                  </a:outerShdw>
                </a:effectLst>
                <a:latin typeface="+mj-lt"/>
              </a:rPr>
              <a:t>R</a:t>
            </a:r>
            <a:r>
              <a:rPr lang="en-AU" sz="2800" i="1" baseline="-25000" dirty="0" err="1">
                <a:solidFill>
                  <a:schemeClr val="tx1">
                    <a:lumMod val="65000"/>
                    <a:lumOff val="35000"/>
                  </a:schemeClr>
                </a:solidFill>
                <a:effectLst>
                  <a:outerShdw blurRad="38100" dist="38100" dir="2700000" algn="tl">
                    <a:srgbClr val="000000"/>
                  </a:outerShdw>
                </a:effectLst>
                <a:latin typeface="+mj-lt"/>
              </a:rPr>
              <a:t>i</a:t>
            </a:r>
            <a:r>
              <a:rPr lang="en-AU" sz="2800" i="1" dirty="0">
                <a:solidFill>
                  <a:schemeClr val="tx1">
                    <a:lumMod val="65000"/>
                    <a:lumOff val="35000"/>
                  </a:schemeClr>
                </a:solidFill>
                <a:effectLst>
                  <a:outerShdw blurRad="38100" dist="38100" dir="2700000" algn="tl">
                    <a:srgbClr val="000000"/>
                  </a:outerShdw>
                </a:effectLst>
                <a:latin typeface="+mj-lt"/>
              </a:rPr>
              <a:t> </a:t>
            </a:r>
            <a:r>
              <a:rPr lang="en-AU" sz="2800" dirty="0">
                <a:solidFill>
                  <a:schemeClr val="tx1">
                    <a:lumMod val="65000"/>
                    <a:lumOff val="35000"/>
                  </a:schemeClr>
                </a:solidFill>
                <a:effectLst>
                  <a:outerShdw blurRad="38100" dist="38100" dir="2700000" algn="tl">
                    <a:srgbClr val="000000"/>
                  </a:outerShdw>
                </a:effectLst>
                <a:latin typeface="+mj-lt"/>
              </a:rPr>
              <a:t>= </a:t>
            </a:r>
            <a:r>
              <a:rPr lang="en-AU" sz="2800" i="1" dirty="0">
                <a:solidFill>
                  <a:schemeClr val="tx1">
                    <a:lumMod val="65000"/>
                    <a:lumOff val="35000"/>
                  </a:schemeClr>
                </a:solidFill>
                <a:effectLst>
                  <a:outerShdw blurRad="38100" dist="38100" dir="2700000" algn="tl">
                    <a:srgbClr val="000000"/>
                  </a:outerShdw>
                </a:effectLst>
                <a:latin typeface="+mj-lt"/>
              </a:rPr>
              <a:t>L</a:t>
            </a:r>
            <a:r>
              <a:rPr lang="en-AU" sz="2800" i="1" baseline="-25000" dirty="0">
                <a:solidFill>
                  <a:schemeClr val="tx1">
                    <a:lumMod val="65000"/>
                    <a:lumOff val="35000"/>
                  </a:schemeClr>
                </a:solidFill>
                <a:effectLst>
                  <a:outerShdw blurRad="38100" dist="38100" dir="2700000" algn="tl">
                    <a:srgbClr val="000000"/>
                  </a:outerShdw>
                </a:effectLst>
                <a:latin typeface="+mj-lt"/>
              </a:rPr>
              <a:t>i</a:t>
            </a:r>
            <a:r>
              <a:rPr lang="en-AU" sz="2800" baseline="-25000" dirty="0">
                <a:solidFill>
                  <a:schemeClr val="tx1">
                    <a:lumMod val="65000"/>
                    <a:lumOff val="35000"/>
                  </a:schemeClr>
                </a:solidFill>
                <a:effectLst>
                  <a:outerShdw blurRad="38100" dist="38100" dir="2700000" algn="tl">
                    <a:srgbClr val="000000"/>
                  </a:outerShdw>
                </a:effectLst>
                <a:latin typeface="+mj-lt"/>
              </a:rPr>
              <a:t>–1</a:t>
            </a:r>
            <a:r>
              <a:rPr lang="en-AU" sz="2800" dirty="0">
                <a:solidFill>
                  <a:schemeClr val="tx1">
                    <a:lumMod val="65000"/>
                    <a:lumOff val="35000"/>
                  </a:schemeClr>
                </a:solidFill>
                <a:effectLst>
                  <a:outerShdw blurRad="38100" dist="38100" dir="2700000" algn="tl">
                    <a:srgbClr val="000000"/>
                  </a:outerShdw>
                </a:effectLst>
                <a:latin typeface="+mj-lt"/>
              </a:rPr>
              <a:t>  F(</a:t>
            </a:r>
            <a:r>
              <a:rPr lang="en-AU" sz="2800" i="1" dirty="0">
                <a:solidFill>
                  <a:schemeClr val="tx1">
                    <a:lumMod val="65000"/>
                    <a:lumOff val="35000"/>
                  </a:schemeClr>
                </a:solidFill>
                <a:effectLst>
                  <a:outerShdw blurRad="38100" dist="38100" dir="2700000" algn="tl">
                    <a:srgbClr val="000000"/>
                  </a:outerShdw>
                </a:effectLst>
                <a:latin typeface="+mj-lt"/>
              </a:rPr>
              <a:t>R</a:t>
            </a:r>
            <a:r>
              <a:rPr lang="en-AU" sz="2800" i="1" baseline="-25000" dirty="0">
                <a:solidFill>
                  <a:schemeClr val="tx1">
                    <a:lumMod val="65000"/>
                    <a:lumOff val="35000"/>
                  </a:schemeClr>
                </a:solidFill>
                <a:effectLst>
                  <a:outerShdw blurRad="38100" dist="38100" dir="2700000" algn="tl">
                    <a:srgbClr val="000000"/>
                  </a:outerShdw>
                </a:effectLst>
                <a:latin typeface="+mj-lt"/>
              </a:rPr>
              <a:t>i</a:t>
            </a:r>
            <a:r>
              <a:rPr lang="en-AU" sz="2800" baseline="-25000" dirty="0">
                <a:solidFill>
                  <a:schemeClr val="tx1">
                    <a:lumMod val="65000"/>
                    <a:lumOff val="35000"/>
                  </a:schemeClr>
                </a:solidFill>
                <a:effectLst>
                  <a:outerShdw blurRad="38100" dist="38100" dir="2700000" algn="tl">
                    <a:srgbClr val="000000"/>
                  </a:outerShdw>
                </a:effectLst>
                <a:latin typeface="+mj-lt"/>
              </a:rPr>
              <a:t>–1</a:t>
            </a:r>
            <a:r>
              <a:rPr lang="en-AU" sz="2800" dirty="0">
                <a:solidFill>
                  <a:schemeClr val="tx1">
                    <a:lumMod val="65000"/>
                    <a:lumOff val="35000"/>
                  </a:schemeClr>
                </a:solidFill>
                <a:effectLst>
                  <a:outerShdw blurRad="38100" dist="38100" dir="2700000" algn="tl">
                    <a:srgbClr val="000000"/>
                  </a:outerShdw>
                </a:effectLst>
                <a:latin typeface="+mj-lt"/>
              </a:rPr>
              <a:t>, </a:t>
            </a:r>
            <a:r>
              <a:rPr lang="en-AU" sz="2800" i="1" dirty="0" err="1">
                <a:solidFill>
                  <a:schemeClr val="tx1">
                    <a:lumMod val="65000"/>
                    <a:lumOff val="35000"/>
                  </a:schemeClr>
                </a:solidFill>
                <a:effectLst>
                  <a:outerShdw blurRad="38100" dist="38100" dir="2700000" algn="tl">
                    <a:srgbClr val="000000"/>
                  </a:outerShdw>
                </a:effectLst>
                <a:latin typeface="+mj-lt"/>
              </a:rPr>
              <a:t>K</a:t>
            </a:r>
            <a:r>
              <a:rPr lang="en-AU" sz="2800" i="1" baseline="-25000" dirty="0" err="1">
                <a:solidFill>
                  <a:schemeClr val="tx1">
                    <a:lumMod val="65000"/>
                    <a:lumOff val="35000"/>
                  </a:schemeClr>
                </a:solidFill>
                <a:effectLst>
                  <a:outerShdw blurRad="38100" dist="38100" dir="2700000" algn="tl">
                    <a:srgbClr val="000000"/>
                  </a:outerShdw>
                </a:effectLst>
                <a:latin typeface="+mj-lt"/>
              </a:rPr>
              <a:t>i</a:t>
            </a:r>
            <a:r>
              <a:rPr lang="en-AU" sz="2800" dirty="0">
                <a:solidFill>
                  <a:schemeClr val="tx1">
                    <a:lumMod val="65000"/>
                    <a:lumOff val="35000"/>
                  </a:schemeClr>
                </a:solidFill>
                <a:effectLst>
                  <a:outerShdw blurRad="38100" dist="38100" dir="2700000" algn="tl">
                    <a:srgbClr val="000000"/>
                  </a:outerShdw>
                </a:effectLst>
                <a:latin typeface="+mj-lt"/>
              </a:rPr>
              <a:t>)</a:t>
            </a:r>
          </a:p>
          <a:p>
            <a:pPr marL="339725" indent="-339725">
              <a:lnSpc>
                <a:spcPct val="90000"/>
              </a:lnSpc>
              <a:spcBef>
                <a:spcPts val="800"/>
              </a:spcBef>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3200" dirty="0">
                <a:solidFill>
                  <a:schemeClr val="tx1">
                    <a:lumMod val="65000"/>
                    <a:lumOff val="35000"/>
                  </a:schemeClr>
                </a:solidFill>
                <a:effectLst>
                  <a:outerShdw blurRad="38100" dist="38100" dir="2700000" algn="tl">
                    <a:srgbClr val="000000"/>
                  </a:outerShdw>
                </a:effectLst>
                <a:latin typeface="+mj-lt"/>
              </a:rPr>
              <a:t>F takes 32-bit R half and 48-bit </a:t>
            </a:r>
            <a:r>
              <a:rPr lang="en-US" sz="3200" dirty="0" err="1">
                <a:solidFill>
                  <a:schemeClr val="tx1">
                    <a:lumMod val="65000"/>
                    <a:lumOff val="35000"/>
                  </a:schemeClr>
                </a:solidFill>
                <a:effectLst>
                  <a:outerShdw blurRad="38100" dist="38100" dir="2700000" algn="tl">
                    <a:srgbClr val="000000"/>
                  </a:outerShdw>
                </a:effectLst>
                <a:latin typeface="+mj-lt"/>
              </a:rPr>
              <a:t>subkey</a:t>
            </a:r>
            <a:r>
              <a:rPr lang="en-US" sz="3200" dirty="0">
                <a:solidFill>
                  <a:schemeClr val="tx1">
                    <a:lumMod val="65000"/>
                    <a:lumOff val="35000"/>
                  </a:schemeClr>
                </a:solidFill>
                <a:effectLst>
                  <a:outerShdw blurRad="38100" dist="38100" dir="2700000" algn="tl">
                    <a:srgbClr val="000000"/>
                  </a:outerShdw>
                </a:effectLst>
                <a:latin typeface="+mj-lt"/>
              </a:rPr>
              <a:t>:</a:t>
            </a:r>
          </a:p>
          <a:p>
            <a:pPr lvl="1" indent="-282575">
              <a:lnSpc>
                <a:spcPct val="90000"/>
              </a:lnSpc>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800" dirty="0">
                <a:solidFill>
                  <a:schemeClr val="tx1">
                    <a:lumMod val="65000"/>
                    <a:lumOff val="35000"/>
                  </a:schemeClr>
                </a:solidFill>
                <a:effectLst>
                  <a:outerShdw blurRad="38100" dist="38100" dir="2700000" algn="tl">
                    <a:srgbClr val="000000"/>
                  </a:outerShdw>
                </a:effectLst>
                <a:latin typeface="+mj-lt"/>
              </a:rPr>
              <a:t>expands R to 48-bits using perm E</a:t>
            </a:r>
          </a:p>
          <a:p>
            <a:pPr lvl="1" indent="-282575">
              <a:lnSpc>
                <a:spcPct val="90000"/>
              </a:lnSpc>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800" dirty="0">
                <a:solidFill>
                  <a:schemeClr val="tx1">
                    <a:lumMod val="65000"/>
                    <a:lumOff val="35000"/>
                  </a:schemeClr>
                </a:solidFill>
                <a:effectLst>
                  <a:outerShdw blurRad="38100" dist="38100" dir="2700000" algn="tl">
                    <a:srgbClr val="000000"/>
                  </a:outerShdw>
                </a:effectLst>
                <a:latin typeface="+mj-lt"/>
              </a:rPr>
              <a:t>adds to </a:t>
            </a:r>
            <a:r>
              <a:rPr lang="en-US" sz="2800" dirty="0" err="1">
                <a:solidFill>
                  <a:schemeClr val="tx1">
                    <a:lumMod val="65000"/>
                    <a:lumOff val="35000"/>
                  </a:schemeClr>
                </a:solidFill>
                <a:effectLst>
                  <a:outerShdw blurRad="38100" dist="38100" dir="2700000" algn="tl">
                    <a:srgbClr val="000000"/>
                  </a:outerShdw>
                </a:effectLst>
                <a:latin typeface="+mj-lt"/>
              </a:rPr>
              <a:t>subkey</a:t>
            </a:r>
            <a:r>
              <a:rPr lang="en-US" sz="2800" dirty="0">
                <a:solidFill>
                  <a:schemeClr val="tx1">
                    <a:lumMod val="65000"/>
                    <a:lumOff val="35000"/>
                  </a:schemeClr>
                </a:solidFill>
                <a:effectLst>
                  <a:outerShdw blurRad="38100" dist="38100" dir="2700000" algn="tl">
                    <a:srgbClr val="000000"/>
                  </a:outerShdw>
                </a:effectLst>
                <a:latin typeface="+mj-lt"/>
              </a:rPr>
              <a:t> using XOR</a:t>
            </a:r>
          </a:p>
          <a:p>
            <a:pPr lvl="1" indent="-282575">
              <a:lnSpc>
                <a:spcPct val="90000"/>
              </a:lnSpc>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800" dirty="0">
                <a:solidFill>
                  <a:schemeClr val="tx1">
                    <a:lumMod val="65000"/>
                    <a:lumOff val="35000"/>
                  </a:schemeClr>
                </a:solidFill>
                <a:effectLst>
                  <a:outerShdw blurRad="38100" dist="38100" dir="2700000" algn="tl">
                    <a:srgbClr val="000000"/>
                  </a:outerShdw>
                </a:effectLst>
                <a:latin typeface="+mj-lt"/>
              </a:rPr>
              <a:t>passes through 8 S-boxes to get 32-bit result</a:t>
            </a:r>
          </a:p>
          <a:p>
            <a:pPr lvl="1" indent="-282575">
              <a:lnSpc>
                <a:spcPct val="90000"/>
              </a:lnSpc>
              <a:spcBef>
                <a:spcPts val="7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800" dirty="0">
                <a:solidFill>
                  <a:schemeClr val="tx1">
                    <a:lumMod val="65000"/>
                    <a:lumOff val="35000"/>
                  </a:schemeClr>
                </a:solidFill>
                <a:effectLst>
                  <a:outerShdw blurRad="38100" dist="38100" dir="2700000" algn="tl">
                    <a:srgbClr val="000000"/>
                  </a:outerShdw>
                </a:effectLst>
                <a:latin typeface="+mj-lt"/>
              </a:rPr>
              <a:t>finally permutes using 32-bit perm P</a:t>
            </a:r>
          </a:p>
          <a:p>
            <a:pPr>
              <a:buNone/>
            </a:pPr>
            <a:endParaRPr lang="en-IN" dirty="0">
              <a:solidFill>
                <a:schemeClr val="tx1">
                  <a:lumMod val="65000"/>
                  <a:lumOff val="35000"/>
                </a:schemeClr>
              </a:solidFill>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p:txBody>
          <a:bodyPr/>
          <a:lstStyle/>
          <a:p>
            <a:r>
              <a:rPr lang="en-US" altLang="zh-TW"/>
              <a:t>Encryption (Round)</a:t>
            </a:r>
          </a:p>
        </p:txBody>
      </p:sp>
      <p:pic>
        <p:nvPicPr>
          <p:cNvPr id="138246" name="Picture 6" descr="3-8-2"/>
          <p:cNvPicPr>
            <a:picLocks noChangeArrowheads="1"/>
          </p:cNvPicPr>
          <p:nvPr/>
        </p:nvPicPr>
        <p:blipFill>
          <a:blip r:embed="rId2"/>
          <a:srcRect l="59964"/>
          <a:stretch>
            <a:fillRect/>
          </a:stretch>
        </p:blipFill>
        <p:spPr bwMode="auto">
          <a:xfrm>
            <a:off x="6324600" y="2514600"/>
            <a:ext cx="2362200" cy="3505200"/>
          </a:xfrm>
          <a:prstGeom prst="rect">
            <a:avLst/>
          </a:prstGeom>
          <a:noFill/>
        </p:spPr>
      </p:pic>
      <p:pic>
        <p:nvPicPr>
          <p:cNvPr id="138244" name="Picture 4" descr="3-8-2"/>
          <p:cNvPicPr>
            <a:picLocks noChangeAspect="1" noChangeArrowheads="1"/>
          </p:cNvPicPr>
          <p:nvPr/>
        </p:nvPicPr>
        <p:blipFill>
          <a:blip r:embed="rId2"/>
          <a:srcRect r="39285" b="2335"/>
          <a:stretch>
            <a:fillRect/>
          </a:stretch>
        </p:blipFill>
        <p:spPr bwMode="auto">
          <a:xfrm>
            <a:off x="381000" y="1447800"/>
            <a:ext cx="6019800" cy="5181600"/>
          </a:xfrm>
          <a:prstGeom prst="rect">
            <a:avLst/>
          </a:prstGeom>
          <a:noFill/>
        </p:spPr>
      </p:pic>
      <p:sp>
        <p:nvSpPr>
          <p:cNvPr id="138245" name="Text Box 5"/>
          <p:cNvSpPr txBox="1">
            <a:spLocks noChangeArrowheads="1"/>
          </p:cNvSpPr>
          <p:nvPr/>
        </p:nvSpPr>
        <p:spPr bwMode="auto">
          <a:xfrm>
            <a:off x="5257800" y="6248400"/>
            <a:ext cx="381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2"/>
                </a:solidFill>
              </a:rPr>
              <a:t>[1]</a:t>
            </a:r>
          </a:p>
        </p:txBody>
      </p:sp>
      <p:sp>
        <p:nvSpPr>
          <p:cNvPr id="138247" name="Text Box 7"/>
          <p:cNvSpPr txBox="1">
            <a:spLocks noChangeArrowheads="1"/>
          </p:cNvSpPr>
          <p:nvPr/>
        </p:nvSpPr>
        <p:spPr bwMode="auto">
          <a:xfrm>
            <a:off x="6781800" y="2057400"/>
            <a:ext cx="1905000" cy="366713"/>
          </a:xfrm>
          <a:prstGeom prst="rect">
            <a:avLst/>
          </a:prstGeom>
          <a:noFill/>
          <a:ln w="9525">
            <a:noFill/>
            <a:miter lim="800000"/>
            <a:headEnd/>
            <a:tailEnd/>
          </a:ln>
          <a:effectLst/>
        </p:spPr>
        <p:txBody>
          <a:bodyPr>
            <a:spAutoFit/>
          </a:bodyPr>
          <a:lstStyle/>
          <a:p>
            <a:pPr>
              <a:spcBef>
                <a:spcPct val="50000"/>
              </a:spcBef>
            </a:pPr>
            <a:r>
              <a:rPr lang="en-US" altLang="zh-TW" dirty="0"/>
              <a:t>(Key Generation)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Expansion P-Box</a:t>
            </a:r>
            <a:endParaRPr lang="en-IN" dirty="0"/>
          </a:p>
        </p:txBody>
      </p:sp>
      <p:pic>
        <p:nvPicPr>
          <p:cNvPr id="6" name="Picture 13"/>
          <p:cNvPicPr>
            <a:picLocks noGrp="1" noChangeAspect="1" noChangeArrowheads="1"/>
          </p:cNvPicPr>
          <p:nvPr>
            <p:ph sz="quarter" idx="1"/>
          </p:nvPr>
        </p:nvPicPr>
        <p:blipFill>
          <a:blip r:embed="rId2"/>
          <a:srcRect/>
          <a:stretch>
            <a:fillRect/>
          </a:stretch>
        </p:blipFill>
        <p:spPr bwMode="auto">
          <a:xfrm>
            <a:off x="609600" y="2667000"/>
            <a:ext cx="8153400" cy="3723313"/>
          </a:xfrm>
          <a:prstGeom prst="rect">
            <a:avLst/>
          </a:prstGeom>
          <a:noFill/>
          <a:ln w="9525">
            <a:noFill/>
            <a:miter lim="800000"/>
            <a:headEnd/>
            <a:tailEnd/>
          </a:ln>
        </p:spPr>
      </p:pic>
      <p:sp>
        <p:nvSpPr>
          <p:cNvPr id="7" name="TextBox 6"/>
          <p:cNvSpPr txBox="1"/>
          <p:nvPr/>
        </p:nvSpPr>
        <p:spPr>
          <a:xfrm>
            <a:off x="1828800" y="1905000"/>
            <a:ext cx="4800600" cy="369332"/>
          </a:xfrm>
          <a:prstGeom prst="rect">
            <a:avLst/>
          </a:prstGeom>
          <a:noFill/>
        </p:spPr>
        <p:txBody>
          <a:bodyPr wrap="square" rtlCol="0">
            <a:spAutoFit/>
          </a:bodyPr>
          <a:lstStyle/>
          <a:p>
            <a:r>
              <a:rPr lang="en-US" altLang="en-US" i="1" dirty="0">
                <a:latin typeface="Times New Roman" pitchFamily="18" charset="0"/>
              </a:rPr>
              <a:t> </a:t>
            </a:r>
            <a:endParaRPr lang="en-IN" dirty="0"/>
          </a:p>
        </p:txBody>
      </p:sp>
      <p:sp>
        <p:nvSpPr>
          <p:cNvPr id="8" name="Text Box 14"/>
          <p:cNvSpPr txBox="1">
            <a:spLocks noChangeArrowheads="1"/>
          </p:cNvSpPr>
          <p:nvPr/>
        </p:nvSpPr>
        <p:spPr bwMode="auto">
          <a:xfrm>
            <a:off x="3352800" y="1981200"/>
            <a:ext cx="3581400" cy="461665"/>
          </a:xfrm>
          <a:prstGeom prst="rect">
            <a:avLst/>
          </a:prstGeom>
          <a:noFill/>
          <a:ln w="9525">
            <a:noFill/>
            <a:miter lim="800000"/>
            <a:headEnd/>
            <a:tailEnd/>
          </a:ln>
        </p:spPr>
        <p:txBody>
          <a:bodyPr wrap="square">
            <a:spAutoFit/>
          </a:bodyPr>
          <a:lstStyle/>
          <a:p>
            <a:r>
              <a:rPr lang="en-US" altLang="en-US" sz="2400" i="1" dirty="0">
                <a:solidFill>
                  <a:schemeClr val="folHlink"/>
                </a:solidFill>
                <a:latin typeface="Times New Roman" pitchFamily="18" charset="0"/>
              </a:rPr>
              <a:t>Expansion </a:t>
            </a:r>
            <a:r>
              <a:rPr lang="en-US" altLang="en-US" sz="2000" i="1" dirty="0">
                <a:latin typeface="Times New Roman" pitchFamily="18" charset="0"/>
              </a:rPr>
              <a:t>P-box table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 Box</a:t>
            </a:r>
            <a:endParaRPr lang="en-IN" dirty="0"/>
          </a:p>
        </p:txBody>
      </p:sp>
      <p:sp>
        <p:nvSpPr>
          <p:cNvPr id="3" name="Content Placeholder 2"/>
          <p:cNvSpPr>
            <a:spLocks noGrp="1"/>
          </p:cNvSpPr>
          <p:nvPr>
            <p:ph sz="quarter" idx="1"/>
          </p:nvPr>
        </p:nvSpPr>
        <p:spPr>
          <a:xfrm>
            <a:off x="612648" y="1600200"/>
            <a:ext cx="8153400" cy="4876800"/>
          </a:xfrm>
        </p:spPr>
        <p:txBody>
          <a:bodyPr/>
          <a:lstStyle/>
          <a:p>
            <a:pPr>
              <a:buNone/>
            </a:pPr>
            <a:r>
              <a:rPr lang="en-US" altLang="en-US" sz="3200" i="1" dirty="0">
                <a:latin typeface="Times New Roman" pitchFamily="18" charset="0"/>
              </a:rPr>
              <a:t>The S-boxes do the real mixing (confusion). DES uses 8 S-boxes, each with a 6-bit input and a 4-bit output.</a:t>
            </a:r>
          </a:p>
          <a:p>
            <a:pPr>
              <a:buNone/>
            </a:pPr>
            <a:r>
              <a:rPr lang="en-US" altLang="en-US" sz="3200" dirty="0">
                <a:solidFill>
                  <a:schemeClr val="folHlink"/>
                </a:solidFill>
                <a:latin typeface="Times New Roman" pitchFamily="18" charset="0"/>
              </a:rPr>
              <a:t>                   </a:t>
            </a:r>
            <a:r>
              <a:rPr lang="en-US" altLang="en-US" sz="3200" dirty="0">
                <a:solidFill>
                  <a:schemeClr val="tx2"/>
                </a:solidFill>
                <a:latin typeface="Times New Roman" pitchFamily="18" charset="0"/>
              </a:rPr>
              <a:t>Figure  of  </a:t>
            </a:r>
            <a:r>
              <a:rPr lang="en-US" altLang="en-US" sz="2800" i="1" dirty="0">
                <a:solidFill>
                  <a:schemeClr val="tx2"/>
                </a:solidFill>
                <a:latin typeface="Times New Roman" pitchFamily="18" charset="0"/>
              </a:rPr>
              <a:t>S-boxes</a:t>
            </a:r>
          </a:p>
          <a:p>
            <a:pPr>
              <a:buNone/>
            </a:pPr>
            <a:endParaRPr lang="en-US" altLang="en-US" sz="3200" i="1" dirty="0">
              <a:latin typeface="Times New Roman" pitchFamily="18" charset="0"/>
            </a:endParaRPr>
          </a:p>
          <a:p>
            <a:pPr>
              <a:buNone/>
            </a:pPr>
            <a:endParaRPr lang="en-US" altLang="en-US" sz="3200" i="1" dirty="0">
              <a:latin typeface="Times New Roman" pitchFamily="18" charset="0"/>
            </a:endParaRPr>
          </a:p>
          <a:p>
            <a:pPr>
              <a:buNone/>
            </a:pPr>
            <a:r>
              <a:rPr lang="en-US" altLang="en-US" sz="3200" i="1" dirty="0">
                <a:latin typeface="Times New Roman" pitchFamily="18" charset="0"/>
              </a:rPr>
              <a:t>                         </a:t>
            </a:r>
          </a:p>
          <a:p>
            <a:pPr>
              <a:buNone/>
            </a:pPr>
            <a:endParaRPr lang="en-US" altLang="en-US" sz="3200" i="1" dirty="0">
              <a:latin typeface="Times New Roman" pitchFamily="18" charset="0"/>
            </a:endParaRPr>
          </a:p>
          <a:p>
            <a:pPr>
              <a:buNone/>
            </a:pPr>
            <a:endParaRPr lang="en-IN" dirty="0"/>
          </a:p>
        </p:txBody>
      </p:sp>
      <p:pic>
        <p:nvPicPr>
          <p:cNvPr id="4" name="Picture 11"/>
          <p:cNvPicPr>
            <a:picLocks noChangeAspect="1" noChangeArrowheads="1"/>
          </p:cNvPicPr>
          <p:nvPr/>
        </p:nvPicPr>
        <p:blipFill>
          <a:blip r:embed="rId2"/>
          <a:srcRect/>
          <a:stretch>
            <a:fillRect/>
          </a:stretch>
        </p:blipFill>
        <p:spPr bwMode="auto">
          <a:xfrm>
            <a:off x="609600" y="4064000"/>
            <a:ext cx="7705725" cy="2489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S-box</a:t>
            </a:r>
            <a:endParaRPr lang="en-IN" dirty="0"/>
          </a:p>
        </p:txBody>
      </p:sp>
      <p:pic>
        <p:nvPicPr>
          <p:cNvPr id="4" name="Picture 14"/>
          <p:cNvPicPr>
            <a:picLocks noGrp="1" noChangeAspect="1" noChangeArrowheads="1"/>
          </p:cNvPicPr>
          <p:nvPr>
            <p:ph sz="quarter" idx="1"/>
          </p:nvPr>
        </p:nvPicPr>
        <p:blipFill>
          <a:blip r:embed="rId2"/>
          <a:srcRect/>
          <a:stretch>
            <a:fillRect/>
          </a:stretch>
        </p:blipFill>
        <p:spPr bwMode="auto">
          <a:xfrm>
            <a:off x="612775" y="2886588"/>
            <a:ext cx="8153400" cy="1923024"/>
          </a:xfrm>
          <a:prstGeom prst="rect">
            <a:avLst/>
          </a:prstGeom>
          <a:noFill/>
          <a:ln w="9525">
            <a:noFill/>
            <a:miter lim="800000"/>
            <a:headEnd/>
            <a:tailEnd/>
          </a:ln>
        </p:spPr>
      </p:pic>
      <p:sp>
        <p:nvSpPr>
          <p:cNvPr id="5" name="TextBox 4"/>
          <p:cNvSpPr txBox="1"/>
          <p:nvPr/>
        </p:nvSpPr>
        <p:spPr>
          <a:xfrm>
            <a:off x="2819400" y="1828800"/>
            <a:ext cx="3505200" cy="584775"/>
          </a:xfrm>
          <a:prstGeom prst="rect">
            <a:avLst/>
          </a:prstGeom>
          <a:noFill/>
        </p:spPr>
        <p:txBody>
          <a:bodyPr wrap="square" rtlCol="0">
            <a:spAutoFit/>
          </a:bodyPr>
          <a:lstStyle/>
          <a:p>
            <a:pPr algn="ctr"/>
            <a:r>
              <a:rPr lang="en-US" sz="3200" dirty="0"/>
              <a:t> S-box1</a:t>
            </a:r>
            <a:endParaRPr lang="en-IN"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chemeClr val="tx1">
                    <a:lumMod val="50000"/>
                    <a:lumOff val="50000"/>
                  </a:schemeClr>
                </a:solidFill>
                <a:effectLst>
                  <a:outerShdw blurRad="38100" dist="38100" dir="2700000" algn="tl">
                    <a:srgbClr val="000000"/>
                  </a:outerShdw>
                </a:effectLst>
              </a:rPr>
              <a:t>DES Round Structure</a:t>
            </a:r>
            <a:br>
              <a:rPr lang="en-US" b="1" dirty="0">
                <a:solidFill>
                  <a:schemeClr val="tx1">
                    <a:lumMod val="50000"/>
                    <a:lumOff val="50000"/>
                  </a:schemeClr>
                </a:solidFill>
                <a:effectLst>
                  <a:outerShdw blurRad="38100" dist="38100" dir="2700000" algn="tl">
                    <a:srgbClr val="000000"/>
                  </a:outerShdw>
                </a:effectLst>
              </a:rPr>
            </a:br>
            <a:endParaRPr lang="en-IN" dirty="0">
              <a:solidFill>
                <a:schemeClr val="tx1">
                  <a:lumMod val="50000"/>
                  <a:lumOff val="50000"/>
                </a:schemeClr>
              </a:solidFill>
            </a:endParaRPr>
          </a:p>
        </p:txBody>
      </p:sp>
      <p:pic>
        <p:nvPicPr>
          <p:cNvPr id="6" name="Picture 2"/>
          <p:cNvPicPr>
            <a:picLocks noGrp="1" noChangeAspect="1" noChangeArrowheads="1"/>
          </p:cNvPicPr>
          <p:nvPr>
            <p:ph sz="quarter" idx="1"/>
          </p:nvPr>
        </p:nvPicPr>
        <p:blipFill>
          <a:blip r:embed="rId2"/>
          <a:srcRect/>
          <a:stretch>
            <a:fillRect/>
          </a:stretch>
        </p:blipFill>
        <p:spPr bwMode="auto">
          <a:xfrm>
            <a:off x="152400" y="1447800"/>
            <a:ext cx="8686800" cy="5172914"/>
          </a:xfrm>
          <a:prstGeom prst="rect">
            <a:avLst/>
          </a:prstGeom>
          <a:noFill/>
          <a:ln w="9525">
            <a:noFill/>
            <a:round/>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3600" dirty="0"/>
              <a:t>Permutation table</a:t>
            </a:r>
            <a:br>
              <a:rPr lang="en-IN" dirty="0"/>
            </a:br>
            <a:endParaRPr lang="en-IN" dirty="0"/>
          </a:p>
        </p:txBody>
      </p:sp>
      <p:pic>
        <p:nvPicPr>
          <p:cNvPr id="4" name="Picture 13"/>
          <p:cNvPicPr>
            <a:picLocks noGrp="1" noChangeAspect="1" noChangeArrowheads="1"/>
          </p:cNvPicPr>
          <p:nvPr>
            <p:ph sz="quarter" idx="1"/>
          </p:nvPr>
        </p:nvPicPr>
        <p:blipFill>
          <a:blip r:embed="rId2"/>
          <a:srcRect/>
          <a:stretch>
            <a:fillRect/>
          </a:stretch>
        </p:blipFill>
        <p:spPr bwMode="auto">
          <a:xfrm>
            <a:off x="612775" y="2926677"/>
            <a:ext cx="8153400" cy="1842845"/>
          </a:xfrm>
          <a:prstGeom prst="rect">
            <a:avLst/>
          </a:prstGeom>
          <a:noFill/>
          <a:ln w="9525">
            <a:noFill/>
            <a:miter lim="800000"/>
            <a:headEnd/>
            <a:tailEnd/>
          </a:ln>
        </p:spPr>
      </p:pic>
      <p:sp>
        <p:nvSpPr>
          <p:cNvPr id="5" name="TextBox 4"/>
          <p:cNvSpPr txBox="1"/>
          <p:nvPr/>
        </p:nvSpPr>
        <p:spPr>
          <a:xfrm>
            <a:off x="1828800" y="1752600"/>
            <a:ext cx="3657600" cy="523220"/>
          </a:xfrm>
          <a:prstGeom prst="rect">
            <a:avLst/>
          </a:prstGeom>
          <a:noFill/>
        </p:spPr>
        <p:txBody>
          <a:bodyPr wrap="square" rtlCol="0">
            <a:spAutoFit/>
          </a:bodyPr>
          <a:lstStyle/>
          <a:p>
            <a:pPr algn="ctr"/>
            <a:r>
              <a:rPr lang="en-US" altLang="en-US" sz="2800" i="1" dirty="0">
                <a:latin typeface="Times New Roman" pitchFamily="18" charset="0"/>
              </a:rPr>
              <a:t>permutation table</a:t>
            </a:r>
            <a:endParaRPr lang="en-IN"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AES </a:t>
            </a:r>
            <a:r>
              <a:rPr lang="en-US" dirty="0" err="1"/>
              <a:t>Alogorithm</a:t>
            </a:r>
            <a:endParaRPr lang="en-IN" dirty="0"/>
          </a:p>
        </p:txBody>
      </p:sp>
      <p:sp>
        <p:nvSpPr>
          <p:cNvPr id="3" name="Content Placeholder 2"/>
          <p:cNvSpPr>
            <a:spLocks noGrp="1"/>
          </p:cNvSpPr>
          <p:nvPr>
            <p:ph sz="quarter" idx="1"/>
          </p:nvPr>
        </p:nvSpPr>
        <p:spPr/>
        <p:txBody>
          <a:bodyPr/>
          <a:lstStyle/>
          <a:p>
            <a:pPr marL="339725" indent="-339725">
              <a:lnSpc>
                <a:spcPct val="90000"/>
              </a:lnSpc>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designed by </a:t>
            </a:r>
            <a:r>
              <a:rPr lang="en-AU" sz="2800" dirty="0" err="1">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Rijmen-Daemen</a:t>
            </a:r>
            <a:r>
              <a:rPr lang="en-AU" sz="2800"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 in Belgium </a:t>
            </a:r>
          </a:p>
          <a:p>
            <a:pPr marL="339725" indent="-339725">
              <a:lnSpc>
                <a:spcPct val="90000"/>
              </a:lnSpc>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has 128/192/256 bit keys, 128 bit data </a:t>
            </a:r>
          </a:p>
          <a:p>
            <a:pPr marL="339725" indent="-339725">
              <a:lnSpc>
                <a:spcPct val="90000"/>
              </a:lnSpc>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an </a:t>
            </a:r>
            <a:r>
              <a:rPr lang="en-AU" sz="2800" b="1"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iterative</a:t>
            </a:r>
            <a:r>
              <a:rPr lang="en-AU" sz="2800"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 rather than </a:t>
            </a:r>
            <a:r>
              <a:rPr lang="en-AU" sz="2800" b="1" dirty="0" err="1">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Feistel</a:t>
            </a:r>
            <a:r>
              <a:rPr lang="en-AU" sz="2800"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 cipher</a:t>
            </a:r>
          </a:p>
          <a:p>
            <a:pPr marL="739775" lvl="1" indent="-282575">
              <a:lnSpc>
                <a:spcPct val="90000"/>
              </a:lnSpc>
              <a:spcBef>
                <a:spcPts val="6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processes </a:t>
            </a:r>
            <a:r>
              <a:rPr lang="en-AU"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data as block of 4 columns of 4 bytes</a:t>
            </a:r>
          </a:p>
          <a:p>
            <a:pPr marL="739775" lvl="1" indent="-282575">
              <a:lnSpc>
                <a:spcPct val="90000"/>
              </a:lnSpc>
              <a:spcBef>
                <a:spcPts val="6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operates on entire data block in every round</a:t>
            </a:r>
          </a:p>
          <a:p>
            <a:pPr marL="339725" indent="-339725">
              <a:lnSpc>
                <a:spcPct val="90000"/>
              </a:lnSpc>
              <a:buClr>
                <a:srgbClr val="5FAFFF"/>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designed to have:</a:t>
            </a:r>
          </a:p>
          <a:p>
            <a:pPr marL="739775" lvl="1" indent="-282575">
              <a:lnSpc>
                <a:spcPct val="90000"/>
              </a:lnSpc>
              <a:spcBef>
                <a:spcPts val="6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resistance against known attacks</a:t>
            </a:r>
          </a:p>
          <a:p>
            <a:pPr marL="739775" lvl="1" indent="-282575">
              <a:lnSpc>
                <a:spcPct val="90000"/>
              </a:lnSpc>
              <a:spcBef>
                <a:spcPts val="6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speed and code compactness on many CPUs</a:t>
            </a:r>
          </a:p>
          <a:p>
            <a:pPr marL="739775" lvl="1" indent="-282575">
              <a:lnSpc>
                <a:spcPct val="90000"/>
              </a:lnSpc>
              <a:spcBef>
                <a:spcPts val="600"/>
              </a:spcBef>
              <a:buClr>
                <a:srgbClr val="D9D9FF"/>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solidFill>
                  <a:schemeClr val="tx1">
                    <a:lumMod val="65000"/>
                    <a:lumOff val="35000"/>
                  </a:schemeClr>
                </a:solidFill>
                <a:effectLst>
                  <a:outerShdw blurRad="38100" dist="38100" dir="2700000" algn="tl">
                    <a:srgbClr val="000000"/>
                  </a:outerShdw>
                </a:effectLst>
                <a:latin typeface="Times New Roman" pitchFamily="18" charset="0"/>
                <a:cs typeface="Times New Roman" pitchFamily="18" charset="0"/>
              </a:rPr>
              <a:t>design simplicity</a:t>
            </a:r>
          </a:p>
          <a:p>
            <a:pPr marL="341313" indent="-339725">
              <a:lnSpc>
                <a:spcPct val="90000"/>
              </a:lnSpc>
              <a:spcBef>
                <a:spcPts val="600"/>
              </a:spcBef>
              <a:buClrTx/>
              <a:buSzPct val="8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dirty="0">
              <a:solidFill>
                <a:srgbClr val="FFFFFF"/>
              </a:solidFill>
              <a:effectLst>
                <a:outerShdw blurRad="38100" dist="38100" dir="2700000" algn="tl">
                  <a:srgbClr val="000000"/>
                </a:outerShdw>
              </a:effectLst>
            </a:endParaRP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AES </a:t>
            </a:r>
            <a:r>
              <a:rPr lang="en-US" dirty="0" err="1"/>
              <a:t>Alogorithm</a:t>
            </a:r>
            <a:endParaRPr lang="en-IN" dirty="0"/>
          </a:p>
        </p:txBody>
      </p:sp>
      <p:sp>
        <p:nvSpPr>
          <p:cNvPr id="3" name="Content Placeholder 2"/>
          <p:cNvSpPr>
            <a:spLocks noGrp="1"/>
          </p:cNvSpPr>
          <p:nvPr>
            <p:ph sz="quarter" idx="1"/>
          </p:nvPr>
        </p:nvSpPr>
        <p:spPr>
          <a:xfrm>
            <a:off x="304800" y="1600200"/>
            <a:ext cx="8839200" cy="5105400"/>
          </a:xfrm>
        </p:spPr>
        <p:txBody>
          <a:bodyPr>
            <a:normAutofit lnSpcReduction="10000"/>
          </a:bodyPr>
          <a:lstStyle/>
          <a:p>
            <a:r>
              <a:rPr lang="en-US" dirty="0"/>
              <a:t>Block size=128 bit plaintext(4 words/16 bytes)</a:t>
            </a:r>
          </a:p>
          <a:p>
            <a:r>
              <a:rPr lang="en-US" dirty="0"/>
              <a:t>No. of rounds= 10 rounds.</a:t>
            </a:r>
          </a:p>
          <a:p>
            <a:r>
              <a:rPr lang="en-US" dirty="0" err="1"/>
              <a:t>Keysize</a:t>
            </a:r>
            <a:r>
              <a:rPr lang="en-US" dirty="0"/>
              <a:t>=128 bits(4 words/16 bytes)  : Size of 1 word= 32 bits.</a:t>
            </a:r>
          </a:p>
          <a:p>
            <a:r>
              <a:rPr lang="en-US" dirty="0" err="1"/>
              <a:t>No.of</a:t>
            </a:r>
            <a:r>
              <a:rPr lang="en-US" dirty="0"/>
              <a:t> </a:t>
            </a:r>
            <a:r>
              <a:rPr lang="en-US" dirty="0" err="1"/>
              <a:t>subkeys</a:t>
            </a:r>
            <a:r>
              <a:rPr lang="en-US" dirty="0"/>
              <a:t>= 44 </a:t>
            </a:r>
            <a:r>
              <a:rPr lang="en-US" dirty="0" err="1"/>
              <a:t>subkeys</a:t>
            </a:r>
            <a:r>
              <a:rPr lang="en-US" dirty="0"/>
              <a:t>.</a:t>
            </a:r>
          </a:p>
          <a:p>
            <a:r>
              <a:rPr lang="en-US" dirty="0"/>
              <a:t>Each </a:t>
            </a:r>
            <a:r>
              <a:rPr lang="en-US" dirty="0" err="1"/>
              <a:t>subkeysize</a:t>
            </a:r>
            <a:r>
              <a:rPr lang="en-US" dirty="0"/>
              <a:t>=32 bit/ 1 word/ 4 bytes.</a:t>
            </a:r>
          </a:p>
          <a:p>
            <a:r>
              <a:rPr lang="en-US" dirty="0" err="1"/>
              <a:t>Ecah</a:t>
            </a:r>
            <a:r>
              <a:rPr lang="en-US" dirty="0"/>
              <a:t> round = 4 </a:t>
            </a:r>
            <a:r>
              <a:rPr lang="en-US" dirty="0" err="1"/>
              <a:t>subkeys</a:t>
            </a:r>
            <a:r>
              <a:rPr lang="en-US" dirty="0"/>
              <a:t>(128 bits/4 </a:t>
            </a:r>
            <a:r>
              <a:rPr lang="en-US" dirty="0" err="1"/>
              <a:t>wortds</a:t>
            </a:r>
            <a:r>
              <a:rPr lang="en-US" dirty="0"/>
              <a:t>/ 16 Bytes)</a:t>
            </a:r>
          </a:p>
          <a:p>
            <a:r>
              <a:rPr lang="en-US" dirty="0" err="1"/>
              <a:t>Preround</a:t>
            </a:r>
            <a:r>
              <a:rPr lang="en-US" dirty="0"/>
              <a:t> calculation= 4 </a:t>
            </a:r>
            <a:r>
              <a:rPr lang="en-US" dirty="0" err="1"/>
              <a:t>subkeys</a:t>
            </a:r>
            <a:r>
              <a:rPr lang="en-US" dirty="0"/>
              <a:t>(</a:t>
            </a:r>
            <a:r>
              <a:rPr lang="en-US" dirty="0" err="1"/>
              <a:t>subkeys</a:t>
            </a:r>
            <a:r>
              <a:rPr lang="en-US" dirty="0"/>
              <a:t>(128 bits/4 </a:t>
            </a:r>
            <a:r>
              <a:rPr lang="en-US" dirty="0" err="1"/>
              <a:t>wortds</a:t>
            </a:r>
            <a:r>
              <a:rPr lang="en-US" dirty="0"/>
              <a:t>/ 16 Bytes)</a:t>
            </a:r>
          </a:p>
          <a:p>
            <a:r>
              <a:rPr lang="en-US" dirty="0" err="1"/>
              <a:t>Ciphertext</a:t>
            </a:r>
            <a:r>
              <a:rPr lang="en-US" dirty="0"/>
              <a:t>=128 bits.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Block cipher</a:t>
            </a:r>
            <a:endParaRPr lang="en-IN" b="1" dirty="0"/>
          </a:p>
        </p:txBody>
      </p:sp>
      <p:sp>
        <p:nvSpPr>
          <p:cNvPr id="3" name="Content Placeholder 2"/>
          <p:cNvSpPr>
            <a:spLocks noGrp="1"/>
          </p:cNvSpPr>
          <p:nvPr>
            <p:ph sz="quarter" idx="1"/>
          </p:nvPr>
        </p:nvSpPr>
        <p:spPr>
          <a:xfrm>
            <a:off x="228600" y="1600200"/>
            <a:ext cx="8763000" cy="4495800"/>
          </a:xfrm>
        </p:spPr>
        <p:txBody>
          <a:bodyPr>
            <a:normAutofit/>
          </a:bodyPr>
          <a:lstStyle/>
          <a:p>
            <a:pPr>
              <a:buFont typeface="Wingdings" pitchFamily="2" charset="2"/>
              <a:buChar char="q"/>
            </a:pPr>
            <a:r>
              <a:rPr lang="en-US" dirty="0"/>
              <a:t>A </a:t>
            </a:r>
            <a:r>
              <a:rPr lang="en-US" b="1" dirty="0"/>
              <a:t>block cipher is one in which a block of plaintext is treated as a whole and </a:t>
            </a:r>
            <a:r>
              <a:rPr lang="en-US" dirty="0"/>
              <a:t>used to produce a </a:t>
            </a:r>
            <a:r>
              <a:rPr lang="en-US" dirty="0" err="1"/>
              <a:t>ciphertext</a:t>
            </a:r>
            <a:r>
              <a:rPr lang="en-US" dirty="0"/>
              <a:t> block of equal length. Typically, a block size of 64 or </a:t>
            </a:r>
            <a:r>
              <a:rPr lang="en-IN" dirty="0"/>
              <a:t>128 bits is used</a:t>
            </a:r>
          </a:p>
          <a:p>
            <a:pPr>
              <a:buFont typeface="Wingdings" pitchFamily="2" charset="2"/>
              <a:buChar char="q"/>
            </a:pPr>
            <a:endParaRPr lang="en-US" dirty="0"/>
          </a:p>
          <a:p>
            <a:pPr>
              <a:buFont typeface="Wingdings" pitchFamily="2" charset="2"/>
              <a:buChar char="q"/>
            </a:pPr>
            <a:endParaRPr lang="en-US" dirty="0"/>
          </a:p>
          <a:p>
            <a:pPr>
              <a:buNone/>
            </a:pPr>
            <a:endParaRPr lang="en-IN" dirty="0"/>
          </a:p>
          <a:p>
            <a:pPr>
              <a:buNone/>
            </a:pPr>
            <a:endParaRPr lang="en-IN" dirty="0"/>
          </a:p>
        </p:txBody>
      </p:sp>
      <p:pic>
        <p:nvPicPr>
          <p:cNvPr id="2050" name="Picture 2"/>
          <p:cNvPicPr>
            <a:picLocks noChangeAspect="1" noChangeArrowheads="1"/>
          </p:cNvPicPr>
          <p:nvPr/>
        </p:nvPicPr>
        <p:blipFill>
          <a:blip r:embed="rId2"/>
          <a:srcRect/>
          <a:stretch>
            <a:fillRect/>
          </a:stretch>
        </p:blipFill>
        <p:spPr bwMode="auto">
          <a:xfrm>
            <a:off x="990600" y="3429000"/>
            <a:ext cx="7620000" cy="3179256"/>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AES structure</a:t>
            </a:r>
            <a:endParaRPr lang="en-IN" dirty="0"/>
          </a:p>
        </p:txBody>
      </p:sp>
      <p:pic>
        <p:nvPicPr>
          <p:cNvPr id="4" name="Picture 2"/>
          <p:cNvPicPr>
            <a:picLocks noGrp="1" noChangeAspect="1" noChangeArrowheads="1"/>
          </p:cNvPicPr>
          <p:nvPr>
            <p:ph sz="quarter" idx="1"/>
          </p:nvPr>
        </p:nvPicPr>
        <p:blipFill>
          <a:blip r:embed="rId2"/>
          <a:srcRect/>
          <a:stretch>
            <a:fillRect/>
          </a:stretch>
        </p:blipFill>
        <p:spPr bwMode="auto">
          <a:xfrm>
            <a:off x="609600" y="1600200"/>
            <a:ext cx="7924800" cy="5029200"/>
          </a:xfrm>
          <a:prstGeom prst="rect">
            <a:avLst/>
          </a:prstGeom>
          <a:noFill/>
          <a:ln w="9525" cap="flat">
            <a:noFill/>
            <a:round/>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AES Data Structures</a:t>
            </a:r>
            <a:endParaRPr lang="en-IN" dirty="0"/>
          </a:p>
        </p:txBody>
      </p:sp>
      <p:pic>
        <p:nvPicPr>
          <p:cNvPr id="4" name="Content Placeholder 3" descr="f2.pdf"/>
          <p:cNvPicPr>
            <a:picLocks noGrp="1" noChangeAspect="1"/>
          </p:cNvPicPr>
          <p:nvPr>
            <p:ph sz="quarter" idx="1"/>
          </p:nvPr>
        </p:nvPicPr>
        <p:blipFill>
          <a:blip r:embed="rId2" cstate="print"/>
          <a:srcRect l="2727" t="8235" r="3636" b="16470"/>
          <a:stretch>
            <a:fillRect/>
          </a:stretch>
        </p:blipFill>
        <p:spPr bwMode="auto">
          <a:xfrm>
            <a:off x="609600" y="1600199"/>
            <a:ext cx="8153400" cy="506621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a:solidFill>
                  <a:schemeClr val="bg1">
                    <a:lumMod val="50000"/>
                  </a:schemeClr>
                </a:solidFill>
                <a:effectLst>
                  <a:outerShdw blurRad="38100" dist="38100" dir="2700000" algn="tl">
                    <a:srgbClr val="000000"/>
                  </a:outerShdw>
                </a:effectLst>
                <a:latin typeface="Arial Rounded MT Bold" pitchFamily="34" charset="0"/>
              </a:rPr>
              <a:t>Substitute Bytes</a:t>
            </a:r>
          </a:p>
        </p:txBody>
      </p:sp>
      <p:pic>
        <p:nvPicPr>
          <p:cNvPr id="4" name="Picture 4" descr="f5.pdf"/>
          <p:cNvPicPr>
            <a:picLocks noGrp="1" noChangeAspect="1"/>
          </p:cNvPicPr>
          <p:nvPr>
            <p:ph sz="quarter" idx="1"/>
          </p:nvPr>
        </p:nvPicPr>
        <p:blipFill>
          <a:blip r:embed="rId2" cstate="print"/>
          <a:srcRect l="8235" t="4546" r="8235" b="9091"/>
          <a:stretch>
            <a:fillRect/>
          </a:stretch>
        </p:blipFill>
        <p:spPr bwMode="auto">
          <a:xfrm>
            <a:off x="-158765" y="1051605"/>
            <a:ext cx="9074165" cy="580639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S-box</a:t>
            </a:r>
            <a:endParaRPr lang="en-IN" dirty="0"/>
          </a:p>
        </p:txBody>
      </p:sp>
      <p:pic>
        <p:nvPicPr>
          <p:cNvPr id="4" name="Picture 5"/>
          <p:cNvPicPr>
            <a:picLocks noGrp="1" noChangeAspect="1"/>
          </p:cNvPicPr>
          <p:nvPr>
            <p:ph sz="quarter" idx="1"/>
          </p:nvPr>
        </p:nvPicPr>
        <p:blipFill>
          <a:blip r:embed="rId2"/>
          <a:srcRect r="-3000"/>
          <a:stretch>
            <a:fillRect/>
          </a:stretch>
        </p:blipFill>
        <p:spPr bwMode="auto">
          <a:xfrm>
            <a:off x="152400" y="1676400"/>
            <a:ext cx="8991600" cy="5181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Shift Row Transformation</a:t>
            </a:r>
            <a:endParaRPr lang="en-IN" dirty="0"/>
          </a:p>
        </p:txBody>
      </p:sp>
      <p:pic>
        <p:nvPicPr>
          <p:cNvPr id="4" name="Picture 5" descr="f7.pdf"/>
          <p:cNvPicPr>
            <a:picLocks noGrp="1" noChangeAspect="1"/>
          </p:cNvPicPr>
          <p:nvPr>
            <p:ph sz="quarter" idx="1"/>
          </p:nvPr>
        </p:nvPicPr>
        <p:blipFill>
          <a:blip r:embed="rId2"/>
          <a:srcRect l="8235" t="10909" r="8235" b="60909"/>
          <a:stretch>
            <a:fillRect/>
          </a:stretch>
        </p:blipFill>
        <p:spPr bwMode="auto">
          <a:xfrm>
            <a:off x="304800" y="1447800"/>
            <a:ext cx="8569251" cy="51816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err="1"/>
              <a:t>MixColumn</a:t>
            </a:r>
            <a:r>
              <a:rPr lang="en-AU" dirty="0"/>
              <a:t> Transformation</a:t>
            </a:r>
            <a:endParaRPr lang="en-IN" dirty="0"/>
          </a:p>
        </p:txBody>
      </p:sp>
      <p:pic>
        <p:nvPicPr>
          <p:cNvPr id="4" name="Picture 5" descr="f7.pdf"/>
          <p:cNvPicPr>
            <a:picLocks noGrp="1" noChangeAspect="1"/>
          </p:cNvPicPr>
          <p:nvPr>
            <p:ph sz="quarter" idx="1"/>
          </p:nvPr>
        </p:nvPicPr>
        <p:blipFill>
          <a:blip r:embed="rId2"/>
          <a:srcRect t="39999" b="18182"/>
          <a:stretch>
            <a:fillRect/>
          </a:stretch>
        </p:blipFill>
        <p:spPr bwMode="auto">
          <a:xfrm>
            <a:off x="113423" y="1524000"/>
            <a:ext cx="8884856" cy="50292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t>
            </a:r>
            <a:r>
              <a:rPr lang="en-US" dirty="0" err="1"/>
              <a:t>RSA</a:t>
            </a:r>
            <a:r>
              <a:rPr lang="en-US" dirty="0"/>
              <a:t> Algorithm(Asymmetric Key Encryption Algorithm)</a:t>
            </a:r>
            <a:endParaRPr lang="en-IN" dirty="0"/>
          </a:p>
        </p:txBody>
      </p:sp>
      <p:sp>
        <p:nvSpPr>
          <p:cNvPr id="3" name="Content Placeholder 2"/>
          <p:cNvSpPr>
            <a:spLocks noGrp="1"/>
          </p:cNvSpPr>
          <p:nvPr>
            <p:ph sz="quarter" idx="1"/>
          </p:nvPr>
        </p:nvSpPr>
        <p:spPr>
          <a:xfrm>
            <a:off x="533400" y="1600200"/>
            <a:ext cx="8382000" cy="4876800"/>
          </a:xfrm>
        </p:spPr>
        <p:txBody>
          <a:bodyPr/>
          <a:lstStyle/>
          <a:p>
            <a:pPr>
              <a:buNone/>
            </a:pPr>
            <a:r>
              <a:rPr lang="en-US" u="sng" dirty="0"/>
              <a:t>Steps</a:t>
            </a:r>
          </a:p>
          <a:p>
            <a:pPr>
              <a:buFont typeface="Wingdings" pitchFamily="2" charset="2"/>
              <a:buChar char="Ø"/>
            </a:pPr>
            <a:r>
              <a:rPr lang="en-US" dirty="0"/>
              <a:t>Consider two large prime numbers </a:t>
            </a:r>
            <a:r>
              <a:rPr lang="en-US" dirty="0" err="1"/>
              <a:t>p,q</a:t>
            </a:r>
            <a:endParaRPr lang="en-US" dirty="0"/>
          </a:p>
          <a:p>
            <a:pPr>
              <a:buFont typeface="Wingdings" pitchFamily="2" charset="2"/>
              <a:buChar char="Ø"/>
            </a:pPr>
            <a:r>
              <a:rPr lang="en-US" dirty="0"/>
              <a:t>Calculate  n = p* q ( n is product of two prime numbers).</a:t>
            </a:r>
          </a:p>
          <a:p>
            <a:pPr>
              <a:buFont typeface="Wingdings" pitchFamily="2" charset="2"/>
              <a:buChar char="Ø"/>
            </a:pPr>
            <a:r>
              <a:rPr lang="el-GR" dirty="0"/>
              <a:t> φ(</a:t>
            </a:r>
            <a:r>
              <a:rPr lang="en-IN" dirty="0"/>
              <a:t>n) = (p-1) * (q-1).    [</a:t>
            </a:r>
            <a:r>
              <a:rPr lang="el-GR" dirty="0"/>
              <a:t> φ(</a:t>
            </a:r>
            <a:r>
              <a:rPr lang="en-IN" dirty="0"/>
              <a:t>n) is known as </a:t>
            </a:r>
            <a:r>
              <a:rPr lang="en-US" b="1" dirty="0"/>
              <a:t>Euler's </a:t>
            </a:r>
            <a:r>
              <a:rPr lang="en-US" b="1" dirty="0" err="1"/>
              <a:t>totient</a:t>
            </a:r>
            <a:r>
              <a:rPr lang="en-US" b="1" dirty="0"/>
              <a:t> function</a:t>
            </a:r>
            <a:r>
              <a:rPr lang="en-US" dirty="0"/>
              <a:t> , which counts the positive integers up to a given integer n that are relatively prime to ‘n’ ].</a:t>
            </a:r>
          </a:p>
          <a:p>
            <a:pPr>
              <a:buFont typeface="Wingdings" pitchFamily="2" charset="2"/>
              <a:buChar char="Ø"/>
            </a:pPr>
            <a:r>
              <a:rPr lang="en-US" dirty="0"/>
              <a:t>Select  ‘</a:t>
            </a:r>
            <a:r>
              <a:rPr lang="en-US" i="1" dirty="0"/>
              <a:t>e</a:t>
            </a:r>
            <a:r>
              <a:rPr lang="en-US" dirty="0"/>
              <a:t>’( ‘e’ is public key used in encryption side) such that </a:t>
            </a:r>
            <a:r>
              <a:rPr lang="en-US" dirty="0" err="1"/>
              <a:t>gcd</a:t>
            </a:r>
            <a:r>
              <a:rPr lang="en-US" dirty="0"/>
              <a:t>(e, </a:t>
            </a:r>
            <a:r>
              <a:rPr lang="el-GR" dirty="0"/>
              <a:t> φ(</a:t>
            </a:r>
            <a:r>
              <a:rPr lang="en-IN" dirty="0"/>
              <a:t>n) ) =1. ( that means  ‘e’ should be </a:t>
            </a:r>
            <a:r>
              <a:rPr lang="en-IN" i="1" dirty="0"/>
              <a:t>relatively prime</a:t>
            </a:r>
            <a:r>
              <a:rPr lang="en-IN" dirty="0"/>
              <a:t> or </a:t>
            </a:r>
            <a:r>
              <a:rPr lang="en-IN" i="1" dirty="0" err="1"/>
              <a:t>coprime</a:t>
            </a:r>
            <a:r>
              <a:rPr lang="en-IN" dirty="0"/>
              <a:t> to </a:t>
            </a:r>
            <a:r>
              <a:rPr lang="el-GR" dirty="0"/>
              <a:t> φ(</a:t>
            </a:r>
            <a:r>
              <a:rPr lang="en-IN" dirty="0"/>
              <a:t>n) )</a:t>
            </a:r>
            <a:endParaRPr lang="en-US" dirty="0"/>
          </a:p>
          <a:p>
            <a:pPr>
              <a:buFontTx/>
              <a:buChar char="-"/>
            </a:pPr>
            <a:endParaRPr lang="en-US" dirty="0"/>
          </a:p>
          <a:p>
            <a:pPr>
              <a:buNone/>
            </a:pP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a:t>RSA</a:t>
            </a:r>
            <a:r>
              <a:rPr lang="en-US" dirty="0"/>
              <a:t> Algorithm(Asymmetric Key Encryption Algorithm)</a:t>
            </a:r>
            <a:endParaRPr lang="en-IN" dirty="0"/>
          </a:p>
        </p:txBody>
      </p:sp>
      <p:sp>
        <p:nvSpPr>
          <p:cNvPr id="3" name="Content Placeholder 2"/>
          <p:cNvSpPr>
            <a:spLocks noGrp="1"/>
          </p:cNvSpPr>
          <p:nvPr>
            <p:ph sz="quarter" idx="1"/>
          </p:nvPr>
        </p:nvSpPr>
        <p:spPr>
          <a:xfrm>
            <a:off x="612648" y="1600200"/>
            <a:ext cx="8153400" cy="4953000"/>
          </a:xfrm>
        </p:spPr>
        <p:txBody>
          <a:bodyPr>
            <a:normAutofit lnSpcReduction="10000"/>
          </a:bodyPr>
          <a:lstStyle/>
          <a:p>
            <a:pPr>
              <a:buFont typeface="Wingdings" pitchFamily="2" charset="2"/>
              <a:buChar char="Ø"/>
            </a:pPr>
            <a:r>
              <a:rPr lang="en-US" dirty="0"/>
              <a:t>Select ‘d’ such that d*e mod </a:t>
            </a:r>
            <a:r>
              <a:rPr lang="el-GR" dirty="0"/>
              <a:t>φ(</a:t>
            </a:r>
            <a:r>
              <a:rPr lang="en-US" dirty="0"/>
              <a:t>n)=1. (‘d’ is the private key, which  is used in the decryption side). </a:t>
            </a:r>
          </a:p>
          <a:p>
            <a:pPr>
              <a:buFont typeface="Wingdings" pitchFamily="2" charset="2"/>
              <a:buChar char="Ø"/>
            </a:pPr>
            <a:r>
              <a:rPr lang="en-US" dirty="0"/>
              <a:t>Now the public key is { </a:t>
            </a:r>
            <a:r>
              <a:rPr lang="en-US" dirty="0" err="1"/>
              <a:t>e,n</a:t>
            </a:r>
            <a:r>
              <a:rPr lang="en-US" dirty="0"/>
              <a:t>}</a:t>
            </a:r>
          </a:p>
          <a:p>
            <a:pPr>
              <a:buFont typeface="Wingdings" pitchFamily="2" charset="2"/>
              <a:buChar char="Ø"/>
            </a:pPr>
            <a:r>
              <a:rPr lang="en-US" dirty="0"/>
              <a:t>Private key is {</a:t>
            </a:r>
            <a:r>
              <a:rPr lang="en-US" dirty="0" err="1"/>
              <a:t>d,n</a:t>
            </a:r>
            <a:r>
              <a:rPr lang="en-US" dirty="0"/>
              <a:t>}</a:t>
            </a:r>
          </a:p>
          <a:p>
            <a:pPr>
              <a:buNone/>
            </a:pPr>
            <a:r>
              <a:rPr lang="en-US" dirty="0"/>
              <a:t> </a:t>
            </a:r>
            <a:r>
              <a:rPr lang="en-US" b="1" u="sng" dirty="0"/>
              <a:t>Encryption</a:t>
            </a:r>
          </a:p>
          <a:p>
            <a:pPr>
              <a:buNone/>
            </a:pPr>
            <a:r>
              <a:rPr lang="en-US" dirty="0"/>
              <a:t>Consider plain text message ‘M’  </a:t>
            </a:r>
            <a:r>
              <a:rPr lang="en-US" dirty="0" err="1"/>
              <a:t>whgich</a:t>
            </a:r>
            <a:r>
              <a:rPr lang="en-US" dirty="0"/>
              <a:t> should be less than ‘n’.( M&lt;n)</a:t>
            </a:r>
          </a:p>
          <a:p>
            <a:pPr>
              <a:buNone/>
            </a:pPr>
            <a:r>
              <a:rPr lang="en-US" dirty="0">
                <a:solidFill>
                  <a:srgbClr val="FF0000"/>
                </a:solidFill>
              </a:rPr>
              <a:t> </a:t>
            </a:r>
            <a:r>
              <a:rPr lang="en-US" b="1" dirty="0">
                <a:solidFill>
                  <a:srgbClr val="FF0000"/>
                </a:solidFill>
              </a:rPr>
              <a:t>c =</a:t>
            </a:r>
            <a:r>
              <a:rPr lang="en-US" b="1" dirty="0" err="1">
                <a:solidFill>
                  <a:srgbClr val="FF0000"/>
                </a:solidFill>
              </a:rPr>
              <a:t>M^e</a:t>
            </a:r>
            <a:r>
              <a:rPr lang="en-US" b="1" dirty="0">
                <a:solidFill>
                  <a:srgbClr val="FF0000"/>
                </a:solidFill>
              </a:rPr>
              <a:t> mod n</a:t>
            </a:r>
          </a:p>
          <a:p>
            <a:pPr>
              <a:buNone/>
            </a:pPr>
            <a:r>
              <a:rPr lang="en-US" b="1" u="sng" dirty="0"/>
              <a:t>Decryption</a:t>
            </a:r>
          </a:p>
          <a:p>
            <a:pPr>
              <a:buNone/>
            </a:pPr>
            <a:r>
              <a:rPr lang="en-US" b="1" dirty="0">
                <a:solidFill>
                  <a:srgbClr val="FF0000"/>
                </a:solidFill>
              </a:rPr>
              <a:t>M=</a:t>
            </a:r>
            <a:r>
              <a:rPr lang="en-US" b="1" dirty="0" err="1">
                <a:solidFill>
                  <a:srgbClr val="FF0000"/>
                </a:solidFill>
              </a:rPr>
              <a:t>c^d</a:t>
            </a:r>
            <a:r>
              <a:rPr lang="en-US" b="1" dirty="0">
                <a:solidFill>
                  <a:srgbClr val="FF0000"/>
                </a:solidFill>
              </a:rPr>
              <a:t>  mod n</a:t>
            </a:r>
          </a:p>
          <a:p>
            <a:pPr>
              <a:buNone/>
            </a:pPr>
            <a:endParaRPr lang="en-US" b="1" dirty="0">
              <a:solidFill>
                <a:srgbClr val="FF0000"/>
              </a:solidFill>
            </a:endParaRPr>
          </a:p>
          <a:p>
            <a:pPr>
              <a:buNone/>
            </a:pP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a:t>RSA</a:t>
            </a:r>
            <a:r>
              <a:rPr lang="en-US" dirty="0"/>
              <a:t> Algorithm(Asymmetric Key Encryption Algorithm)</a:t>
            </a:r>
            <a:endParaRPr lang="en-IN" dirty="0"/>
          </a:p>
        </p:txBody>
      </p:sp>
      <p:sp>
        <p:nvSpPr>
          <p:cNvPr id="3" name="Content Placeholder 2"/>
          <p:cNvSpPr>
            <a:spLocks noGrp="1"/>
          </p:cNvSpPr>
          <p:nvPr>
            <p:ph sz="quarter" idx="1"/>
          </p:nvPr>
        </p:nvSpPr>
        <p:spPr>
          <a:xfrm>
            <a:off x="457200" y="1600200"/>
            <a:ext cx="8308848" cy="5029200"/>
          </a:xfrm>
        </p:spPr>
        <p:txBody>
          <a:bodyPr>
            <a:normAutofit lnSpcReduction="10000"/>
          </a:bodyPr>
          <a:lstStyle/>
          <a:p>
            <a:pPr>
              <a:buNone/>
            </a:pPr>
            <a:r>
              <a:rPr lang="en-US" dirty="0"/>
              <a:t>Example:</a:t>
            </a:r>
          </a:p>
          <a:p>
            <a:pPr>
              <a:buNone/>
            </a:pPr>
            <a:r>
              <a:rPr lang="en-US" dirty="0"/>
              <a:t>P=</a:t>
            </a:r>
            <a:r>
              <a:rPr lang="en-US" dirty="0" err="1"/>
              <a:t>3,q</a:t>
            </a:r>
            <a:r>
              <a:rPr lang="en-US" dirty="0"/>
              <a:t>=5.</a:t>
            </a:r>
          </a:p>
          <a:p>
            <a:pPr>
              <a:buNone/>
            </a:pPr>
            <a:r>
              <a:rPr lang="en-US" dirty="0"/>
              <a:t>n = p*q =15.</a:t>
            </a:r>
          </a:p>
          <a:p>
            <a:pPr>
              <a:buNone/>
            </a:pPr>
            <a:r>
              <a:rPr lang="el-GR" dirty="0"/>
              <a:t>φ(</a:t>
            </a:r>
            <a:r>
              <a:rPr lang="en-IN" dirty="0"/>
              <a:t>n) = (p-1) * (q-1) = 2 *4 =8</a:t>
            </a:r>
          </a:p>
          <a:p>
            <a:pPr>
              <a:buNone/>
            </a:pPr>
            <a:r>
              <a:rPr lang="el-GR" dirty="0"/>
              <a:t>φ(</a:t>
            </a:r>
            <a:r>
              <a:rPr lang="en-IN" dirty="0"/>
              <a:t>n)=8.</a:t>
            </a:r>
          </a:p>
          <a:p>
            <a:r>
              <a:rPr lang="en-US" dirty="0"/>
              <a:t>Select ‘e’ such that </a:t>
            </a:r>
            <a:r>
              <a:rPr lang="en-US" dirty="0" err="1"/>
              <a:t>gcd</a:t>
            </a:r>
            <a:r>
              <a:rPr lang="en-US" dirty="0"/>
              <a:t>(e,</a:t>
            </a:r>
            <a:r>
              <a:rPr lang="el-GR" dirty="0"/>
              <a:t> φ(</a:t>
            </a:r>
            <a:r>
              <a:rPr lang="en-IN" dirty="0"/>
              <a:t>n))=1.  Here we can  select e=3. According to </a:t>
            </a:r>
            <a:r>
              <a:rPr lang="en-IN" dirty="0" err="1"/>
              <a:t>RSA</a:t>
            </a:r>
            <a:r>
              <a:rPr lang="en-IN" dirty="0"/>
              <a:t> algorithm, </a:t>
            </a:r>
            <a:r>
              <a:rPr lang="en-IN" b="1" dirty="0" err="1"/>
              <a:t>gcd</a:t>
            </a:r>
            <a:r>
              <a:rPr lang="en-IN" b="1" dirty="0"/>
              <a:t>(e,</a:t>
            </a:r>
            <a:r>
              <a:rPr lang="el-GR" b="1" dirty="0"/>
              <a:t> φ(</a:t>
            </a:r>
            <a:r>
              <a:rPr lang="en-IN" b="1" dirty="0"/>
              <a:t>n)) must be equal to 1. </a:t>
            </a:r>
            <a:r>
              <a:rPr lang="en-IN" dirty="0"/>
              <a:t>Here </a:t>
            </a:r>
            <a:r>
              <a:rPr lang="en-IN" b="1" dirty="0"/>
              <a:t>3</a:t>
            </a:r>
            <a:r>
              <a:rPr lang="en-IN" dirty="0"/>
              <a:t> satisfies the condition.</a:t>
            </a:r>
          </a:p>
          <a:p>
            <a:r>
              <a:rPr lang="en-US" dirty="0"/>
              <a:t>Select ‘d’ such that d*e mod </a:t>
            </a:r>
            <a:r>
              <a:rPr lang="el-GR" dirty="0"/>
              <a:t>φ(</a:t>
            </a:r>
            <a:r>
              <a:rPr lang="en-US" dirty="0"/>
              <a:t>n)=1. Here we can select  </a:t>
            </a:r>
            <a:r>
              <a:rPr lang="en-US" b="1" dirty="0"/>
              <a:t>d=3</a:t>
            </a:r>
            <a:r>
              <a:rPr lang="en-US" dirty="0"/>
              <a:t> . </a:t>
            </a:r>
            <a:r>
              <a:rPr lang="en-US" dirty="0" err="1"/>
              <a:t>i.e</a:t>
            </a:r>
            <a:r>
              <a:rPr lang="en-US" dirty="0"/>
              <a:t>  </a:t>
            </a:r>
            <a:r>
              <a:rPr lang="en-US" b="1" dirty="0"/>
              <a:t>3* 3 mod 8=1</a:t>
            </a:r>
            <a:r>
              <a:rPr lang="en-US" dirty="0"/>
              <a:t>.</a:t>
            </a:r>
          </a:p>
          <a:p>
            <a:endParaRPr lang="en-IN" dirty="0"/>
          </a:p>
          <a:p>
            <a:pPr>
              <a:buNone/>
            </a:pP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a:t>RSA</a:t>
            </a:r>
            <a:r>
              <a:rPr lang="en-US" dirty="0"/>
              <a:t> Algorithm(Asymmetric Key Encryption Algorithm)</a:t>
            </a:r>
            <a:endParaRPr lang="en-IN" dirty="0"/>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pPr>
              <a:buNone/>
            </a:pPr>
            <a:r>
              <a:rPr lang="en-US" dirty="0"/>
              <a:t>  public key={</a:t>
            </a:r>
            <a:r>
              <a:rPr lang="en-US" dirty="0" err="1"/>
              <a:t>e,n</a:t>
            </a:r>
            <a:r>
              <a:rPr lang="en-US" dirty="0"/>
              <a:t>}={3,15}.</a:t>
            </a:r>
          </a:p>
          <a:p>
            <a:pPr>
              <a:buNone/>
            </a:pPr>
            <a:r>
              <a:rPr lang="en-US" dirty="0"/>
              <a:t>  private key = { 3,15}</a:t>
            </a:r>
          </a:p>
          <a:p>
            <a:pPr>
              <a:buNone/>
            </a:pPr>
            <a:r>
              <a:rPr lang="en-US" dirty="0"/>
              <a:t>Select plain text M. Here M=4 . M&lt;n. </a:t>
            </a:r>
            <a:r>
              <a:rPr lang="en-US" dirty="0" err="1"/>
              <a:t>i.e</a:t>
            </a:r>
            <a:r>
              <a:rPr lang="en-US" dirty="0"/>
              <a:t> = 4&lt;15</a:t>
            </a:r>
          </a:p>
          <a:p>
            <a:pPr>
              <a:buNone/>
            </a:pPr>
            <a:r>
              <a:rPr lang="en-US" dirty="0" err="1"/>
              <a:t>Ciphertext</a:t>
            </a:r>
            <a:r>
              <a:rPr lang="en-US" dirty="0"/>
              <a:t>   </a:t>
            </a:r>
            <a:r>
              <a:rPr lang="en-US" dirty="0">
                <a:solidFill>
                  <a:srgbClr val="FF0000"/>
                </a:solidFill>
              </a:rPr>
              <a:t>c=</a:t>
            </a:r>
            <a:r>
              <a:rPr lang="en-US" dirty="0" err="1">
                <a:solidFill>
                  <a:srgbClr val="FF0000"/>
                </a:solidFill>
              </a:rPr>
              <a:t>M^e</a:t>
            </a:r>
            <a:r>
              <a:rPr lang="en-US" dirty="0">
                <a:solidFill>
                  <a:srgbClr val="FF0000"/>
                </a:solidFill>
              </a:rPr>
              <a:t> mod n</a:t>
            </a:r>
          </a:p>
          <a:p>
            <a:pPr>
              <a:buNone/>
            </a:pPr>
            <a:r>
              <a:rPr lang="en-US" dirty="0"/>
              <a:t>                      =4^3 mod 15</a:t>
            </a:r>
          </a:p>
          <a:p>
            <a:pPr>
              <a:buNone/>
            </a:pPr>
            <a:r>
              <a:rPr lang="en-US" dirty="0"/>
              <a:t>                      =64 mod 15 =4</a:t>
            </a:r>
          </a:p>
          <a:p>
            <a:pPr>
              <a:buNone/>
            </a:pPr>
            <a:r>
              <a:rPr lang="en-US" b="1" i="1" dirty="0"/>
              <a:t> so </a:t>
            </a:r>
            <a:r>
              <a:rPr lang="en-US" b="1" i="1" u="sng" dirty="0">
                <a:solidFill>
                  <a:srgbClr val="FF0000"/>
                </a:solidFill>
              </a:rPr>
              <a:t>c=4</a:t>
            </a:r>
          </a:p>
          <a:p>
            <a:pPr>
              <a:buNone/>
            </a:pPr>
            <a:r>
              <a:rPr lang="en-US" i="1" dirty="0"/>
              <a:t>Decryption</a:t>
            </a:r>
          </a:p>
          <a:p>
            <a:pPr>
              <a:buNone/>
            </a:pPr>
            <a:r>
              <a:rPr lang="en-US" b="1" dirty="0">
                <a:solidFill>
                  <a:srgbClr val="FF0000"/>
                </a:solidFill>
              </a:rPr>
              <a:t>M=</a:t>
            </a:r>
            <a:r>
              <a:rPr lang="en-US" b="1" dirty="0" err="1">
                <a:solidFill>
                  <a:srgbClr val="FF0000"/>
                </a:solidFill>
              </a:rPr>
              <a:t>c^d</a:t>
            </a:r>
            <a:r>
              <a:rPr lang="en-US" b="1" dirty="0">
                <a:solidFill>
                  <a:srgbClr val="FF0000"/>
                </a:solidFill>
              </a:rPr>
              <a:t>  mod n</a:t>
            </a:r>
          </a:p>
          <a:p>
            <a:pPr>
              <a:buNone/>
            </a:pPr>
            <a:r>
              <a:rPr lang="en-US" b="1" dirty="0"/>
              <a:t>= 4^3 mod 15</a:t>
            </a:r>
          </a:p>
          <a:p>
            <a:pPr>
              <a:buNone/>
            </a:pPr>
            <a:r>
              <a:rPr lang="en-US" b="1" i="1" u="sng" dirty="0">
                <a:solidFill>
                  <a:srgbClr val="FF0000"/>
                </a:solidFill>
              </a:rPr>
              <a:t>M=4</a:t>
            </a:r>
          </a:p>
          <a:p>
            <a:pPr>
              <a:buNone/>
            </a:pPr>
            <a:endParaRPr lang="en-US" b="1" dirty="0"/>
          </a:p>
          <a:p>
            <a:pPr>
              <a:buNone/>
            </a:pPr>
            <a:endParaRPr lang="en-US" b="1" dirty="0">
              <a:solidFill>
                <a:srgbClr val="FF0000"/>
              </a:solidFill>
            </a:endParaRPr>
          </a:p>
          <a:p>
            <a:pPr>
              <a:buNone/>
            </a:pPr>
            <a:endParaRPr lang="en-US" b="1" dirty="0">
              <a:solidFill>
                <a:srgbClr val="FF0000"/>
              </a:solidFill>
            </a:endParaRPr>
          </a:p>
          <a:p>
            <a:pPr>
              <a:buNone/>
            </a:pPr>
            <a:endParaRPr lang="en-US" i="1" dirty="0"/>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C9C3-9A80-406B-B5FE-62C77CEED5F7}"/>
              </a:ext>
            </a:extLst>
          </p:cNvPr>
          <p:cNvSpPr>
            <a:spLocks noGrp="1"/>
          </p:cNvSpPr>
          <p:nvPr>
            <p:ph type="title"/>
          </p:nvPr>
        </p:nvSpPr>
        <p:spPr/>
        <p:txBody>
          <a:bodyPr>
            <a:normAutofit/>
          </a:bodyPr>
          <a:lstStyle/>
          <a:p>
            <a:pPr algn="ctr"/>
            <a:r>
              <a:rPr lang="en-IN" sz="2800" b="1" i="0" u="none" strike="noStrike" baseline="0" dirty="0">
                <a:latin typeface="Times New Roman" panose="02020603050405020304" pitchFamily="18" charset="0"/>
              </a:rPr>
              <a:t>Block Cipher Design Principles</a:t>
            </a:r>
            <a:endParaRPr lang="en-IN" sz="2800" b="1" dirty="0"/>
          </a:p>
        </p:txBody>
      </p:sp>
      <p:sp>
        <p:nvSpPr>
          <p:cNvPr id="3" name="Content Placeholder 2">
            <a:extLst>
              <a:ext uri="{FF2B5EF4-FFF2-40B4-BE49-F238E27FC236}">
                <a16:creationId xmlns:a16="http://schemas.microsoft.com/office/drawing/2014/main" id="{EE6EFD43-953F-4A50-A18D-EDEA6F253151}"/>
              </a:ext>
            </a:extLst>
          </p:cNvPr>
          <p:cNvSpPr>
            <a:spLocks noGrp="1"/>
          </p:cNvSpPr>
          <p:nvPr>
            <p:ph sz="quarter" idx="1"/>
          </p:nvPr>
        </p:nvSpPr>
        <p:spPr>
          <a:xfrm>
            <a:off x="152400" y="1447800"/>
            <a:ext cx="8839200" cy="5334000"/>
          </a:xfrm>
        </p:spPr>
        <p:txBody>
          <a:bodyPr>
            <a:noAutofit/>
          </a:bodyPr>
          <a:lstStyle/>
          <a:p>
            <a:r>
              <a:rPr lang="en-US" sz="1600" b="1" i="0" dirty="0">
                <a:solidFill>
                  <a:srgbClr val="273239"/>
                </a:solidFill>
                <a:effectLst/>
                <a:latin typeface="urw-din"/>
              </a:rPr>
              <a:t>Block ciphers</a:t>
            </a:r>
            <a:r>
              <a:rPr lang="en-US" sz="1600" b="0" i="0" dirty="0">
                <a:solidFill>
                  <a:srgbClr val="273239"/>
                </a:solidFill>
                <a:effectLst/>
                <a:latin typeface="urw-din"/>
              </a:rPr>
              <a:t> are built in the </a:t>
            </a:r>
            <a:r>
              <a:rPr lang="en-US" sz="1600" b="1" i="1" dirty="0">
                <a:solidFill>
                  <a:srgbClr val="273239"/>
                </a:solidFill>
                <a:effectLst/>
                <a:latin typeface="urw-din"/>
              </a:rPr>
              <a:t>Feistel cipher structure</a:t>
            </a:r>
            <a:r>
              <a:rPr lang="en-US" sz="1600" b="0" i="0" dirty="0">
                <a:solidFill>
                  <a:srgbClr val="273239"/>
                </a:solidFill>
                <a:effectLst/>
                <a:latin typeface="urw-din"/>
              </a:rPr>
              <a:t>. Block cipher has a specific number of rounds and keys for generating ciphertext. For defining the complexity level of an algorithm few design principles are to be considered.</a:t>
            </a:r>
          </a:p>
          <a:p>
            <a:pPr marL="0" indent="0">
              <a:buNone/>
            </a:pPr>
            <a:r>
              <a:rPr lang="en-US" sz="1600" dirty="0">
                <a:solidFill>
                  <a:srgbClr val="273239"/>
                </a:solidFill>
                <a:latin typeface="urw-din"/>
              </a:rPr>
              <a:t>They are:</a:t>
            </a:r>
          </a:p>
          <a:p>
            <a:pPr algn="l" fontAlgn="base">
              <a:buFont typeface="+mj-lt"/>
              <a:buAutoNum type="arabicPeriod"/>
            </a:pPr>
            <a:r>
              <a:rPr lang="en-US" sz="1600" b="1" i="0" dirty="0">
                <a:solidFill>
                  <a:srgbClr val="273239"/>
                </a:solidFill>
                <a:effectLst/>
                <a:latin typeface="urw-din"/>
              </a:rPr>
              <a:t>Number of Rounds –</a:t>
            </a:r>
            <a:br>
              <a:rPr lang="en-US" sz="1600" b="0" i="0" dirty="0">
                <a:solidFill>
                  <a:srgbClr val="273239"/>
                </a:solidFill>
                <a:effectLst/>
                <a:latin typeface="urw-din"/>
              </a:rPr>
            </a:br>
            <a:r>
              <a:rPr lang="en-US" sz="1600" b="0" i="0" dirty="0">
                <a:solidFill>
                  <a:srgbClr val="273239"/>
                </a:solidFill>
                <a:effectLst/>
                <a:latin typeface="urw-din"/>
              </a:rPr>
              <a:t>The number of Rounds is regularly considered in design criteria, it just reflects the number of rounds to be suitable for an algorithm to make it more complex</a:t>
            </a:r>
            <a:r>
              <a:rPr lang="en-US" sz="1600" dirty="0">
                <a:solidFill>
                  <a:srgbClr val="273239"/>
                </a:solidFill>
                <a:latin typeface="urw-din"/>
              </a:rPr>
              <a:t>.</a:t>
            </a:r>
            <a:r>
              <a:rPr lang="en-US" sz="1600" b="0" i="0" dirty="0">
                <a:solidFill>
                  <a:srgbClr val="273239"/>
                </a:solidFill>
                <a:effectLst/>
                <a:latin typeface="urw-din"/>
              </a:rPr>
              <a:t>.</a:t>
            </a:r>
          </a:p>
          <a:p>
            <a:pPr algn="l" fontAlgn="base">
              <a:buFont typeface="+mj-lt"/>
              <a:buAutoNum type="arabicPeriod"/>
            </a:pPr>
            <a:r>
              <a:rPr lang="en-US" sz="1600" b="1" i="0" dirty="0">
                <a:solidFill>
                  <a:srgbClr val="273239"/>
                </a:solidFill>
                <a:effectLst/>
                <a:latin typeface="urw-din"/>
              </a:rPr>
              <a:t>Design of Round function F –</a:t>
            </a:r>
            <a:br>
              <a:rPr lang="en-US" sz="1600" b="0" i="0" dirty="0">
                <a:solidFill>
                  <a:srgbClr val="273239"/>
                </a:solidFill>
                <a:effectLst/>
                <a:latin typeface="urw-din"/>
              </a:rPr>
            </a:br>
            <a:r>
              <a:rPr lang="en-US" sz="1600" b="0" i="0" dirty="0">
                <a:solidFill>
                  <a:srgbClr val="273239"/>
                </a:solidFill>
                <a:effectLst/>
                <a:latin typeface="urw-din"/>
              </a:rPr>
              <a:t>The core part of the Feistel Block cipher structure is the Round Function. The complexity of cryptanalysis can be derived from the Round function i.e. the increasing level of complexity for the round function would be greatly contributing to an increase in complexity. To increase the complexity of the round function, the avalanche effect is also included in the round function, as the change of a single bit in plain text would produce a mischievous output due to the presence of avalanche effect.</a:t>
            </a:r>
          </a:p>
          <a:p>
            <a:pPr algn="l" fontAlgn="base">
              <a:buFont typeface="+mj-lt"/>
              <a:buAutoNum type="arabicPeriod"/>
            </a:pPr>
            <a:r>
              <a:rPr lang="en-US" sz="1600" b="1" i="0" dirty="0">
                <a:solidFill>
                  <a:srgbClr val="273239"/>
                </a:solidFill>
                <a:effectLst/>
                <a:latin typeface="urw-din"/>
              </a:rPr>
              <a:t>Subkeys count. </a:t>
            </a:r>
            <a:r>
              <a:rPr lang="en-US" sz="1600" b="0" i="0" dirty="0">
                <a:solidFill>
                  <a:srgbClr val="273239"/>
                </a:solidFill>
                <a:effectLst/>
                <a:latin typeface="urw-din"/>
              </a:rPr>
              <a:t>In Feistel Block cipher structure, each round would generate a sub-key for increasing the complexity of cryptanalysis. The Avalanche effect makes it more complex in deriving sub-key. </a:t>
            </a:r>
            <a:r>
              <a:rPr lang="en-US" sz="1600" dirty="0">
                <a:solidFill>
                  <a:srgbClr val="273239"/>
                </a:solidFill>
                <a:latin typeface="urw-din"/>
              </a:rPr>
              <a:t>Decryption</a:t>
            </a:r>
            <a:r>
              <a:rPr lang="en-US" sz="1600" b="0" i="0" dirty="0">
                <a:solidFill>
                  <a:srgbClr val="273239"/>
                </a:solidFill>
                <a:effectLst/>
                <a:latin typeface="urw-din"/>
              </a:rPr>
              <a:t> must be done very carefully to get the actual output as the avalanche effect is present in it.</a:t>
            </a:r>
          </a:p>
          <a:p>
            <a:pPr algn="l" fontAlgn="base">
              <a:buFont typeface="+mj-lt"/>
              <a:buAutoNum type="arabicPeriod"/>
            </a:pPr>
            <a:r>
              <a:rPr lang="en-US" sz="1600" dirty="0">
                <a:solidFill>
                  <a:srgbClr val="273239"/>
                </a:solidFill>
                <a:latin typeface="urw-din"/>
              </a:rPr>
              <a:t>Key size</a:t>
            </a:r>
          </a:p>
          <a:p>
            <a:pPr algn="l" fontAlgn="base">
              <a:buFont typeface="+mj-lt"/>
              <a:buAutoNum type="arabicPeriod"/>
            </a:pPr>
            <a:r>
              <a:rPr lang="en-US" sz="1600" b="0" i="0" dirty="0">
                <a:solidFill>
                  <a:srgbClr val="273239"/>
                </a:solidFill>
                <a:effectLst/>
                <a:latin typeface="urw-din"/>
              </a:rPr>
              <a:t>Block size</a:t>
            </a:r>
          </a:p>
          <a:p>
            <a:pPr algn="l" fontAlgn="base">
              <a:buFont typeface="+mj-lt"/>
              <a:buAutoNum type="arabicPeriod"/>
            </a:pPr>
            <a:endParaRPr lang="en-US" sz="1600" b="0" i="0" dirty="0">
              <a:solidFill>
                <a:srgbClr val="273239"/>
              </a:solidFill>
              <a:effectLst/>
              <a:latin typeface="urw-din"/>
            </a:endParaRPr>
          </a:p>
          <a:p>
            <a:pPr marL="0" indent="0">
              <a:buNone/>
            </a:pPr>
            <a:endParaRPr lang="en-IN" sz="1600" dirty="0"/>
          </a:p>
        </p:txBody>
      </p:sp>
    </p:spTree>
    <p:extLst>
      <p:ext uri="{BB962C8B-B14F-4D97-AF65-F5344CB8AC3E}">
        <p14:creationId xmlns:p14="http://schemas.microsoft.com/office/powerpoint/2010/main" val="237058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a:t>RSA</a:t>
            </a:r>
            <a:r>
              <a:rPr lang="en-US" dirty="0"/>
              <a:t> Algorithm(Asymmetric Key Encryption Algorithm</a:t>
            </a:r>
            <a:endParaRPr lang="en-IN" dirty="0"/>
          </a:p>
        </p:txBody>
      </p:sp>
      <p:sp>
        <p:nvSpPr>
          <p:cNvPr id="3" name="Content Placeholder 2"/>
          <p:cNvSpPr>
            <a:spLocks noGrp="1"/>
          </p:cNvSpPr>
          <p:nvPr>
            <p:ph sz="quarter" idx="1"/>
          </p:nvPr>
        </p:nvSpPr>
        <p:spPr>
          <a:xfrm>
            <a:off x="457200" y="1600200"/>
            <a:ext cx="8308848" cy="5029200"/>
          </a:xfrm>
        </p:spPr>
        <p:txBody>
          <a:bodyPr>
            <a:normAutofit fontScale="92500" lnSpcReduction="10000"/>
          </a:bodyPr>
          <a:lstStyle/>
          <a:p>
            <a:pPr>
              <a:buNone/>
            </a:pPr>
            <a:r>
              <a:rPr lang="en-US" dirty="0"/>
              <a:t>Example-2:</a:t>
            </a:r>
          </a:p>
          <a:p>
            <a:pPr>
              <a:buFont typeface="Wingdings" pitchFamily="2" charset="2"/>
              <a:buChar char="Ø"/>
            </a:pPr>
            <a:r>
              <a:rPr lang="en-IN" sz="3300" dirty="0"/>
              <a:t>Select primes p=11, q=3.</a:t>
            </a:r>
          </a:p>
          <a:p>
            <a:pPr>
              <a:buFont typeface="Wingdings" pitchFamily="2" charset="2"/>
              <a:buChar char="Ø"/>
            </a:pPr>
            <a:r>
              <a:rPr lang="en-IN" sz="3300" dirty="0"/>
              <a:t>n = </a:t>
            </a:r>
            <a:r>
              <a:rPr lang="en-IN" sz="3300" dirty="0" err="1"/>
              <a:t>pq</a:t>
            </a:r>
            <a:r>
              <a:rPr lang="en-IN" sz="3300" dirty="0"/>
              <a:t> = 11*3 = 33.</a:t>
            </a:r>
          </a:p>
          <a:p>
            <a:pPr>
              <a:buFont typeface="Wingdings" pitchFamily="2" charset="2"/>
              <a:buChar char="Ø"/>
            </a:pPr>
            <a:r>
              <a:rPr lang="el-GR" sz="3300" dirty="0"/>
              <a:t>φ(</a:t>
            </a:r>
            <a:r>
              <a:rPr lang="en-IN" sz="3300" dirty="0"/>
              <a:t>n) = (p-1) * (q-1) = 10 * 2 = 20</a:t>
            </a:r>
          </a:p>
          <a:p>
            <a:pPr>
              <a:buFont typeface="Wingdings" pitchFamily="2" charset="2"/>
              <a:buChar char="Ø"/>
            </a:pPr>
            <a:r>
              <a:rPr lang="en-IN" sz="3300" dirty="0"/>
              <a:t>Choose ‘</a:t>
            </a:r>
            <a:r>
              <a:rPr lang="en-IN" sz="3300" i="1" dirty="0"/>
              <a:t>e’ </a:t>
            </a:r>
            <a:r>
              <a:rPr lang="en-IN" sz="3300" dirty="0"/>
              <a:t>= 3, which satisfies the condition </a:t>
            </a:r>
            <a:r>
              <a:rPr lang="en-US" sz="3300" i="1" dirty="0" err="1"/>
              <a:t>gcd</a:t>
            </a:r>
            <a:r>
              <a:rPr lang="en-US" sz="3300" i="1" dirty="0"/>
              <a:t>(e,</a:t>
            </a:r>
            <a:r>
              <a:rPr lang="el-GR" sz="3300" i="1" dirty="0"/>
              <a:t> φ(</a:t>
            </a:r>
            <a:r>
              <a:rPr lang="en-IN" sz="3300" i="1" dirty="0"/>
              <a:t>n))=1.</a:t>
            </a:r>
          </a:p>
          <a:p>
            <a:pPr>
              <a:buFont typeface="Wingdings" pitchFamily="2" charset="2"/>
              <a:buChar char="Ø"/>
            </a:pPr>
            <a:r>
              <a:rPr lang="en-IN" sz="3600" dirty="0"/>
              <a:t>Compute d such that </a:t>
            </a:r>
            <a:r>
              <a:rPr lang="en-US" sz="3600" dirty="0"/>
              <a:t>d*e mod </a:t>
            </a:r>
            <a:r>
              <a:rPr lang="el-GR" sz="3600" dirty="0"/>
              <a:t>φ(</a:t>
            </a:r>
            <a:r>
              <a:rPr lang="en-US" sz="3600" dirty="0"/>
              <a:t>n)=1</a:t>
            </a:r>
          </a:p>
          <a:p>
            <a:pPr>
              <a:buNone/>
            </a:pPr>
            <a:r>
              <a:rPr lang="en-US" sz="3600" i="1" dirty="0"/>
              <a:t>   ‘</a:t>
            </a:r>
            <a:r>
              <a:rPr lang="en-IN" sz="3600" dirty="0"/>
              <a:t>d’ = 7</a:t>
            </a:r>
          </a:p>
          <a:p>
            <a:pPr>
              <a:buFont typeface="Wingdings" pitchFamily="2" charset="2"/>
              <a:buChar char="Ø"/>
            </a:pPr>
            <a:r>
              <a:rPr lang="en-US" sz="3600" dirty="0"/>
              <a:t>   Public key = ( </a:t>
            </a:r>
            <a:r>
              <a:rPr lang="en-US" sz="3600" dirty="0" err="1"/>
              <a:t>e,n</a:t>
            </a:r>
            <a:r>
              <a:rPr lang="en-US" sz="3600" dirty="0"/>
              <a:t>) = (3, 33)</a:t>
            </a:r>
            <a:br>
              <a:rPr lang="en-US" sz="3600" dirty="0"/>
            </a:br>
            <a:r>
              <a:rPr lang="en-US" sz="3600" dirty="0"/>
              <a:t>   Private key = (</a:t>
            </a:r>
            <a:r>
              <a:rPr lang="en-US" sz="3600" dirty="0" err="1"/>
              <a:t>d,n</a:t>
            </a:r>
            <a:r>
              <a:rPr lang="en-US" sz="3600" dirty="0"/>
              <a:t>) = (7,33).</a:t>
            </a:r>
          </a:p>
          <a:p>
            <a:pPr>
              <a:buNone/>
            </a:pPr>
            <a:endParaRPr lang="en-IN" sz="3300" i="1" dirty="0"/>
          </a:p>
          <a:p>
            <a:pPr lvl="8">
              <a:buFont typeface="Wingdings" pitchFamily="2" charset="2"/>
              <a:buChar char="Ø"/>
            </a:pPr>
            <a:endParaRPr lang="en-IN" sz="4800" i="1" dirty="0"/>
          </a:p>
          <a:p>
            <a:pPr>
              <a:buNone/>
            </a:pPr>
            <a:endParaRPr lang="en-IN" dirty="0"/>
          </a:p>
          <a:p>
            <a:pPr>
              <a:buNone/>
            </a:pP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612648" y="1600200"/>
            <a:ext cx="8153400" cy="5105400"/>
          </a:xfrm>
        </p:spPr>
        <p:txBody>
          <a:bodyPr>
            <a:normAutofit fontScale="25000" lnSpcReduction="20000"/>
          </a:bodyPr>
          <a:lstStyle/>
          <a:p>
            <a:pPr>
              <a:buFont typeface="Wingdings" pitchFamily="2" charset="2"/>
              <a:buChar char="Ø"/>
            </a:pPr>
            <a:r>
              <a:rPr lang="en-US" sz="8600" dirty="0" err="1"/>
              <a:t>Ciphertext</a:t>
            </a:r>
            <a:r>
              <a:rPr lang="en-US" sz="8600" dirty="0"/>
              <a:t>   c = </a:t>
            </a:r>
            <a:r>
              <a:rPr lang="en-US" sz="8600" dirty="0" err="1"/>
              <a:t>M^e</a:t>
            </a:r>
            <a:r>
              <a:rPr lang="en-US" sz="8600" dirty="0"/>
              <a:t> mod n  </a:t>
            </a:r>
            <a:r>
              <a:rPr lang="en-US" sz="8600" b="1" dirty="0"/>
              <a:t>M=7</a:t>
            </a:r>
            <a:r>
              <a:rPr lang="en-US" sz="8600" dirty="0"/>
              <a:t> </a:t>
            </a:r>
            <a:r>
              <a:rPr lang="en-US" sz="8600" dirty="0" err="1"/>
              <a:t>i.e</a:t>
            </a:r>
            <a:r>
              <a:rPr lang="en-US" sz="8600" dirty="0"/>
              <a:t>  7^3 mod 33 = 343 mod 33 = 13. Hence the </a:t>
            </a:r>
            <a:r>
              <a:rPr lang="en-US" sz="8600" dirty="0" err="1"/>
              <a:t>ciphertext</a:t>
            </a:r>
            <a:r>
              <a:rPr lang="en-US" sz="8600" dirty="0"/>
              <a:t> </a:t>
            </a:r>
            <a:r>
              <a:rPr lang="en-US" sz="8600" b="1" i="1" dirty="0">
                <a:solidFill>
                  <a:srgbClr val="FF0000"/>
                </a:solidFill>
              </a:rPr>
              <a:t>c = 13.</a:t>
            </a:r>
          </a:p>
          <a:p>
            <a:pPr>
              <a:buFont typeface="Wingdings" pitchFamily="2" charset="2"/>
              <a:buChar char="Ø"/>
            </a:pPr>
            <a:r>
              <a:rPr lang="en-US" sz="8600" dirty="0"/>
              <a:t>M = </a:t>
            </a:r>
            <a:r>
              <a:rPr lang="en-US" sz="8600" dirty="0" err="1"/>
              <a:t>c^d</a:t>
            </a:r>
            <a:r>
              <a:rPr lang="en-US" sz="8600" dirty="0"/>
              <a:t>  mod n = 13^7 mod 33  =  7.</a:t>
            </a:r>
          </a:p>
          <a:p>
            <a:pPr>
              <a:buNone/>
            </a:pPr>
            <a:r>
              <a:rPr lang="en-US" sz="8600" dirty="0"/>
              <a:t>Note that we don't have to calculate the full value of 13 to the power 7 here. We can make use of the fact that</a:t>
            </a:r>
          </a:p>
          <a:p>
            <a:pPr>
              <a:buNone/>
            </a:pPr>
            <a:r>
              <a:rPr lang="en-US" sz="8600" dirty="0"/>
              <a:t>  a = </a:t>
            </a:r>
            <a:r>
              <a:rPr lang="en-US" sz="8600" dirty="0" err="1"/>
              <a:t>bc</a:t>
            </a:r>
            <a:r>
              <a:rPr lang="en-US" sz="8600" dirty="0"/>
              <a:t> mod n = (b mod n). ( c mod n) mod n.</a:t>
            </a:r>
          </a:p>
          <a:p>
            <a:pPr>
              <a:buNone/>
            </a:pPr>
            <a:r>
              <a:rPr lang="en-US" sz="8600" dirty="0"/>
              <a:t>so we can break down a potentially large number into its components and combine the results of easier, smaller calculations to calculate the final value.</a:t>
            </a:r>
          </a:p>
          <a:p>
            <a:pPr>
              <a:buNone/>
            </a:pPr>
            <a:r>
              <a:rPr lang="en-US" sz="8600" dirty="0"/>
              <a:t>One way of calculating  M is as follows:-</a:t>
            </a:r>
          </a:p>
          <a:p>
            <a:pPr>
              <a:buNone/>
            </a:pPr>
            <a:r>
              <a:rPr lang="en-US" sz="8600" dirty="0"/>
              <a:t>Note that any number can be expressed as a sum of powers of 2. In particular 7 = 4 + 2 + 1.</a:t>
            </a:r>
          </a:p>
          <a:p>
            <a:pPr>
              <a:buNone/>
            </a:pPr>
            <a:r>
              <a:rPr lang="en-US" sz="11200" dirty="0"/>
              <a:t>So first compute values of 13^2 ,13^4, 13^8,… by repeatedly squaring successive values modulo 33.</a:t>
            </a:r>
          </a:p>
          <a:p>
            <a:pPr>
              <a:buNone/>
            </a:pPr>
            <a:endParaRPr lang="en-US" sz="2200" dirty="0"/>
          </a:p>
          <a:p>
            <a:pPr>
              <a:buFont typeface="Wingdings" pitchFamily="2" charset="2"/>
              <a:buChar char="Ø"/>
            </a:pPr>
            <a:endParaRPr lang="en-US" b="1" i="1" dirty="0">
              <a:solidFill>
                <a:srgbClr val="FF0000"/>
              </a:solidFill>
            </a:endParaRPr>
          </a:p>
          <a:p>
            <a:pPr>
              <a:buFont typeface="Wingdings" pitchFamily="2" charset="2"/>
              <a:buChar char="Ø"/>
            </a:pPr>
            <a:endParaRPr lang="en-US" b="1" i="1" dirty="0">
              <a:solidFill>
                <a:srgbClr val="FF0000"/>
              </a:solidFill>
            </a:endParaRPr>
          </a:p>
          <a:p>
            <a:pPr>
              <a:buFont typeface="Wingdings" pitchFamily="2" charset="2"/>
              <a:buChar char="Ø"/>
            </a:pPr>
            <a:endParaRPr lang="en-US" dirty="0"/>
          </a:p>
          <a:p>
            <a:pPr>
              <a:buNone/>
            </a:pPr>
            <a:r>
              <a:rPr lang="en-US" dirty="0">
                <a:solidFill>
                  <a:srgbClr val="FF0000"/>
                </a:solidFill>
              </a:rPr>
              <a:t>    </a:t>
            </a:r>
          </a:p>
          <a:p>
            <a:pPr>
              <a:buFont typeface="Wingdings" pitchFamily="2" charset="2"/>
              <a:buChar char="Ø"/>
            </a:pP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buNone/>
            </a:pPr>
            <a:r>
              <a:rPr lang="en-US" dirty="0"/>
              <a:t>13^1 mod 33=13</a:t>
            </a:r>
          </a:p>
          <a:p>
            <a:pPr>
              <a:buNone/>
            </a:pPr>
            <a:r>
              <a:rPr lang="en-US" dirty="0"/>
              <a:t>13^2 = 169  </a:t>
            </a:r>
            <a:r>
              <a:rPr lang="en-US" dirty="0" err="1"/>
              <a:t>i.e</a:t>
            </a:r>
            <a:r>
              <a:rPr lang="en-US" dirty="0"/>
              <a:t> 169 mod 33 = 4.( </a:t>
            </a:r>
            <a:r>
              <a:rPr lang="en-US" dirty="0">
                <a:solidFill>
                  <a:srgbClr val="FF0000"/>
                </a:solidFill>
              </a:rPr>
              <a:t>13^2 mod 33=4</a:t>
            </a:r>
            <a:r>
              <a:rPr lang="en-US" dirty="0"/>
              <a:t>)</a:t>
            </a:r>
          </a:p>
          <a:p>
            <a:pPr>
              <a:buNone/>
            </a:pPr>
            <a:r>
              <a:rPr lang="en-US" dirty="0"/>
              <a:t>13^4  mod 33 = 4 * 4= 16</a:t>
            </a:r>
          </a:p>
          <a:p>
            <a:pPr>
              <a:buNone/>
            </a:pPr>
            <a:r>
              <a:rPr lang="en-US" dirty="0"/>
              <a:t>13^8 mod 33 = 16 * 16 =256 mod 33 = 25 etc…</a:t>
            </a:r>
          </a:p>
          <a:p>
            <a:pPr>
              <a:buNone/>
            </a:pPr>
            <a:r>
              <a:rPr lang="en-US" dirty="0"/>
              <a:t>Then, since 7 = 4 + 2 + 1, we have </a:t>
            </a:r>
            <a:r>
              <a:rPr lang="en-US" dirty="0">
                <a:solidFill>
                  <a:srgbClr val="FF0000"/>
                </a:solidFill>
              </a:rPr>
              <a:t>M = 13^7 = 13^ (4+2+1) = 13^4 . 13^2 . 13^1=16 * 4 *13 = 832 mod 33= 7.</a:t>
            </a:r>
            <a:br>
              <a:rPr lang="en-US" dirty="0"/>
            </a:b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GCD</a:t>
            </a:r>
            <a:r>
              <a:rPr lang="en-US" dirty="0"/>
              <a:t> of two numbers</a:t>
            </a:r>
            <a:endParaRPr lang="en-IN" dirty="0"/>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pPr>
              <a:buFont typeface="Wingdings" pitchFamily="2" charset="2"/>
              <a:buChar char="Ø"/>
            </a:pPr>
            <a:r>
              <a:rPr lang="en-US" dirty="0" err="1"/>
              <a:t>gcd</a:t>
            </a:r>
            <a:r>
              <a:rPr lang="en-US" dirty="0"/>
              <a:t>(</a:t>
            </a:r>
            <a:r>
              <a:rPr lang="en-US" dirty="0" err="1"/>
              <a:t>a,b</a:t>
            </a:r>
            <a:r>
              <a:rPr lang="en-US" dirty="0"/>
              <a:t>) =  </a:t>
            </a:r>
            <a:r>
              <a:rPr lang="en-US" dirty="0" err="1"/>
              <a:t>gcd</a:t>
            </a:r>
            <a:r>
              <a:rPr lang="en-US" dirty="0"/>
              <a:t>(b, a mod b)  </a:t>
            </a:r>
            <a:r>
              <a:rPr lang="en-US" dirty="0">
                <a:sym typeface="Wingdings" pitchFamily="2" charset="2"/>
              </a:rPr>
              <a:t></a:t>
            </a:r>
            <a:r>
              <a:rPr lang="en-US" dirty="0"/>
              <a:t> [ a mod b is the remainder  when  a is divided by b]</a:t>
            </a:r>
          </a:p>
          <a:p>
            <a:pPr>
              <a:buFont typeface="Wingdings" pitchFamily="2" charset="2"/>
              <a:buChar char="Ø"/>
            </a:pPr>
            <a:r>
              <a:rPr lang="en-US" dirty="0" err="1"/>
              <a:t>Gcd</a:t>
            </a:r>
            <a:r>
              <a:rPr lang="en-US" dirty="0"/>
              <a:t>(</a:t>
            </a:r>
            <a:r>
              <a:rPr lang="en-US" dirty="0" err="1"/>
              <a:t>a,0</a:t>
            </a:r>
            <a:r>
              <a:rPr lang="en-US" dirty="0"/>
              <a:t>) = a.</a:t>
            </a:r>
          </a:p>
          <a:p>
            <a:pPr>
              <a:buNone/>
            </a:pPr>
            <a:r>
              <a:rPr lang="en-US" b="1" dirty="0" err="1"/>
              <a:t>Example1</a:t>
            </a:r>
            <a:r>
              <a:rPr lang="en-US" b="1" dirty="0"/>
              <a:t>:</a:t>
            </a:r>
          </a:p>
          <a:p>
            <a:pPr>
              <a:buNone/>
            </a:pPr>
            <a:r>
              <a:rPr lang="en-US" dirty="0"/>
              <a:t>Find </a:t>
            </a:r>
            <a:r>
              <a:rPr lang="en-US" dirty="0" err="1"/>
              <a:t>gcd</a:t>
            </a:r>
            <a:r>
              <a:rPr lang="en-US" dirty="0"/>
              <a:t>(3,8)</a:t>
            </a:r>
          </a:p>
          <a:p>
            <a:pPr>
              <a:buNone/>
            </a:pPr>
            <a:r>
              <a:rPr lang="en-US" dirty="0"/>
              <a:t>solution-:-</a:t>
            </a:r>
          </a:p>
          <a:p>
            <a:pPr>
              <a:buNone/>
            </a:pPr>
            <a:r>
              <a:rPr lang="en-US" sz="2800" dirty="0"/>
              <a:t>Here t</a:t>
            </a:r>
            <a:r>
              <a:rPr lang="en-US" dirty="0"/>
              <a:t>ake a=3, b=8.</a:t>
            </a:r>
          </a:p>
          <a:p>
            <a:pPr>
              <a:buNone/>
            </a:pPr>
            <a:r>
              <a:rPr lang="en-US" dirty="0" err="1"/>
              <a:t>gcd</a:t>
            </a:r>
            <a:r>
              <a:rPr lang="en-US" dirty="0"/>
              <a:t>(</a:t>
            </a:r>
            <a:r>
              <a:rPr lang="en-US" dirty="0" err="1"/>
              <a:t>a,b</a:t>
            </a:r>
            <a:r>
              <a:rPr lang="en-US" dirty="0"/>
              <a:t>) = </a:t>
            </a:r>
            <a:r>
              <a:rPr lang="en-US" dirty="0" err="1"/>
              <a:t>gcd</a:t>
            </a:r>
            <a:r>
              <a:rPr lang="en-US" dirty="0"/>
              <a:t>(b, a mod b)</a:t>
            </a:r>
          </a:p>
          <a:p>
            <a:pPr>
              <a:buNone/>
            </a:pPr>
            <a:r>
              <a:rPr lang="en-US" dirty="0" err="1"/>
              <a:t>gcd</a:t>
            </a:r>
            <a:r>
              <a:rPr lang="en-US" dirty="0"/>
              <a:t>(3,8)=</a:t>
            </a:r>
            <a:r>
              <a:rPr lang="en-US" dirty="0" err="1"/>
              <a:t>gcd</a:t>
            </a:r>
            <a:r>
              <a:rPr lang="en-US" dirty="0"/>
              <a:t>(8 ,3 mod 8) =</a:t>
            </a:r>
            <a:r>
              <a:rPr lang="en-US" dirty="0" err="1"/>
              <a:t>gcd</a:t>
            </a:r>
            <a:r>
              <a:rPr lang="en-US" dirty="0"/>
              <a:t>(8,3)    </a:t>
            </a:r>
            <a:r>
              <a:rPr lang="en-US" dirty="0">
                <a:sym typeface="Wingdings" pitchFamily="2" charset="2"/>
              </a:rPr>
              <a:t> since 3 mod 8 = 3.</a:t>
            </a:r>
          </a:p>
          <a:p>
            <a:pPr>
              <a:buNone/>
            </a:pPr>
            <a:endParaRPr lang="en-US" dirty="0"/>
          </a:p>
          <a:p>
            <a:pPr>
              <a:buNone/>
            </a:pPr>
            <a:endParaRPr lang="en-US" dirty="0"/>
          </a:p>
          <a:p>
            <a:pPr>
              <a:buNone/>
            </a:pPr>
            <a:endParaRPr lang="en-US" dirty="0"/>
          </a:p>
          <a:p>
            <a:pPr>
              <a:buNone/>
            </a:pPr>
            <a:endParaRPr lang="en-US" dirty="0"/>
          </a:p>
          <a:p>
            <a:pPr>
              <a:buNone/>
            </a:pPr>
            <a:endParaRPr lang="en-US" b="1" dirty="0"/>
          </a:p>
          <a:p>
            <a:pPr>
              <a:buNone/>
            </a:pPr>
            <a:endParaRPr lang="en-US" b="1" dirty="0"/>
          </a:p>
          <a:p>
            <a:pPr>
              <a:buNone/>
            </a:pP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GCD</a:t>
            </a:r>
            <a:r>
              <a:rPr lang="en-US" dirty="0"/>
              <a:t> of two numbers</a:t>
            </a:r>
            <a:endParaRPr lang="en-IN" dirty="0"/>
          </a:p>
        </p:txBody>
      </p:sp>
      <p:sp>
        <p:nvSpPr>
          <p:cNvPr id="3" name="Content Placeholder 2"/>
          <p:cNvSpPr>
            <a:spLocks noGrp="1"/>
          </p:cNvSpPr>
          <p:nvPr>
            <p:ph sz="quarter" idx="1"/>
          </p:nvPr>
        </p:nvSpPr>
        <p:spPr>
          <a:xfrm>
            <a:off x="612648" y="1600200"/>
            <a:ext cx="8153400" cy="4800600"/>
          </a:xfrm>
        </p:spPr>
        <p:txBody>
          <a:bodyPr>
            <a:normAutofit lnSpcReduction="10000"/>
          </a:bodyPr>
          <a:lstStyle/>
          <a:p>
            <a:pPr>
              <a:buNone/>
            </a:pPr>
            <a:r>
              <a:rPr lang="en-US" dirty="0" err="1"/>
              <a:t>gcd</a:t>
            </a:r>
            <a:r>
              <a:rPr lang="en-US" dirty="0"/>
              <a:t>(8,3) = </a:t>
            </a:r>
            <a:r>
              <a:rPr lang="en-US" dirty="0" err="1"/>
              <a:t>gcd</a:t>
            </a:r>
            <a:r>
              <a:rPr lang="en-US" dirty="0"/>
              <a:t>(3, </a:t>
            </a:r>
            <a:r>
              <a:rPr lang="en-US" dirty="0" err="1"/>
              <a:t>8mod</a:t>
            </a:r>
            <a:r>
              <a:rPr lang="en-US" dirty="0"/>
              <a:t> 3)= </a:t>
            </a:r>
            <a:r>
              <a:rPr lang="en-US" dirty="0" err="1"/>
              <a:t>gcd</a:t>
            </a:r>
            <a:r>
              <a:rPr lang="en-US" dirty="0"/>
              <a:t>(3,2)  </a:t>
            </a:r>
            <a:r>
              <a:rPr lang="en-US" dirty="0">
                <a:sym typeface="Wingdings" pitchFamily="2" charset="2"/>
              </a:rPr>
              <a:t> since 8 mod 3 = 2.</a:t>
            </a:r>
          </a:p>
          <a:p>
            <a:pPr>
              <a:buNone/>
            </a:pPr>
            <a:r>
              <a:rPr lang="en-US" dirty="0" err="1">
                <a:sym typeface="Wingdings" pitchFamily="2" charset="2"/>
              </a:rPr>
              <a:t>gcd</a:t>
            </a:r>
            <a:r>
              <a:rPr lang="en-US" dirty="0">
                <a:sym typeface="Wingdings" pitchFamily="2" charset="2"/>
              </a:rPr>
              <a:t>(3,2) = </a:t>
            </a:r>
            <a:r>
              <a:rPr lang="en-US" dirty="0" err="1">
                <a:sym typeface="Wingdings" pitchFamily="2" charset="2"/>
              </a:rPr>
              <a:t>gcd</a:t>
            </a:r>
            <a:r>
              <a:rPr lang="en-US" dirty="0">
                <a:sym typeface="Wingdings" pitchFamily="2" charset="2"/>
              </a:rPr>
              <a:t>(2, 3 mod 2) = </a:t>
            </a:r>
            <a:r>
              <a:rPr lang="en-US" dirty="0" err="1">
                <a:sym typeface="Wingdings" pitchFamily="2" charset="2"/>
              </a:rPr>
              <a:t>gcd</a:t>
            </a:r>
            <a:r>
              <a:rPr lang="en-US" dirty="0">
                <a:sym typeface="Wingdings" pitchFamily="2" charset="2"/>
              </a:rPr>
              <a:t>(2,1)   since 3 mod 2 =1</a:t>
            </a:r>
          </a:p>
          <a:p>
            <a:pPr>
              <a:buNone/>
            </a:pPr>
            <a:r>
              <a:rPr lang="en-US" dirty="0" err="1">
                <a:sym typeface="Wingdings" pitchFamily="2" charset="2"/>
              </a:rPr>
              <a:t>gcd</a:t>
            </a:r>
            <a:r>
              <a:rPr lang="en-US" dirty="0">
                <a:sym typeface="Wingdings" pitchFamily="2" charset="2"/>
              </a:rPr>
              <a:t>(2,1) = </a:t>
            </a:r>
            <a:r>
              <a:rPr lang="en-US" dirty="0" err="1">
                <a:sym typeface="Wingdings" pitchFamily="2" charset="2"/>
              </a:rPr>
              <a:t>gcd</a:t>
            </a:r>
            <a:r>
              <a:rPr lang="en-US" dirty="0">
                <a:sym typeface="Wingdings" pitchFamily="2" charset="2"/>
              </a:rPr>
              <a:t>(1, </a:t>
            </a:r>
            <a:r>
              <a:rPr lang="en-US" dirty="0" err="1">
                <a:sym typeface="Wingdings" pitchFamily="2" charset="2"/>
              </a:rPr>
              <a:t>2mod</a:t>
            </a:r>
            <a:r>
              <a:rPr lang="en-US" dirty="0">
                <a:sym typeface="Wingdings" pitchFamily="2" charset="2"/>
              </a:rPr>
              <a:t> 1) = </a:t>
            </a:r>
            <a:r>
              <a:rPr lang="en-US" dirty="0" err="1">
                <a:sym typeface="Wingdings" pitchFamily="2" charset="2"/>
              </a:rPr>
              <a:t>gcd</a:t>
            </a:r>
            <a:r>
              <a:rPr lang="en-US" dirty="0">
                <a:sym typeface="Wingdings" pitchFamily="2" charset="2"/>
              </a:rPr>
              <a:t>(1,0)     2 mod 1=0</a:t>
            </a:r>
          </a:p>
          <a:p>
            <a:pPr>
              <a:buNone/>
            </a:pPr>
            <a:r>
              <a:rPr lang="en-US" dirty="0" err="1">
                <a:sym typeface="Wingdings" pitchFamily="2" charset="2"/>
              </a:rPr>
              <a:t>gcd</a:t>
            </a:r>
            <a:r>
              <a:rPr lang="en-US" dirty="0">
                <a:sym typeface="Wingdings" pitchFamily="2" charset="2"/>
              </a:rPr>
              <a:t>(1,0)=1    since </a:t>
            </a:r>
            <a:r>
              <a:rPr lang="en-US" dirty="0" err="1">
                <a:sym typeface="Wingdings" pitchFamily="2" charset="2"/>
              </a:rPr>
              <a:t>gcd</a:t>
            </a:r>
            <a:r>
              <a:rPr lang="en-US" dirty="0">
                <a:sym typeface="Wingdings" pitchFamily="2" charset="2"/>
              </a:rPr>
              <a:t>(</a:t>
            </a:r>
            <a:r>
              <a:rPr lang="en-US" dirty="0" err="1">
                <a:sym typeface="Wingdings" pitchFamily="2" charset="2"/>
              </a:rPr>
              <a:t>a,0</a:t>
            </a:r>
            <a:r>
              <a:rPr lang="en-US" dirty="0">
                <a:sym typeface="Wingdings" pitchFamily="2" charset="2"/>
              </a:rPr>
              <a:t>) = a</a:t>
            </a:r>
          </a:p>
          <a:p>
            <a:pPr>
              <a:buNone/>
            </a:pPr>
            <a:r>
              <a:rPr lang="en-US" dirty="0">
                <a:sym typeface="Wingdings" pitchFamily="2" charset="2"/>
              </a:rPr>
              <a:t> so the </a:t>
            </a:r>
            <a:r>
              <a:rPr lang="en-US" dirty="0" err="1">
                <a:solidFill>
                  <a:srgbClr val="FF0000"/>
                </a:solidFill>
                <a:sym typeface="Wingdings" pitchFamily="2" charset="2"/>
              </a:rPr>
              <a:t>gcd</a:t>
            </a:r>
            <a:r>
              <a:rPr lang="en-US" dirty="0">
                <a:solidFill>
                  <a:srgbClr val="FF0000"/>
                </a:solidFill>
                <a:sym typeface="Wingdings" pitchFamily="2" charset="2"/>
              </a:rPr>
              <a:t>(3,8)=1.</a:t>
            </a:r>
          </a:p>
          <a:p>
            <a:pPr>
              <a:buNone/>
            </a:pPr>
            <a:r>
              <a:rPr lang="en-US" dirty="0">
                <a:solidFill>
                  <a:srgbClr val="FF0000"/>
                </a:solidFill>
                <a:sym typeface="Wingdings" pitchFamily="2" charset="2"/>
              </a:rPr>
              <a:t>Note: </a:t>
            </a:r>
            <a:r>
              <a:rPr lang="en-US" dirty="0" err="1">
                <a:solidFill>
                  <a:srgbClr val="FF0000"/>
                </a:solidFill>
                <a:sym typeface="Wingdings" pitchFamily="2" charset="2"/>
              </a:rPr>
              <a:t>gcd</a:t>
            </a:r>
            <a:r>
              <a:rPr lang="en-US" dirty="0">
                <a:solidFill>
                  <a:srgbClr val="FF0000"/>
                </a:solidFill>
                <a:sym typeface="Wingdings" pitchFamily="2" charset="2"/>
              </a:rPr>
              <a:t> of two numbers are 1 ,then those numbers are relatively prime.</a:t>
            </a:r>
          </a:p>
          <a:p>
            <a:pPr>
              <a:buNone/>
            </a:pPr>
            <a:endParaRPr lang="en-US" dirty="0">
              <a:sym typeface="Wingdings" pitchFamily="2" charset="2"/>
            </a:endParaRPr>
          </a:p>
          <a:p>
            <a:pPr>
              <a:buNone/>
            </a:pP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dirty="0" err="1"/>
              <a:t>GCD</a:t>
            </a:r>
            <a:r>
              <a:rPr lang="en-US" dirty="0"/>
              <a:t> of two numbers</a:t>
            </a:r>
            <a:endParaRPr lang="en-IN" dirty="0"/>
          </a:p>
        </p:txBody>
      </p:sp>
      <p:sp>
        <p:nvSpPr>
          <p:cNvPr id="3" name="Content Placeholder 2"/>
          <p:cNvSpPr>
            <a:spLocks noGrp="1"/>
          </p:cNvSpPr>
          <p:nvPr>
            <p:ph sz="quarter" idx="1"/>
          </p:nvPr>
        </p:nvSpPr>
        <p:spPr>
          <a:xfrm>
            <a:off x="457200" y="1600200"/>
            <a:ext cx="8308848" cy="4953000"/>
          </a:xfrm>
        </p:spPr>
        <p:txBody>
          <a:bodyPr>
            <a:normAutofit lnSpcReduction="10000"/>
          </a:bodyPr>
          <a:lstStyle/>
          <a:p>
            <a:pPr>
              <a:buFont typeface="Wingdings" pitchFamily="2" charset="2"/>
              <a:buChar char="Ø"/>
            </a:pPr>
            <a:r>
              <a:rPr lang="en-US" dirty="0" err="1"/>
              <a:t>gcd</a:t>
            </a:r>
            <a:r>
              <a:rPr lang="en-US" dirty="0"/>
              <a:t>(</a:t>
            </a:r>
            <a:r>
              <a:rPr lang="en-US" dirty="0" err="1"/>
              <a:t>a,b</a:t>
            </a:r>
            <a:r>
              <a:rPr lang="en-US" dirty="0"/>
              <a:t>) =  </a:t>
            </a:r>
            <a:r>
              <a:rPr lang="en-US" dirty="0" err="1"/>
              <a:t>gcd</a:t>
            </a:r>
            <a:r>
              <a:rPr lang="en-US" dirty="0"/>
              <a:t>(b, a mod b)  </a:t>
            </a:r>
            <a:r>
              <a:rPr lang="en-US" dirty="0">
                <a:sym typeface="Wingdings" pitchFamily="2" charset="2"/>
              </a:rPr>
              <a:t></a:t>
            </a:r>
            <a:r>
              <a:rPr lang="en-US" dirty="0"/>
              <a:t> [ a mod b is the remainder  when  a is divided by b]</a:t>
            </a:r>
          </a:p>
          <a:p>
            <a:pPr>
              <a:buFont typeface="Wingdings" pitchFamily="2" charset="2"/>
              <a:buChar char="Ø"/>
            </a:pPr>
            <a:r>
              <a:rPr lang="en-US" dirty="0" err="1"/>
              <a:t>Gcd</a:t>
            </a:r>
            <a:r>
              <a:rPr lang="en-US" dirty="0"/>
              <a:t>(</a:t>
            </a:r>
            <a:r>
              <a:rPr lang="en-US" dirty="0" err="1"/>
              <a:t>a,0</a:t>
            </a:r>
            <a:r>
              <a:rPr lang="en-US" dirty="0"/>
              <a:t>) = a.</a:t>
            </a:r>
          </a:p>
          <a:p>
            <a:pPr>
              <a:buNone/>
            </a:pPr>
            <a:r>
              <a:rPr lang="en-US" dirty="0"/>
              <a:t>Example:</a:t>
            </a:r>
          </a:p>
          <a:p>
            <a:pPr>
              <a:buNone/>
            </a:pPr>
            <a:r>
              <a:rPr lang="en-US" dirty="0"/>
              <a:t>Find </a:t>
            </a:r>
            <a:r>
              <a:rPr lang="en-US" dirty="0" err="1"/>
              <a:t>gcd</a:t>
            </a:r>
            <a:r>
              <a:rPr lang="en-US" dirty="0"/>
              <a:t>(8,5)</a:t>
            </a:r>
          </a:p>
          <a:p>
            <a:pPr>
              <a:buNone/>
            </a:pPr>
            <a:r>
              <a:rPr lang="en-US" dirty="0"/>
              <a:t>solution-:-</a:t>
            </a:r>
          </a:p>
          <a:p>
            <a:pPr>
              <a:buFont typeface="Wingdings" pitchFamily="2" charset="2"/>
              <a:buChar char="Ø"/>
            </a:pPr>
            <a:r>
              <a:rPr lang="en-US" sz="2800" dirty="0"/>
              <a:t>Here t</a:t>
            </a:r>
            <a:r>
              <a:rPr lang="en-US" dirty="0"/>
              <a:t>ake a=8, b=5.</a:t>
            </a:r>
          </a:p>
          <a:p>
            <a:pPr>
              <a:buFont typeface="Wingdings" pitchFamily="2" charset="2"/>
              <a:buChar char="Ø"/>
            </a:pPr>
            <a:r>
              <a:rPr lang="en-US" dirty="0" err="1"/>
              <a:t>gcd</a:t>
            </a:r>
            <a:r>
              <a:rPr lang="en-US" dirty="0"/>
              <a:t>(</a:t>
            </a:r>
            <a:r>
              <a:rPr lang="en-US" dirty="0" err="1"/>
              <a:t>a,b</a:t>
            </a:r>
            <a:r>
              <a:rPr lang="en-US" dirty="0"/>
              <a:t>) = </a:t>
            </a:r>
            <a:r>
              <a:rPr lang="en-US" dirty="0" err="1"/>
              <a:t>gcd</a:t>
            </a:r>
            <a:r>
              <a:rPr lang="en-US" dirty="0"/>
              <a:t>(b, a mod b)</a:t>
            </a:r>
          </a:p>
          <a:p>
            <a:pPr>
              <a:buFont typeface="Wingdings" pitchFamily="2" charset="2"/>
              <a:buChar char="Ø"/>
            </a:pPr>
            <a:r>
              <a:rPr lang="en-US" dirty="0" err="1"/>
              <a:t>gcd</a:t>
            </a:r>
            <a:r>
              <a:rPr lang="en-US" dirty="0"/>
              <a:t>(8,5)=</a:t>
            </a:r>
            <a:r>
              <a:rPr lang="en-US" dirty="0" err="1"/>
              <a:t>gcd</a:t>
            </a:r>
            <a:r>
              <a:rPr lang="en-US" dirty="0"/>
              <a:t>(5, 8 mod 5) =</a:t>
            </a:r>
            <a:r>
              <a:rPr lang="en-US" dirty="0" err="1"/>
              <a:t>gcd</a:t>
            </a:r>
            <a:r>
              <a:rPr lang="en-US" dirty="0"/>
              <a:t>(5,3)    </a:t>
            </a:r>
            <a:r>
              <a:rPr lang="en-US" dirty="0">
                <a:sym typeface="Wingdings" pitchFamily="2" charset="2"/>
              </a:rPr>
              <a:t> since 8 mod 5 = 3.</a:t>
            </a:r>
          </a:p>
          <a:p>
            <a:pPr>
              <a:buFont typeface="Wingdings" pitchFamily="2" charset="2"/>
              <a:buChar char="Ø"/>
            </a:pPr>
            <a:endParaRPr lang="en-US" dirty="0"/>
          </a:p>
          <a:p>
            <a:pPr>
              <a:buNone/>
            </a:pP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GCD</a:t>
            </a:r>
            <a:r>
              <a:rPr lang="en-US" dirty="0"/>
              <a:t> of two numbers</a:t>
            </a:r>
            <a:endParaRPr lang="en-IN" dirty="0"/>
          </a:p>
        </p:txBody>
      </p:sp>
      <p:sp>
        <p:nvSpPr>
          <p:cNvPr id="3" name="Content Placeholder 2"/>
          <p:cNvSpPr>
            <a:spLocks noGrp="1"/>
          </p:cNvSpPr>
          <p:nvPr>
            <p:ph sz="quarter" idx="1"/>
          </p:nvPr>
        </p:nvSpPr>
        <p:spPr/>
        <p:txBody>
          <a:bodyPr/>
          <a:lstStyle/>
          <a:p>
            <a:pPr>
              <a:buFont typeface="Wingdings" pitchFamily="2" charset="2"/>
              <a:buChar char="Ø"/>
            </a:pPr>
            <a:r>
              <a:rPr lang="en-US" dirty="0" err="1"/>
              <a:t>gcd</a:t>
            </a:r>
            <a:r>
              <a:rPr lang="en-US" dirty="0"/>
              <a:t>(5,3) = </a:t>
            </a:r>
            <a:r>
              <a:rPr lang="en-US" dirty="0" err="1"/>
              <a:t>gcd</a:t>
            </a:r>
            <a:r>
              <a:rPr lang="en-US" dirty="0"/>
              <a:t>(3, 5 mod 3)= </a:t>
            </a:r>
            <a:r>
              <a:rPr lang="en-US" dirty="0" err="1"/>
              <a:t>gcd</a:t>
            </a:r>
            <a:r>
              <a:rPr lang="en-US" dirty="0"/>
              <a:t>(3,2)  </a:t>
            </a:r>
            <a:r>
              <a:rPr lang="en-US" dirty="0">
                <a:sym typeface="Wingdings" pitchFamily="2" charset="2"/>
              </a:rPr>
              <a:t> since 5 mod 3 = 2.</a:t>
            </a:r>
          </a:p>
          <a:p>
            <a:pPr>
              <a:buFont typeface="Wingdings" pitchFamily="2" charset="2"/>
              <a:buChar char="Ø"/>
            </a:pPr>
            <a:r>
              <a:rPr lang="en-US" dirty="0" err="1">
                <a:sym typeface="Wingdings" pitchFamily="2" charset="2"/>
              </a:rPr>
              <a:t>gcd</a:t>
            </a:r>
            <a:r>
              <a:rPr lang="en-US" dirty="0">
                <a:sym typeface="Wingdings" pitchFamily="2" charset="2"/>
              </a:rPr>
              <a:t>(3,2) = </a:t>
            </a:r>
            <a:r>
              <a:rPr lang="en-US" dirty="0" err="1">
                <a:sym typeface="Wingdings" pitchFamily="2" charset="2"/>
              </a:rPr>
              <a:t>gcd</a:t>
            </a:r>
            <a:r>
              <a:rPr lang="en-US" dirty="0">
                <a:sym typeface="Wingdings" pitchFamily="2" charset="2"/>
              </a:rPr>
              <a:t>(2,1)</a:t>
            </a:r>
          </a:p>
          <a:p>
            <a:pPr>
              <a:buFont typeface="Wingdings" pitchFamily="2" charset="2"/>
              <a:buChar char="Ø"/>
            </a:pPr>
            <a:r>
              <a:rPr lang="en-US" dirty="0" err="1">
                <a:sym typeface="Wingdings" pitchFamily="2" charset="2"/>
              </a:rPr>
              <a:t>gcd</a:t>
            </a:r>
            <a:r>
              <a:rPr lang="en-US" dirty="0">
                <a:sym typeface="Wingdings" pitchFamily="2" charset="2"/>
              </a:rPr>
              <a:t>(2,1) = </a:t>
            </a:r>
            <a:r>
              <a:rPr lang="en-US" dirty="0" err="1">
                <a:sym typeface="Wingdings" pitchFamily="2" charset="2"/>
              </a:rPr>
              <a:t>gcd</a:t>
            </a:r>
            <a:r>
              <a:rPr lang="en-US" dirty="0">
                <a:sym typeface="Wingdings" pitchFamily="2" charset="2"/>
              </a:rPr>
              <a:t>(1,0)</a:t>
            </a:r>
          </a:p>
          <a:p>
            <a:pPr>
              <a:buFont typeface="Wingdings" pitchFamily="2" charset="2"/>
              <a:buChar char="Ø"/>
            </a:pPr>
            <a:r>
              <a:rPr lang="en-US" dirty="0" err="1">
                <a:sym typeface="Wingdings" pitchFamily="2" charset="2"/>
              </a:rPr>
              <a:t>gcd</a:t>
            </a:r>
            <a:r>
              <a:rPr lang="en-US" dirty="0">
                <a:sym typeface="Wingdings" pitchFamily="2" charset="2"/>
              </a:rPr>
              <a:t>(1,0) =1.    since </a:t>
            </a:r>
            <a:r>
              <a:rPr lang="en-US" dirty="0" err="1">
                <a:sym typeface="Wingdings" pitchFamily="2" charset="2"/>
              </a:rPr>
              <a:t>gcd</a:t>
            </a:r>
            <a:r>
              <a:rPr lang="en-US" dirty="0">
                <a:sym typeface="Wingdings" pitchFamily="2" charset="2"/>
              </a:rPr>
              <a:t>(</a:t>
            </a:r>
            <a:r>
              <a:rPr lang="en-US" dirty="0" err="1">
                <a:sym typeface="Wingdings" pitchFamily="2" charset="2"/>
              </a:rPr>
              <a:t>a,0</a:t>
            </a:r>
            <a:r>
              <a:rPr lang="en-US" dirty="0">
                <a:sym typeface="Wingdings" pitchFamily="2" charset="2"/>
              </a:rPr>
              <a:t>)=a.</a:t>
            </a:r>
          </a:p>
          <a:p>
            <a:pPr>
              <a:buFont typeface="Wingdings" pitchFamily="2" charset="2"/>
              <a:buChar char="Ø"/>
            </a:pPr>
            <a:r>
              <a:rPr lang="en-US" b="1" dirty="0">
                <a:sym typeface="Wingdings" pitchFamily="2" charset="2"/>
              </a:rPr>
              <a:t> </a:t>
            </a:r>
            <a:r>
              <a:rPr lang="en-US" b="1" dirty="0" err="1">
                <a:solidFill>
                  <a:srgbClr val="FF0000"/>
                </a:solidFill>
                <a:sym typeface="Wingdings" pitchFamily="2" charset="2"/>
              </a:rPr>
              <a:t>gcd</a:t>
            </a:r>
            <a:r>
              <a:rPr lang="en-US" b="1" dirty="0">
                <a:solidFill>
                  <a:srgbClr val="FF0000"/>
                </a:solidFill>
                <a:sym typeface="Wingdings" pitchFamily="2" charset="2"/>
              </a:rPr>
              <a:t>(8,5)= 1.</a:t>
            </a:r>
          </a:p>
          <a:p>
            <a:pPr>
              <a:buFont typeface="Wingdings" pitchFamily="2" charset="2"/>
              <a:buChar char="Ø"/>
            </a:pPr>
            <a:endParaRPr lang="en-US" dirty="0">
              <a:sym typeface="Wingdings" pitchFamily="2" charset="2"/>
            </a:endParaRPr>
          </a:p>
          <a:p>
            <a:pPr>
              <a:buFont typeface="Wingdings" pitchFamily="2" charset="2"/>
              <a:buChar char="Ø"/>
            </a:pP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a:t>DIFFIE</a:t>
            </a:r>
            <a:r>
              <a:rPr lang="en-US" sz="3600" dirty="0"/>
              <a:t> HELLMAN KEY EXCHANGE ALGORITHM</a:t>
            </a:r>
            <a:br>
              <a:rPr lang="en-US" dirty="0"/>
            </a:br>
            <a:endParaRPr lang="en-IN" dirty="0"/>
          </a:p>
        </p:txBody>
      </p:sp>
      <p:sp>
        <p:nvSpPr>
          <p:cNvPr id="3" name="Content Placeholder 2"/>
          <p:cNvSpPr>
            <a:spLocks noGrp="1"/>
          </p:cNvSpPr>
          <p:nvPr>
            <p:ph sz="quarter" idx="1"/>
          </p:nvPr>
        </p:nvSpPr>
        <p:spPr/>
        <p:txBody>
          <a:bodyPr/>
          <a:lstStyle/>
          <a:p>
            <a:pPr>
              <a:buNone/>
            </a:pPr>
            <a:r>
              <a:rPr lang="en-US" dirty="0"/>
              <a:t>  </a:t>
            </a:r>
            <a:r>
              <a:rPr lang="en-US" b="1" u="sng" dirty="0"/>
              <a:t>Important  points</a:t>
            </a:r>
          </a:p>
          <a:p>
            <a:pPr>
              <a:buFont typeface="Wingdings" pitchFamily="2" charset="2"/>
              <a:buChar char="v"/>
            </a:pPr>
            <a:r>
              <a:rPr lang="en-US" dirty="0"/>
              <a:t>Not an encryption algorithm</a:t>
            </a:r>
          </a:p>
          <a:p>
            <a:pPr>
              <a:buFont typeface="Wingdings" pitchFamily="2" charset="2"/>
              <a:buChar char="v"/>
            </a:pPr>
            <a:r>
              <a:rPr lang="en-US" dirty="0"/>
              <a:t>Exchange secret/symmetric key between sender and receiver.</a:t>
            </a:r>
          </a:p>
          <a:p>
            <a:pPr>
              <a:buFont typeface="Wingdings" pitchFamily="2" charset="2"/>
              <a:buChar char="v"/>
            </a:pPr>
            <a:r>
              <a:rPr lang="en-US" dirty="0"/>
              <a:t>To exchange key between sender and receiver asymmetric key encryption technique is used in </a:t>
            </a:r>
            <a:r>
              <a:rPr lang="en-US" dirty="0" err="1"/>
              <a:t>Diffie</a:t>
            </a:r>
            <a:r>
              <a:rPr lang="en-US" dirty="0"/>
              <a:t> Hellman key exchange. </a:t>
            </a:r>
            <a:r>
              <a:rPr lang="en-US" dirty="0" err="1"/>
              <a:t>i.e</a:t>
            </a:r>
            <a:r>
              <a:rPr lang="en-US" dirty="0"/>
              <a:t> public key and private key using.</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a:t>DIFFIE</a:t>
            </a:r>
            <a:r>
              <a:rPr lang="en-US" sz="3600" dirty="0"/>
              <a:t> HELLMAN KEY EXCHANGE ALGORITHM</a:t>
            </a:r>
            <a:br>
              <a:rPr lang="en-US" dirty="0"/>
            </a:br>
            <a:endParaRPr lang="en-IN" dirty="0"/>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pPr>
              <a:buNone/>
            </a:pPr>
            <a:r>
              <a:rPr lang="en-US" b="1" dirty="0"/>
              <a:t>Steps:</a:t>
            </a:r>
          </a:p>
          <a:p>
            <a:pPr>
              <a:buFont typeface="Wingdings" pitchFamily="2" charset="2"/>
              <a:buChar char="Ø"/>
            </a:pPr>
            <a:r>
              <a:rPr lang="en-US" dirty="0"/>
              <a:t>Select prime number q</a:t>
            </a:r>
          </a:p>
          <a:p>
            <a:pPr>
              <a:buFont typeface="Wingdings" pitchFamily="2" charset="2"/>
              <a:buChar char="Ø"/>
            </a:pPr>
            <a:r>
              <a:rPr lang="en-US" dirty="0"/>
              <a:t>Select  </a:t>
            </a:r>
            <a:r>
              <a:rPr lang="el-GR" dirty="0"/>
              <a:t>α</a:t>
            </a:r>
            <a:r>
              <a:rPr lang="en-US" dirty="0"/>
              <a:t> (alpha) such that </a:t>
            </a:r>
            <a:r>
              <a:rPr lang="el-GR" dirty="0"/>
              <a:t>α</a:t>
            </a:r>
            <a:r>
              <a:rPr lang="en-US" dirty="0"/>
              <a:t> must be primitive root of q and </a:t>
            </a:r>
            <a:r>
              <a:rPr lang="el-GR" dirty="0"/>
              <a:t>α</a:t>
            </a:r>
            <a:r>
              <a:rPr lang="en-US" dirty="0"/>
              <a:t> &lt; q.</a:t>
            </a:r>
          </a:p>
          <a:p>
            <a:pPr>
              <a:buFont typeface="Wingdings" pitchFamily="2" charset="2"/>
              <a:buChar char="Ø"/>
            </a:pPr>
            <a:r>
              <a:rPr lang="en-US" dirty="0"/>
              <a:t>Assume X</a:t>
            </a:r>
            <a:r>
              <a:rPr lang="en-IN" baseline="-25000" dirty="0"/>
              <a:t>A   </a:t>
            </a:r>
            <a:r>
              <a:rPr lang="en-US" dirty="0"/>
              <a:t>(Private key of user A) . X</a:t>
            </a:r>
            <a:r>
              <a:rPr lang="en-IN" baseline="-25000" dirty="0"/>
              <a:t>A </a:t>
            </a:r>
            <a:r>
              <a:rPr lang="en-IN" dirty="0"/>
              <a:t> &lt; q</a:t>
            </a:r>
          </a:p>
          <a:p>
            <a:pPr>
              <a:buFont typeface="Wingdings" pitchFamily="2" charset="2"/>
              <a:buChar char="Ø"/>
            </a:pPr>
            <a:r>
              <a:rPr lang="en-US" dirty="0"/>
              <a:t>Calculate  Y</a:t>
            </a:r>
            <a:r>
              <a:rPr lang="en-IN" baseline="-25000" dirty="0"/>
              <a:t>A        </a:t>
            </a:r>
            <a:r>
              <a:rPr lang="en-US" dirty="0"/>
              <a:t>(public key of user A)</a:t>
            </a:r>
          </a:p>
          <a:p>
            <a:pPr>
              <a:buFont typeface="Wingdings" pitchFamily="2" charset="2"/>
              <a:buChar char="Ø"/>
            </a:pPr>
            <a:r>
              <a:rPr lang="en-US" dirty="0"/>
              <a:t>Y</a:t>
            </a:r>
            <a:r>
              <a:rPr lang="en-IN" baseline="-25000" dirty="0"/>
              <a:t>A </a:t>
            </a:r>
            <a:r>
              <a:rPr lang="en-US" baseline="-25000" dirty="0"/>
              <a:t>=</a:t>
            </a:r>
            <a:r>
              <a:rPr lang="el-GR" dirty="0"/>
              <a:t> α</a:t>
            </a:r>
            <a:r>
              <a:rPr lang="en-US" dirty="0"/>
              <a:t>^X</a:t>
            </a:r>
            <a:r>
              <a:rPr lang="en-IN" baseline="-25000" dirty="0"/>
              <a:t>A </a:t>
            </a:r>
            <a:r>
              <a:rPr lang="en-IN" dirty="0"/>
              <a:t> mod q. </a:t>
            </a:r>
          </a:p>
          <a:p>
            <a:pPr>
              <a:buFont typeface="Wingdings" pitchFamily="2" charset="2"/>
              <a:buChar char="Ø"/>
            </a:pPr>
            <a:r>
              <a:rPr lang="en-IN" dirty="0"/>
              <a:t>Assume </a:t>
            </a:r>
            <a:r>
              <a:rPr lang="en-US" sz="3200" dirty="0"/>
              <a:t>X</a:t>
            </a:r>
            <a:r>
              <a:rPr lang="en-IN" sz="3200" baseline="-25000" dirty="0"/>
              <a:t>B</a:t>
            </a:r>
            <a:r>
              <a:rPr lang="en-IN" sz="3200" dirty="0"/>
              <a:t> (private key of user B).   </a:t>
            </a:r>
            <a:r>
              <a:rPr lang="en-US" sz="3200" dirty="0"/>
              <a:t>X</a:t>
            </a:r>
            <a:r>
              <a:rPr lang="en-IN" sz="3200" baseline="-25000" dirty="0"/>
              <a:t>B  </a:t>
            </a:r>
            <a:r>
              <a:rPr lang="en-US" sz="2800" dirty="0"/>
              <a:t>&lt;q</a:t>
            </a:r>
          </a:p>
          <a:p>
            <a:pPr>
              <a:buFont typeface="Wingdings" pitchFamily="2" charset="2"/>
              <a:buChar char="Ø"/>
            </a:pPr>
            <a:r>
              <a:rPr lang="en-US" sz="2800" dirty="0"/>
              <a:t>Calculate Y</a:t>
            </a:r>
            <a:r>
              <a:rPr lang="en-IN" sz="2800" baseline="-25000" dirty="0"/>
              <a:t>B</a:t>
            </a:r>
            <a:r>
              <a:rPr lang="en-IN" sz="2800" dirty="0"/>
              <a:t>  (public key of user B) </a:t>
            </a:r>
            <a:r>
              <a:rPr lang="en-IN" sz="2800" dirty="0" err="1"/>
              <a:t>i.e</a:t>
            </a:r>
            <a:r>
              <a:rPr lang="en-IN" sz="2800" dirty="0"/>
              <a:t> </a:t>
            </a:r>
            <a:r>
              <a:rPr lang="en-US" sz="2800" dirty="0"/>
              <a:t>Y</a:t>
            </a:r>
            <a:r>
              <a:rPr lang="en-IN" sz="2800" baseline="-25000" dirty="0"/>
              <a:t>B </a:t>
            </a:r>
            <a:r>
              <a:rPr lang="en-US" sz="2800" baseline="-25000" dirty="0"/>
              <a:t>=</a:t>
            </a:r>
            <a:r>
              <a:rPr lang="el-GR" sz="2800" dirty="0"/>
              <a:t> α</a:t>
            </a:r>
            <a:r>
              <a:rPr lang="en-US" sz="2800" dirty="0"/>
              <a:t>^X</a:t>
            </a:r>
            <a:r>
              <a:rPr lang="en-IN" sz="2800" baseline="-25000" dirty="0"/>
              <a:t>B </a:t>
            </a:r>
            <a:r>
              <a:rPr lang="en-IN" sz="2800" dirty="0"/>
              <a:t> mod q. </a:t>
            </a:r>
          </a:p>
          <a:p>
            <a:pPr>
              <a:buFont typeface="Wingdings" pitchFamily="2" charset="2"/>
              <a:buChar char="Ø"/>
            </a:pPr>
            <a:endParaRPr lang="en-IN" sz="2800" dirty="0"/>
          </a:p>
          <a:p>
            <a:pPr>
              <a:buNone/>
            </a:pPr>
            <a:endParaRPr lang="en-IN" sz="3200" baseline="-25000" dirty="0"/>
          </a:p>
          <a:p>
            <a:pPr>
              <a:buFont typeface="Wingdings" pitchFamily="2" charset="2"/>
              <a:buChar char="Ø"/>
            </a:pPr>
            <a:endParaRPr lang="en-IN" dirty="0"/>
          </a:p>
          <a:p>
            <a:pPr>
              <a:buFont typeface="Wingdings" pitchFamily="2" charset="2"/>
              <a:buChar char="Ø"/>
            </a:pPr>
            <a:endParaRPr lang="en-US" sz="4000" baseline="-25000" dirty="0"/>
          </a:p>
          <a:p>
            <a:pPr>
              <a:buNone/>
            </a:pPr>
            <a:endParaRPr lang="en-IN" baseline="-25000" dirty="0"/>
          </a:p>
          <a:p>
            <a:pPr>
              <a:buNone/>
            </a:pPr>
            <a:endParaRPr lang="en-US" baseline="-25000" dirty="0"/>
          </a:p>
          <a:p>
            <a:pPr>
              <a:buNone/>
            </a:pPr>
            <a:endParaRPr lang="en-IN" dirty="0"/>
          </a:p>
          <a:p>
            <a:pPr>
              <a:buFont typeface="Wingdings" pitchFamily="2" charset="2"/>
              <a:buChar char="Ø"/>
            </a:pP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a:t>DIFFIE</a:t>
            </a:r>
            <a:r>
              <a:rPr lang="en-US" sz="3600" dirty="0"/>
              <a:t> HELLMAN KEY EXCHANGE ALGORITHM</a:t>
            </a:r>
            <a:br>
              <a:rPr lang="en-US" dirty="0"/>
            </a:br>
            <a:endParaRPr lang="en-IN" dirty="0"/>
          </a:p>
        </p:txBody>
      </p:sp>
      <p:sp>
        <p:nvSpPr>
          <p:cNvPr id="3" name="Content Placeholder 2"/>
          <p:cNvSpPr>
            <a:spLocks noGrp="1"/>
          </p:cNvSpPr>
          <p:nvPr>
            <p:ph sz="quarter" idx="1"/>
          </p:nvPr>
        </p:nvSpPr>
        <p:spPr/>
        <p:txBody>
          <a:bodyPr/>
          <a:lstStyle/>
          <a:p>
            <a:pPr>
              <a:buFont typeface="Wingdings" pitchFamily="2" charset="2"/>
              <a:buChar char="Ø"/>
            </a:pPr>
            <a:r>
              <a:rPr lang="en-US" dirty="0"/>
              <a:t>{X</a:t>
            </a:r>
            <a:r>
              <a:rPr lang="en-IN" baseline="-25000" dirty="0"/>
              <a:t>A</a:t>
            </a:r>
            <a:r>
              <a:rPr lang="en-IN" dirty="0"/>
              <a:t> , </a:t>
            </a:r>
            <a:r>
              <a:rPr lang="en-US" dirty="0"/>
              <a:t>Y</a:t>
            </a:r>
            <a:r>
              <a:rPr lang="en-IN" baseline="-25000" dirty="0"/>
              <a:t>A</a:t>
            </a:r>
            <a:r>
              <a:rPr lang="en-IN" dirty="0"/>
              <a:t> } </a:t>
            </a:r>
            <a:r>
              <a:rPr lang="en-IN" dirty="0">
                <a:sym typeface="Wingdings" pitchFamily="2" charset="2"/>
              </a:rPr>
              <a:t> private key , public key of user A</a:t>
            </a:r>
          </a:p>
          <a:p>
            <a:pPr>
              <a:buFont typeface="Wingdings" pitchFamily="2" charset="2"/>
              <a:buChar char="Ø"/>
            </a:pPr>
            <a:r>
              <a:rPr lang="en-US" dirty="0"/>
              <a:t>{X</a:t>
            </a:r>
            <a:r>
              <a:rPr lang="en-IN" baseline="-25000" dirty="0"/>
              <a:t>B</a:t>
            </a:r>
            <a:r>
              <a:rPr lang="en-IN" dirty="0"/>
              <a:t> , </a:t>
            </a:r>
            <a:r>
              <a:rPr lang="en-US" dirty="0"/>
              <a:t>Y</a:t>
            </a:r>
            <a:r>
              <a:rPr lang="en-IN" baseline="-25000" dirty="0"/>
              <a:t>B</a:t>
            </a:r>
            <a:r>
              <a:rPr lang="en-IN" dirty="0"/>
              <a:t> } </a:t>
            </a:r>
            <a:r>
              <a:rPr lang="en-IN" dirty="0">
                <a:sym typeface="Wingdings" pitchFamily="2" charset="2"/>
              </a:rPr>
              <a:t></a:t>
            </a:r>
            <a:r>
              <a:rPr lang="en-IN" dirty="0"/>
              <a:t> private key, public key of user B.</a:t>
            </a:r>
          </a:p>
          <a:p>
            <a:pPr>
              <a:buNone/>
            </a:pPr>
            <a:r>
              <a:rPr lang="en-US" dirty="0"/>
              <a:t>                  </a:t>
            </a:r>
            <a:r>
              <a:rPr lang="en-US" b="1" u="sng" dirty="0"/>
              <a:t>Key generation( </a:t>
            </a:r>
            <a:r>
              <a:rPr lang="en-US" dirty="0"/>
              <a:t>in sender ,receiver side)</a:t>
            </a:r>
          </a:p>
          <a:p>
            <a:pPr>
              <a:buNone/>
            </a:pPr>
            <a:r>
              <a:rPr lang="en-US" dirty="0"/>
              <a:t>user A                                        user B</a:t>
            </a:r>
            <a:endParaRPr lang="en-IN" dirty="0"/>
          </a:p>
          <a:p>
            <a:pPr>
              <a:buNone/>
            </a:pPr>
            <a:r>
              <a:rPr lang="en-US" baseline="-25000" dirty="0"/>
              <a:t> </a:t>
            </a:r>
            <a:r>
              <a:rPr lang="en-US" dirty="0"/>
              <a:t> K=(Y</a:t>
            </a:r>
            <a:r>
              <a:rPr lang="en-IN" baseline="-25000" dirty="0"/>
              <a:t>B)</a:t>
            </a:r>
            <a:r>
              <a:rPr lang="en-IN" dirty="0"/>
              <a:t>)^</a:t>
            </a:r>
            <a:r>
              <a:rPr lang="en-US" dirty="0"/>
              <a:t>X</a:t>
            </a:r>
            <a:r>
              <a:rPr lang="en-IN" baseline="-25000" dirty="0"/>
              <a:t>A  </a:t>
            </a:r>
            <a:r>
              <a:rPr lang="en-IN" dirty="0"/>
              <a:t>mod q       =               </a:t>
            </a:r>
            <a:r>
              <a:rPr lang="en-US" dirty="0"/>
              <a:t>K=(Y</a:t>
            </a:r>
            <a:r>
              <a:rPr lang="en-IN" baseline="-25000" dirty="0"/>
              <a:t>A</a:t>
            </a:r>
            <a:r>
              <a:rPr lang="en-IN" dirty="0"/>
              <a:t>)^</a:t>
            </a:r>
            <a:r>
              <a:rPr lang="en-US" dirty="0"/>
              <a:t>X</a:t>
            </a:r>
            <a:r>
              <a:rPr lang="en-IN" baseline="-25000" dirty="0"/>
              <a:t>B</a:t>
            </a:r>
            <a:r>
              <a:rPr lang="en-IN" dirty="0"/>
              <a:t> </a:t>
            </a:r>
            <a:r>
              <a:rPr lang="en-IN" baseline="-25000" dirty="0"/>
              <a:t> </a:t>
            </a:r>
            <a:r>
              <a:rPr lang="en-IN" dirty="0"/>
              <a:t>mod q</a:t>
            </a:r>
          </a:p>
          <a:p>
            <a:pPr>
              <a:buNone/>
            </a:pPr>
            <a:endParaRPr lang="en-US" baseline="-25000" dirty="0"/>
          </a:p>
          <a:p>
            <a:pPr>
              <a:buNone/>
            </a:pPr>
            <a:r>
              <a:rPr lang="en-US" baseline="-25000" dirty="0"/>
              <a:t> </a:t>
            </a:r>
            <a:endParaRPr lang="en-IN" baseline="-25000" dirty="0"/>
          </a:p>
          <a:p>
            <a:pPr>
              <a:buFont typeface="Wingdings" pitchFamily="2" charset="2"/>
              <a:buChar char="Ø"/>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               Block Cipher Modes of Operation</a:t>
            </a:r>
            <a:endParaRPr lang="en-IN" sz="3200" b="1" dirty="0"/>
          </a:p>
        </p:txBody>
      </p:sp>
      <p:pic>
        <p:nvPicPr>
          <p:cNvPr id="3075" name="Picture 3"/>
          <p:cNvPicPr>
            <a:picLocks noGrp="1" noChangeAspect="1" noChangeArrowheads="1"/>
          </p:cNvPicPr>
          <p:nvPr>
            <p:ph sz="quarter" idx="1"/>
          </p:nvPr>
        </p:nvPicPr>
        <p:blipFill>
          <a:blip r:embed="rId2"/>
          <a:srcRect/>
          <a:stretch>
            <a:fillRect/>
          </a:stretch>
        </p:blipFill>
        <p:spPr bwMode="auto">
          <a:xfrm>
            <a:off x="0" y="1518932"/>
            <a:ext cx="9144000" cy="5339067"/>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DIFFIE</a:t>
            </a:r>
            <a:r>
              <a:rPr lang="en-US" sz="2400" dirty="0"/>
              <a:t> HELLMAN KEY EXCHANGE ALGORITHM (Example)</a:t>
            </a:r>
            <a:endParaRPr lang="en-IN" sz="2400" dirty="0"/>
          </a:p>
        </p:txBody>
      </p:sp>
      <p:sp>
        <p:nvSpPr>
          <p:cNvPr id="3" name="Content Placeholder 2"/>
          <p:cNvSpPr>
            <a:spLocks noGrp="1"/>
          </p:cNvSpPr>
          <p:nvPr>
            <p:ph sz="quarter" idx="1"/>
          </p:nvPr>
        </p:nvSpPr>
        <p:spPr>
          <a:xfrm>
            <a:off x="228600" y="1600200"/>
            <a:ext cx="8537448" cy="4953000"/>
          </a:xfrm>
        </p:spPr>
        <p:txBody>
          <a:bodyPr/>
          <a:lstStyle/>
          <a:p>
            <a:pPr>
              <a:buFont typeface="Wingdings" pitchFamily="2" charset="2"/>
              <a:buChar char="Ø"/>
            </a:pPr>
            <a:r>
              <a:rPr lang="en-US" dirty="0"/>
              <a:t>q=11</a:t>
            </a:r>
          </a:p>
          <a:p>
            <a:pPr>
              <a:buFont typeface="Wingdings" pitchFamily="2" charset="2"/>
              <a:buChar char="Ø"/>
            </a:pPr>
            <a:r>
              <a:rPr lang="en-US" dirty="0"/>
              <a:t>Select  </a:t>
            </a:r>
            <a:r>
              <a:rPr lang="el-GR" dirty="0"/>
              <a:t>α </a:t>
            </a:r>
            <a:r>
              <a:rPr lang="en-US" dirty="0"/>
              <a:t>, which is a  primitive root of q.</a:t>
            </a:r>
          </a:p>
          <a:p>
            <a:pPr>
              <a:buFont typeface="Wingdings" pitchFamily="2" charset="2"/>
              <a:buChar char="Ø"/>
            </a:pPr>
            <a:r>
              <a:rPr lang="en-US" dirty="0"/>
              <a:t> </a:t>
            </a:r>
            <a:r>
              <a:rPr lang="el-GR" dirty="0"/>
              <a:t>α </a:t>
            </a:r>
            <a:r>
              <a:rPr lang="en-US" dirty="0"/>
              <a:t> is said to be the primitive root of q , if </a:t>
            </a:r>
            <a:r>
              <a:rPr lang="el-GR" dirty="0"/>
              <a:t>α</a:t>
            </a:r>
            <a:r>
              <a:rPr lang="en-US" dirty="0"/>
              <a:t>^1 mod 11, </a:t>
            </a:r>
            <a:r>
              <a:rPr lang="el-GR" dirty="0"/>
              <a:t>α</a:t>
            </a:r>
            <a:r>
              <a:rPr lang="en-US" dirty="0"/>
              <a:t>^2 mod 11, </a:t>
            </a:r>
            <a:r>
              <a:rPr lang="el-GR" dirty="0"/>
              <a:t>α</a:t>
            </a:r>
            <a:r>
              <a:rPr lang="en-US" dirty="0"/>
              <a:t>^3 mod 11………</a:t>
            </a:r>
            <a:r>
              <a:rPr lang="el-GR" dirty="0"/>
              <a:t> α</a:t>
            </a:r>
            <a:r>
              <a:rPr lang="en-US" dirty="0"/>
              <a:t>^10 mod 11 gives the result = {1,2,3,4………10}.</a:t>
            </a:r>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err="1"/>
              <a:t>DIFFIE</a:t>
            </a:r>
            <a:r>
              <a:rPr lang="en-US" sz="2400" dirty="0"/>
              <a:t> HELLMAN KEY EXCHANGE ALGORITHM (Example)</a:t>
            </a:r>
            <a:br>
              <a:rPr lang="en-US" sz="2400" dirty="0"/>
            </a:br>
            <a:r>
              <a:rPr lang="en-US" sz="2400" dirty="0"/>
              <a:t>How to find primitive root of q ?</a:t>
            </a:r>
            <a:br>
              <a:rPr lang="en-US" sz="2400" dirty="0"/>
            </a:br>
            <a:endParaRPr lang="en-IN" sz="2400" dirty="0"/>
          </a:p>
        </p:txBody>
      </p:sp>
      <p:sp>
        <p:nvSpPr>
          <p:cNvPr id="3" name="Content Placeholder 2"/>
          <p:cNvSpPr>
            <a:spLocks noGrp="1"/>
          </p:cNvSpPr>
          <p:nvPr>
            <p:ph sz="quarter" idx="1"/>
          </p:nvPr>
        </p:nvSpPr>
        <p:spPr>
          <a:xfrm>
            <a:off x="612648" y="1600200"/>
            <a:ext cx="8153400" cy="5257800"/>
          </a:xfrm>
        </p:spPr>
        <p:txBody>
          <a:bodyPr/>
          <a:lstStyle/>
          <a:p>
            <a:pPr>
              <a:buNone/>
            </a:pPr>
            <a:r>
              <a:rPr lang="en-US" dirty="0"/>
              <a:t>   power  </a:t>
            </a:r>
            <a:r>
              <a:rPr lang="en-US" dirty="0">
                <a:sym typeface="Wingdings" pitchFamily="2" charset="2"/>
              </a:rPr>
              <a:t></a:t>
            </a:r>
            <a:r>
              <a:rPr lang="en-US" dirty="0"/>
              <a:t>    </a:t>
            </a:r>
            <a:r>
              <a:rPr lang="en-US" sz="2400" dirty="0"/>
              <a:t>1   2   3   4   5   6   7   8   9  10    (mod 11)</a:t>
            </a:r>
          </a:p>
          <a:p>
            <a:pPr>
              <a:buNone/>
            </a:pPr>
            <a:r>
              <a:rPr lang="en-US" dirty="0"/>
              <a:t>                 </a:t>
            </a:r>
            <a:r>
              <a:rPr lang="en-US" sz="2400" dirty="0"/>
              <a:t>1    1   1   1   1   1   1  1    1   1   1</a:t>
            </a:r>
          </a:p>
          <a:p>
            <a:pPr>
              <a:buNone/>
            </a:pPr>
            <a:r>
              <a:rPr lang="en-US" sz="2400" dirty="0"/>
              <a:t>                     2   2   4   8   5   10  9  7   3   6   1</a:t>
            </a:r>
          </a:p>
          <a:p>
            <a:pPr>
              <a:buNone/>
            </a:pPr>
            <a:r>
              <a:rPr lang="en-US" sz="2400" dirty="0"/>
              <a:t>                     3   3   9  5   4     …………………</a:t>
            </a:r>
          </a:p>
          <a:p>
            <a:pPr>
              <a:buNone/>
            </a:pPr>
            <a:r>
              <a:rPr lang="en-US" sz="2400" dirty="0"/>
              <a:t>                     4</a:t>
            </a:r>
          </a:p>
          <a:p>
            <a:pPr>
              <a:buNone/>
            </a:pPr>
            <a:r>
              <a:rPr lang="en-US" sz="2400" dirty="0"/>
              <a:t>                     5</a:t>
            </a:r>
          </a:p>
          <a:p>
            <a:pPr>
              <a:buNone/>
            </a:pPr>
            <a:r>
              <a:rPr lang="en-US" sz="2400" dirty="0"/>
              <a:t>                     6</a:t>
            </a:r>
          </a:p>
          <a:p>
            <a:pPr>
              <a:buNone/>
            </a:pPr>
            <a:r>
              <a:rPr lang="en-US" sz="2400" dirty="0"/>
              <a:t>                     7</a:t>
            </a:r>
          </a:p>
          <a:p>
            <a:pPr>
              <a:buNone/>
            </a:pPr>
            <a:r>
              <a:rPr lang="en-US" sz="2400" dirty="0"/>
              <a:t>                     8</a:t>
            </a:r>
          </a:p>
          <a:p>
            <a:pPr>
              <a:buNone/>
            </a:pPr>
            <a:r>
              <a:rPr lang="en-US" sz="2400" dirty="0"/>
              <a:t>                     9</a:t>
            </a:r>
          </a:p>
          <a:p>
            <a:pPr>
              <a:buNone/>
            </a:pPr>
            <a:r>
              <a:rPr lang="en-US" dirty="0"/>
              <a:t>                </a:t>
            </a:r>
            <a:r>
              <a:rPr lang="en-US" sz="2400" dirty="0"/>
              <a:t>10</a:t>
            </a:r>
            <a:endParaRPr lang="en-IN"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err="1"/>
              <a:t>DIFFIE</a:t>
            </a:r>
            <a:r>
              <a:rPr lang="en-US" sz="2700" dirty="0"/>
              <a:t> HELLMAN KEY EXCHANGE ALGORITHM (Example)</a:t>
            </a:r>
            <a:br>
              <a:rPr lang="en-US" dirty="0"/>
            </a:br>
            <a:endParaRPr lang="en-IN" dirty="0"/>
          </a:p>
        </p:txBody>
      </p:sp>
      <p:sp>
        <p:nvSpPr>
          <p:cNvPr id="3" name="Content Placeholder 2"/>
          <p:cNvSpPr>
            <a:spLocks noGrp="1"/>
          </p:cNvSpPr>
          <p:nvPr>
            <p:ph sz="quarter" idx="1"/>
          </p:nvPr>
        </p:nvSpPr>
        <p:spPr>
          <a:xfrm>
            <a:off x="304800" y="1600200"/>
            <a:ext cx="8461248" cy="5029200"/>
          </a:xfrm>
        </p:spPr>
        <p:txBody>
          <a:bodyPr>
            <a:noAutofit/>
          </a:bodyPr>
          <a:lstStyle/>
          <a:p>
            <a:pPr>
              <a:buFont typeface="Wingdings" pitchFamily="2" charset="2"/>
              <a:buChar char="Ø"/>
            </a:pPr>
            <a:r>
              <a:rPr lang="en-US" sz="2400" dirty="0"/>
              <a:t> Here </a:t>
            </a:r>
            <a:r>
              <a:rPr lang="el-GR" sz="2400" dirty="0"/>
              <a:t>α</a:t>
            </a:r>
            <a:r>
              <a:rPr lang="en-US" sz="2400" dirty="0"/>
              <a:t>=2. </a:t>
            </a:r>
          </a:p>
          <a:p>
            <a:pPr>
              <a:buFont typeface="Wingdings" pitchFamily="2" charset="2"/>
              <a:buChar char="Ø"/>
            </a:pPr>
            <a:r>
              <a:rPr lang="en-US" sz="2400" dirty="0"/>
              <a:t> select X</a:t>
            </a:r>
            <a:r>
              <a:rPr lang="en-IN" sz="2400" baseline="-25000" dirty="0"/>
              <a:t>A</a:t>
            </a:r>
            <a:r>
              <a:rPr lang="en-IN" sz="2400" dirty="0"/>
              <a:t> , which is less than q. Here </a:t>
            </a:r>
            <a:r>
              <a:rPr lang="en-US" sz="2400" dirty="0"/>
              <a:t>X</a:t>
            </a:r>
            <a:r>
              <a:rPr lang="en-IN" sz="2400" baseline="-25000" dirty="0"/>
              <a:t>A </a:t>
            </a:r>
            <a:r>
              <a:rPr lang="en-IN" sz="2400" dirty="0"/>
              <a:t> = 8 (private key)</a:t>
            </a:r>
            <a:r>
              <a:rPr lang="en-IN" sz="2400" baseline="-25000" dirty="0"/>
              <a:t>                                                                       </a:t>
            </a:r>
            <a:endParaRPr lang="en-IN" sz="2400" dirty="0"/>
          </a:p>
          <a:p>
            <a:pPr>
              <a:buFont typeface="Wingdings" pitchFamily="2" charset="2"/>
              <a:buChar char="Ø"/>
            </a:pPr>
            <a:r>
              <a:rPr lang="en-US" sz="2400" dirty="0"/>
              <a:t> calculate Y</a:t>
            </a:r>
            <a:r>
              <a:rPr lang="en-IN" sz="2400" baseline="-25000" dirty="0"/>
              <a:t>A </a:t>
            </a:r>
            <a:r>
              <a:rPr lang="en-IN" sz="2400" dirty="0"/>
              <a:t> = </a:t>
            </a:r>
            <a:r>
              <a:rPr lang="el-GR" sz="2400" dirty="0"/>
              <a:t>α</a:t>
            </a:r>
            <a:r>
              <a:rPr lang="en-US" sz="2400" dirty="0"/>
              <a:t>^X</a:t>
            </a:r>
            <a:r>
              <a:rPr lang="en-IN" sz="2400" baseline="-25000" dirty="0"/>
              <a:t>A </a:t>
            </a:r>
            <a:r>
              <a:rPr lang="en-IN" sz="2400" dirty="0"/>
              <a:t> mod q. </a:t>
            </a:r>
            <a:r>
              <a:rPr lang="en-US" sz="2400" dirty="0"/>
              <a:t> = 2^8  mod 11 = 3</a:t>
            </a:r>
          </a:p>
          <a:p>
            <a:pPr>
              <a:buFont typeface="Wingdings" pitchFamily="2" charset="2"/>
              <a:buChar char="Ø"/>
            </a:pPr>
            <a:r>
              <a:rPr lang="en-US" sz="2400" dirty="0"/>
              <a:t> </a:t>
            </a:r>
            <a:r>
              <a:rPr lang="en-US" sz="2400" dirty="0" err="1"/>
              <a:t>i.e</a:t>
            </a:r>
            <a:r>
              <a:rPr lang="en-US" sz="2400" dirty="0"/>
              <a:t> </a:t>
            </a:r>
            <a:r>
              <a:rPr lang="en-US" sz="2400" dirty="0">
                <a:solidFill>
                  <a:srgbClr val="FF0000"/>
                </a:solidFill>
              </a:rPr>
              <a:t>Y</a:t>
            </a:r>
            <a:r>
              <a:rPr lang="en-IN" sz="2400" baseline="-25000" dirty="0">
                <a:solidFill>
                  <a:srgbClr val="FF0000"/>
                </a:solidFill>
              </a:rPr>
              <a:t>A </a:t>
            </a:r>
            <a:r>
              <a:rPr lang="en-IN" sz="2400" dirty="0">
                <a:solidFill>
                  <a:srgbClr val="FF0000"/>
                </a:solidFill>
              </a:rPr>
              <a:t> = 3.</a:t>
            </a:r>
          </a:p>
          <a:p>
            <a:pPr>
              <a:buFont typeface="Wingdings" pitchFamily="2" charset="2"/>
              <a:buChar char="Ø"/>
            </a:pPr>
            <a:r>
              <a:rPr lang="en-US" sz="2400" dirty="0"/>
              <a:t>Select  X</a:t>
            </a:r>
            <a:r>
              <a:rPr lang="en-IN" sz="2400" baseline="-25000" dirty="0"/>
              <a:t>B,</a:t>
            </a:r>
            <a:r>
              <a:rPr lang="en-IN" sz="2400" dirty="0"/>
              <a:t>  which is less than q. Here </a:t>
            </a:r>
            <a:r>
              <a:rPr lang="en-US" sz="2400" dirty="0"/>
              <a:t>X</a:t>
            </a:r>
            <a:r>
              <a:rPr lang="en-IN" sz="2400" baseline="-25000" dirty="0"/>
              <a:t>B</a:t>
            </a:r>
            <a:r>
              <a:rPr lang="en-IN" sz="2400" dirty="0"/>
              <a:t> = 4 (private key)</a:t>
            </a:r>
          </a:p>
          <a:p>
            <a:pPr>
              <a:buFont typeface="Wingdings" pitchFamily="2" charset="2"/>
              <a:buChar char="Ø"/>
            </a:pPr>
            <a:r>
              <a:rPr lang="en-US" sz="2400" baseline="-25000" dirty="0"/>
              <a:t> </a:t>
            </a:r>
            <a:r>
              <a:rPr lang="en-US" sz="2400" dirty="0"/>
              <a:t>calculate Y</a:t>
            </a:r>
            <a:r>
              <a:rPr lang="en-IN" sz="2400" baseline="-25000" dirty="0"/>
              <a:t>B</a:t>
            </a:r>
            <a:r>
              <a:rPr lang="en-IN" sz="2400" dirty="0"/>
              <a:t>  = = </a:t>
            </a:r>
            <a:r>
              <a:rPr lang="el-GR" sz="2400" dirty="0"/>
              <a:t>α</a:t>
            </a:r>
            <a:r>
              <a:rPr lang="en-US" sz="2400" dirty="0"/>
              <a:t>^X</a:t>
            </a:r>
            <a:r>
              <a:rPr lang="en-IN" sz="2400" baseline="-25000" dirty="0"/>
              <a:t>B </a:t>
            </a:r>
            <a:r>
              <a:rPr lang="en-IN" sz="2400" dirty="0"/>
              <a:t> mod q</a:t>
            </a:r>
            <a:r>
              <a:rPr lang="en-IN" sz="2400" baseline="-25000" dirty="0"/>
              <a:t> </a:t>
            </a:r>
            <a:r>
              <a:rPr lang="en-IN" sz="2400" dirty="0"/>
              <a:t>  = </a:t>
            </a:r>
            <a:r>
              <a:rPr lang="en-US" sz="2400" dirty="0"/>
              <a:t>2^4  mod 11</a:t>
            </a:r>
            <a:r>
              <a:rPr lang="en-IN" sz="2400" baseline="-25000" dirty="0"/>
              <a:t>    </a:t>
            </a:r>
          </a:p>
          <a:p>
            <a:pPr>
              <a:buFont typeface="Wingdings" pitchFamily="2" charset="2"/>
              <a:buChar char="Ø"/>
            </a:pPr>
            <a:r>
              <a:rPr lang="en-IN" sz="2400" baseline="-25000" dirty="0"/>
              <a:t> </a:t>
            </a:r>
            <a:r>
              <a:rPr lang="en-US" sz="2400" dirty="0">
                <a:solidFill>
                  <a:srgbClr val="FF0000"/>
                </a:solidFill>
              </a:rPr>
              <a:t>Y</a:t>
            </a:r>
            <a:r>
              <a:rPr lang="en-IN" sz="2400" baseline="-25000" dirty="0">
                <a:solidFill>
                  <a:srgbClr val="FF0000"/>
                </a:solidFill>
              </a:rPr>
              <a:t>B</a:t>
            </a:r>
            <a:r>
              <a:rPr lang="en-IN" sz="2400" dirty="0">
                <a:solidFill>
                  <a:srgbClr val="FF0000"/>
                </a:solidFill>
              </a:rPr>
              <a:t> = 5 </a:t>
            </a:r>
          </a:p>
          <a:p>
            <a:pPr>
              <a:buFont typeface="Wingdings" pitchFamily="2" charset="2"/>
              <a:buChar char="Ø"/>
            </a:pPr>
            <a:r>
              <a:rPr lang="en-US" sz="2400" dirty="0"/>
              <a:t>User A ={X</a:t>
            </a:r>
            <a:r>
              <a:rPr lang="en-IN" sz="2400" baseline="-25000" dirty="0"/>
              <a:t>A</a:t>
            </a:r>
            <a:r>
              <a:rPr lang="en-IN" sz="2400" dirty="0"/>
              <a:t> =8,</a:t>
            </a:r>
            <a:r>
              <a:rPr lang="en-US" sz="2400" dirty="0"/>
              <a:t>  Y</a:t>
            </a:r>
            <a:r>
              <a:rPr lang="en-IN" sz="2400" baseline="-25000" dirty="0"/>
              <a:t>A=</a:t>
            </a:r>
            <a:r>
              <a:rPr lang="en-IN" sz="2400" dirty="0"/>
              <a:t> 3}</a:t>
            </a:r>
          </a:p>
          <a:p>
            <a:pPr>
              <a:buFont typeface="Wingdings" pitchFamily="2" charset="2"/>
              <a:buChar char="Ø"/>
            </a:pPr>
            <a:r>
              <a:rPr lang="en-US" sz="2400" dirty="0"/>
              <a:t>User B= {X</a:t>
            </a:r>
            <a:r>
              <a:rPr lang="en-IN" sz="2400" baseline="-25000" dirty="0"/>
              <a:t>B</a:t>
            </a:r>
            <a:r>
              <a:rPr lang="en-IN" sz="2400" dirty="0"/>
              <a:t> =4,</a:t>
            </a:r>
            <a:r>
              <a:rPr lang="en-US" sz="2400" dirty="0"/>
              <a:t>  Y</a:t>
            </a:r>
            <a:r>
              <a:rPr lang="en-IN" sz="2400" baseline="-25000" dirty="0"/>
              <a:t>B=</a:t>
            </a:r>
            <a:r>
              <a:rPr lang="en-IN" sz="2400" dirty="0"/>
              <a:t> 5}</a:t>
            </a:r>
          </a:p>
          <a:p>
            <a:pPr>
              <a:buFont typeface="Wingdings" pitchFamily="2" charset="2"/>
              <a:buChar char="Ø"/>
            </a:pPr>
            <a:r>
              <a:rPr lang="en-IN" sz="2400" baseline="-25000" dirty="0">
                <a:solidFill>
                  <a:srgbClr val="FF0000"/>
                </a:solidFill>
              </a:rPr>
              <a:t>                                                                                                               </a:t>
            </a:r>
          </a:p>
          <a:p>
            <a:pPr>
              <a:buNone/>
            </a:pPr>
            <a:r>
              <a:rPr lang="en-US" sz="2400" baseline="-25000" dirty="0"/>
              <a:t>                                                                 </a:t>
            </a:r>
          </a:p>
          <a:p>
            <a:pPr>
              <a:buNone/>
            </a:pPr>
            <a:endParaRPr lang="en-US" sz="2400" baseline="-25000" dirty="0"/>
          </a:p>
          <a:p>
            <a:pPr>
              <a:buNone/>
            </a:pPr>
            <a:r>
              <a:rPr lang="en-US" sz="2400" baseline="-25000" dirty="0"/>
              <a:t>      </a:t>
            </a:r>
          </a:p>
          <a:p>
            <a:pPr>
              <a:buNone/>
            </a:pPr>
            <a:endParaRPr lang="en-IN" sz="2400" baseline="-25000" dirty="0"/>
          </a:p>
          <a:p>
            <a:pPr>
              <a:buNone/>
            </a:pPr>
            <a:r>
              <a:rPr lang="en-US" sz="2400" baseline="-25000" dirty="0"/>
              <a:t> </a:t>
            </a:r>
            <a:r>
              <a:rPr lang="en-US" sz="2400" dirty="0"/>
              <a:t>  </a:t>
            </a:r>
            <a:endParaRPr lang="en-IN" sz="2400" baseline="-25000" dirty="0"/>
          </a:p>
          <a:p>
            <a:pPr>
              <a:buNone/>
            </a:pPr>
            <a:r>
              <a:rPr lang="en-IN" sz="2400" baseline="-25000" dirty="0"/>
              <a:t>                                                                                                                                                                                                                          </a:t>
            </a:r>
            <a:endParaRPr lang="en-IN" sz="2400" dirty="0"/>
          </a:p>
          <a:p>
            <a:pPr>
              <a:buNone/>
            </a:pPr>
            <a:r>
              <a:rPr lang="en-IN" sz="2400" baseline="-25000" dirty="0"/>
              <a:t> </a:t>
            </a:r>
            <a:endParaRPr lang="en-IN"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err="1"/>
              <a:t>DIFFIE</a:t>
            </a:r>
            <a:r>
              <a:rPr lang="en-US" sz="2700" dirty="0"/>
              <a:t> HELLMAN KEY EXCHANGE ALGORITHM (Example)</a:t>
            </a:r>
            <a:br>
              <a:rPr lang="en-US" dirty="0"/>
            </a:br>
            <a:endParaRPr lang="en-IN" dirty="0"/>
          </a:p>
        </p:txBody>
      </p:sp>
      <p:sp>
        <p:nvSpPr>
          <p:cNvPr id="3" name="Content Placeholder 2"/>
          <p:cNvSpPr>
            <a:spLocks noGrp="1"/>
          </p:cNvSpPr>
          <p:nvPr>
            <p:ph sz="quarter" idx="1"/>
          </p:nvPr>
        </p:nvSpPr>
        <p:spPr>
          <a:xfrm>
            <a:off x="612648" y="1600200"/>
            <a:ext cx="8302752" cy="5029200"/>
          </a:xfrm>
        </p:spPr>
        <p:txBody>
          <a:bodyPr>
            <a:normAutofit/>
          </a:bodyPr>
          <a:lstStyle/>
          <a:p>
            <a:pPr>
              <a:buNone/>
            </a:pPr>
            <a:r>
              <a:rPr lang="en-US" sz="2400" dirty="0"/>
              <a:t>Sender (User A)                         Receiver(User B)</a:t>
            </a:r>
          </a:p>
          <a:p>
            <a:pPr>
              <a:buNone/>
            </a:pPr>
            <a:endParaRPr lang="en-US" sz="2400" dirty="0"/>
          </a:p>
          <a:p>
            <a:pPr>
              <a:buNone/>
            </a:pPr>
            <a:r>
              <a:rPr lang="en-US" sz="2400" dirty="0"/>
              <a:t> K=(Y</a:t>
            </a:r>
            <a:r>
              <a:rPr lang="en-IN" sz="2400" baseline="-25000" dirty="0"/>
              <a:t>B)</a:t>
            </a:r>
            <a:r>
              <a:rPr lang="en-IN" sz="2400" dirty="0"/>
              <a:t>)^</a:t>
            </a:r>
            <a:r>
              <a:rPr lang="en-US" sz="2400" dirty="0"/>
              <a:t>X</a:t>
            </a:r>
            <a:r>
              <a:rPr lang="en-IN" sz="2400" baseline="-25000" dirty="0"/>
              <a:t>A  </a:t>
            </a:r>
            <a:r>
              <a:rPr lang="en-IN" sz="2400" dirty="0"/>
              <a:t>mod q                    </a:t>
            </a:r>
            <a:r>
              <a:rPr lang="en-US" sz="2400" dirty="0"/>
              <a:t>K=(Y</a:t>
            </a:r>
            <a:r>
              <a:rPr lang="en-IN" sz="2400" baseline="-25000" dirty="0"/>
              <a:t>A</a:t>
            </a:r>
            <a:r>
              <a:rPr lang="en-IN" sz="2400" dirty="0"/>
              <a:t>)^</a:t>
            </a:r>
            <a:r>
              <a:rPr lang="en-US" sz="2400" dirty="0"/>
              <a:t>X</a:t>
            </a:r>
            <a:r>
              <a:rPr lang="en-IN" sz="2400" baseline="-25000" dirty="0"/>
              <a:t>B</a:t>
            </a:r>
            <a:r>
              <a:rPr lang="en-IN" sz="2400" dirty="0"/>
              <a:t> </a:t>
            </a:r>
            <a:r>
              <a:rPr lang="en-IN" sz="2400" baseline="-25000" dirty="0"/>
              <a:t> </a:t>
            </a:r>
            <a:r>
              <a:rPr lang="en-IN" sz="2400" dirty="0"/>
              <a:t>mod q</a:t>
            </a:r>
          </a:p>
          <a:p>
            <a:pPr>
              <a:buNone/>
            </a:pPr>
            <a:r>
              <a:rPr lang="en-US" sz="2400" dirty="0"/>
              <a:t>   =(5)^8 mod 11                        = (3)^4  mod 11</a:t>
            </a:r>
          </a:p>
          <a:p>
            <a:pPr>
              <a:buNone/>
            </a:pPr>
            <a:r>
              <a:rPr lang="en-US" sz="2400" dirty="0"/>
              <a:t>   =390625 mod 11                   = 81 mod 11</a:t>
            </a:r>
          </a:p>
          <a:p>
            <a:pPr>
              <a:buNone/>
            </a:pPr>
            <a:r>
              <a:rPr lang="en-US" sz="2400" dirty="0"/>
              <a:t>   = </a:t>
            </a:r>
            <a:r>
              <a:rPr lang="en-US" sz="2400" u="sng" dirty="0">
                <a:solidFill>
                  <a:srgbClr val="FF0000"/>
                </a:solidFill>
              </a:rPr>
              <a:t>4</a:t>
            </a:r>
            <a:r>
              <a:rPr lang="en-US" sz="2400" dirty="0">
                <a:solidFill>
                  <a:srgbClr val="FF0000"/>
                </a:solidFill>
              </a:rPr>
              <a:t>                                        = </a:t>
            </a:r>
            <a:r>
              <a:rPr lang="en-US" sz="2400" u="sng" dirty="0">
                <a:solidFill>
                  <a:srgbClr val="FF0000"/>
                </a:solidFill>
              </a:rPr>
              <a:t>4</a:t>
            </a:r>
          </a:p>
          <a:p>
            <a:pPr>
              <a:buNone/>
            </a:pPr>
            <a:r>
              <a:rPr lang="en-US" sz="2400" dirty="0"/>
              <a:t>Note that we don't have to calculate the full value of 5 to the power 8 here. We can make use of the fact that</a:t>
            </a:r>
          </a:p>
          <a:p>
            <a:pPr>
              <a:buNone/>
            </a:pPr>
            <a:r>
              <a:rPr lang="en-US" sz="2400" dirty="0"/>
              <a:t>  a = </a:t>
            </a:r>
            <a:r>
              <a:rPr lang="en-US" sz="2400" dirty="0" err="1"/>
              <a:t>bc</a:t>
            </a:r>
            <a:r>
              <a:rPr lang="en-US" sz="2400" dirty="0"/>
              <a:t> mod n = ((b mod n). ( c mod n) )mod n.</a:t>
            </a:r>
          </a:p>
          <a:p>
            <a:pPr>
              <a:buNone/>
            </a:pPr>
            <a:r>
              <a:rPr lang="en-US" sz="2400" dirty="0">
                <a:solidFill>
                  <a:srgbClr val="FF0000"/>
                </a:solidFill>
              </a:rPr>
              <a:t>                                   </a:t>
            </a:r>
            <a:endParaRPr lang="en-US" sz="2400" u="sng" dirty="0">
              <a:solidFill>
                <a:srgbClr val="FF0000"/>
              </a:solidFill>
            </a:endParaRPr>
          </a:p>
          <a:p>
            <a:pPr>
              <a:buNone/>
            </a:pPr>
            <a:r>
              <a:rPr lang="en-US" sz="2400" dirty="0"/>
              <a:t> 5^8 =(5^2 . 5^2 .5^4  mod 11) mod 11</a:t>
            </a:r>
          </a:p>
          <a:p>
            <a:pPr>
              <a:buNone/>
            </a:pPr>
            <a:endParaRPr lang="en-IN"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buNone/>
            </a:pPr>
            <a:r>
              <a:rPr lang="en-US" dirty="0"/>
              <a:t>5^2 mod 11= 25 mod 11 = 3  </a:t>
            </a:r>
          </a:p>
          <a:p>
            <a:pPr>
              <a:buNone/>
            </a:pPr>
            <a:r>
              <a:rPr lang="en-US" dirty="0"/>
              <a:t>(5^4 mod 11= 625 mod 11= 9</a:t>
            </a:r>
          </a:p>
          <a:p>
            <a:pPr>
              <a:buNone/>
            </a:pPr>
            <a:r>
              <a:rPr lang="en-US" sz="3200" dirty="0"/>
              <a:t> 5^8 =(5^2 . 5^2 .5^4  mod 11) mod 11</a:t>
            </a:r>
          </a:p>
          <a:p>
            <a:pPr>
              <a:buNone/>
            </a:pPr>
            <a:r>
              <a:rPr lang="en-US" dirty="0"/>
              <a:t> So  (3. 3.9) mod 11= 81 mod 11 = </a:t>
            </a:r>
            <a:r>
              <a:rPr lang="en-US" dirty="0">
                <a:solidFill>
                  <a:srgbClr val="FF0000"/>
                </a:solidFill>
              </a:rPr>
              <a:t>4</a:t>
            </a:r>
            <a:endParaRPr lang="en-IN"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ECB</a:t>
            </a:r>
            <a:endParaRPr lang="en-IN" dirty="0"/>
          </a:p>
        </p:txBody>
      </p:sp>
      <p:sp>
        <p:nvSpPr>
          <p:cNvPr id="3" name="Content Placeholder 2"/>
          <p:cNvSpPr>
            <a:spLocks noGrp="1"/>
          </p:cNvSpPr>
          <p:nvPr>
            <p:ph sz="quarter" idx="1"/>
          </p:nvPr>
        </p:nvSpPr>
        <p:spPr>
          <a:xfrm>
            <a:off x="0" y="1600200"/>
            <a:ext cx="8991600" cy="5257800"/>
          </a:xfrm>
        </p:spPr>
        <p:txBody>
          <a:bodyPr>
            <a:normAutofit/>
          </a:bodyPr>
          <a:lstStyle/>
          <a:p>
            <a:r>
              <a:rPr lang="en-US" sz="2400" dirty="0"/>
              <a:t>The simplest mode is the </a:t>
            </a:r>
            <a:r>
              <a:rPr lang="en-US" sz="2400" b="1" dirty="0"/>
              <a:t>electronic codebook (ECB) mode, in which plaintext </a:t>
            </a:r>
            <a:r>
              <a:rPr lang="en-US" sz="2400" dirty="0"/>
              <a:t>is handled one block at a time and each block of plaintext is encrypted using the same key . The term </a:t>
            </a:r>
            <a:r>
              <a:rPr lang="en-US" sz="2400" i="1" dirty="0"/>
              <a:t>codebook is used because, for a given key, there is </a:t>
            </a:r>
            <a:r>
              <a:rPr lang="en-US" sz="2400" dirty="0"/>
              <a:t>a unique </a:t>
            </a:r>
            <a:r>
              <a:rPr lang="en-US" sz="2400" dirty="0" err="1"/>
              <a:t>ciphertext</a:t>
            </a:r>
            <a:r>
              <a:rPr lang="en-US" sz="2400" dirty="0"/>
              <a:t> for every </a:t>
            </a:r>
            <a:r>
              <a:rPr lang="en-US" sz="2400" i="1" dirty="0"/>
              <a:t>b-bit block of plaintext</a:t>
            </a:r>
            <a:r>
              <a:rPr lang="en-US" i="1" dirty="0"/>
              <a:t>. </a:t>
            </a:r>
            <a:endParaRPr lang="en-IN" dirty="0"/>
          </a:p>
        </p:txBody>
      </p:sp>
      <p:pic>
        <p:nvPicPr>
          <p:cNvPr id="4098" name="Picture 2"/>
          <p:cNvPicPr>
            <a:picLocks noChangeAspect="1" noChangeArrowheads="1"/>
          </p:cNvPicPr>
          <p:nvPr/>
        </p:nvPicPr>
        <p:blipFill>
          <a:blip r:embed="rId2"/>
          <a:srcRect/>
          <a:stretch>
            <a:fillRect/>
          </a:stretch>
        </p:blipFill>
        <p:spPr bwMode="auto">
          <a:xfrm>
            <a:off x="228600" y="3581400"/>
            <a:ext cx="4343400" cy="3048000"/>
          </a:xfrm>
          <a:prstGeom prst="rect">
            <a:avLst/>
          </a:prstGeom>
          <a:noFill/>
          <a:ln w="9525">
            <a:solidFill>
              <a:schemeClr val="accent2"/>
            </a:solid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32960" y="3581400"/>
            <a:ext cx="4511040" cy="3048000"/>
          </a:xfrm>
          <a:prstGeom prst="rect">
            <a:avLst/>
          </a:prstGeom>
          <a:noFill/>
          <a:ln w="9525">
            <a:solidFill>
              <a:schemeClr val="accent2"/>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Cipher Block Chaining Mode(CBC)</a:t>
            </a:r>
            <a:endParaRPr lang="en-IN" sz="3200" dirty="0"/>
          </a:p>
        </p:txBody>
      </p:sp>
      <p:sp>
        <p:nvSpPr>
          <p:cNvPr id="3" name="Content Placeholder 2"/>
          <p:cNvSpPr>
            <a:spLocks noGrp="1"/>
          </p:cNvSpPr>
          <p:nvPr>
            <p:ph sz="quarter" idx="1"/>
          </p:nvPr>
        </p:nvSpPr>
        <p:spPr>
          <a:xfrm>
            <a:off x="228600" y="1600200"/>
            <a:ext cx="8686800" cy="5029200"/>
          </a:xfrm>
        </p:spPr>
        <p:txBody>
          <a:bodyPr>
            <a:normAutofit/>
          </a:bodyPr>
          <a:lstStyle/>
          <a:p>
            <a:r>
              <a:rPr lang="en-US" sz="2400" dirty="0"/>
              <a:t>To overcome the security deficiencies of ECB, we would like a technique in which the same plaintext block, if repeated, produces different </a:t>
            </a:r>
            <a:r>
              <a:rPr lang="en-US" sz="2400" dirty="0" err="1"/>
              <a:t>ciphertext</a:t>
            </a:r>
            <a:r>
              <a:rPr lang="en-US" sz="2400" dirty="0"/>
              <a:t> blocks. A simple way to satisfy this requirement is the </a:t>
            </a:r>
            <a:r>
              <a:rPr lang="en-US" sz="2400" b="1" dirty="0"/>
              <a:t>cipher block chaining (CBC) mode.</a:t>
            </a:r>
            <a:r>
              <a:rPr lang="en-US" sz="2400" dirty="0"/>
              <a:t> In this scheme, the input to the encryption algorithm is the XOR of the current plaintext block and the preceding </a:t>
            </a:r>
            <a:r>
              <a:rPr lang="en-US" sz="2400" dirty="0" err="1"/>
              <a:t>ciphertext</a:t>
            </a:r>
            <a:r>
              <a:rPr lang="en-US" sz="2400" dirty="0"/>
              <a:t> block; the same key is used for </a:t>
            </a:r>
            <a:r>
              <a:rPr lang="en-IN" sz="2400" dirty="0"/>
              <a:t>each block.</a:t>
            </a:r>
          </a:p>
        </p:txBody>
      </p:sp>
      <p:pic>
        <p:nvPicPr>
          <p:cNvPr id="5122" name="Picture 2"/>
          <p:cNvPicPr>
            <a:picLocks noChangeAspect="1" noChangeArrowheads="1"/>
          </p:cNvPicPr>
          <p:nvPr/>
        </p:nvPicPr>
        <p:blipFill>
          <a:blip r:embed="rId2"/>
          <a:srcRect/>
          <a:stretch>
            <a:fillRect/>
          </a:stretch>
        </p:blipFill>
        <p:spPr bwMode="auto">
          <a:xfrm>
            <a:off x="152400" y="4267200"/>
            <a:ext cx="4648200" cy="2590800"/>
          </a:xfrm>
          <a:prstGeom prst="rect">
            <a:avLst/>
          </a:prstGeom>
          <a:noFill/>
          <a:ln w="9525">
            <a:solidFill>
              <a:srgbClr val="C00000"/>
            </a:solid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953000" y="4267200"/>
            <a:ext cx="4038600" cy="2590800"/>
          </a:xfrm>
          <a:prstGeom prst="rect">
            <a:avLst/>
          </a:prstGeom>
          <a:noFill/>
          <a:ln w="9525">
            <a:solidFill>
              <a:srgbClr val="FF0000"/>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 Feedback Mode</a:t>
            </a:r>
            <a:endParaRPr lang="en-IN" dirty="0"/>
          </a:p>
        </p:txBody>
      </p:sp>
      <p:sp>
        <p:nvSpPr>
          <p:cNvPr id="3" name="Content Placeholder 2"/>
          <p:cNvSpPr>
            <a:spLocks noGrp="1"/>
          </p:cNvSpPr>
          <p:nvPr>
            <p:ph sz="quarter" idx="1"/>
          </p:nvPr>
        </p:nvSpPr>
        <p:spPr>
          <a:xfrm>
            <a:off x="228600" y="1600200"/>
            <a:ext cx="8537448" cy="5029200"/>
          </a:xfrm>
        </p:spPr>
        <p:txBody>
          <a:bodyPr>
            <a:normAutofit lnSpcReduction="10000"/>
          </a:bodyPr>
          <a:lstStyle/>
          <a:p>
            <a:r>
              <a:rPr lang="en-US" dirty="0"/>
              <a:t>The input to the encryption function is a </a:t>
            </a:r>
            <a:r>
              <a:rPr lang="en-US" i="1" dirty="0"/>
              <a:t>b-bit shift </a:t>
            </a:r>
            <a:r>
              <a:rPr lang="en-US" dirty="0"/>
              <a:t>register that is initially set to some initialization vector (IV). The leftmost (most significant) </a:t>
            </a:r>
            <a:r>
              <a:rPr lang="en-US" i="1" dirty="0"/>
              <a:t>s bits of the output of the encryption function are </a:t>
            </a:r>
            <a:r>
              <a:rPr lang="en-US" i="1" dirty="0" err="1"/>
              <a:t>XORed</a:t>
            </a:r>
            <a:r>
              <a:rPr lang="en-US" i="1" dirty="0"/>
              <a:t> with the first </a:t>
            </a:r>
            <a:r>
              <a:rPr lang="en-US" dirty="0"/>
              <a:t>segment of plaintext </a:t>
            </a:r>
            <a:r>
              <a:rPr lang="en-US" i="1" dirty="0"/>
              <a:t>P1 to produce the first unit of </a:t>
            </a:r>
            <a:r>
              <a:rPr lang="en-US" i="1" dirty="0" err="1"/>
              <a:t>ciphertext</a:t>
            </a:r>
            <a:r>
              <a:rPr lang="en-US" i="1" dirty="0"/>
              <a:t> C1, which is then </a:t>
            </a:r>
            <a:r>
              <a:rPr lang="en-US" dirty="0"/>
              <a:t>transmitted. In addition, the contents of the shift register are shifted left by </a:t>
            </a:r>
            <a:r>
              <a:rPr lang="en-US" i="1" dirty="0"/>
              <a:t>s bits, </a:t>
            </a:r>
            <a:r>
              <a:rPr lang="en-US" dirty="0"/>
              <a:t>and </a:t>
            </a:r>
            <a:r>
              <a:rPr lang="en-US" i="1" dirty="0"/>
              <a:t>C1 is placed in the rightmost (least significant) s bits of the shift register. This </a:t>
            </a:r>
            <a:r>
              <a:rPr lang="en-US" dirty="0"/>
              <a:t>process continues until all plaintext units have been encrypted.</a:t>
            </a:r>
          </a:p>
          <a:p>
            <a:pPr>
              <a:buNone/>
            </a:pPr>
            <a:r>
              <a:rPr lang="en-IN" b="1" dirty="0"/>
              <a:t>C1 = P1 ⊕MSBs[E(K, IV)]</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 Feedback Mode</a:t>
            </a:r>
            <a:endParaRPr lang="en-IN" dirty="0"/>
          </a:p>
        </p:txBody>
      </p:sp>
      <p:sp>
        <p:nvSpPr>
          <p:cNvPr id="3" name="Content Placeholder 2"/>
          <p:cNvSpPr>
            <a:spLocks noGrp="1"/>
          </p:cNvSpPr>
          <p:nvPr>
            <p:ph sz="quarter" idx="1"/>
          </p:nvPr>
        </p:nvSpPr>
        <p:spPr>
          <a:xfrm>
            <a:off x="612648" y="1600200"/>
            <a:ext cx="8153400" cy="4800600"/>
          </a:xfrm>
        </p:spPr>
        <p:txBody>
          <a:bodyPr/>
          <a:lstStyle/>
          <a:p>
            <a:pPr>
              <a:buNone/>
            </a:pPr>
            <a:endParaRPr lang="en-IN" b="1" dirty="0"/>
          </a:p>
        </p:txBody>
      </p:sp>
      <p:pic>
        <p:nvPicPr>
          <p:cNvPr id="6146" name="Picture 2"/>
          <p:cNvPicPr>
            <a:picLocks noChangeAspect="1" noChangeArrowheads="1"/>
          </p:cNvPicPr>
          <p:nvPr/>
        </p:nvPicPr>
        <p:blipFill>
          <a:blip r:embed="rId2"/>
          <a:srcRect/>
          <a:stretch>
            <a:fillRect/>
          </a:stretch>
        </p:blipFill>
        <p:spPr bwMode="auto">
          <a:xfrm>
            <a:off x="50800" y="1524000"/>
            <a:ext cx="8788400" cy="516636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13360</TotalTime>
  <Words>3286</Words>
  <Application>Microsoft Office PowerPoint</Application>
  <PresentationFormat>On-screen Show (4:3)</PresentationFormat>
  <Paragraphs>306</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Median</vt:lpstr>
      <vt:lpstr>Cryptography &amp; Cyber security ( RLMCA305) – Module 2</vt:lpstr>
      <vt:lpstr>               stream cipher</vt:lpstr>
      <vt:lpstr>               Block cipher</vt:lpstr>
      <vt:lpstr>Block Cipher Design Principles</vt:lpstr>
      <vt:lpstr>               Block Cipher Modes of Operation</vt:lpstr>
      <vt:lpstr>                       ECB</vt:lpstr>
      <vt:lpstr>Cipher Block Chaining Mode(CBC)</vt:lpstr>
      <vt:lpstr>Cipher Feedback Mode</vt:lpstr>
      <vt:lpstr>Cipher Feedback Mode</vt:lpstr>
      <vt:lpstr>Cipher Feedback Mode</vt:lpstr>
      <vt:lpstr>Output Feedback Mode</vt:lpstr>
      <vt:lpstr>Output Feedback Mode</vt:lpstr>
      <vt:lpstr>Output Feedback Mode</vt:lpstr>
      <vt:lpstr>Data Encryption Standard (DES) </vt:lpstr>
      <vt:lpstr>Data Encryption Standard (DES) </vt:lpstr>
      <vt:lpstr>DES Encryption</vt:lpstr>
      <vt:lpstr>Initial Permutation IP </vt:lpstr>
      <vt:lpstr>Initial &amp; Final permutation</vt:lpstr>
      <vt:lpstr>Permuted choice 1</vt:lpstr>
      <vt:lpstr>Permuted Choice2</vt:lpstr>
      <vt:lpstr>DES Round Structure </vt:lpstr>
      <vt:lpstr>Encryption (Round)</vt:lpstr>
      <vt:lpstr>Expansion P-Box</vt:lpstr>
      <vt:lpstr>S- Box</vt:lpstr>
      <vt:lpstr>S-box</vt:lpstr>
      <vt:lpstr>DES Round Structure </vt:lpstr>
      <vt:lpstr>Permutation table </vt:lpstr>
      <vt:lpstr>        AES Alogorithm</vt:lpstr>
      <vt:lpstr>AES Alogorithm</vt:lpstr>
      <vt:lpstr>AES structure</vt:lpstr>
      <vt:lpstr>AES Data Structures</vt:lpstr>
      <vt:lpstr>Substitute Bytes</vt:lpstr>
      <vt:lpstr>S-box</vt:lpstr>
      <vt:lpstr>Shift Row Transformation</vt:lpstr>
      <vt:lpstr>MixColumn Transformation</vt:lpstr>
      <vt:lpstr> RSA Algorithm(Asymmetric Key Encryption Algorithm)</vt:lpstr>
      <vt:lpstr>RSA Algorithm(Asymmetric Key Encryption Algorithm)</vt:lpstr>
      <vt:lpstr>RSA Algorithm(Asymmetric Key Encryption Algorithm)</vt:lpstr>
      <vt:lpstr>RSA Algorithm(Asymmetric Key Encryption Algorithm)</vt:lpstr>
      <vt:lpstr>RSA Algorithm(Asymmetric Key Encryption Algorithm</vt:lpstr>
      <vt:lpstr>PowerPoint Presentation</vt:lpstr>
      <vt:lpstr>PowerPoint Presentation</vt:lpstr>
      <vt:lpstr>GCD of two numbers</vt:lpstr>
      <vt:lpstr>GCD of two numbers</vt:lpstr>
      <vt:lpstr> GCD of two numbers</vt:lpstr>
      <vt:lpstr>GCD of two numbers</vt:lpstr>
      <vt:lpstr>DIFFIE HELLMAN KEY EXCHANGE ALGORITHM </vt:lpstr>
      <vt:lpstr>DIFFIE HELLMAN KEY EXCHANGE ALGORITHM </vt:lpstr>
      <vt:lpstr>DIFFIE HELLMAN KEY EXCHANGE ALGORITHM </vt:lpstr>
      <vt:lpstr>DIFFIE HELLMAN KEY EXCHANGE ALGORITHM (Example)</vt:lpstr>
      <vt:lpstr>DIFFIE HELLMAN KEY EXCHANGE ALGORITHM (Example) How to find primitive root of q ? </vt:lpstr>
      <vt:lpstr>DIFFIE HELLMAN KEY EXCHANGE ALGORITHM (Example) </vt:lpstr>
      <vt:lpstr>DIFFIE HELLMAN KEY EXCHANGE ALGORITHM (Example)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&amp; Cyber security( RLMCA305)</dc:title>
  <dc:creator>sunishkurian</dc:creator>
  <cp:lastModifiedBy>Bismi K Charleys</cp:lastModifiedBy>
  <cp:revision>454</cp:revision>
  <dcterms:created xsi:type="dcterms:W3CDTF">2020-09-04T13:57:49Z</dcterms:created>
  <dcterms:modified xsi:type="dcterms:W3CDTF">2021-11-25T17:28:59Z</dcterms:modified>
</cp:coreProperties>
</file>