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6" r:id="rId10"/>
    <p:sldId id="267" r:id="rId11"/>
    <p:sldId id="268" r:id="rId12"/>
    <p:sldId id="269" r:id="rId13"/>
    <p:sldId id="265" r:id="rId14"/>
    <p:sldId id="270" r:id="rId15"/>
    <p:sldId id="272" r:id="rId16"/>
    <p:sldId id="273" r:id="rId17"/>
    <p:sldId id="274" r:id="rId18"/>
    <p:sldId id="275"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07689-B352-418A-B7D1-BB53CEC531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4E2F32-4B4E-4F25-9A1B-484AE092E8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33FDA14-B9AB-4C18-B0E8-EBEC951B74E6}"/>
              </a:ext>
            </a:extLst>
          </p:cNvPr>
          <p:cNvSpPr>
            <a:spLocks noGrp="1"/>
          </p:cNvSpPr>
          <p:nvPr>
            <p:ph type="dt" sz="half" idx="10"/>
          </p:nvPr>
        </p:nvSpPr>
        <p:spPr/>
        <p:txBody>
          <a:bodyPr/>
          <a:lstStyle/>
          <a:p>
            <a:fld id="{8927333B-B864-41F1-96B2-30155329857E}" type="datetimeFigureOut">
              <a:rPr lang="en-IN" smtClean="0"/>
              <a:t>23-03-2022</a:t>
            </a:fld>
            <a:endParaRPr lang="en-IN"/>
          </a:p>
        </p:txBody>
      </p:sp>
      <p:sp>
        <p:nvSpPr>
          <p:cNvPr id="5" name="Footer Placeholder 4">
            <a:extLst>
              <a:ext uri="{FF2B5EF4-FFF2-40B4-BE49-F238E27FC236}">
                <a16:creationId xmlns:a16="http://schemas.microsoft.com/office/drawing/2014/main" id="{B16BF016-7752-4C8C-909A-4454D40A0D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0FDEB9-C6F4-4896-9460-6750C85B3D78}"/>
              </a:ext>
            </a:extLst>
          </p:cNvPr>
          <p:cNvSpPr>
            <a:spLocks noGrp="1"/>
          </p:cNvSpPr>
          <p:nvPr>
            <p:ph type="sldNum" sz="quarter" idx="12"/>
          </p:nvPr>
        </p:nvSpPr>
        <p:spPr/>
        <p:txBody>
          <a:bodyPr/>
          <a:lstStyle/>
          <a:p>
            <a:fld id="{771DC7D5-C657-4ED3-B662-667C086505A8}" type="slidenum">
              <a:rPr lang="en-IN" smtClean="0"/>
              <a:t>‹#›</a:t>
            </a:fld>
            <a:endParaRPr lang="en-IN"/>
          </a:p>
        </p:txBody>
      </p:sp>
    </p:spTree>
    <p:extLst>
      <p:ext uri="{BB962C8B-B14F-4D97-AF65-F5344CB8AC3E}">
        <p14:creationId xmlns:p14="http://schemas.microsoft.com/office/powerpoint/2010/main" val="2690013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16968-CB27-49C4-A287-9352BC43E3A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87E3DC-181C-42AE-B11F-6236893A8D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CD462D-3B8C-422F-871D-CE47B24EC0B5}"/>
              </a:ext>
            </a:extLst>
          </p:cNvPr>
          <p:cNvSpPr>
            <a:spLocks noGrp="1"/>
          </p:cNvSpPr>
          <p:nvPr>
            <p:ph type="dt" sz="half" idx="10"/>
          </p:nvPr>
        </p:nvSpPr>
        <p:spPr/>
        <p:txBody>
          <a:bodyPr/>
          <a:lstStyle/>
          <a:p>
            <a:fld id="{8927333B-B864-41F1-96B2-30155329857E}" type="datetimeFigureOut">
              <a:rPr lang="en-IN" smtClean="0"/>
              <a:t>23-03-2022</a:t>
            </a:fld>
            <a:endParaRPr lang="en-IN"/>
          </a:p>
        </p:txBody>
      </p:sp>
      <p:sp>
        <p:nvSpPr>
          <p:cNvPr id="5" name="Footer Placeholder 4">
            <a:extLst>
              <a:ext uri="{FF2B5EF4-FFF2-40B4-BE49-F238E27FC236}">
                <a16:creationId xmlns:a16="http://schemas.microsoft.com/office/drawing/2014/main" id="{D9B78A54-16F1-4C74-8450-E0968A5C82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5002E4-B763-4263-856C-CD7B7FC7BCA4}"/>
              </a:ext>
            </a:extLst>
          </p:cNvPr>
          <p:cNvSpPr>
            <a:spLocks noGrp="1"/>
          </p:cNvSpPr>
          <p:nvPr>
            <p:ph type="sldNum" sz="quarter" idx="12"/>
          </p:nvPr>
        </p:nvSpPr>
        <p:spPr/>
        <p:txBody>
          <a:bodyPr/>
          <a:lstStyle/>
          <a:p>
            <a:fld id="{771DC7D5-C657-4ED3-B662-667C086505A8}" type="slidenum">
              <a:rPr lang="en-IN" smtClean="0"/>
              <a:t>‹#›</a:t>
            </a:fld>
            <a:endParaRPr lang="en-IN"/>
          </a:p>
        </p:txBody>
      </p:sp>
    </p:spTree>
    <p:extLst>
      <p:ext uri="{BB962C8B-B14F-4D97-AF65-F5344CB8AC3E}">
        <p14:creationId xmlns:p14="http://schemas.microsoft.com/office/powerpoint/2010/main" val="2775857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81AC8F-7E30-4E63-865A-7996EC3D75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098E0D-09B9-45F8-BDD5-80137BE96A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D139A7-6C2A-44E1-B31D-50F29B19E043}"/>
              </a:ext>
            </a:extLst>
          </p:cNvPr>
          <p:cNvSpPr>
            <a:spLocks noGrp="1"/>
          </p:cNvSpPr>
          <p:nvPr>
            <p:ph type="dt" sz="half" idx="10"/>
          </p:nvPr>
        </p:nvSpPr>
        <p:spPr/>
        <p:txBody>
          <a:bodyPr/>
          <a:lstStyle/>
          <a:p>
            <a:fld id="{8927333B-B864-41F1-96B2-30155329857E}" type="datetimeFigureOut">
              <a:rPr lang="en-IN" smtClean="0"/>
              <a:t>23-03-2022</a:t>
            </a:fld>
            <a:endParaRPr lang="en-IN"/>
          </a:p>
        </p:txBody>
      </p:sp>
      <p:sp>
        <p:nvSpPr>
          <p:cNvPr id="5" name="Footer Placeholder 4">
            <a:extLst>
              <a:ext uri="{FF2B5EF4-FFF2-40B4-BE49-F238E27FC236}">
                <a16:creationId xmlns:a16="http://schemas.microsoft.com/office/drawing/2014/main" id="{8ADB6ADB-70CE-4973-80EC-233DCE7804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008322-941C-4127-9ADD-5E6589EA1C03}"/>
              </a:ext>
            </a:extLst>
          </p:cNvPr>
          <p:cNvSpPr>
            <a:spLocks noGrp="1"/>
          </p:cNvSpPr>
          <p:nvPr>
            <p:ph type="sldNum" sz="quarter" idx="12"/>
          </p:nvPr>
        </p:nvSpPr>
        <p:spPr/>
        <p:txBody>
          <a:bodyPr/>
          <a:lstStyle/>
          <a:p>
            <a:fld id="{771DC7D5-C657-4ED3-B662-667C086505A8}" type="slidenum">
              <a:rPr lang="en-IN" smtClean="0"/>
              <a:t>‹#›</a:t>
            </a:fld>
            <a:endParaRPr lang="en-IN"/>
          </a:p>
        </p:txBody>
      </p:sp>
    </p:spTree>
    <p:extLst>
      <p:ext uri="{BB962C8B-B14F-4D97-AF65-F5344CB8AC3E}">
        <p14:creationId xmlns:p14="http://schemas.microsoft.com/office/powerpoint/2010/main" val="3606371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2D428-2E6D-4A14-96A5-108560F3DA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EF992C-109C-4396-98EC-8005B13823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641BA5-32EA-4B98-BCCA-5CE0CFBCE4A8}"/>
              </a:ext>
            </a:extLst>
          </p:cNvPr>
          <p:cNvSpPr>
            <a:spLocks noGrp="1"/>
          </p:cNvSpPr>
          <p:nvPr>
            <p:ph type="dt" sz="half" idx="10"/>
          </p:nvPr>
        </p:nvSpPr>
        <p:spPr/>
        <p:txBody>
          <a:bodyPr/>
          <a:lstStyle/>
          <a:p>
            <a:fld id="{8927333B-B864-41F1-96B2-30155329857E}" type="datetimeFigureOut">
              <a:rPr lang="en-IN" smtClean="0"/>
              <a:t>23-03-2022</a:t>
            </a:fld>
            <a:endParaRPr lang="en-IN"/>
          </a:p>
        </p:txBody>
      </p:sp>
      <p:sp>
        <p:nvSpPr>
          <p:cNvPr id="5" name="Footer Placeholder 4">
            <a:extLst>
              <a:ext uri="{FF2B5EF4-FFF2-40B4-BE49-F238E27FC236}">
                <a16:creationId xmlns:a16="http://schemas.microsoft.com/office/drawing/2014/main" id="{BE256A3A-3181-4BAB-94FB-0465C5B0E2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261C02-133D-443C-839E-C84F868A5AC6}"/>
              </a:ext>
            </a:extLst>
          </p:cNvPr>
          <p:cNvSpPr>
            <a:spLocks noGrp="1"/>
          </p:cNvSpPr>
          <p:nvPr>
            <p:ph type="sldNum" sz="quarter" idx="12"/>
          </p:nvPr>
        </p:nvSpPr>
        <p:spPr/>
        <p:txBody>
          <a:bodyPr/>
          <a:lstStyle/>
          <a:p>
            <a:fld id="{771DC7D5-C657-4ED3-B662-667C086505A8}" type="slidenum">
              <a:rPr lang="en-IN" smtClean="0"/>
              <a:t>‹#›</a:t>
            </a:fld>
            <a:endParaRPr lang="en-IN"/>
          </a:p>
        </p:txBody>
      </p:sp>
    </p:spTree>
    <p:extLst>
      <p:ext uri="{BB962C8B-B14F-4D97-AF65-F5344CB8AC3E}">
        <p14:creationId xmlns:p14="http://schemas.microsoft.com/office/powerpoint/2010/main" val="1029815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81717-0115-47FB-98D2-65B335DB76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6A59D59-AB20-4CA8-9F19-BE4C31A050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908663-08D7-4F5E-92E4-F92483E8BD59}"/>
              </a:ext>
            </a:extLst>
          </p:cNvPr>
          <p:cNvSpPr>
            <a:spLocks noGrp="1"/>
          </p:cNvSpPr>
          <p:nvPr>
            <p:ph type="dt" sz="half" idx="10"/>
          </p:nvPr>
        </p:nvSpPr>
        <p:spPr/>
        <p:txBody>
          <a:bodyPr/>
          <a:lstStyle/>
          <a:p>
            <a:fld id="{8927333B-B864-41F1-96B2-30155329857E}" type="datetimeFigureOut">
              <a:rPr lang="en-IN" smtClean="0"/>
              <a:t>23-03-2022</a:t>
            </a:fld>
            <a:endParaRPr lang="en-IN"/>
          </a:p>
        </p:txBody>
      </p:sp>
      <p:sp>
        <p:nvSpPr>
          <p:cNvPr id="5" name="Footer Placeholder 4">
            <a:extLst>
              <a:ext uri="{FF2B5EF4-FFF2-40B4-BE49-F238E27FC236}">
                <a16:creationId xmlns:a16="http://schemas.microsoft.com/office/drawing/2014/main" id="{70BCE58C-5088-4B7E-8210-2450549DF3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273BA0-D526-4350-8139-08B9EFD51330}"/>
              </a:ext>
            </a:extLst>
          </p:cNvPr>
          <p:cNvSpPr>
            <a:spLocks noGrp="1"/>
          </p:cNvSpPr>
          <p:nvPr>
            <p:ph type="sldNum" sz="quarter" idx="12"/>
          </p:nvPr>
        </p:nvSpPr>
        <p:spPr/>
        <p:txBody>
          <a:bodyPr/>
          <a:lstStyle/>
          <a:p>
            <a:fld id="{771DC7D5-C657-4ED3-B662-667C086505A8}" type="slidenum">
              <a:rPr lang="en-IN" smtClean="0"/>
              <a:t>‹#›</a:t>
            </a:fld>
            <a:endParaRPr lang="en-IN"/>
          </a:p>
        </p:txBody>
      </p:sp>
    </p:spTree>
    <p:extLst>
      <p:ext uri="{BB962C8B-B14F-4D97-AF65-F5344CB8AC3E}">
        <p14:creationId xmlns:p14="http://schemas.microsoft.com/office/powerpoint/2010/main" val="3663182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E1D97-2F9D-4401-A2D0-B9A8ADE9F5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F1D3F1-7BC2-454B-8479-D1148942F7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7160B88-1751-4613-AC60-E280BFE7E8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3E27F3D-2D94-4B94-8EEC-8FC00B506EE7}"/>
              </a:ext>
            </a:extLst>
          </p:cNvPr>
          <p:cNvSpPr>
            <a:spLocks noGrp="1"/>
          </p:cNvSpPr>
          <p:nvPr>
            <p:ph type="dt" sz="half" idx="10"/>
          </p:nvPr>
        </p:nvSpPr>
        <p:spPr/>
        <p:txBody>
          <a:bodyPr/>
          <a:lstStyle/>
          <a:p>
            <a:fld id="{8927333B-B864-41F1-96B2-30155329857E}" type="datetimeFigureOut">
              <a:rPr lang="en-IN" smtClean="0"/>
              <a:t>23-03-2022</a:t>
            </a:fld>
            <a:endParaRPr lang="en-IN"/>
          </a:p>
        </p:txBody>
      </p:sp>
      <p:sp>
        <p:nvSpPr>
          <p:cNvPr id="6" name="Footer Placeholder 5">
            <a:extLst>
              <a:ext uri="{FF2B5EF4-FFF2-40B4-BE49-F238E27FC236}">
                <a16:creationId xmlns:a16="http://schemas.microsoft.com/office/drawing/2014/main" id="{BB149576-17D8-467D-98EF-13E033B6A3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2C4D89-1A75-4EB7-A0F1-5C78C281F277}"/>
              </a:ext>
            </a:extLst>
          </p:cNvPr>
          <p:cNvSpPr>
            <a:spLocks noGrp="1"/>
          </p:cNvSpPr>
          <p:nvPr>
            <p:ph type="sldNum" sz="quarter" idx="12"/>
          </p:nvPr>
        </p:nvSpPr>
        <p:spPr/>
        <p:txBody>
          <a:bodyPr/>
          <a:lstStyle/>
          <a:p>
            <a:fld id="{771DC7D5-C657-4ED3-B662-667C086505A8}" type="slidenum">
              <a:rPr lang="en-IN" smtClean="0"/>
              <a:t>‹#›</a:t>
            </a:fld>
            <a:endParaRPr lang="en-IN"/>
          </a:p>
        </p:txBody>
      </p:sp>
    </p:spTree>
    <p:extLst>
      <p:ext uri="{BB962C8B-B14F-4D97-AF65-F5344CB8AC3E}">
        <p14:creationId xmlns:p14="http://schemas.microsoft.com/office/powerpoint/2010/main" val="2376773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A703C-6C0F-4C59-9BEC-DA96841CE1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B6A692-3FAA-4E30-8861-43EF1CD5C5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D0720C-557D-4D42-BBE4-92E601DD3B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069581-8B05-4B9A-9441-578077701A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5F2C37-C53A-4838-97B4-1D4C5CB8A7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95740B3-B0BD-4913-9C72-DD97875963DD}"/>
              </a:ext>
            </a:extLst>
          </p:cNvPr>
          <p:cNvSpPr>
            <a:spLocks noGrp="1"/>
          </p:cNvSpPr>
          <p:nvPr>
            <p:ph type="dt" sz="half" idx="10"/>
          </p:nvPr>
        </p:nvSpPr>
        <p:spPr/>
        <p:txBody>
          <a:bodyPr/>
          <a:lstStyle/>
          <a:p>
            <a:fld id="{8927333B-B864-41F1-96B2-30155329857E}" type="datetimeFigureOut">
              <a:rPr lang="en-IN" smtClean="0"/>
              <a:t>23-03-2022</a:t>
            </a:fld>
            <a:endParaRPr lang="en-IN"/>
          </a:p>
        </p:txBody>
      </p:sp>
      <p:sp>
        <p:nvSpPr>
          <p:cNvPr id="8" name="Footer Placeholder 7">
            <a:extLst>
              <a:ext uri="{FF2B5EF4-FFF2-40B4-BE49-F238E27FC236}">
                <a16:creationId xmlns:a16="http://schemas.microsoft.com/office/drawing/2014/main" id="{38A98D01-C49E-4AEC-98C2-E588B8BE258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BA41A9E-03E9-4FD2-9504-E02E5FE3B389}"/>
              </a:ext>
            </a:extLst>
          </p:cNvPr>
          <p:cNvSpPr>
            <a:spLocks noGrp="1"/>
          </p:cNvSpPr>
          <p:nvPr>
            <p:ph type="sldNum" sz="quarter" idx="12"/>
          </p:nvPr>
        </p:nvSpPr>
        <p:spPr/>
        <p:txBody>
          <a:bodyPr/>
          <a:lstStyle/>
          <a:p>
            <a:fld id="{771DC7D5-C657-4ED3-B662-667C086505A8}" type="slidenum">
              <a:rPr lang="en-IN" smtClean="0"/>
              <a:t>‹#›</a:t>
            </a:fld>
            <a:endParaRPr lang="en-IN"/>
          </a:p>
        </p:txBody>
      </p:sp>
    </p:spTree>
    <p:extLst>
      <p:ext uri="{BB962C8B-B14F-4D97-AF65-F5344CB8AC3E}">
        <p14:creationId xmlns:p14="http://schemas.microsoft.com/office/powerpoint/2010/main" val="3371061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8E31A-7194-468F-A530-AABB0B37C0F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1DC0A08-2B0D-40BF-B6A9-4A3D07D1B9A8}"/>
              </a:ext>
            </a:extLst>
          </p:cNvPr>
          <p:cNvSpPr>
            <a:spLocks noGrp="1"/>
          </p:cNvSpPr>
          <p:nvPr>
            <p:ph type="dt" sz="half" idx="10"/>
          </p:nvPr>
        </p:nvSpPr>
        <p:spPr/>
        <p:txBody>
          <a:bodyPr/>
          <a:lstStyle/>
          <a:p>
            <a:fld id="{8927333B-B864-41F1-96B2-30155329857E}" type="datetimeFigureOut">
              <a:rPr lang="en-IN" smtClean="0"/>
              <a:t>23-03-2022</a:t>
            </a:fld>
            <a:endParaRPr lang="en-IN"/>
          </a:p>
        </p:txBody>
      </p:sp>
      <p:sp>
        <p:nvSpPr>
          <p:cNvPr id="4" name="Footer Placeholder 3">
            <a:extLst>
              <a:ext uri="{FF2B5EF4-FFF2-40B4-BE49-F238E27FC236}">
                <a16:creationId xmlns:a16="http://schemas.microsoft.com/office/drawing/2014/main" id="{D2993EF7-8DCC-48C9-B3E3-6C2A0001DDA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4E9AEF-7C54-43BB-B42B-259C31AAF313}"/>
              </a:ext>
            </a:extLst>
          </p:cNvPr>
          <p:cNvSpPr>
            <a:spLocks noGrp="1"/>
          </p:cNvSpPr>
          <p:nvPr>
            <p:ph type="sldNum" sz="quarter" idx="12"/>
          </p:nvPr>
        </p:nvSpPr>
        <p:spPr/>
        <p:txBody>
          <a:bodyPr/>
          <a:lstStyle/>
          <a:p>
            <a:fld id="{771DC7D5-C657-4ED3-B662-667C086505A8}" type="slidenum">
              <a:rPr lang="en-IN" smtClean="0"/>
              <a:t>‹#›</a:t>
            </a:fld>
            <a:endParaRPr lang="en-IN"/>
          </a:p>
        </p:txBody>
      </p:sp>
    </p:spTree>
    <p:extLst>
      <p:ext uri="{BB962C8B-B14F-4D97-AF65-F5344CB8AC3E}">
        <p14:creationId xmlns:p14="http://schemas.microsoft.com/office/powerpoint/2010/main" val="1112457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83E1F1-00B9-40E3-BB1B-7254A3F3D9EA}"/>
              </a:ext>
            </a:extLst>
          </p:cNvPr>
          <p:cNvSpPr>
            <a:spLocks noGrp="1"/>
          </p:cNvSpPr>
          <p:nvPr>
            <p:ph type="dt" sz="half" idx="10"/>
          </p:nvPr>
        </p:nvSpPr>
        <p:spPr/>
        <p:txBody>
          <a:bodyPr/>
          <a:lstStyle/>
          <a:p>
            <a:fld id="{8927333B-B864-41F1-96B2-30155329857E}" type="datetimeFigureOut">
              <a:rPr lang="en-IN" smtClean="0"/>
              <a:t>23-03-2022</a:t>
            </a:fld>
            <a:endParaRPr lang="en-IN"/>
          </a:p>
        </p:txBody>
      </p:sp>
      <p:sp>
        <p:nvSpPr>
          <p:cNvPr id="3" name="Footer Placeholder 2">
            <a:extLst>
              <a:ext uri="{FF2B5EF4-FFF2-40B4-BE49-F238E27FC236}">
                <a16:creationId xmlns:a16="http://schemas.microsoft.com/office/drawing/2014/main" id="{7F8F2EF7-4611-4DC3-8BBE-6F91EA84E51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21A16BA-52F5-4AFB-B24B-38DC57F75D90}"/>
              </a:ext>
            </a:extLst>
          </p:cNvPr>
          <p:cNvSpPr>
            <a:spLocks noGrp="1"/>
          </p:cNvSpPr>
          <p:nvPr>
            <p:ph type="sldNum" sz="quarter" idx="12"/>
          </p:nvPr>
        </p:nvSpPr>
        <p:spPr/>
        <p:txBody>
          <a:bodyPr/>
          <a:lstStyle/>
          <a:p>
            <a:fld id="{771DC7D5-C657-4ED3-B662-667C086505A8}" type="slidenum">
              <a:rPr lang="en-IN" smtClean="0"/>
              <a:t>‹#›</a:t>
            </a:fld>
            <a:endParaRPr lang="en-IN"/>
          </a:p>
        </p:txBody>
      </p:sp>
    </p:spTree>
    <p:extLst>
      <p:ext uri="{BB962C8B-B14F-4D97-AF65-F5344CB8AC3E}">
        <p14:creationId xmlns:p14="http://schemas.microsoft.com/office/powerpoint/2010/main" val="181460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4C1B3-5BD7-4AAB-BD7D-DB7731686A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28C6FE5-D968-474F-9106-F3A21EB530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723F2BE-0591-4718-B29A-BA2D6B52A5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5DCBD-F48E-4828-864B-568E03BB9DD1}"/>
              </a:ext>
            </a:extLst>
          </p:cNvPr>
          <p:cNvSpPr>
            <a:spLocks noGrp="1"/>
          </p:cNvSpPr>
          <p:nvPr>
            <p:ph type="dt" sz="half" idx="10"/>
          </p:nvPr>
        </p:nvSpPr>
        <p:spPr/>
        <p:txBody>
          <a:bodyPr/>
          <a:lstStyle/>
          <a:p>
            <a:fld id="{8927333B-B864-41F1-96B2-30155329857E}" type="datetimeFigureOut">
              <a:rPr lang="en-IN" smtClean="0"/>
              <a:t>23-03-2022</a:t>
            </a:fld>
            <a:endParaRPr lang="en-IN"/>
          </a:p>
        </p:txBody>
      </p:sp>
      <p:sp>
        <p:nvSpPr>
          <p:cNvPr id="6" name="Footer Placeholder 5">
            <a:extLst>
              <a:ext uri="{FF2B5EF4-FFF2-40B4-BE49-F238E27FC236}">
                <a16:creationId xmlns:a16="http://schemas.microsoft.com/office/drawing/2014/main" id="{F988C0E8-46CD-41AC-A63F-AE4A2A3FA9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5BCBAF-20E2-492E-9D00-DD15388B239E}"/>
              </a:ext>
            </a:extLst>
          </p:cNvPr>
          <p:cNvSpPr>
            <a:spLocks noGrp="1"/>
          </p:cNvSpPr>
          <p:nvPr>
            <p:ph type="sldNum" sz="quarter" idx="12"/>
          </p:nvPr>
        </p:nvSpPr>
        <p:spPr/>
        <p:txBody>
          <a:bodyPr/>
          <a:lstStyle/>
          <a:p>
            <a:fld id="{771DC7D5-C657-4ED3-B662-667C086505A8}" type="slidenum">
              <a:rPr lang="en-IN" smtClean="0"/>
              <a:t>‹#›</a:t>
            </a:fld>
            <a:endParaRPr lang="en-IN"/>
          </a:p>
        </p:txBody>
      </p:sp>
    </p:spTree>
    <p:extLst>
      <p:ext uri="{BB962C8B-B14F-4D97-AF65-F5344CB8AC3E}">
        <p14:creationId xmlns:p14="http://schemas.microsoft.com/office/powerpoint/2010/main" val="1377317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D56BC-CCA3-49DC-8170-708ADD801C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49D4F20-AC7B-491B-8CE0-DD1180EBB1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6373DD-F6BC-427B-BB75-A2C28698C4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C36328-511A-4F2D-B0E4-2A795A594EEB}"/>
              </a:ext>
            </a:extLst>
          </p:cNvPr>
          <p:cNvSpPr>
            <a:spLocks noGrp="1"/>
          </p:cNvSpPr>
          <p:nvPr>
            <p:ph type="dt" sz="half" idx="10"/>
          </p:nvPr>
        </p:nvSpPr>
        <p:spPr/>
        <p:txBody>
          <a:bodyPr/>
          <a:lstStyle/>
          <a:p>
            <a:fld id="{8927333B-B864-41F1-96B2-30155329857E}" type="datetimeFigureOut">
              <a:rPr lang="en-IN" smtClean="0"/>
              <a:t>23-03-2022</a:t>
            </a:fld>
            <a:endParaRPr lang="en-IN"/>
          </a:p>
        </p:txBody>
      </p:sp>
      <p:sp>
        <p:nvSpPr>
          <p:cNvPr id="6" name="Footer Placeholder 5">
            <a:extLst>
              <a:ext uri="{FF2B5EF4-FFF2-40B4-BE49-F238E27FC236}">
                <a16:creationId xmlns:a16="http://schemas.microsoft.com/office/drawing/2014/main" id="{C834F68B-C90D-4D47-9532-31EBE2AD5C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A580F1-BBAA-4CB9-BCD1-88BB0410AF27}"/>
              </a:ext>
            </a:extLst>
          </p:cNvPr>
          <p:cNvSpPr>
            <a:spLocks noGrp="1"/>
          </p:cNvSpPr>
          <p:nvPr>
            <p:ph type="sldNum" sz="quarter" idx="12"/>
          </p:nvPr>
        </p:nvSpPr>
        <p:spPr/>
        <p:txBody>
          <a:bodyPr/>
          <a:lstStyle/>
          <a:p>
            <a:fld id="{771DC7D5-C657-4ED3-B662-667C086505A8}" type="slidenum">
              <a:rPr lang="en-IN" smtClean="0"/>
              <a:t>‹#›</a:t>
            </a:fld>
            <a:endParaRPr lang="en-IN"/>
          </a:p>
        </p:txBody>
      </p:sp>
    </p:spTree>
    <p:extLst>
      <p:ext uri="{BB962C8B-B14F-4D97-AF65-F5344CB8AC3E}">
        <p14:creationId xmlns:p14="http://schemas.microsoft.com/office/powerpoint/2010/main" val="1726537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6131D0-F6A8-489C-8140-588903740B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053BD0-ABF6-4F42-BE87-9FAC1E8255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D6632C-BB58-4CE0-92C1-F9392DE5F5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27333B-B864-41F1-96B2-30155329857E}" type="datetimeFigureOut">
              <a:rPr lang="en-IN" smtClean="0"/>
              <a:t>23-03-2022</a:t>
            </a:fld>
            <a:endParaRPr lang="en-IN"/>
          </a:p>
        </p:txBody>
      </p:sp>
      <p:sp>
        <p:nvSpPr>
          <p:cNvPr id="5" name="Footer Placeholder 4">
            <a:extLst>
              <a:ext uri="{FF2B5EF4-FFF2-40B4-BE49-F238E27FC236}">
                <a16:creationId xmlns:a16="http://schemas.microsoft.com/office/drawing/2014/main" id="{17E6BFFC-A413-4020-ABDB-3725C5CD35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384D8E5-6329-4934-9BD0-EE0D71543F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1DC7D5-C657-4ED3-B662-667C086505A8}" type="slidenum">
              <a:rPr lang="en-IN" smtClean="0"/>
              <a:t>‹#›</a:t>
            </a:fld>
            <a:endParaRPr lang="en-IN"/>
          </a:p>
        </p:txBody>
      </p:sp>
    </p:spTree>
    <p:extLst>
      <p:ext uri="{BB962C8B-B14F-4D97-AF65-F5344CB8AC3E}">
        <p14:creationId xmlns:p14="http://schemas.microsoft.com/office/powerpoint/2010/main" val="3106499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3CA0-2B0A-4DB4-B90B-574BCF4F71D7}"/>
              </a:ext>
            </a:extLst>
          </p:cNvPr>
          <p:cNvSpPr>
            <a:spLocks noGrp="1"/>
          </p:cNvSpPr>
          <p:nvPr>
            <p:ph type="ctrTitle"/>
          </p:nvPr>
        </p:nvSpPr>
        <p:spPr>
          <a:xfrm>
            <a:off x="1524000" y="1122363"/>
            <a:ext cx="9144000" cy="617660"/>
          </a:xfrm>
        </p:spPr>
        <p:txBody>
          <a:bodyPr>
            <a:normAutofit fontScale="90000"/>
          </a:bodyPr>
          <a:lstStyle/>
          <a:p>
            <a:r>
              <a:rPr lang="en-GB" dirty="0"/>
              <a:t>Contemporary OB</a:t>
            </a:r>
            <a:endParaRPr lang="en-IN" dirty="0"/>
          </a:p>
        </p:txBody>
      </p:sp>
      <p:sp>
        <p:nvSpPr>
          <p:cNvPr id="3" name="Subtitle 2">
            <a:extLst>
              <a:ext uri="{FF2B5EF4-FFF2-40B4-BE49-F238E27FC236}">
                <a16:creationId xmlns:a16="http://schemas.microsoft.com/office/drawing/2014/main" id="{E359F258-BEEC-471B-A9E8-7391869CFDD6}"/>
              </a:ext>
            </a:extLst>
          </p:cNvPr>
          <p:cNvSpPr>
            <a:spLocks noGrp="1"/>
          </p:cNvSpPr>
          <p:nvPr>
            <p:ph type="subTitle" idx="1"/>
          </p:nvPr>
        </p:nvSpPr>
        <p:spPr>
          <a:xfrm>
            <a:off x="115411" y="1740023"/>
            <a:ext cx="11967098" cy="5007005"/>
          </a:xfrm>
        </p:spPr>
        <p:txBody>
          <a:bodyPr/>
          <a:lstStyle/>
          <a:p>
            <a:pPr algn="l"/>
            <a:r>
              <a:rPr lang="en-GB" dirty="0"/>
              <a:t>Three aspects of the subject deserve mention here: </a:t>
            </a:r>
          </a:p>
          <a:p>
            <a:pPr marL="457200" indent="-457200" algn="l">
              <a:buAutoNum type="arabicPeriod"/>
            </a:pPr>
            <a:r>
              <a:rPr lang="en-GB" dirty="0"/>
              <a:t>OB is interdisciplinary in focus; </a:t>
            </a:r>
          </a:p>
          <a:p>
            <a:pPr marL="457200" indent="-457200" algn="l">
              <a:buAutoNum type="arabicPeriod"/>
            </a:pPr>
            <a:r>
              <a:rPr lang="en-GB" dirty="0"/>
              <a:t> A particular set of concepts is accepted as defining the scope of OB; and </a:t>
            </a:r>
          </a:p>
          <a:p>
            <a:pPr marL="457200" indent="-457200" algn="l">
              <a:buAutoNum type="arabicPeriod"/>
            </a:pPr>
            <a:r>
              <a:rPr lang="en-GB" dirty="0"/>
              <a:t>3. OB assumes that there is no ‘one best’ answer to a problem</a:t>
            </a:r>
            <a:endParaRPr lang="en-IN" dirty="0"/>
          </a:p>
        </p:txBody>
      </p:sp>
    </p:spTree>
    <p:extLst>
      <p:ext uri="{BB962C8B-B14F-4D97-AF65-F5344CB8AC3E}">
        <p14:creationId xmlns:p14="http://schemas.microsoft.com/office/powerpoint/2010/main" val="910691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7516C1-344F-4B83-8FD9-1212324A206E}"/>
              </a:ext>
            </a:extLst>
          </p:cNvPr>
          <p:cNvSpPr>
            <a:spLocks noGrp="1"/>
          </p:cNvSpPr>
          <p:nvPr>
            <p:ph idx="1"/>
          </p:nvPr>
        </p:nvSpPr>
        <p:spPr>
          <a:xfrm>
            <a:off x="115410" y="266330"/>
            <a:ext cx="11931588" cy="5910633"/>
          </a:xfrm>
        </p:spPr>
        <p:txBody>
          <a:bodyPr/>
          <a:lstStyle/>
          <a:p>
            <a:endParaRPr lang="en-IN" dirty="0"/>
          </a:p>
        </p:txBody>
      </p:sp>
      <p:sp>
        <p:nvSpPr>
          <p:cNvPr id="4" name="Oval 3">
            <a:extLst>
              <a:ext uri="{FF2B5EF4-FFF2-40B4-BE49-F238E27FC236}">
                <a16:creationId xmlns:a16="http://schemas.microsoft.com/office/drawing/2014/main" id="{DEFBF967-02B7-49A0-A2B7-0D1688441E9F}"/>
              </a:ext>
            </a:extLst>
          </p:cNvPr>
          <p:cNvSpPr/>
          <p:nvPr/>
        </p:nvSpPr>
        <p:spPr>
          <a:xfrm>
            <a:off x="180885" y="1345081"/>
            <a:ext cx="1966404" cy="2728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n w="22225">
                  <a:solidFill>
                    <a:schemeClr val="accent2"/>
                  </a:solidFill>
                  <a:prstDash val="solid"/>
                </a:ln>
                <a:solidFill>
                  <a:schemeClr val="accent2">
                    <a:lumMod val="40000"/>
                    <a:lumOff val="60000"/>
                  </a:schemeClr>
                </a:solidFill>
              </a:rPr>
              <a:t>INPUTS</a:t>
            </a:r>
          </a:p>
          <a:p>
            <a:pPr algn="ctr"/>
            <a:r>
              <a:rPr lang="en-GB" dirty="0"/>
              <a:t>Human</a:t>
            </a:r>
          </a:p>
          <a:p>
            <a:pPr algn="ctr"/>
            <a:r>
              <a:rPr lang="en-GB" dirty="0"/>
              <a:t>Material</a:t>
            </a:r>
          </a:p>
          <a:p>
            <a:pPr algn="ctr"/>
            <a:r>
              <a:rPr lang="en-GB" dirty="0"/>
              <a:t>Financial</a:t>
            </a:r>
          </a:p>
          <a:p>
            <a:pPr algn="ctr"/>
            <a:r>
              <a:rPr lang="en-GB" dirty="0"/>
              <a:t>Information</a:t>
            </a:r>
            <a:endParaRPr lang="en-IN" dirty="0"/>
          </a:p>
        </p:txBody>
      </p:sp>
      <p:sp>
        <p:nvSpPr>
          <p:cNvPr id="5" name="Oval 4">
            <a:extLst>
              <a:ext uri="{FF2B5EF4-FFF2-40B4-BE49-F238E27FC236}">
                <a16:creationId xmlns:a16="http://schemas.microsoft.com/office/drawing/2014/main" id="{005D6730-F04B-4B88-8650-BC8421FCE9A3}"/>
              </a:ext>
            </a:extLst>
          </p:cNvPr>
          <p:cNvSpPr/>
          <p:nvPr/>
        </p:nvSpPr>
        <p:spPr>
          <a:xfrm>
            <a:off x="9524816" y="1262214"/>
            <a:ext cx="2549185" cy="25390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n w="22225">
                  <a:solidFill>
                    <a:schemeClr val="accent2"/>
                  </a:solidFill>
                  <a:prstDash val="solid"/>
                </a:ln>
                <a:solidFill>
                  <a:schemeClr val="accent2">
                    <a:lumMod val="40000"/>
                    <a:lumOff val="60000"/>
                  </a:schemeClr>
                </a:solidFill>
              </a:rPr>
              <a:t>OUTPUTS</a:t>
            </a:r>
          </a:p>
          <a:p>
            <a:pPr algn="ctr"/>
            <a:r>
              <a:rPr lang="en-GB"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Product/Services</a:t>
            </a:r>
          </a:p>
          <a:p>
            <a:pPr algn="ctr"/>
            <a:r>
              <a:rPr lang="en-GB"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Profits/Losses</a:t>
            </a:r>
          </a:p>
          <a:p>
            <a:pPr algn="ctr"/>
            <a:r>
              <a:rPr lang="en-GB"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Employee behaviour</a:t>
            </a:r>
          </a:p>
          <a:p>
            <a:pPr algn="ctr"/>
            <a:r>
              <a:rPr lang="en-GB" b="1" dirty="0" err="1">
                <a:ln w="10160">
                  <a:solidFill>
                    <a:schemeClr val="accent5"/>
                  </a:solidFill>
                  <a:prstDash val="solid"/>
                </a:ln>
                <a:solidFill>
                  <a:srgbClr val="FFFFFF"/>
                </a:solidFill>
                <a:effectLst>
                  <a:outerShdw blurRad="38100" dist="22860" dir="5400000" algn="tl" rotWithShape="0">
                    <a:srgbClr val="000000">
                      <a:alpha val="30000"/>
                    </a:srgbClr>
                  </a:outerShdw>
                </a:effectLst>
              </a:rPr>
              <a:t>Additioanl</a:t>
            </a:r>
            <a:r>
              <a:rPr lang="en-GB"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Behaviour</a:t>
            </a:r>
          </a:p>
          <a:p>
            <a:pPr algn="ctr"/>
            <a:endParaRPr lang="en-IN" b="1" dirty="0">
              <a:ln w="22225">
                <a:solidFill>
                  <a:schemeClr val="accent2"/>
                </a:solidFill>
                <a:prstDash val="solid"/>
              </a:ln>
              <a:solidFill>
                <a:schemeClr val="accent2">
                  <a:lumMod val="40000"/>
                  <a:lumOff val="60000"/>
                </a:schemeClr>
              </a:solidFill>
            </a:endParaRPr>
          </a:p>
        </p:txBody>
      </p:sp>
      <p:cxnSp>
        <p:nvCxnSpPr>
          <p:cNvPr id="7" name="Straight Arrow Connector 6">
            <a:extLst>
              <a:ext uri="{FF2B5EF4-FFF2-40B4-BE49-F238E27FC236}">
                <a16:creationId xmlns:a16="http://schemas.microsoft.com/office/drawing/2014/main" id="{F00690B2-A8AA-42D7-9002-1745D1035F97}"/>
              </a:ext>
            </a:extLst>
          </p:cNvPr>
          <p:cNvCxnSpPr>
            <a:cxnSpLocks/>
          </p:cNvCxnSpPr>
          <p:nvPr/>
        </p:nvCxnSpPr>
        <p:spPr>
          <a:xfrm>
            <a:off x="11291657" y="3657600"/>
            <a:ext cx="0" cy="1632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8C164CD-5808-4D88-A95C-5C31998C4AFD}"/>
              </a:ext>
            </a:extLst>
          </p:cNvPr>
          <p:cNvCxnSpPr>
            <a:cxnSpLocks/>
          </p:cNvCxnSpPr>
          <p:nvPr/>
        </p:nvCxnSpPr>
        <p:spPr>
          <a:xfrm flipH="1">
            <a:off x="1040165" y="5258539"/>
            <a:ext cx="10251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B573005-D49F-4AB7-849F-A4167F357F26}"/>
              </a:ext>
            </a:extLst>
          </p:cNvPr>
          <p:cNvCxnSpPr>
            <a:cxnSpLocks/>
          </p:cNvCxnSpPr>
          <p:nvPr/>
        </p:nvCxnSpPr>
        <p:spPr>
          <a:xfrm flipV="1">
            <a:off x="1053482" y="4063546"/>
            <a:ext cx="7397" cy="1120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79AF7E1-2D50-4AE4-94DA-9BCB76CFA29A}"/>
              </a:ext>
            </a:extLst>
          </p:cNvPr>
          <p:cNvSpPr/>
          <p:nvPr/>
        </p:nvSpPr>
        <p:spPr>
          <a:xfrm>
            <a:off x="3639846" y="1368640"/>
            <a:ext cx="4589755" cy="266330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BB9A3F82-A4CC-4991-8B0A-9C6D3C16BB07}"/>
              </a:ext>
            </a:extLst>
          </p:cNvPr>
          <p:cNvSpPr/>
          <p:nvPr/>
        </p:nvSpPr>
        <p:spPr>
          <a:xfrm>
            <a:off x="3873992" y="1599461"/>
            <a:ext cx="1395274" cy="824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Receipt of orders</a:t>
            </a:r>
            <a:endParaRPr lang="en-IN" dirty="0"/>
          </a:p>
        </p:txBody>
      </p:sp>
      <p:sp>
        <p:nvSpPr>
          <p:cNvPr id="20" name="Rectangle 19">
            <a:extLst>
              <a:ext uri="{FF2B5EF4-FFF2-40B4-BE49-F238E27FC236}">
                <a16:creationId xmlns:a16="http://schemas.microsoft.com/office/drawing/2014/main" id="{9C63F42B-A6A3-4860-AA81-55467C5500E4}"/>
              </a:ext>
            </a:extLst>
          </p:cNvPr>
          <p:cNvSpPr/>
          <p:nvPr/>
        </p:nvSpPr>
        <p:spPr>
          <a:xfrm>
            <a:off x="4989251" y="2941468"/>
            <a:ext cx="2246050" cy="824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Products</a:t>
            </a:r>
            <a:endParaRPr lang="en-IN" dirty="0"/>
          </a:p>
        </p:txBody>
      </p:sp>
      <p:sp>
        <p:nvSpPr>
          <p:cNvPr id="21" name="Rectangle 20">
            <a:extLst>
              <a:ext uri="{FF2B5EF4-FFF2-40B4-BE49-F238E27FC236}">
                <a16:creationId xmlns:a16="http://schemas.microsoft.com/office/drawing/2014/main" id="{A5892458-853D-44FB-A1FD-A6C9DCE07AD6}"/>
              </a:ext>
            </a:extLst>
          </p:cNvPr>
          <p:cNvSpPr/>
          <p:nvPr/>
        </p:nvSpPr>
        <p:spPr>
          <a:xfrm>
            <a:off x="6606280" y="1599461"/>
            <a:ext cx="1464632" cy="824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Order fulfilment</a:t>
            </a:r>
            <a:endParaRPr lang="en-IN" dirty="0"/>
          </a:p>
        </p:txBody>
      </p:sp>
      <p:cxnSp>
        <p:nvCxnSpPr>
          <p:cNvPr id="23" name="Straight Arrow Connector 22">
            <a:extLst>
              <a:ext uri="{FF2B5EF4-FFF2-40B4-BE49-F238E27FC236}">
                <a16:creationId xmlns:a16="http://schemas.microsoft.com/office/drawing/2014/main" id="{035FC5CC-A553-40E2-97CF-7A18EF3BD15D}"/>
              </a:ext>
            </a:extLst>
          </p:cNvPr>
          <p:cNvCxnSpPr/>
          <p:nvPr/>
        </p:nvCxnSpPr>
        <p:spPr>
          <a:xfrm>
            <a:off x="5269266" y="1890944"/>
            <a:ext cx="133701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8FA2503-3ADC-49E7-94DA-77C164FECFAF}"/>
              </a:ext>
            </a:extLst>
          </p:cNvPr>
          <p:cNvCxnSpPr>
            <a:cxnSpLocks/>
          </p:cNvCxnSpPr>
          <p:nvPr/>
        </p:nvCxnSpPr>
        <p:spPr>
          <a:xfrm>
            <a:off x="7821227" y="2423604"/>
            <a:ext cx="0" cy="10053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1DB2E02-C470-4669-BA4F-31CAEDD08802}"/>
              </a:ext>
            </a:extLst>
          </p:cNvPr>
          <p:cNvCxnSpPr>
            <a:cxnSpLocks/>
          </p:cNvCxnSpPr>
          <p:nvPr/>
        </p:nvCxnSpPr>
        <p:spPr>
          <a:xfrm>
            <a:off x="7235301" y="3429000"/>
            <a:ext cx="58592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89DD891-D573-4CAA-AAB5-FFCB9AFFA86F}"/>
              </a:ext>
            </a:extLst>
          </p:cNvPr>
          <p:cNvCxnSpPr>
            <a:cxnSpLocks/>
          </p:cNvCxnSpPr>
          <p:nvPr/>
        </p:nvCxnSpPr>
        <p:spPr>
          <a:xfrm>
            <a:off x="4120718" y="2419165"/>
            <a:ext cx="0" cy="10053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7DE4E5-9AA3-4667-A41B-AB4761EA13F2}"/>
              </a:ext>
            </a:extLst>
          </p:cNvPr>
          <p:cNvCxnSpPr>
            <a:cxnSpLocks/>
          </p:cNvCxnSpPr>
          <p:nvPr/>
        </p:nvCxnSpPr>
        <p:spPr>
          <a:xfrm>
            <a:off x="4120718" y="3428260"/>
            <a:ext cx="86853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A560267-5BD8-4AA5-BB28-5A2031884D58}"/>
              </a:ext>
            </a:extLst>
          </p:cNvPr>
          <p:cNvCxnSpPr>
            <a:cxnSpLocks/>
          </p:cNvCxnSpPr>
          <p:nvPr/>
        </p:nvCxnSpPr>
        <p:spPr>
          <a:xfrm>
            <a:off x="1988598" y="2762434"/>
            <a:ext cx="1651247" cy="41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2E4A9F0-4E21-44A0-91FB-FAC0887FF936}"/>
              </a:ext>
            </a:extLst>
          </p:cNvPr>
          <p:cNvCxnSpPr>
            <a:cxnSpLocks/>
          </p:cNvCxnSpPr>
          <p:nvPr/>
        </p:nvCxnSpPr>
        <p:spPr>
          <a:xfrm flipV="1">
            <a:off x="8229601" y="2921863"/>
            <a:ext cx="1349405" cy="19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07AC99BE-968E-43FA-9AE7-D34E86087201}"/>
              </a:ext>
            </a:extLst>
          </p:cNvPr>
          <p:cNvSpPr txBox="1"/>
          <p:nvPr/>
        </p:nvSpPr>
        <p:spPr>
          <a:xfrm>
            <a:off x="8227751" y="1933113"/>
            <a:ext cx="914400" cy="914400"/>
          </a:xfrm>
          <a:prstGeom prst="rect">
            <a:avLst/>
          </a:prstGeom>
          <a:noFill/>
        </p:spPr>
        <p:txBody>
          <a:bodyPr wrap="square" rtlCol="0">
            <a:spAutoFit/>
          </a:bodyPr>
          <a:lstStyle/>
          <a:p>
            <a:endParaRPr lang="en-IN" dirty="0"/>
          </a:p>
        </p:txBody>
      </p:sp>
      <p:sp>
        <p:nvSpPr>
          <p:cNvPr id="56" name="TextBox 55">
            <a:extLst>
              <a:ext uri="{FF2B5EF4-FFF2-40B4-BE49-F238E27FC236}">
                <a16:creationId xmlns:a16="http://schemas.microsoft.com/office/drawing/2014/main" id="{32C9260C-A625-44F4-BC45-04957E690E06}"/>
              </a:ext>
            </a:extLst>
          </p:cNvPr>
          <p:cNvSpPr txBox="1"/>
          <p:nvPr/>
        </p:nvSpPr>
        <p:spPr>
          <a:xfrm>
            <a:off x="2060732" y="2144528"/>
            <a:ext cx="1786257" cy="646331"/>
          </a:xfrm>
          <a:prstGeom prst="rect">
            <a:avLst/>
          </a:prstGeom>
          <a:noFill/>
        </p:spPr>
        <p:txBody>
          <a:bodyPr wrap="square" rtlCol="0">
            <a:spAutoFit/>
          </a:bodyPr>
          <a:lstStyle/>
          <a:p>
            <a:r>
              <a:rPr lang="en-GB" dirty="0"/>
              <a:t>Imports from the environment</a:t>
            </a:r>
            <a:endParaRPr lang="en-IN" dirty="0"/>
          </a:p>
        </p:txBody>
      </p:sp>
      <p:sp>
        <p:nvSpPr>
          <p:cNvPr id="57" name="TextBox 56">
            <a:extLst>
              <a:ext uri="{FF2B5EF4-FFF2-40B4-BE49-F238E27FC236}">
                <a16:creationId xmlns:a16="http://schemas.microsoft.com/office/drawing/2014/main" id="{AF3BFF8F-E24C-478E-AD0C-CFC5057F41D3}"/>
              </a:ext>
            </a:extLst>
          </p:cNvPr>
          <p:cNvSpPr txBox="1"/>
          <p:nvPr/>
        </p:nvSpPr>
        <p:spPr>
          <a:xfrm>
            <a:off x="8175231" y="2208556"/>
            <a:ext cx="1786257" cy="646331"/>
          </a:xfrm>
          <a:prstGeom prst="rect">
            <a:avLst/>
          </a:prstGeom>
          <a:noFill/>
        </p:spPr>
        <p:txBody>
          <a:bodyPr wrap="square" rtlCol="0">
            <a:spAutoFit/>
          </a:bodyPr>
          <a:lstStyle/>
          <a:p>
            <a:r>
              <a:rPr lang="en-GB" dirty="0"/>
              <a:t>Exports to the environment</a:t>
            </a:r>
            <a:endParaRPr lang="en-IN" dirty="0"/>
          </a:p>
        </p:txBody>
      </p:sp>
      <p:sp>
        <p:nvSpPr>
          <p:cNvPr id="61" name="TextBox 60">
            <a:extLst>
              <a:ext uri="{FF2B5EF4-FFF2-40B4-BE49-F238E27FC236}">
                <a16:creationId xmlns:a16="http://schemas.microsoft.com/office/drawing/2014/main" id="{A3D69570-1628-4D09-87D8-A1BCAC878D35}"/>
              </a:ext>
            </a:extLst>
          </p:cNvPr>
          <p:cNvSpPr txBox="1"/>
          <p:nvPr/>
        </p:nvSpPr>
        <p:spPr>
          <a:xfrm>
            <a:off x="5637320" y="2858610"/>
            <a:ext cx="914400" cy="914400"/>
          </a:xfrm>
          <a:prstGeom prst="rect">
            <a:avLst/>
          </a:prstGeom>
          <a:noFill/>
        </p:spPr>
        <p:txBody>
          <a:bodyPr wrap="square" rtlCol="0">
            <a:spAutoFit/>
          </a:bodyPr>
          <a:lstStyle/>
          <a:p>
            <a:endParaRPr lang="en-IN" dirty="0"/>
          </a:p>
        </p:txBody>
      </p:sp>
      <p:sp>
        <p:nvSpPr>
          <p:cNvPr id="62" name="TextBox 61">
            <a:extLst>
              <a:ext uri="{FF2B5EF4-FFF2-40B4-BE49-F238E27FC236}">
                <a16:creationId xmlns:a16="http://schemas.microsoft.com/office/drawing/2014/main" id="{47A9AF4B-3FC6-4389-B565-70CBE283AC8B}"/>
              </a:ext>
            </a:extLst>
          </p:cNvPr>
          <p:cNvSpPr txBox="1"/>
          <p:nvPr/>
        </p:nvSpPr>
        <p:spPr>
          <a:xfrm>
            <a:off x="5136658" y="988953"/>
            <a:ext cx="1596130" cy="369332"/>
          </a:xfrm>
          <a:prstGeom prst="rect">
            <a:avLst/>
          </a:prstGeom>
          <a:noFill/>
        </p:spPr>
        <p:txBody>
          <a:bodyPr wrap="square" rtlCol="0">
            <a:spAutoFit/>
          </a:bodyPr>
          <a:lstStyle/>
          <a:p>
            <a:r>
              <a:rPr lang="en-GB" dirty="0"/>
              <a:t>organisation</a:t>
            </a:r>
            <a:endParaRPr lang="en-IN" dirty="0"/>
          </a:p>
        </p:txBody>
      </p:sp>
      <p:sp>
        <p:nvSpPr>
          <p:cNvPr id="63" name="TextBox 62">
            <a:extLst>
              <a:ext uri="{FF2B5EF4-FFF2-40B4-BE49-F238E27FC236}">
                <a16:creationId xmlns:a16="http://schemas.microsoft.com/office/drawing/2014/main" id="{BB709AB8-6493-4ABC-908F-E04DEFA7C36E}"/>
              </a:ext>
            </a:extLst>
          </p:cNvPr>
          <p:cNvSpPr txBox="1"/>
          <p:nvPr/>
        </p:nvSpPr>
        <p:spPr>
          <a:xfrm>
            <a:off x="5136658" y="4807543"/>
            <a:ext cx="1596130" cy="369332"/>
          </a:xfrm>
          <a:prstGeom prst="rect">
            <a:avLst/>
          </a:prstGeom>
          <a:noFill/>
        </p:spPr>
        <p:txBody>
          <a:bodyPr wrap="square" rtlCol="0">
            <a:spAutoFit/>
          </a:bodyPr>
          <a:lstStyle/>
          <a:p>
            <a:r>
              <a:rPr lang="en-GB" dirty="0"/>
              <a:t>feedback</a:t>
            </a:r>
            <a:endParaRPr lang="en-IN" dirty="0"/>
          </a:p>
        </p:txBody>
      </p:sp>
      <p:sp>
        <p:nvSpPr>
          <p:cNvPr id="64" name="TextBox 63">
            <a:extLst>
              <a:ext uri="{FF2B5EF4-FFF2-40B4-BE49-F238E27FC236}">
                <a16:creationId xmlns:a16="http://schemas.microsoft.com/office/drawing/2014/main" id="{E378AC35-E8CA-4BBA-958C-9C8F09B3AB69}"/>
              </a:ext>
            </a:extLst>
          </p:cNvPr>
          <p:cNvSpPr txBox="1"/>
          <p:nvPr/>
        </p:nvSpPr>
        <p:spPr>
          <a:xfrm>
            <a:off x="5637320" y="2858610"/>
            <a:ext cx="914400" cy="914400"/>
          </a:xfrm>
          <a:prstGeom prst="rect">
            <a:avLst/>
          </a:prstGeom>
          <a:noFill/>
        </p:spPr>
        <p:txBody>
          <a:bodyPr wrap="square" rtlCol="0">
            <a:spAutoFit/>
          </a:bodyPr>
          <a:lstStyle/>
          <a:p>
            <a:endParaRPr lang="en-IN" dirty="0"/>
          </a:p>
        </p:txBody>
      </p:sp>
      <p:sp>
        <p:nvSpPr>
          <p:cNvPr id="67" name="TextBox 66">
            <a:extLst>
              <a:ext uri="{FF2B5EF4-FFF2-40B4-BE49-F238E27FC236}">
                <a16:creationId xmlns:a16="http://schemas.microsoft.com/office/drawing/2014/main" id="{9FA31CEB-A91A-498A-ABDE-92A37FE1DDC5}"/>
              </a:ext>
            </a:extLst>
          </p:cNvPr>
          <p:cNvSpPr txBox="1"/>
          <p:nvPr/>
        </p:nvSpPr>
        <p:spPr>
          <a:xfrm>
            <a:off x="2228295" y="5474277"/>
            <a:ext cx="7350711" cy="369332"/>
          </a:xfrm>
          <a:prstGeom prst="rect">
            <a:avLst/>
          </a:prstGeom>
          <a:noFill/>
        </p:spPr>
        <p:txBody>
          <a:bodyPr wrap="square" rtlCol="0">
            <a:spAutoFit/>
          </a:bodyPr>
          <a:lstStyle/>
          <a:p>
            <a:r>
              <a:rPr lang="en-GB" dirty="0"/>
              <a:t>Fig: Systems approach to org:</a:t>
            </a:r>
            <a:endParaRPr lang="en-IN" dirty="0"/>
          </a:p>
        </p:txBody>
      </p:sp>
    </p:spTree>
    <p:extLst>
      <p:ext uri="{BB962C8B-B14F-4D97-AF65-F5344CB8AC3E}">
        <p14:creationId xmlns:p14="http://schemas.microsoft.com/office/powerpoint/2010/main" val="3146464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0566C1-D500-4D12-B056-FA62EB168900}"/>
              </a:ext>
            </a:extLst>
          </p:cNvPr>
          <p:cNvSpPr>
            <a:spLocks noGrp="1"/>
          </p:cNvSpPr>
          <p:nvPr>
            <p:ph idx="1"/>
          </p:nvPr>
        </p:nvSpPr>
        <p:spPr>
          <a:xfrm>
            <a:off x="346230" y="284085"/>
            <a:ext cx="11363418" cy="6400800"/>
          </a:xfrm>
        </p:spPr>
        <p:txBody>
          <a:bodyPr>
            <a:normAutofit/>
          </a:bodyPr>
          <a:lstStyle/>
          <a:p>
            <a:r>
              <a:rPr lang="en-GB" b="1" u="sng" dirty="0"/>
              <a:t>Productivity Approach: </a:t>
            </a:r>
          </a:p>
          <a:p>
            <a:pPr algn="just"/>
            <a:r>
              <a:rPr lang="en-GB" dirty="0"/>
              <a:t>Productivity, which is the ratio of output to input, is a measure of an organisation’s effectiveness. </a:t>
            </a:r>
          </a:p>
          <a:p>
            <a:pPr algn="just"/>
            <a:r>
              <a:rPr lang="en-GB" dirty="0"/>
              <a:t>It also reveals the manager’s efficiency in optimising resource utilisation.</a:t>
            </a:r>
          </a:p>
          <a:p>
            <a:pPr algn="just"/>
            <a:r>
              <a:rPr lang="en-GB" dirty="0"/>
              <a:t> </a:t>
            </a:r>
            <a:r>
              <a:rPr lang="en-GB" dirty="0">
                <a:solidFill>
                  <a:srgbClr val="FF0000"/>
                </a:solidFill>
              </a:rPr>
              <a:t>The higher the numerical value of this ratio, the greater the efficiency.</a:t>
            </a:r>
          </a:p>
          <a:p>
            <a:pPr algn="just"/>
            <a:r>
              <a:rPr lang="en-GB" dirty="0"/>
              <a:t> Productivity is generally measured in terms of economic inputs and outputs, but human and social inputs and outputs are also important. </a:t>
            </a:r>
          </a:p>
          <a:p>
            <a:pPr algn="just"/>
            <a:r>
              <a:rPr lang="en-GB" dirty="0"/>
              <a:t>For example, if better OB can improve job satisfaction, a human output or benefit occurs. In the same manner, when employee development programmes lead to a by-product of better citizens in a community, a valuable social output occurs. </a:t>
            </a:r>
          </a:p>
          <a:p>
            <a:pPr algn="just"/>
            <a:r>
              <a:rPr lang="en-GB" dirty="0"/>
              <a:t>OB decisions typically involve human, social, and/or economic issues, and so productivity, usually a significant part of these decisions, is recognised and discussed extensively in the literature on OB.</a:t>
            </a:r>
            <a:endParaRPr lang="en-IN" dirty="0"/>
          </a:p>
        </p:txBody>
      </p:sp>
    </p:spTree>
    <p:extLst>
      <p:ext uri="{BB962C8B-B14F-4D97-AF65-F5344CB8AC3E}">
        <p14:creationId xmlns:p14="http://schemas.microsoft.com/office/powerpoint/2010/main" val="3616474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19F806-B5B5-453C-8DE5-826DF99BF7A1}"/>
              </a:ext>
            </a:extLst>
          </p:cNvPr>
          <p:cNvSpPr>
            <a:spLocks noGrp="1"/>
          </p:cNvSpPr>
          <p:nvPr>
            <p:ph idx="1"/>
          </p:nvPr>
        </p:nvSpPr>
        <p:spPr>
          <a:xfrm>
            <a:off x="-1" y="266330"/>
            <a:ext cx="12192001" cy="6591670"/>
          </a:xfrm>
        </p:spPr>
        <p:txBody>
          <a:bodyPr/>
          <a:lstStyle/>
          <a:p>
            <a:r>
              <a:rPr lang="en-GB" b="1" u="sng" dirty="0"/>
              <a:t>Interactionalism:</a:t>
            </a:r>
            <a:r>
              <a:rPr lang="en-GB" dirty="0"/>
              <a:t> </a:t>
            </a:r>
          </a:p>
          <a:p>
            <a:r>
              <a:rPr lang="en-GB" dirty="0"/>
              <a:t>Interactionalism is a relatively new approach to understanding behaviour in organisational settings. </a:t>
            </a:r>
          </a:p>
          <a:p>
            <a:r>
              <a:rPr lang="en-GB" dirty="0"/>
              <a:t>First presented in terms of interactional psychology, this view assumes that individual behaviour results from a continuous and multidirectional interaction between characteristics of the person and of the situation.</a:t>
            </a:r>
          </a:p>
          <a:p>
            <a:r>
              <a:rPr lang="en-GB" dirty="0"/>
              <a:t> More specifically, interactionalism attempts to explain how people select, interpret, and change various situations. </a:t>
            </a:r>
          </a:p>
          <a:p>
            <a:r>
              <a:rPr lang="en-GB" dirty="0"/>
              <a:t>Fig.  Below illustrates this perspective. It should be noted that the individual and the situation are presumed to interact continuously. This interaction is what determines an individual’s behaviour.</a:t>
            </a:r>
            <a:endParaRPr lang="en-IN" dirty="0"/>
          </a:p>
        </p:txBody>
      </p:sp>
      <p:sp>
        <p:nvSpPr>
          <p:cNvPr id="4" name="Rectangle 3">
            <a:extLst>
              <a:ext uri="{FF2B5EF4-FFF2-40B4-BE49-F238E27FC236}">
                <a16:creationId xmlns:a16="http://schemas.microsoft.com/office/drawing/2014/main" id="{E124A617-B6B1-48D2-A0BF-47D049F752B3}"/>
              </a:ext>
            </a:extLst>
          </p:cNvPr>
          <p:cNvSpPr/>
          <p:nvPr/>
        </p:nvSpPr>
        <p:spPr>
          <a:xfrm>
            <a:off x="6951216" y="4838330"/>
            <a:ext cx="1828800" cy="772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Individual</a:t>
            </a:r>
            <a:endParaRPr lang="en-IN" dirty="0"/>
          </a:p>
        </p:txBody>
      </p:sp>
      <p:sp>
        <p:nvSpPr>
          <p:cNvPr id="5" name="Rectangle 4">
            <a:extLst>
              <a:ext uri="{FF2B5EF4-FFF2-40B4-BE49-F238E27FC236}">
                <a16:creationId xmlns:a16="http://schemas.microsoft.com/office/drawing/2014/main" id="{630273BF-6B4C-4548-BD3D-FDEDCB8E4666}"/>
              </a:ext>
            </a:extLst>
          </p:cNvPr>
          <p:cNvSpPr/>
          <p:nvPr/>
        </p:nvSpPr>
        <p:spPr>
          <a:xfrm>
            <a:off x="6951216" y="6085643"/>
            <a:ext cx="1828800" cy="772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Situation</a:t>
            </a:r>
            <a:endParaRPr lang="en-IN" dirty="0"/>
          </a:p>
        </p:txBody>
      </p:sp>
      <p:cxnSp>
        <p:nvCxnSpPr>
          <p:cNvPr id="7" name="Straight Arrow Connector 6">
            <a:extLst>
              <a:ext uri="{FF2B5EF4-FFF2-40B4-BE49-F238E27FC236}">
                <a16:creationId xmlns:a16="http://schemas.microsoft.com/office/drawing/2014/main" id="{E5421628-B1B6-427A-BE74-7F744840F25C}"/>
              </a:ext>
            </a:extLst>
          </p:cNvPr>
          <p:cNvCxnSpPr/>
          <p:nvPr/>
        </p:nvCxnSpPr>
        <p:spPr>
          <a:xfrm>
            <a:off x="7421732" y="5610687"/>
            <a:ext cx="0" cy="474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B0FE639-A229-4185-A8A3-501FEAB4E96F}"/>
              </a:ext>
            </a:extLst>
          </p:cNvPr>
          <p:cNvCxnSpPr>
            <a:stCxn id="4" idx="3"/>
          </p:cNvCxnSpPr>
          <p:nvPr/>
        </p:nvCxnSpPr>
        <p:spPr>
          <a:xfrm flipV="1">
            <a:off x="8780016" y="5224508"/>
            <a:ext cx="113634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A9E9F4A-3756-433A-B6A4-51DFB2C525A8}"/>
              </a:ext>
            </a:extLst>
          </p:cNvPr>
          <p:cNvCxnSpPr>
            <a:cxnSpLocks/>
          </p:cNvCxnSpPr>
          <p:nvPr/>
        </p:nvCxnSpPr>
        <p:spPr>
          <a:xfrm flipV="1">
            <a:off x="9916357" y="5224508"/>
            <a:ext cx="0" cy="14603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5004391-DF0B-4FE3-ABA0-D69E9D433F4A}"/>
              </a:ext>
            </a:extLst>
          </p:cNvPr>
          <p:cNvCxnSpPr/>
          <p:nvPr/>
        </p:nvCxnSpPr>
        <p:spPr>
          <a:xfrm flipV="1">
            <a:off x="8780016" y="6695981"/>
            <a:ext cx="113634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56317FC-C576-4472-85AA-DFF086101675}"/>
              </a:ext>
            </a:extLst>
          </p:cNvPr>
          <p:cNvCxnSpPr/>
          <p:nvPr/>
        </p:nvCxnSpPr>
        <p:spPr>
          <a:xfrm flipV="1">
            <a:off x="5814875" y="5253359"/>
            <a:ext cx="113634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ADBCBD-9AFF-4366-91FF-00606B297611}"/>
              </a:ext>
            </a:extLst>
          </p:cNvPr>
          <p:cNvCxnSpPr>
            <a:cxnSpLocks/>
          </p:cNvCxnSpPr>
          <p:nvPr/>
        </p:nvCxnSpPr>
        <p:spPr>
          <a:xfrm>
            <a:off x="5814875" y="5253359"/>
            <a:ext cx="0" cy="13383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20FC95C-E81F-4761-9A0D-B8698192F751}"/>
              </a:ext>
            </a:extLst>
          </p:cNvPr>
          <p:cNvCxnSpPr/>
          <p:nvPr/>
        </p:nvCxnSpPr>
        <p:spPr>
          <a:xfrm flipV="1">
            <a:off x="5814875" y="6591670"/>
            <a:ext cx="113634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5908E7B-BF81-4FAA-92BE-78A4A47274D1}"/>
              </a:ext>
            </a:extLst>
          </p:cNvPr>
          <p:cNvCxnSpPr/>
          <p:nvPr/>
        </p:nvCxnSpPr>
        <p:spPr>
          <a:xfrm flipV="1">
            <a:off x="7585970" y="5610687"/>
            <a:ext cx="115409" cy="474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8717C62-0AC8-495D-A239-A9779EF04877}"/>
              </a:ext>
            </a:extLst>
          </p:cNvPr>
          <p:cNvCxnSpPr>
            <a:cxnSpLocks/>
          </p:cNvCxnSpPr>
          <p:nvPr/>
        </p:nvCxnSpPr>
        <p:spPr>
          <a:xfrm>
            <a:off x="7865616" y="5610687"/>
            <a:ext cx="164238" cy="474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40E7DCF-9606-47EF-B867-FA2EB07186EA}"/>
              </a:ext>
            </a:extLst>
          </p:cNvPr>
          <p:cNvCxnSpPr/>
          <p:nvPr/>
        </p:nvCxnSpPr>
        <p:spPr>
          <a:xfrm flipV="1">
            <a:off x="8287306" y="5599589"/>
            <a:ext cx="115409" cy="474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83C7EEB-0DFE-48D6-90AE-4DFB8C9EFE40}"/>
              </a:ext>
            </a:extLst>
          </p:cNvPr>
          <p:cNvCxnSpPr/>
          <p:nvPr/>
        </p:nvCxnSpPr>
        <p:spPr>
          <a:xfrm>
            <a:off x="9916357" y="5848165"/>
            <a:ext cx="5060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D1208A6C-BFEC-404F-9324-D525E1EE61A0}"/>
              </a:ext>
            </a:extLst>
          </p:cNvPr>
          <p:cNvSpPr/>
          <p:nvPr/>
        </p:nvSpPr>
        <p:spPr>
          <a:xfrm>
            <a:off x="10422384" y="5475302"/>
            <a:ext cx="1664561" cy="745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Behaviour</a:t>
            </a:r>
            <a:endParaRPr lang="en-IN" dirty="0"/>
          </a:p>
        </p:txBody>
      </p:sp>
    </p:spTree>
    <p:extLst>
      <p:ext uri="{BB962C8B-B14F-4D97-AF65-F5344CB8AC3E}">
        <p14:creationId xmlns:p14="http://schemas.microsoft.com/office/powerpoint/2010/main" val="2076329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Organizational Behavior Explained: Definition, Importance, Nature, Model">
            <a:extLst>
              <a:ext uri="{FF2B5EF4-FFF2-40B4-BE49-F238E27FC236}">
                <a16:creationId xmlns:a16="http://schemas.microsoft.com/office/drawing/2014/main" id="{806A760C-D3BC-4C48-8916-81BD9C89DD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6949" y="665824"/>
            <a:ext cx="11026066" cy="5948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0320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EB2A35-31FD-4005-BC71-755B7C27C8ED}"/>
              </a:ext>
            </a:extLst>
          </p:cNvPr>
          <p:cNvSpPr>
            <a:spLocks noGrp="1"/>
          </p:cNvSpPr>
          <p:nvPr>
            <p:ph idx="1"/>
          </p:nvPr>
        </p:nvSpPr>
        <p:spPr>
          <a:xfrm>
            <a:off x="133165" y="213064"/>
            <a:ext cx="11993732" cy="5963899"/>
          </a:xfrm>
        </p:spPr>
        <p:txBody>
          <a:bodyPr>
            <a:normAutofit/>
          </a:bodyPr>
          <a:lstStyle/>
          <a:p>
            <a:pPr algn="just"/>
            <a:r>
              <a:rPr lang="en-GB" dirty="0"/>
              <a:t>OB considers that organizations are made up of levels, moving up from the </a:t>
            </a:r>
            <a:r>
              <a:rPr lang="en-GB" dirty="0">
                <a:solidFill>
                  <a:srgbClr val="FF0000"/>
                </a:solidFill>
              </a:rPr>
              <a:t>individual, to the group, to the entire organizational structure. </a:t>
            </a:r>
          </a:p>
          <a:p>
            <a:pPr algn="just"/>
            <a:r>
              <a:rPr lang="en-GB" dirty="0"/>
              <a:t>Each level contributes to the variety of activities that occur in today’s workplace.</a:t>
            </a:r>
          </a:p>
          <a:p>
            <a:pPr algn="just"/>
            <a:r>
              <a:rPr lang="en-GB" dirty="0"/>
              <a:t> The three basic levels are like building blocks:</a:t>
            </a:r>
          </a:p>
          <a:p>
            <a:pPr algn="just"/>
            <a:r>
              <a:rPr lang="en-GB" dirty="0"/>
              <a:t> Each level is constructed upon the previous level. </a:t>
            </a:r>
          </a:p>
          <a:p>
            <a:pPr algn="just"/>
            <a:r>
              <a:rPr lang="en-GB" dirty="0"/>
              <a:t>Group concepts grow out of the foundation we lay out in the section on individual behaviour. </a:t>
            </a:r>
          </a:p>
          <a:p>
            <a:pPr algn="just"/>
            <a:r>
              <a:rPr lang="en-GB" dirty="0"/>
              <a:t>We then overlay structural constraints on the individual and group in order to arrive at OB. </a:t>
            </a:r>
          </a:p>
          <a:p>
            <a:pPr algn="just"/>
            <a:r>
              <a:rPr lang="en-GB" dirty="0"/>
              <a:t>When we look at the different levels in the organization, we recognize that each has challenges that can affect how the levels above and/or below might operate.</a:t>
            </a:r>
            <a:endParaRPr lang="en-IN" dirty="0"/>
          </a:p>
        </p:txBody>
      </p:sp>
    </p:spTree>
    <p:extLst>
      <p:ext uri="{BB962C8B-B14F-4D97-AF65-F5344CB8AC3E}">
        <p14:creationId xmlns:p14="http://schemas.microsoft.com/office/powerpoint/2010/main" val="3319659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66083-2C13-430E-B30B-193CBB6974BF}"/>
              </a:ext>
            </a:extLst>
          </p:cNvPr>
          <p:cNvSpPr>
            <a:spLocks noGrp="1"/>
          </p:cNvSpPr>
          <p:nvPr>
            <p:ph idx="1"/>
          </p:nvPr>
        </p:nvSpPr>
        <p:spPr>
          <a:xfrm>
            <a:off x="177553" y="275208"/>
            <a:ext cx="11176247" cy="5901755"/>
          </a:xfrm>
        </p:spPr>
        <p:txBody>
          <a:bodyPr/>
          <a:lstStyle/>
          <a:p>
            <a:pPr marL="285750" indent="-285750">
              <a:buFont typeface="Arial" panose="020B0604020202020204" pitchFamily="34" charset="0"/>
              <a:buChar char="•"/>
            </a:pPr>
            <a:r>
              <a:rPr lang="en-GB" dirty="0"/>
              <a:t>At the individual level, managers and employees need to learn how to work with people who may be different from themselves in a variety of dimensions, </a:t>
            </a:r>
          </a:p>
          <a:p>
            <a:pPr marL="0" indent="0">
              <a:buNone/>
            </a:pPr>
            <a:r>
              <a:rPr lang="en-GB" dirty="0"/>
              <a:t>                            including </a:t>
            </a:r>
            <a:r>
              <a:rPr lang="en-GB" dirty="0">
                <a:solidFill>
                  <a:srgbClr val="FF0000"/>
                </a:solidFill>
              </a:rPr>
              <a:t>personality, perception, values, and attitudes</a:t>
            </a:r>
            <a:r>
              <a:rPr lang="en-GB" dirty="0"/>
              <a:t>. </a:t>
            </a:r>
          </a:p>
          <a:p>
            <a:pPr marL="285750" indent="-285750">
              <a:buFont typeface="Arial" panose="020B0604020202020204" pitchFamily="34" charset="0"/>
              <a:buChar char="•"/>
            </a:pPr>
            <a:r>
              <a:rPr lang="en-GB" dirty="0"/>
              <a:t>Individuals also have </a:t>
            </a:r>
            <a:r>
              <a:rPr lang="en-GB" dirty="0">
                <a:solidFill>
                  <a:srgbClr val="FF0000"/>
                </a:solidFill>
              </a:rPr>
              <a:t>different levels of job satisfaction </a:t>
            </a:r>
            <a:r>
              <a:rPr lang="en-GB" dirty="0"/>
              <a:t>and </a:t>
            </a:r>
            <a:r>
              <a:rPr lang="en-GB" dirty="0">
                <a:solidFill>
                  <a:srgbClr val="FF0000"/>
                </a:solidFill>
              </a:rPr>
              <a:t>motivation</a:t>
            </a:r>
            <a:r>
              <a:rPr lang="en-GB" dirty="0"/>
              <a:t>, and these affect how managers manage employees. </a:t>
            </a:r>
          </a:p>
          <a:p>
            <a:pPr marL="285750" indent="-285750">
              <a:buFont typeface="Arial" panose="020B0604020202020204" pitchFamily="34" charset="0"/>
              <a:buChar char="•"/>
            </a:pPr>
            <a:r>
              <a:rPr lang="en-GB" dirty="0"/>
              <a:t>More organizations expect employees to be empowered and to take on more responsibility than ever before.</a:t>
            </a:r>
          </a:p>
          <a:p>
            <a:pPr marL="285750" indent="-285750">
              <a:buFont typeface="Arial" panose="020B0604020202020204" pitchFamily="34" charset="0"/>
              <a:buChar char="•"/>
            </a:pPr>
            <a:r>
              <a:rPr lang="en-GB" dirty="0"/>
              <a:t>Perhaps the greatest challenge facing individuals (and organizations) is how to behave ethically.</a:t>
            </a:r>
            <a:endParaRPr lang="en-IN" dirty="0"/>
          </a:p>
        </p:txBody>
      </p:sp>
    </p:spTree>
    <p:extLst>
      <p:ext uri="{BB962C8B-B14F-4D97-AF65-F5344CB8AC3E}">
        <p14:creationId xmlns:p14="http://schemas.microsoft.com/office/powerpoint/2010/main" val="3332584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1440-CDAD-4B40-9601-83C0F51F6E3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1786F8A-8257-445B-8899-5477BCC1C42C}"/>
              </a:ext>
            </a:extLst>
          </p:cNvPr>
          <p:cNvSpPr>
            <a:spLocks noGrp="1"/>
          </p:cNvSpPr>
          <p:nvPr>
            <p:ph idx="1"/>
          </p:nvPr>
        </p:nvSpPr>
        <p:spPr/>
        <p:txBody>
          <a:bodyPr>
            <a:normAutofit lnSpcReduction="10000"/>
          </a:bodyPr>
          <a:lstStyle/>
          <a:p>
            <a:r>
              <a:rPr lang="en-GB" b="1" i="1" u="sng" dirty="0">
                <a:solidFill>
                  <a:srgbClr val="FF0000"/>
                </a:solidFill>
              </a:rPr>
              <a:t>Individual Differences </a:t>
            </a:r>
            <a:r>
              <a:rPr lang="en-GB" dirty="0"/>
              <a:t>People enter groups and organizations with certain characteristics that influence their behaviour, the more obvious of these being personality characteristics, perception, values, and attitudes. </a:t>
            </a:r>
          </a:p>
          <a:p>
            <a:r>
              <a:rPr lang="en-GB" b="1" u="sng" dirty="0">
                <a:solidFill>
                  <a:srgbClr val="FF0000"/>
                </a:solidFill>
              </a:rPr>
              <a:t>Job Satisfaction:</a:t>
            </a:r>
            <a:r>
              <a:rPr lang="en-GB" dirty="0"/>
              <a:t> Employees are increasingly demanding satisfying jobs.</a:t>
            </a:r>
          </a:p>
          <a:p>
            <a:pPr algn="just"/>
            <a:r>
              <a:rPr lang="en-GB" dirty="0"/>
              <a:t>The belief that satisfied employees are more productive than dissatisfied employees has been a basic assumption among managers for years.</a:t>
            </a:r>
          </a:p>
          <a:p>
            <a:pPr algn="just"/>
            <a:r>
              <a:rPr lang="en-GB" b="1" u="sng" dirty="0">
                <a:solidFill>
                  <a:srgbClr val="FF0000"/>
                </a:solidFill>
              </a:rPr>
              <a:t>Motivation</a:t>
            </a:r>
            <a:r>
              <a:rPr lang="en-GB" dirty="0"/>
              <a:t> Many employees do not feel they receive fair or reasonable rewards for the work that they do. </a:t>
            </a:r>
          </a:p>
          <a:p>
            <a:pPr algn="just"/>
            <a:endParaRPr lang="en-GB" dirty="0"/>
          </a:p>
        </p:txBody>
      </p:sp>
    </p:spTree>
    <p:extLst>
      <p:ext uri="{BB962C8B-B14F-4D97-AF65-F5344CB8AC3E}">
        <p14:creationId xmlns:p14="http://schemas.microsoft.com/office/powerpoint/2010/main" val="1517260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E50AD4-962C-4964-9B1B-936ED7BD7EF2}"/>
              </a:ext>
            </a:extLst>
          </p:cNvPr>
          <p:cNvSpPr>
            <a:spLocks noGrp="1"/>
          </p:cNvSpPr>
          <p:nvPr>
            <p:ph idx="1"/>
          </p:nvPr>
        </p:nvSpPr>
        <p:spPr>
          <a:xfrm>
            <a:off x="838200" y="221942"/>
            <a:ext cx="10515600" cy="5955021"/>
          </a:xfrm>
        </p:spPr>
        <p:txBody>
          <a:bodyPr/>
          <a:lstStyle/>
          <a:p>
            <a:pPr algn="just"/>
            <a:r>
              <a:rPr lang="en-GB" b="1" u="sng" dirty="0">
                <a:solidFill>
                  <a:srgbClr val="FF0000"/>
                </a:solidFill>
              </a:rPr>
              <a:t>Empowerment </a:t>
            </a:r>
            <a:r>
              <a:rPr lang="en-GB" dirty="0"/>
              <a:t>means managers are putting employees in charge of what they do. </a:t>
            </a:r>
          </a:p>
          <a:p>
            <a:pPr algn="just"/>
            <a:r>
              <a:rPr lang="en-GB" dirty="0"/>
              <a:t>In the process, managers are learning how to give up control, and employees are learning how to take responsibility for their work and make appropriate decisions. </a:t>
            </a:r>
          </a:p>
          <a:p>
            <a:pPr algn="just"/>
            <a:r>
              <a:rPr lang="en-GB" dirty="0"/>
              <a:t>The roles for both managers and employees are changing, often without much guidance on how to perform these new roles</a:t>
            </a:r>
            <a:endParaRPr lang="en-IN" dirty="0"/>
          </a:p>
        </p:txBody>
      </p:sp>
    </p:spTree>
    <p:extLst>
      <p:ext uri="{BB962C8B-B14F-4D97-AF65-F5344CB8AC3E}">
        <p14:creationId xmlns:p14="http://schemas.microsoft.com/office/powerpoint/2010/main" val="1328147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DEB9A6-814D-49E3-8687-54B738B1DDA3}"/>
              </a:ext>
            </a:extLst>
          </p:cNvPr>
          <p:cNvSpPr>
            <a:spLocks noGrp="1"/>
          </p:cNvSpPr>
          <p:nvPr>
            <p:ph idx="1"/>
          </p:nvPr>
        </p:nvSpPr>
        <p:spPr>
          <a:xfrm>
            <a:off x="195309" y="204186"/>
            <a:ext cx="11878322" cy="6653814"/>
          </a:xfrm>
        </p:spPr>
        <p:txBody>
          <a:bodyPr>
            <a:normAutofit/>
          </a:bodyPr>
          <a:lstStyle/>
          <a:p>
            <a:r>
              <a:rPr lang="en-GB" b="1" u="sng" dirty="0">
                <a:solidFill>
                  <a:srgbClr val="FF0000"/>
                </a:solidFill>
              </a:rPr>
              <a:t>Challenges at the Group Level </a:t>
            </a:r>
          </a:p>
          <a:p>
            <a:pPr algn="just"/>
            <a:r>
              <a:rPr lang="en-GB" dirty="0"/>
              <a:t>The behaviour of people in groups is more than the sum total of all the individuals acting in their own way. </a:t>
            </a:r>
          </a:p>
          <a:p>
            <a:pPr algn="just"/>
            <a:r>
              <a:rPr lang="en-GB" dirty="0"/>
              <a:t>People’s behaviour when they are in a group differs from their behaviour when they are alone. </a:t>
            </a:r>
          </a:p>
          <a:p>
            <a:pPr algn="just"/>
            <a:r>
              <a:rPr lang="en-GB" dirty="0"/>
              <a:t>Therefore, the next step in developing an understanding of OB is the study of group behaviour. </a:t>
            </a:r>
          </a:p>
          <a:p>
            <a:pPr algn="just"/>
            <a:r>
              <a:rPr lang="en-GB" dirty="0"/>
              <a:t>Working With Others Much of the success in any job involves developing good interpersonal, or “people,” skills. </a:t>
            </a:r>
          </a:p>
          <a:p>
            <a:pPr algn="just"/>
            <a:r>
              <a:rPr lang="en-GB" dirty="0"/>
              <a:t>Positive attitudes and behaviours and an ability to take responsibility for one’s actions are also key skills.</a:t>
            </a:r>
          </a:p>
          <a:p>
            <a:pPr algn="just"/>
            <a:r>
              <a:rPr lang="en-GB" dirty="0">
                <a:solidFill>
                  <a:srgbClr val="FF0000"/>
                </a:solidFill>
              </a:rPr>
              <a:t>workforce diversity </a:t>
            </a:r>
            <a:r>
              <a:rPr lang="en-GB" dirty="0"/>
              <a:t>The mix of people in organizations in terms of gender, race, ethnicity, disability, sexual orientation, and age, and demographic characteristics such as education and socio-economic status.</a:t>
            </a:r>
          </a:p>
        </p:txBody>
      </p:sp>
    </p:spTree>
    <p:extLst>
      <p:ext uri="{BB962C8B-B14F-4D97-AF65-F5344CB8AC3E}">
        <p14:creationId xmlns:p14="http://schemas.microsoft.com/office/powerpoint/2010/main" val="3670653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B4CE4C-D770-4583-BC29-302574560136}"/>
              </a:ext>
            </a:extLst>
          </p:cNvPr>
          <p:cNvSpPr>
            <a:spLocks noGrp="1"/>
          </p:cNvSpPr>
          <p:nvPr>
            <p:ph idx="1"/>
          </p:nvPr>
        </p:nvSpPr>
        <p:spPr>
          <a:xfrm>
            <a:off x="838200" y="337351"/>
            <a:ext cx="11111144" cy="6303146"/>
          </a:xfrm>
        </p:spPr>
        <p:txBody>
          <a:bodyPr>
            <a:normAutofit/>
          </a:bodyPr>
          <a:lstStyle/>
          <a:p>
            <a:r>
              <a:rPr lang="en-GB" b="1" u="sng" dirty="0">
                <a:solidFill>
                  <a:srgbClr val="FF0000"/>
                </a:solidFill>
              </a:rPr>
              <a:t>Challenges at the Organizational Level </a:t>
            </a:r>
          </a:p>
          <a:p>
            <a:pPr algn="just"/>
            <a:r>
              <a:rPr lang="en-GB" dirty="0"/>
              <a:t>OB becomes more complex when we move to the organizational level of analysis. </a:t>
            </a:r>
          </a:p>
          <a:p>
            <a:pPr algn="just"/>
            <a:r>
              <a:rPr lang="en-GB" dirty="0"/>
              <a:t>organizations are not the sum total of individuals and groups. There are many more interacting factors that place constraints on individual and group behaviour. </a:t>
            </a:r>
          </a:p>
          <a:p>
            <a:pPr algn="just"/>
            <a:r>
              <a:rPr lang="en-GB" dirty="0"/>
              <a:t>change has become a key issue for organizations. </a:t>
            </a:r>
          </a:p>
          <a:p>
            <a:pPr algn="just"/>
            <a:r>
              <a:rPr lang="en-GB" dirty="0"/>
              <a:t>The need to develop effective employees, and to manage human resource issues such as absenteeism and turnover, is critical.</a:t>
            </a:r>
          </a:p>
          <a:p>
            <a:pPr algn="just"/>
            <a:r>
              <a:rPr lang="en-GB" dirty="0"/>
              <a:t> Meanwhile, Many companies have expanded their operations overseas, which means they have to learn how to manage people from different cultures.</a:t>
            </a:r>
          </a:p>
          <a:p>
            <a:pPr algn="just"/>
            <a:r>
              <a:rPr lang="en-GB" dirty="0">
                <a:solidFill>
                  <a:srgbClr val="FF0000"/>
                </a:solidFill>
              </a:rPr>
              <a:t>Productivity</a:t>
            </a:r>
            <a:r>
              <a:rPr lang="en-GB" dirty="0"/>
              <a:t> implies a concern for both effectiveness (achieving goals) and efficiency (watching costs).</a:t>
            </a:r>
            <a:endParaRPr lang="en-IN" dirty="0"/>
          </a:p>
        </p:txBody>
      </p:sp>
    </p:spTree>
    <p:extLst>
      <p:ext uri="{BB962C8B-B14F-4D97-AF65-F5344CB8AC3E}">
        <p14:creationId xmlns:p14="http://schemas.microsoft.com/office/powerpoint/2010/main" val="1002247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isciplines That Contribute to the OB Field - Organizational Behavior, 17e  [Book]">
            <a:extLst>
              <a:ext uri="{FF2B5EF4-FFF2-40B4-BE49-F238E27FC236}">
                <a16:creationId xmlns:a16="http://schemas.microsoft.com/office/drawing/2014/main" id="{B9966DA1-9AFF-4094-B2A1-F861225B9F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847" y="0"/>
            <a:ext cx="1043126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0660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3C711F-F3E9-4179-BD8F-68274C9F4A6F}"/>
              </a:ext>
            </a:extLst>
          </p:cNvPr>
          <p:cNvSpPr>
            <a:spLocks noGrp="1"/>
          </p:cNvSpPr>
          <p:nvPr>
            <p:ph idx="1"/>
          </p:nvPr>
        </p:nvSpPr>
        <p:spPr>
          <a:xfrm>
            <a:off x="97654" y="106532"/>
            <a:ext cx="11949344" cy="6684885"/>
          </a:xfrm>
        </p:spPr>
        <p:txBody>
          <a:bodyPr/>
          <a:lstStyle/>
          <a:p>
            <a:pPr algn="just"/>
            <a:r>
              <a:rPr lang="en-GB" dirty="0"/>
              <a:t>effectiveness is “doing the right thing,” while efficiency is “doing things right.</a:t>
            </a:r>
          </a:p>
          <a:p>
            <a:pPr algn="just"/>
            <a:r>
              <a:rPr lang="en-GB" dirty="0"/>
              <a:t>For example, a hospital is effective when it successfully meets the needs of its patients. It is efficient when it can do so at a low cost. </a:t>
            </a:r>
          </a:p>
          <a:p>
            <a:pPr algn="just"/>
            <a:r>
              <a:rPr lang="en-GB" dirty="0">
                <a:solidFill>
                  <a:srgbClr val="FF0000"/>
                </a:solidFill>
              </a:rPr>
              <a:t>Developing Effective Employees One of the major challenges </a:t>
            </a:r>
            <a:r>
              <a:rPr lang="en-GB" dirty="0"/>
              <a:t>facing organizations in the twenty-first century is how to engage employees effectively so that they are committed to the organization. </a:t>
            </a:r>
          </a:p>
          <a:p>
            <a:pPr algn="just"/>
            <a:r>
              <a:rPr lang="en-GB" dirty="0"/>
              <a:t>We use the term </a:t>
            </a:r>
            <a:r>
              <a:rPr lang="en-GB" dirty="0">
                <a:solidFill>
                  <a:srgbClr val="FF0000"/>
                </a:solidFill>
              </a:rPr>
              <a:t>organizational citizenship behaviour (OCB) </a:t>
            </a:r>
            <a:r>
              <a:rPr lang="en-GB" dirty="0"/>
              <a:t>to describe discretionary behaviour that is not part of an employee’s formal job requirements, but that nevertheless promotes the effective functioning of the organization.</a:t>
            </a:r>
          </a:p>
          <a:p>
            <a:pPr algn="just"/>
            <a:r>
              <a:rPr lang="en-GB" dirty="0">
                <a:solidFill>
                  <a:srgbClr val="FF0000"/>
                </a:solidFill>
              </a:rPr>
              <a:t>“Put people first</a:t>
            </a:r>
            <a:r>
              <a:rPr lang="en-GB" dirty="0"/>
              <a:t>” in considering organizational objectives and suggests the people-first strategy not only generates a committed workforce, but also significantly affects the bottom line.</a:t>
            </a:r>
          </a:p>
          <a:p>
            <a:pPr algn="just"/>
            <a:r>
              <a:rPr lang="en-GB" dirty="0">
                <a:solidFill>
                  <a:srgbClr val="FF0000"/>
                </a:solidFill>
              </a:rPr>
              <a:t>Global competition</a:t>
            </a:r>
            <a:r>
              <a:rPr lang="en-GB">
                <a:solidFill>
                  <a:srgbClr val="FF0000"/>
                </a:solidFill>
              </a:rPr>
              <a:t>:</a:t>
            </a:r>
            <a:r>
              <a:rPr lang="en-GB"/>
              <a:t> To </a:t>
            </a:r>
            <a:r>
              <a:rPr lang="en-GB" dirty="0"/>
              <a:t>survive, they have had to reduce costs, increase productivity, and improve quality. </a:t>
            </a:r>
            <a:endParaRPr lang="en-IN" dirty="0">
              <a:solidFill>
                <a:srgbClr val="FF0000"/>
              </a:solidFill>
            </a:endParaRPr>
          </a:p>
        </p:txBody>
      </p:sp>
    </p:spTree>
    <p:extLst>
      <p:ext uri="{BB962C8B-B14F-4D97-AF65-F5344CB8AC3E}">
        <p14:creationId xmlns:p14="http://schemas.microsoft.com/office/powerpoint/2010/main" val="89274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4C7BD4-0C29-4375-8595-086C50A57099}"/>
              </a:ext>
            </a:extLst>
          </p:cNvPr>
          <p:cNvSpPr>
            <a:spLocks noGrp="1"/>
          </p:cNvSpPr>
          <p:nvPr>
            <p:ph idx="1"/>
          </p:nvPr>
        </p:nvSpPr>
        <p:spPr>
          <a:xfrm>
            <a:off x="838200" y="284085"/>
            <a:ext cx="10515600" cy="5892878"/>
          </a:xfrm>
        </p:spPr>
        <p:txBody>
          <a:bodyPr/>
          <a:lstStyle/>
          <a:p>
            <a:r>
              <a:rPr lang="en-GB" dirty="0"/>
              <a:t>1) </a:t>
            </a:r>
            <a:r>
              <a:rPr lang="en-GB" b="1" u="sng" dirty="0"/>
              <a:t>Psychology :</a:t>
            </a:r>
          </a:p>
          <a:p>
            <a:r>
              <a:rPr lang="en-GB" sz="2400" dirty="0"/>
              <a:t>Study of behaviour of animals and humans.</a:t>
            </a:r>
          </a:p>
          <a:p>
            <a:r>
              <a:rPr lang="en-GB" sz="2400" dirty="0"/>
              <a:t>Psychological experiment</a:t>
            </a:r>
          </a:p>
          <a:p>
            <a:r>
              <a:rPr lang="en-GB" sz="2400" dirty="0"/>
              <a:t>Concerned with individual behaviour( </a:t>
            </a:r>
            <a:r>
              <a:rPr lang="en-GB" sz="2400" dirty="0" err="1"/>
              <a:t>Intrapeesoanl</a:t>
            </a:r>
            <a:r>
              <a:rPr lang="en-GB" sz="2400" dirty="0"/>
              <a:t>)</a:t>
            </a:r>
          </a:p>
          <a:p>
            <a:r>
              <a:rPr lang="en-GB" sz="2400" dirty="0"/>
              <a:t>                    study of attitude, personality perception etc</a:t>
            </a:r>
          </a:p>
          <a:p>
            <a:r>
              <a:rPr lang="en-IN" sz="2400" dirty="0"/>
              <a:t>Professional Psychologists( education, industry, business)</a:t>
            </a:r>
          </a:p>
          <a:p>
            <a:pPr marL="0" indent="0">
              <a:buNone/>
            </a:pPr>
            <a:r>
              <a:rPr lang="en-IN" dirty="0"/>
              <a:t>2) </a:t>
            </a:r>
            <a:r>
              <a:rPr lang="en-IN" b="1" u="sng" dirty="0"/>
              <a:t>Sociology :</a:t>
            </a:r>
          </a:p>
          <a:p>
            <a:r>
              <a:rPr lang="en-IN" dirty="0"/>
              <a:t> study of group behaviour</a:t>
            </a:r>
          </a:p>
          <a:p>
            <a:r>
              <a:rPr lang="en-IN" dirty="0"/>
              <a:t>Behaviour of people in relation to their fellow beings</a:t>
            </a:r>
          </a:p>
          <a:p>
            <a:r>
              <a:rPr lang="en-IN" dirty="0"/>
              <a:t>Interpersonal</a:t>
            </a:r>
          </a:p>
          <a:p>
            <a:r>
              <a:rPr lang="en-IN" dirty="0"/>
              <a:t>Group dynamics, conflicts, c/m.</a:t>
            </a:r>
          </a:p>
          <a:p>
            <a:endParaRPr lang="en-IN" dirty="0"/>
          </a:p>
          <a:p>
            <a:endParaRPr lang="en-IN" dirty="0"/>
          </a:p>
        </p:txBody>
      </p:sp>
    </p:spTree>
    <p:extLst>
      <p:ext uri="{BB962C8B-B14F-4D97-AF65-F5344CB8AC3E}">
        <p14:creationId xmlns:p14="http://schemas.microsoft.com/office/powerpoint/2010/main" val="3009994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4A36BA-209E-4671-BCD8-3D16AC9F9BC4}"/>
              </a:ext>
            </a:extLst>
          </p:cNvPr>
          <p:cNvSpPr>
            <a:spLocks noGrp="1"/>
          </p:cNvSpPr>
          <p:nvPr>
            <p:ph idx="1"/>
          </p:nvPr>
        </p:nvSpPr>
        <p:spPr>
          <a:xfrm>
            <a:off x="159798" y="177552"/>
            <a:ext cx="11931588" cy="6680447"/>
          </a:xfrm>
        </p:spPr>
        <p:txBody>
          <a:bodyPr>
            <a:normAutofit lnSpcReduction="10000"/>
          </a:bodyPr>
          <a:lstStyle/>
          <a:p>
            <a:r>
              <a:rPr lang="en-GB" dirty="0"/>
              <a:t>3) </a:t>
            </a:r>
            <a:r>
              <a:rPr lang="en-GB" b="1" u="sng" dirty="0"/>
              <a:t>Social Psychology:</a:t>
            </a:r>
          </a:p>
          <a:p>
            <a:r>
              <a:rPr lang="en-GB" dirty="0"/>
              <a:t>Both</a:t>
            </a:r>
          </a:p>
          <a:p>
            <a:r>
              <a:rPr lang="en-GB" dirty="0"/>
              <a:t>Influence of people on one another.</a:t>
            </a:r>
          </a:p>
          <a:p>
            <a:r>
              <a:rPr lang="en-GB" dirty="0"/>
              <a:t>Area </a:t>
            </a:r>
            <a:r>
              <a:rPr lang="en-GB" dirty="0">
                <a:sym typeface="Wingdings" panose="05000000000000000000" pitchFamily="2" charset="2"/>
              </a:rPr>
              <a:t> change</a:t>
            </a:r>
          </a:p>
          <a:p>
            <a:pPr marL="0" indent="0">
              <a:buNone/>
            </a:pPr>
            <a:endParaRPr lang="en-GB" dirty="0">
              <a:sym typeface="Wingdings" panose="05000000000000000000" pitchFamily="2" charset="2"/>
            </a:endParaRPr>
          </a:p>
          <a:p>
            <a:pPr marL="0" indent="0">
              <a:buNone/>
            </a:pPr>
            <a:r>
              <a:rPr lang="en-GB" dirty="0">
                <a:sym typeface="Wingdings" panose="05000000000000000000" pitchFamily="2" charset="2"/>
              </a:rPr>
              <a:t>4) </a:t>
            </a:r>
            <a:r>
              <a:rPr lang="en-GB" b="1" u="sng" dirty="0">
                <a:sym typeface="Wingdings" panose="05000000000000000000" pitchFamily="2" charset="2"/>
              </a:rPr>
              <a:t>Anthropology:</a:t>
            </a:r>
          </a:p>
          <a:p>
            <a:r>
              <a:rPr lang="en-GB" dirty="0">
                <a:sym typeface="Wingdings" panose="05000000000000000000" pitchFamily="2" charset="2"/>
              </a:rPr>
              <a:t>Study of human </a:t>
            </a:r>
            <a:r>
              <a:rPr lang="en-GB" dirty="0" err="1">
                <a:sym typeface="Wingdings" panose="05000000000000000000" pitchFamily="2" charset="2"/>
              </a:rPr>
              <a:t>race,its</a:t>
            </a:r>
            <a:r>
              <a:rPr lang="en-GB" dirty="0">
                <a:sym typeface="Wingdings" panose="05000000000000000000" pitchFamily="2" charset="2"/>
              </a:rPr>
              <a:t> </a:t>
            </a:r>
            <a:r>
              <a:rPr lang="en-GB" dirty="0" err="1">
                <a:solidFill>
                  <a:srgbClr val="FF0000"/>
                </a:solidFill>
                <a:sym typeface="Wingdings" panose="05000000000000000000" pitchFamily="2" charset="2"/>
              </a:rPr>
              <a:t>culturesignificant</a:t>
            </a:r>
            <a:r>
              <a:rPr lang="en-GB" dirty="0">
                <a:solidFill>
                  <a:srgbClr val="FF0000"/>
                </a:solidFill>
                <a:sym typeface="Wingdings" panose="05000000000000000000" pitchFamily="2" charset="2"/>
              </a:rPr>
              <a:t> influence</a:t>
            </a:r>
          </a:p>
          <a:p>
            <a:r>
              <a:rPr lang="en-IN" dirty="0"/>
              <a:t>                                                        </a:t>
            </a:r>
            <a:r>
              <a:rPr lang="en-IN" dirty="0">
                <a:sym typeface="Wingdings" panose="05000000000000000000" pitchFamily="2" charset="2"/>
              </a:rPr>
              <a:t> what people learn and how they behave</a:t>
            </a:r>
          </a:p>
          <a:p>
            <a:r>
              <a:rPr lang="en-IN" dirty="0">
                <a:sym typeface="Wingdings" panose="05000000000000000000" pitchFamily="2" charset="2"/>
              </a:rPr>
              <a:t>Org its own culture.</a:t>
            </a:r>
          </a:p>
          <a:p>
            <a:endParaRPr lang="en-IN" dirty="0">
              <a:sym typeface="Wingdings" panose="05000000000000000000" pitchFamily="2" charset="2"/>
            </a:endParaRPr>
          </a:p>
          <a:p>
            <a:pPr marL="0" indent="0">
              <a:buNone/>
            </a:pPr>
            <a:r>
              <a:rPr lang="en-IN" dirty="0">
                <a:sym typeface="Wingdings" panose="05000000000000000000" pitchFamily="2" charset="2"/>
              </a:rPr>
              <a:t>5) </a:t>
            </a:r>
            <a:r>
              <a:rPr lang="en-IN" b="1" u="sng" dirty="0">
                <a:sym typeface="Wingdings" panose="05000000000000000000" pitchFamily="2" charset="2"/>
              </a:rPr>
              <a:t>Political Science:</a:t>
            </a:r>
          </a:p>
          <a:p>
            <a:r>
              <a:rPr lang="en-IN" dirty="0">
                <a:sym typeface="Wingdings" panose="05000000000000000000" pitchFamily="2" charset="2"/>
              </a:rPr>
              <a:t>Study the behaviour of individual and groups within s political environment.</a:t>
            </a:r>
          </a:p>
          <a:p>
            <a:r>
              <a:rPr lang="en-IN" dirty="0">
                <a:sym typeface="Wingdings" panose="05000000000000000000" pitchFamily="2" charset="2"/>
              </a:rPr>
              <a:t>Conflict resolution, group </a:t>
            </a:r>
            <a:r>
              <a:rPr lang="en-IN" dirty="0" err="1">
                <a:sym typeface="Wingdings" panose="05000000000000000000" pitchFamily="2" charset="2"/>
              </a:rPr>
              <a:t>coali</a:t>
            </a:r>
            <a:r>
              <a:rPr lang="en-IN" dirty="0">
                <a:sym typeface="Wingdings" panose="05000000000000000000" pitchFamily="2" charset="2"/>
              </a:rPr>
              <a:t> </a:t>
            </a:r>
            <a:r>
              <a:rPr lang="en-IN" dirty="0" err="1">
                <a:sym typeface="Wingdings" panose="05000000000000000000" pitchFamily="2" charset="2"/>
              </a:rPr>
              <a:t>tion</a:t>
            </a:r>
            <a:r>
              <a:rPr lang="en-IN" dirty="0">
                <a:sym typeface="Wingdings" panose="05000000000000000000" pitchFamily="2" charset="2"/>
              </a:rPr>
              <a:t>, allocation of power and how people manipulate power in their self-interest.</a:t>
            </a:r>
            <a:endParaRPr lang="en-IN" dirty="0"/>
          </a:p>
        </p:txBody>
      </p:sp>
    </p:spTree>
    <p:extLst>
      <p:ext uri="{BB962C8B-B14F-4D97-AF65-F5344CB8AC3E}">
        <p14:creationId xmlns:p14="http://schemas.microsoft.com/office/powerpoint/2010/main" val="1942939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32D134-8317-4822-89D3-A7187C89D7AC}"/>
              </a:ext>
            </a:extLst>
          </p:cNvPr>
          <p:cNvSpPr>
            <a:spLocks noGrp="1"/>
          </p:cNvSpPr>
          <p:nvPr>
            <p:ph idx="1"/>
          </p:nvPr>
        </p:nvSpPr>
        <p:spPr>
          <a:xfrm>
            <a:off x="88777" y="133164"/>
            <a:ext cx="12029242" cy="6800295"/>
          </a:xfrm>
        </p:spPr>
        <p:txBody>
          <a:bodyPr/>
          <a:lstStyle/>
          <a:p>
            <a:r>
              <a:rPr lang="en-GB" dirty="0"/>
              <a:t>6) </a:t>
            </a:r>
            <a:r>
              <a:rPr lang="en-GB" b="1" u="sng" dirty="0"/>
              <a:t>Engineering:</a:t>
            </a:r>
          </a:p>
          <a:p>
            <a:r>
              <a:rPr lang="en-GB" dirty="0"/>
              <a:t>Industrial engineering</a:t>
            </a:r>
          </a:p>
          <a:p>
            <a:r>
              <a:rPr lang="en-GB" dirty="0"/>
              <a:t>Concerned with</a:t>
            </a:r>
            <a:r>
              <a:rPr lang="en-GB" dirty="0">
                <a:sym typeface="Wingdings" panose="05000000000000000000" pitchFamily="2" charset="2"/>
              </a:rPr>
              <a:t> work measurement</a:t>
            </a:r>
          </a:p>
          <a:p>
            <a:r>
              <a:rPr lang="en-GB" dirty="0">
                <a:sym typeface="Wingdings" panose="05000000000000000000" pitchFamily="2" charset="2"/>
              </a:rPr>
              <a:t>                                  productivity measurement</a:t>
            </a:r>
          </a:p>
          <a:p>
            <a:r>
              <a:rPr lang="en-GB" dirty="0">
                <a:sym typeface="Wingdings" panose="05000000000000000000" pitchFamily="2" charset="2"/>
              </a:rPr>
              <a:t>                                  workflow analysis and design</a:t>
            </a:r>
          </a:p>
          <a:p>
            <a:r>
              <a:rPr lang="en-GB" dirty="0">
                <a:sym typeface="Wingdings" panose="05000000000000000000" pitchFamily="2" charset="2"/>
              </a:rPr>
              <a:t>                                  labour relations</a:t>
            </a:r>
          </a:p>
          <a:p>
            <a:pPr marL="0" indent="0">
              <a:buNone/>
            </a:pPr>
            <a:endParaRPr lang="en-GB" dirty="0">
              <a:sym typeface="Wingdings" panose="05000000000000000000" pitchFamily="2" charset="2"/>
            </a:endParaRPr>
          </a:p>
          <a:p>
            <a:pPr marL="0" indent="0">
              <a:buNone/>
            </a:pPr>
            <a:r>
              <a:rPr lang="en-GB" dirty="0">
                <a:sym typeface="Wingdings" panose="05000000000000000000" pitchFamily="2" charset="2"/>
              </a:rPr>
              <a:t>-- </a:t>
            </a:r>
            <a:r>
              <a:rPr lang="en-GB" b="1" u="sng" dirty="0">
                <a:sym typeface="Wingdings" panose="05000000000000000000" pitchFamily="2" charset="2"/>
              </a:rPr>
              <a:t>Scope of OB:</a:t>
            </a:r>
            <a:endParaRPr lang="en-GB" b="1" u="sng" dirty="0"/>
          </a:p>
          <a:p>
            <a:r>
              <a:rPr lang="en-IN" dirty="0"/>
              <a:t>Study of human </a:t>
            </a:r>
            <a:r>
              <a:rPr lang="en-IN" dirty="0" err="1"/>
              <a:t>behavior</a:t>
            </a:r>
            <a:r>
              <a:rPr lang="en-IN" dirty="0"/>
              <a:t>(</a:t>
            </a:r>
            <a:r>
              <a:rPr lang="en-IN" dirty="0" err="1"/>
              <a:t>individual,group,org</a:t>
            </a:r>
            <a:r>
              <a:rPr lang="en-IN" dirty="0"/>
              <a:t>)</a:t>
            </a:r>
          </a:p>
          <a:p>
            <a:r>
              <a:rPr lang="en-IN" dirty="0"/>
              <a:t>                                                 </a:t>
            </a:r>
          </a:p>
          <a:p>
            <a:r>
              <a:rPr lang="en-IN" dirty="0"/>
              <a:t>                                       Intrapersonal          Interpersonal</a:t>
            </a:r>
          </a:p>
          <a:p>
            <a:endParaRPr lang="en-IN" dirty="0"/>
          </a:p>
        </p:txBody>
      </p:sp>
      <p:cxnSp>
        <p:nvCxnSpPr>
          <p:cNvPr id="5" name="Straight Arrow Connector 4">
            <a:extLst>
              <a:ext uri="{FF2B5EF4-FFF2-40B4-BE49-F238E27FC236}">
                <a16:creationId xmlns:a16="http://schemas.microsoft.com/office/drawing/2014/main" id="{0A4B9771-51F0-449A-9152-E7ADAD0B1A0C}"/>
              </a:ext>
            </a:extLst>
          </p:cNvPr>
          <p:cNvCxnSpPr/>
          <p:nvPr/>
        </p:nvCxnSpPr>
        <p:spPr>
          <a:xfrm flipH="1">
            <a:off x="3799643" y="4580878"/>
            <a:ext cx="585926" cy="790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E32482D-62DB-47E5-A575-D7994B8E0C8B}"/>
              </a:ext>
            </a:extLst>
          </p:cNvPr>
          <p:cNvCxnSpPr>
            <a:cxnSpLocks/>
          </p:cNvCxnSpPr>
          <p:nvPr/>
        </p:nvCxnSpPr>
        <p:spPr>
          <a:xfrm>
            <a:off x="5993907" y="4594195"/>
            <a:ext cx="548936" cy="634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700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30C43-5829-48D2-954E-BD7DBBAE65EA}"/>
              </a:ext>
            </a:extLst>
          </p:cNvPr>
          <p:cNvSpPr>
            <a:spLocks noGrp="1"/>
          </p:cNvSpPr>
          <p:nvPr>
            <p:ph type="title"/>
          </p:nvPr>
        </p:nvSpPr>
        <p:spPr/>
        <p:txBody>
          <a:bodyPr/>
          <a:lstStyle/>
          <a:p>
            <a:r>
              <a:rPr lang="en-GB" dirty="0"/>
              <a:t>Contextual perceptive of OB</a:t>
            </a:r>
            <a:endParaRPr lang="en-IN" dirty="0"/>
          </a:p>
        </p:txBody>
      </p:sp>
      <p:sp>
        <p:nvSpPr>
          <p:cNvPr id="4" name="Diamond 3">
            <a:extLst>
              <a:ext uri="{FF2B5EF4-FFF2-40B4-BE49-F238E27FC236}">
                <a16:creationId xmlns:a16="http://schemas.microsoft.com/office/drawing/2014/main" id="{AD6C5052-D66E-4E47-889E-58C256AEFA8F}"/>
              </a:ext>
            </a:extLst>
          </p:cNvPr>
          <p:cNvSpPr/>
          <p:nvPr/>
        </p:nvSpPr>
        <p:spPr>
          <a:xfrm>
            <a:off x="2583402" y="1491448"/>
            <a:ext cx="1677879" cy="1784411"/>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OB</a:t>
            </a:r>
            <a:endParaRPr lang="en-IN" dirty="0">
              <a:ln w="0"/>
              <a:solidFill>
                <a:schemeClr val="tx1"/>
              </a:solidFill>
              <a:effectLst>
                <a:outerShdw blurRad="38100" dist="19050" dir="2700000" algn="tl" rotWithShape="0">
                  <a:schemeClr val="dk1">
                    <a:alpha val="40000"/>
                  </a:schemeClr>
                </a:outerShdw>
              </a:effectLst>
            </a:endParaRPr>
          </a:p>
        </p:txBody>
      </p:sp>
      <p:sp>
        <p:nvSpPr>
          <p:cNvPr id="5" name="L-Shape 4">
            <a:extLst>
              <a:ext uri="{FF2B5EF4-FFF2-40B4-BE49-F238E27FC236}">
                <a16:creationId xmlns:a16="http://schemas.microsoft.com/office/drawing/2014/main" id="{DD772B5A-FE62-454B-B053-94A57B3BC712}"/>
              </a:ext>
            </a:extLst>
          </p:cNvPr>
          <p:cNvSpPr/>
          <p:nvPr/>
        </p:nvSpPr>
        <p:spPr>
          <a:xfrm>
            <a:off x="390617" y="2782669"/>
            <a:ext cx="7396974" cy="1634656"/>
          </a:xfrm>
          <a:prstGeom prst="corner">
            <a:avLst>
              <a:gd name="adj1" fmla="val 50000"/>
              <a:gd name="adj2" fmla="val 1219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7" name="Straight Connector 6">
            <a:extLst>
              <a:ext uri="{FF2B5EF4-FFF2-40B4-BE49-F238E27FC236}">
                <a16:creationId xmlns:a16="http://schemas.microsoft.com/office/drawing/2014/main" id="{475BB579-8E27-4810-80D2-921BA55B6E86}"/>
              </a:ext>
            </a:extLst>
          </p:cNvPr>
          <p:cNvCxnSpPr>
            <a:cxnSpLocks/>
          </p:cNvCxnSpPr>
          <p:nvPr/>
        </p:nvCxnSpPr>
        <p:spPr>
          <a:xfrm>
            <a:off x="6087123" y="3534907"/>
            <a:ext cx="0" cy="801717"/>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06709459-1926-4FB0-B3E1-D5DD458C0202}"/>
              </a:ext>
            </a:extLst>
          </p:cNvPr>
          <p:cNvCxnSpPr>
            <a:cxnSpLocks/>
          </p:cNvCxnSpPr>
          <p:nvPr/>
        </p:nvCxnSpPr>
        <p:spPr>
          <a:xfrm>
            <a:off x="4626745" y="3512481"/>
            <a:ext cx="0" cy="86699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ED31B31F-18E9-4433-ACC6-44B811A42491}"/>
              </a:ext>
            </a:extLst>
          </p:cNvPr>
          <p:cNvCxnSpPr>
            <a:cxnSpLocks/>
          </p:cNvCxnSpPr>
          <p:nvPr/>
        </p:nvCxnSpPr>
        <p:spPr>
          <a:xfrm>
            <a:off x="2957744" y="3534907"/>
            <a:ext cx="0" cy="844572"/>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CAA295B4-A232-43B7-A56E-33D18C294277}"/>
              </a:ext>
            </a:extLst>
          </p:cNvPr>
          <p:cNvCxnSpPr>
            <a:cxnSpLocks/>
            <a:endCxn id="5" idx="2"/>
          </p:cNvCxnSpPr>
          <p:nvPr/>
        </p:nvCxnSpPr>
        <p:spPr>
          <a:xfrm flipH="1">
            <a:off x="390617" y="3599997"/>
            <a:ext cx="1935333" cy="0"/>
          </a:xfrm>
          <a:prstGeom prst="line">
            <a:avLst/>
          </a:prstGeom>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8A08A4D9-5BD2-4DB8-97E2-AB71FA613794}"/>
              </a:ext>
            </a:extLst>
          </p:cNvPr>
          <p:cNvSpPr txBox="1"/>
          <p:nvPr/>
        </p:nvSpPr>
        <p:spPr>
          <a:xfrm>
            <a:off x="6096000" y="3683579"/>
            <a:ext cx="1423930" cy="369332"/>
          </a:xfrm>
          <a:prstGeom prst="rect">
            <a:avLst/>
          </a:prstGeom>
          <a:noFill/>
        </p:spPr>
        <p:txBody>
          <a:bodyPr wrap="square" rtlCol="0">
            <a:spAutoFit/>
          </a:bodyPr>
          <a:lstStyle/>
          <a:p>
            <a:r>
              <a:rPr lang="en-GB" dirty="0"/>
              <a:t>HR approach</a:t>
            </a:r>
            <a:endParaRPr lang="en-IN" dirty="0"/>
          </a:p>
        </p:txBody>
      </p:sp>
      <p:sp>
        <p:nvSpPr>
          <p:cNvPr id="17" name="TextBox 16">
            <a:extLst>
              <a:ext uri="{FF2B5EF4-FFF2-40B4-BE49-F238E27FC236}">
                <a16:creationId xmlns:a16="http://schemas.microsoft.com/office/drawing/2014/main" id="{99E31C7B-7366-4517-A9DD-FB436445DF9D}"/>
              </a:ext>
            </a:extLst>
          </p:cNvPr>
          <p:cNvSpPr txBox="1"/>
          <p:nvPr/>
        </p:nvSpPr>
        <p:spPr>
          <a:xfrm>
            <a:off x="4705164" y="3608690"/>
            <a:ext cx="1423930" cy="646331"/>
          </a:xfrm>
          <a:prstGeom prst="rect">
            <a:avLst/>
          </a:prstGeom>
          <a:noFill/>
        </p:spPr>
        <p:txBody>
          <a:bodyPr wrap="square" rtlCol="0">
            <a:spAutoFit/>
          </a:bodyPr>
          <a:lstStyle/>
          <a:p>
            <a:r>
              <a:rPr lang="en-GB" dirty="0"/>
              <a:t>System approach</a:t>
            </a:r>
            <a:endParaRPr lang="en-IN" dirty="0"/>
          </a:p>
        </p:txBody>
      </p:sp>
      <p:sp>
        <p:nvSpPr>
          <p:cNvPr id="19" name="TextBox 18">
            <a:extLst>
              <a:ext uri="{FF2B5EF4-FFF2-40B4-BE49-F238E27FC236}">
                <a16:creationId xmlns:a16="http://schemas.microsoft.com/office/drawing/2014/main" id="{9EA3A67E-A9DD-450B-A69E-FBD6A86C6BEA}"/>
              </a:ext>
            </a:extLst>
          </p:cNvPr>
          <p:cNvSpPr txBox="1"/>
          <p:nvPr/>
        </p:nvSpPr>
        <p:spPr>
          <a:xfrm>
            <a:off x="2963662" y="3685173"/>
            <a:ext cx="1423930" cy="646331"/>
          </a:xfrm>
          <a:prstGeom prst="rect">
            <a:avLst/>
          </a:prstGeom>
          <a:noFill/>
        </p:spPr>
        <p:txBody>
          <a:bodyPr wrap="square" rtlCol="0">
            <a:spAutoFit/>
          </a:bodyPr>
          <a:lstStyle/>
          <a:p>
            <a:r>
              <a:rPr lang="en-GB" dirty="0"/>
              <a:t>Contingency approach</a:t>
            </a:r>
            <a:endParaRPr lang="en-IN" dirty="0"/>
          </a:p>
        </p:txBody>
      </p:sp>
      <p:sp>
        <p:nvSpPr>
          <p:cNvPr id="23" name="TextBox 22">
            <a:extLst>
              <a:ext uri="{FF2B5EF4-FFF2-40B4-BE49-F238E27FC236}">
                <a16:creationId xmlns:a16="http://schemas.microsoft.com/office/drawing/2014/main" id="{BB6B7A9E-6CC4-4461-A0A7-E489B2584448}"/>
              </a:ext>
            </a:extLst>
          </p:cNvPr>
          <p:cNvSpPr txBox="1"/>
          <p:nvPr/>
        </p:nvSpPr>
        <p:spPr>
          <a:xfrm>
            <a:off x="958789" y="3761314"/>
            <a:ext cx="2144894" cy="646331"/>
          </a:xfrm>
          <a:prstGeom prst="rect">
            <a:avLst/>
          </a:prstGeom>
          <a:noFill/>
        </p:spPr>
        <p:txBody>
          <a:bodyPr wrap="square" rtlCol="0">
            <a:spAutoFit/>
          </a:bodyPr>
          <a:lstStyle/>
          <a:p>
            <a:r>
              <a:rPr lang="en-GB" dirty="0"/>
              <a:t>Interactionalism</a:t>
            </a:r>
          </a:p>
          <a:p>
            <a:r>
              <a:rPr lang="en-GB" dirty="0"/>
              <a:t>approach</a:t>
            </a:r>
            <a:endParaRPr lang="en-IN" dirty="0"/>
          </a:p>
        </p:txBody>
      </p:sp>
      <p:sp>
        <p:nvSpPr>
          <p:cNvPr id="26" name="TextBox 25">
            <a:extLst>
              <a:ext uri="{FF2B5EF4-FFF2-40B4-BE49-F238E27FC236}">
                <a16:creationId xmlns:a16="http://schemas.microsoft.com/office/drawing/2014/main" id="{90125E2F-0A02-4A55-AAA0-A6E0294DAB5E}"/>
              </a:ext>
            </a:extLst>
          </p:cNvPr>
          <p:cNvSpPr txBox="1"/>
          <p:nvPr/>
        </p:nvSpPr>
        <p:spPr>
          <a:xfrm>
            <a:off x="390617" y="2782669"/>
            <a:ext cx="1588437" cy="646331"/>
          </a:xfrm>
          <a:prstGeom prst="rect">
            <a:avLst/>
          </a:prstGeom>
          <a:noFill/>
        </p:spPr>
        <p:txBody>
          <a:bodyPr wrap="square" rtlCol="0">
            <a:spAutoFit/>
          </a:bodyPr>
          <a:lstStyle/>
          <a:p>
            <a:r>
              <a:rPr lang="en-GB" dirty="0"/>
              <a:t>Productive approach</a:t>
            </a:r>
            <a:endParaRPr lang="en-IN" dirty="0"/>
          </a:p>
        </p:txBody>
      </p:sp>
      <p:cxnSp>
        <p:nvCxnSpPr>
          <p:cNvPr id="30" name="Straight Connector 29">
            <a:extLst>
              <a:ext uri="{FF2B5EF4-FFF2-40B4-BE49-F238E27FC236}">
                <a16:creationId xmlns:a16="http://schemas.microsoft.com/office/drawing/2014/main" id="{F9149524-9532-4232-8201-5B78796396D7}"/>
              </a:ext>
            </a:extLst>
          </p:cNvPr>
          <p:cNvCxnSpPr>
            <a:cxnSpLocks/>
            <a:stCxn id="4" idx="1"/>
          </p:cNvCxnSpPr>
          <p:nvPr/>
        </p:nvCxnSpPr>
        <p:spPr>
          <a:xfrm flipH="1">
            <a:off x="1487008" y="2383654"/>
            <a:ext cx="1096394" cy="399015"/>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CB4FD657-2C87-4221-985B-3EFCB1CC4B67}"/>
              </a:ext>
            </a:extLst>
          </p:cNvPr>
          <p:cNvCxnSpPr>
            <a:cxnSpLocks/>
          </p:cNvCxnSpPr>
          <p:nvPr/>
        </p:nvCxnSpPr>
        <p:spPr>
          <a:xfrm flipH="1">
            <a:off x="2371171" y="2961667"/>
            <a:ext cx="717030" cy="647023"/>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CA235E4-0A61-46EF-99AA-C5ED9E5E5509}"/>
              </a:ext>
            </a:extLst>
          </p:cNvPr>
          <p:cNvCxnSpPr>
            <a:cxnSpLocks/>
            <a:stCxn id="4" idx="2"/>
          </p:cNvCxnSpPr>
          <p:nvPr/>
        </p:nvCxnSpPr>
        <p:spPr>
          <a:xfrm>
            <a:off x="3422342" y="3275859"/>
            <a:ext cx="0" cy="306283"/>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BD92CBA1-B5FD-42EA-843E-D5317630E641}"/>
              </a:ext>
            </a:extLst>
          </p:cNvPr>
          <p:cNvCxnSpPr>
            <a:cxnSpLocks/>
            <a:stCxn id="17" idx="0"/>
          </p:cNvCxnSpPr>
          <p:nvPr/>
        </p:nvCxnSpPr>
        <p:spPr>
          <a:xfrm flipH="1" flipV="1">
            <a:off x="3840529" y="2853689"/>
            <a:ext cx="1576600" cy="755001"/>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FF80D5FE-CD51-4F8B-90D2-939D247C0B48}"/>
              </a:ext>
            </a:extLst>
          </p:cNvPr>
          <p:cNvCxnSpPr>
            <a:cxnSpLocks/>
          </p:cNvCxnSpPr>
          <p:nvPr/>
        </p:nvCxnSpPr>
        <p:spPr>
          <a:xfrm flipH="1" flipV="1">
            <a:off x="4261281" y="2383653"/>
            <a:ext cx="3018408" cy="1225037"/>
          </a:xfrm>
          <a:prstGeom prst="line">
            <a:avLst/>
          </a:prstGeom>
        </p:spPr>
        <p:style>
          <a:lnRef idx="1">
            <a:schemeClr val="dk1"/>
          </a:lnRef>
          <a:fillRef idx="0">
            <a:schemeClr val="dk1"/>
          </a:fillRef>
          <a:effectRef idx="0">
            <a:schemeClr val="dk1"/>
          </a:effectRef>
          <a:fontRef idx="minor">
            <a:schemeClr val="tx1"/>
          </a:fontRef>
        </p:style>
      </p:cxnSp>
      <p:sp>
        <p:nvSpPr>
          <p:cNvPr id="46" name="Content Placeholder 45">
            <a:extLst>
              <a:ext uri="{FF2B5EF4-FFF2-40B4-BE49-F238E27FC236}">
                <a16:creationId xmlns:a16="http://schemas.microsoft.com/office/drawing/2014/main" id="{420908E3-BFBA-42B6-ADE0-8276AA819767}"/>
              </a:ext>
            </a:extLst>
          </p:cNvPr>
          <p:cNvSpPr>
            <a:spLocks noGrp="1"/>
          </p:cNvSpPr>
          <p:nvPr>
            <p:ph idx="1"/>
          </p:nvPr>
        </p:nvSpPr>
        <p:spPr>
          <a:xfrm>
            <a:off x="186431" y="1358282"/>
            <a:ext cx="11167369" cy="5406501"/>
          </a:xfrm>
        </p:spPr>
        <p:txBody>
          <a:bodyPr/>
          <a:lstStyle/>
          <a:p>
            <a:endParaRPr lang="en-GB"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128481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4EC61A-5E0D-40C9-8877-ADCF4056B205}"/>
              </a:ext>
            </a:extLst>
          </p:cNvPr>
          <p:cNvSpPr>
            <a:spLocks noGrp="1"/>
          </p:cNvSpPr>
          <p:nvPr>
            <p:ph idx="1"/>
          </p:nvPr>
        </p:nvSpPr>
        <p:spPr>
          <a:xfrm>
            <a:off x="115409" y="106532"/>
            <a:ext cx="11958221" cy="6551720"/>
          </a:xfrm>
        </p:spPr>
        <p:txBody>
          <a:bodyPr/>
          <a:lstStyle/>
          <a:p>
            <a:endParaRPr lang="en-GB" dirty="0"/>
          </a:p>
          <a:p>
            <a:r>
              <a:rPr lang="en-GB" dirty="0"/>
              <a:t>1)</a:t>
            </a:r>
            <a:r>
              <a:rPr lang="en-GB" b="1" u="sng" dirty="0">
                <a:solidFill>
                  <a:srgbClr val="FF0000"/>
                </a:solidFill>
              </a:rPr>
              <a:t>Human Resource Approach:</a:t>
            </a:r>
          </a:p>
          <a:p>
            <a:r>
              <a:rPr lang="en-GB" dirty="0"/>
              <a:t>People are the central resource in any org</a:t>
            </a:r>
          </a:p>
          <a:p>
            <a:r>
              <a:rPr lang="en-GB" dirty="0"/>
              <a:t>Lead to success of the org.</a:t>
            </a:r>
          </a:p>
          <a:p>
            <a:r>
              <a:rPr lang="en-GB" dirty="0"/>
              <a:t>Supportive approach</a:t>
            </a:r>
          </a:p>
          <a:p>
            <a:r>
              <a:rPr lang="en-GB" dirty="0"/>
              <a:t> Manager-from control to support</a:t>
            </a:r>
          </a:p>
          <a:p>
            <a:r>
              <a:rPr lang="en-IN" dirty="0"/>
              <a:t>2</a:t>
            </a:r>
            <a:r>
              <a:rPr lang="en-IN" b="1" u="sng" dirty="0">
                <a:solidFill>
                  <a:srgbClr val="FF0000"/>
                </a:solidFill>
              </a:rPr>
              <a:t>) Contingency Approach:</a:t>
            </a:r>
          </a:p>
        </p:txBody>
      </p:sp>
      <p:pic>
        <p:nvPicPr>
          <p:cNvPr id="4098" name="Picture 2" descr="Microsoft® PowerPoint Presentation to Accompany - ppt video online download">
            <a:extLst>
              <a:ext uri="{FF2B5EF4-FFF2-40B4-BE49-F238E27FC236}">
                <a16:creationId xmlns:a16="http://schemas.microsoft.com/office/drawing/2014/main" id="{D2C2CA60-D7F2-4975-B574-634104B71B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4776" y="2902998"/>
            <a:ext cx="5595891" cy="35821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5DE3B1F-90DE-46F2-860E-A6ED41B29F28}"/>
              </a:ext>
            </a:extLst>
          </p:cNvPr>
          <p:cNvSpPr txBox="1"/>
          <p:nvPr/>
        </p:nvSpPr>
        <p:spPr>
          <a:xfrm>
            <a:off x="198269" y="3826276"/>
            <a:ext cx="6119672" cy="2246769"/>
          </a:xfrm>
          <a:prstGeom prst="rect">
            <a:avLst/>
          </a:prstGeom>
          <a:noFill/>
        </p:spPr>
        <p:txBody>
          <a:bodyPr wrap="square" rtlCol="0">
            <a:spAutoFit/>
          </a:bodyPr>
          <a:lstStyle/>
          <a:p>
            <a:pPr marL="285750" indent="-285750">
              <a:buFont typeface="Arial" panose="020B0604020202020204" pitchFamily="34" charset="0"/>
              <a:buChar char="•"/>
            </a:pPr>
            <a:r>
              <a:rPr lang="en-GB" sz="2800" dirty="0"/>
              <a:t>Assumes that </a:t>
            </a:r>
            <a:r>
              <a:rPr lang="en-GB" sz="2800" dirty="0">
                <a:solidFill>
                  <a:srgbClr val="FF0000"/>
                </a:solidFill>
              </a:rPr>
              <a:t>“ there is no one best way “</a:t>
            </a:r>
            <a:r>
              <a:rPr lang="en-GB" sz="2800" dirty="0"/>
              <a:t> available in any org.</a:t>
            </a:r>
          </a:p>
          <a:p>
            <a:pPr marL="285750" indent="-285750">
              <a:buFont typeface="Arial" panose="020B0604020202020204" pitchFamily="34" charset="0"/>
              <a:buChar char="•"/>
            </a:pPr>
            <a:r>
              <a:rPr lang="en-GB" sz="2800" dirty="0"/>
              <a:t>Most of the org services and outcomes are contingent or influenced by other variables</a:t>
            </a:r>
            <a:endParaRPr lang="en-IN" sz="2800" dirty="0"/>
          </a:p>
        </p:txBody>
      </p:sp>
    </p:spTree>
    <p:extLst>
      <p:ext uri="{BB962C8B-B14F-4D97-AF65-F5344CB8AC3E}">
        <p14:creationId xmlns:p14="http://schemas.microsoft.com/office/powerpoint/2010/main" val="2960008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he main elements of the contingency theory, Source: Kieser 1995 | Download  Scientific Diagram">
            <a:extLst>
              <a:ext uri="{FF2B5EF4-FFF2-40B4-BE49-F238E27FC236}">
                <a16:creationId xmlns:a16="http://schemas.microsoft.com/office/drawing/2014/main" id="{6E4D6991-C860-47BF-B2AA-1C59DC9D01B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0315" y="4048214"/>
            <a:ext cx="10144125" cy="32425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47C28AD-131B-4E49-9E6B-82DB19F4B9F9}"/>
              </a:ext>
            </a:extLst>
          </p:cNvPr>
          <p:cNvSpPr/>
          <p:nvPr/>
        </p:nvSpPr>
        <p:spPr>
          <a:xfrm>
            <a:off x="905522" y="790113"/>
            <a:ext cx="1482571" cy="949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Org prob or situation determine </a:t>
            </a:r>
            <a:endParaRPr lang="en-IN" dirty="0"/>
          </a:p>
        </p:txBody>
      </p:sp>
      <p:sp>
        <p:nvSpPr>
          <p:cNvPr id="7" name="Rectangle 6">
            <a:extLst>
              <a:ext uri="{FF2B5EF4-FFF2-40B4-BE49-F238E27FC236}">
                <a16:creationId xmlns:a16="http://schemas.microsoft.com/office/drawing/2014/main" id="{EE18592E-F6D6-4320-B27D-BD7533736653}"/>
              </a:ext>
            </a:extLst>
          </p:cNvPr>
          <p:cNvSpPr/>
          <p:nvPr/>
        </p:nvSpPr>
        <p:spPr>
          <a:xfrm>
            <a:off x="9402839" y="790113"/>
            <a:ext cx="2132213" cy="949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 one best way of responding</a:t>
            </a:r>
            <a:endParaRPr lang="en-IN" dirty="0"/>
          </a:p>
        </p:txBody>
      </p:sp>
      <p:cxnSp>
        <p:nvCxnSpPr>
          <p:cNvPr id="8" name="Straight Arrow Connector 7">
            <a:extLst>
              <a:ext uri="{FF2B5EF4-FFF2-40B4-BE49-F238E27FC236}">
                <a16:creationId xmlns:a16="http://schemas.microsoft.com/office/drawing/2014/main" id="{B8A779CF-A8D2-4923-879E-2DDEDB07FF39}"/>
              </a:ext>
            </a:extLst>
          </p:cNvPr>
          <p:cNvCxnSpPr/>
          <p:nvPr/>
        </p:nvCxnSpPr>
        <p:spPr>
          <a:xfrm>
            <a:off x="2388093" y="1109709"/>
            <a:ext cx="70147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B043653-CEE0-4B62-B9BA-9B73F5FFB43F}"/>
              </a:ext>
            </a:extLst>
          </p:cNvPr>
          <p:cNvSpPr/>
          <p:nvPr/>
        </p:nvSpPr>
        <p:spPr>
          <a:xfrm>
            <a:off x="523783" y="2092911"/>
            <a:ext cx="2396970" cy="949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Org prob or situation must be evaluated in terms of…….. </a:t>
            </a:r>
            <a:endParaRPr lang="en-IN" dirty="0"/>
          </a:p>
        </p:txBody>
      </p:sp>
      <p:cxnSp>
        <p:nvCxnSpPr>
          <p:cNvPr id="11" name="Straight Arrow Connector 10">
            <a:extLst>
              <a:ext uri="{FF2B5EF4-FFF2-40B4-BE49-F238E27FC236}">
                <a16:creationId xmlns:a16="http://schemas.microsoft.com/office/drawing/2014/main" id="{48C03507-6F6A-4FF1-9B82-DFE1EED45C54}"/>
              </a:ext>
            </a:extLst>
          </p:cNvPr>
          <p:cNvCxnSpPr>
            <a:cxnSpLocks/>
            <a:stCxn id="10" idx="3"/>
          </p:cNvCxnSpPr>
          <p:nvPr/>
        </p:nvCxnSpPr>
        <p:spPr>
          <a:xfrm flipV="1">
            <a:off x="2920753" y="2565647"/>
            <a:ext cx="1020932" cy="2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CDC6C54-7460-4053-8E73-FC6DEDB1F4C7}"/>
              </a:ext>
            </a:extLst>
          </p:cNvPr>
          <p:cNvSpPr/>
          <p:nvPr/>
        </p:nvSpPr>
        <p:spPr>
          <a:xfrm>
            <a:off x="3941685" y="2092911"/>
            <a:ext cx="2618913" cy="949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Elements of the situation, which then suggest</a:t>
            </a:r>
            <a:endParaRPr lang="en-IN" dirty="0"/>
          </a:p>
        </p:txBody>
      </p:sp>
      <p:cxnSp>
        <p:nvCxnSpPr>
          <p:cNvPr id="14" name="Straight Arrow Connector 13">
            <a:extLst>
              <a:ext uri="{FF2B5EF4-FFF2-40B4-BE49-F238E27FC236}">
                <a16:creationId xmlns:a16="http://schemas.microsoft.com/office/drawing/2014/main" id="{5540C762-87DE-465E-8691-AC92C58E2C0A}"/>
              </a:ext>
            </a:extLst>
          </p:cNvPr>
          <p:cNvCxnSpPr/>
          <p:nvPr/>
        </p:nvCxnSpPr>
        <p:spPr>
          <a:xfrm>
            <a:off x="6560598" y="2556769"/>
            <a:ext cx="20241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8229624-4631-4891-A655-E921EFD79614}"/>
              </a:ext>
            </a:extLst>
          </p:cNvPr>
          <p:cNvSpPr/>
          <p:nvPr/>
        </p:nvSpPr>
        <p:spPr>
          <a:xfrm>
            <a:off x="8661554" y="2104007"/>
            <a:ext cx="3287790" cy="949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Contingent ways of responding</a:t>
            </a:r>
            <a:endParaRPr lang="en-IN" dirty="0"/>
          </a:p>
        </p:txBody>
      </p:sp>
      <p:sp>
        <p:nvSpPr>
          <p:cNvPr id="17" name="TextBox 16">
            <a:extLst>
              <a:ext uri="{FF2B5EF4-FFF2-40B4-BE49-F238E27FC236}">
                <a16:creationId xmlns:a16="http://schemas.microsoft.com/office/drawing/2014/main" id="{D7AF1B8D-9D8C-4703-A2DF-240EC89F66D9}"/>
              </a:ext>
            </a:extLst>
          </p:cNvPr>
          <p:cNvSpPr txBox="1"/>
          <p:nvPr/>
        </p:nvSpPr>
        <p:spPr>
          <a:xfrm>
            <a:off x="1216241" y="3639845"/>
            <a:ext cx="8380520" cy="369332"/>
          </a:xfrm>
          <a:prstGeom prst="rect">
            <a:avLst/>
          </a:prstGeom>
          <a:noFill/>
        </p:spPr>
        <p:txBody>
          <a:bodyPr wrap="square" rtlCol="0">
            <a:spAutoFit/>
          </a:bodyPr>
          <a:lstStyle/>
          <a:p>
            <a:r>
              <a:rPr lang="en-GB" dirty="0">
                <a:solidFill>
                  <a:schemeClr val="accent1">
                    <a:lumMod val="50000"/>
                  </a:schemeClr>
                </a:solidFill>
              </a:rPr>
              <a:t>Fig: Universal approach Vs Contingency approach</a:t>
            </a:r>
            <a:endParaRPr lang="en-IN" dirty="0">
              <a:solidFill>
                <a:schemeClr val="accent1">
                  <a:lumMod val="50000"/>
                </a:schemeClr>
              </a:solidFill>
            </a:endParaRPr>
          </a:p>
        </p:txBody>
      </p:sp>
    </p:spTree>
    <p:extLst>
      <p:ext uri="{BB962C8B-B14F-4D97-AF65-F5344CB8AC3E}">
        <p14:creationId xmlns:p14="http://schemas.microsoft.com/office/powerpoint/2010/main" val="3078749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2C277B-ED42-4C79-89CD-0CD9E515224D}"/>
              </a:ext>
            </a:extLst>
          </p:cNvPr>
          <p:cNvSpPr>
            <a:spLocks noGrp="1"/>
          </p:cNvSpPr>
          <p:nvPr>
            <p:ph idx="1"/>
          </p:nvPr>
        </p:nvSpPr>
        <p:spPr>
          <a:xfrm>
            <a:off x="221942" y="88776"/>
            <a:ext cx="11771790" cy="6769223"/>
          </a:xfrm>
        </p:spPr>
        <p:txBody>
          <a:bodyPr>
            <a:normAutofit fontScale="92500" lnSpcReduction="10000"/>
          </a:bodyPr>
          <a:lstStyle/>
          <a:p>
            <a:r>
              <a:rPr lang="en-GB" dirty="0"/>
              <a:t>3)</a:t>
            </a:r>
            <a:r>
              <a:rPr lang="en-GB" b="1" u="sng" dirty="0"/>
              <a:t>System Approach:</a:t>
            </a:r>
          </a:p>
          <a:p>
            <a:pPr algn="just"/>
            <a:r>
              <a:rPr lang="en-GB" dirty="0"/>
              <a:t>The systems approach to </a:t>
            </a:r>
            <a:r>
              <a:rPr lang="en-GB" dirty="0">
                <a:solidFill>
                  <a:srgbClr val="FF0000"/>
                </a:solidFill>
              </a:rPr>
              <a:t>OB views the organisation as a united, purposeful system composed of interrelated parts.</a:t>
            </a:r>
          </a:p>
          <a:p>
            <a:pPr algn="just"/>
            <a:r>
              <a:rPr lang="en-GB" dirty="0"/>
              <a:t> This approach gives managers a way of looking at the organisation in totality: as a whole person, whole group and social system. </a:t>
            </a:r>
          </a:p>
          <a:p>
            <a:pPr algn="just"/>
            <a:r>
              <a:rPr lang="en-GB" dirty="0"/>
              <a:t>In doing so, the systems approach tells us that the activity of any segment of an organisation affects, in varying degrees, the activity of every other segment.</a:t>
            </a:r>
          </a:p>
          <a:p>
            <a:pPr algn="just"/>
            <a:r>
              <a:rPr lang="en-GB" dirty="0"/>
              <a:t> According to this approach,</a:t>
            </a:r>
          </a:p>
          <a:p>
            <a:pPr algn="just"/>
            <a:r>
              <a:rPr lang="en-GB" dirty="0"/>
              <a:t>                        </a:t>
            </a:r>
            <a:r>
              <a:rPr lang="en-GB" dirty="0">
                <a:solidFill>
                  <a:srgbClr val="FF0000"/>
                </a:solidFill>
              </a:rPr>
              <a:t>an organisational system receives four kinds of inputs from its environment: material, human, financial, and informational.</a:t>
            </a:r>
          </a:p>
          <a:p>
            <a:pPr algn="just"/>
            <a:r>
              <a:rPr lang="en-GB" dirty="0"/>
              <a:t> The organisation converts these inputs into products or services, employee behaviour, profits or losses, and additional information and supplies these to the environment. The system then receives feedback from the environment regarding the outputs </a:t>
            </a:r>
          </a:p>
          <a:p>
            <a:pPr algn="just"/>
            <a:r>
              <a:rPr lang="en-GB" dirty="0"/>
              <a:t>Thus, the organisation becomes an input-</a:t>
            </a:r>
            <a:r>
              <a:rPr lang="en-GB" dirty="0" err="1"/>
              <a:t>transformationoutput</a:t>
            </a:r>
            <a:r>
              <a:rPr lang="en-GB" dirty="0"/>
              <a:t> system. Organisation Inputs Human Material Financial Information Imports from the Environment Exports to the Environment Outputs Products/Services Profits/Losses Employee Behaviour Additional Information Feedback.</a:t>
            </a:r>
            <a:endParaRPr lang="en-IN" b="1" dirty="0"/>
          </a:p>
        </p:txBody>
      </p:sp>
    </p:spTree>
    <p:extLst>
      <p:ext uri="{BB962C8B-B14F-4D97-AF65-F5344CB8AC3E}">
        <p14:creationId xmlns:p14="http://schemas.microsoft.com/office/powerpoint/2010/main" val="3415098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TotalTime>
  <Words>1606</Words>
  <Application>Microsoft Office PowerPoint</Application>
  <PresentationFormat>Widescreen</PresentationFormat>
  <Paragraphs>149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Contemporary OB</vt:lpstr>
      <vt:lpstr>PowerPoint Presentation</vt:lpstr>
      <vt:lpstr>PowerPoint Presentation</vt:lpstr>
      <vt:lpstr>PowerPoint Presentation</vt:lpstr>
      <vt:lpstr>PowerPoint Presentation</vt:lpstr>
      <vt:lpstr>Contextual perceptive of OB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Contemporary OB</dc:title>
  <dc:creator>Neevan R</dc:creator>
  <cp:lastModifiedBy>Neevan R</cp:lastModifiedBy>
  <cp:revision>21</cp:revision>
  <dcterms:created xsi:type="dcterms:W3CDTF">2022-03-21T08:19:35Z</dcterms:created>
  <dcterms:modified xsi:type="dcterms:W3CDTF">2022-03-23T03:46:16Z</dcterms:modified>
</cp:coreProperties>
</file>