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6E8329-F65D-4020-B421-DECE343254E8}"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6E8329-F65D-4020-B421-DECE343254E8}"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6E8329-F65D-4020-B421-DECE343254E8}"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6E8329-F65D-4020-B421-DECE343254E8}"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E8329-F65D-4020-B421-DECE343254E8}"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6E8329-F65D-4020-B421-DECE343254E8}"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6E8329-F65D-4020-B421-DECE343254E8}"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6E8329-F65D-4020-B421-DECE343254E8}"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E8329-F65D-4020-B421-DECE343254E8}"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E8329-F65D-4020-B421-DECE343254E8}"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E8329-F65D-4020-B421-DECE343254E8}"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D3A2B-5F33-463E-B5BB-26F8167D9E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8329-F65D-4020-B421-DECE343254E8}" type="datetimeFigureOut">
              <a:rPr lang="en-US" smtClean="0"/>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D3A2B-5F33-463E-B5BB-26F8167D9E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5"/>
            <a:ext cx="7772400" cy="1000132"/>
          </a:xfrm>
        </p:spPr>
        <p:txBody>
          <a:bodyPr/>
          <a:lstStyle/>
          <a:p>
            <a:r>
              <a:rPr lang="en-US" dirty="0"/>
              <a:t>Types of Managers</a:t>
            </a:r>
          </a:p>
        </p:txBody>
      </p:sp>
      <p:sp>
        <p:nvSpPr>
          <p:cNvPr id="3" name="Subtitle 2"/>
          <p:cNvSpPr>
            <a:spLocks noGrp="1"/>
          </p:cNvSpPr>
          <p:nvPr>
            <p:ph type="subTitle" idx="1"/>
          </p:nvPr>
        </p:nvSpPr>
        <p:spPr>
          <a:xfrm>
            <a:off x="214282" y="1500174"/>
            <a:ext cx="8715436" cy="5143536"/>
          </a:xfrm>
        </p:spPr>
        <p:txBody>
          <a:bodyPr>
            <a:normAutofit/>
          </a:bodyPr>
          <a:lstStyle/>
          <a:p>
            <a:pPr algn="l"/>
            <a:r>
              <a:rPr lang="en-US" sz="2000" b="1" dirty="0">
                <a:solidFill>
                  <a:schemeClr val="tx1"/>
                </a:solidFill>
              </a:rPr>
              <a:t>3 types</a:t>
            </a:r>
          </a:p>
          <a:p>
            <a:pPr marL="457200" indent="-457200" algn="just">
              <a:buAutoNum type="arabicParenR"/>
            </a:pPr>
            <a:r>
              <a:rPr lang="en-US" sz="2000" b="1" u="sng" dirty="0">
                <a:solidFill>
                  <a:schemeClr val="tx1"/>
                </a:solidFill>
              </a:rPr>
              <a:t>First-line managers (supervisors): </a:t>
            </a:r>
          </a:p>
          <a:p>
            <a:pPr marL="457200" indent="-457200" algn="just">
              <a:lnSpc>
                <a:spcPct val="150000"/>
              </a:lnSpc>
            </a:pPr>
            <a:r>
              <a:rPr lang="en-US" sz="2000" dirty="0">
                <a:solidFill>
                  <a:schemeClr val="tx1"/>
                </a:solidFill>
              </a:rPr>
              <a:t>        -stand at the base level of manger’s hierarchy</a:t>
            </a:r>
          </a:p>
          <a:p>
            <a:pPr marL="457200" indent="-457200" algn="just">
              <a:lnSpc>
                <a:spcPct val="150000"/>
              </a:lnSpc>
            </a:pPr>
            <a:r>
              <a:rPr lang="en-US" sz="2000" dirty="0">
                <a:solidFill>
                  <a:schemeClr val="tx1"/>
                </a:solidFill>
              </a:rPr>
              <a:t>        -daily supervision of non managerial employees- actually perform activities to convert </a:t>
            </a:r>
            <a:r>
              <a:rPr lang="en-US" sz="2000" dirty="0" err="1">
                <a:solidFill>
                  <a:schemeClr val="tx1"/>
                </a:solidFill>
              </a:rPr>
              <a:t>i</a:t>
            </a:r>
            <a:r>
              <a:rPr lang="en-US" sz="2000" dirty="0">
                <a:solidFill>
                  <a:schemeClr val="tx1"/>
                </a:solidFill>
              </a:rPr>
              <a:t>/p to o/p(goods n services)</a:t>
            </a:r>
          </a:p>
          <a:p>
            <a:pPr marL="457200" indent="-457200" algn="just">
              <a:lnSpc>
                <a:spcPct val="150000"/>
              </a:lnSpc>
            </a:pPr>
            <a:r>
              <a:rPr lang="en-US" sz="2000" dirty="0">
                <a:solidFill>
                  <a:schemeClr val="tx1"/>
                </a:solidFill>
              </a:rPr>
              <a:t>       -all dept</a:t>
            </a:r>
          </a:p>
          <a:p>
            <a:pPr marL="457200" indent="-457200" algn="just">
              <a:lnSpc>
                <a:spcPct val="150000"/>
              </a:lnSpc>
            </a:pPr>
            <a:r>
              <a:rPr lang="en-US" sz="2000" dirty="0">
                <a:solidFill>
                  <a:schemeClr val="tx1"/>
                </a:solidFill>
              </a:rPr>
              <a:t>       -primary concern is the application of rules and procedures to </a:t>
            </a:r>
            <a:r>
              <a:rPr lang="en-US" sz="2000" dirty="0">
                <a:solidFill>
                  <a:schemeClr val="accent2"/>
                </a:solidFill>
              </a:rPr>
              <a:t>motivate</a:t>
            </a:r>
          </a:p>
          <a:p>
            <a:pPr marL="457200" indent="-457200" algn="just">
              <a:lnSpc>
                <a:spcPct val="150000"/>
              </a:lnSpc>
            </a:pPr>
            <a:r>
              <a:rPr lang="en-US" sz="2000" dirty="0">
                <a:solidFill>
                  <a:schemeClr val="tx1"/>
                </a:solidFill>
              </a:rPr>
              <a:t>          employees-achieve results.</a:t>
            </a:r>
          </a:p>
          <a:p>
            <a:pPr marL="457200" indent="-457200" algn="just">
              <a:lnSpc>
                <a:spcPct val="150000"/>
              </a:lnSpc>
            </a:pPr>
            <a:r>
              <a:rPr lang="en-US" sz="2000" dirty="0">
                <a:solidFill>
                  <a:schemeClr val="tx1"/>
                </a:solidFill>
              </a:rPr>
              <a:t>       -also called as </a:t>
            </a:r>
            <a:r>
              <a:rPr lang="en-US" sz="2000" dirty="0">
                <a:solidFill>
                  <a:srgbClr val="FF0000"/>
                </a:solidFill>
              </a:rPr>
              <a:t>line mgrs, section chiefs and office  mgrs         </a:t>
            </a:r>
          </a:p>
          <a:p>
            <a:pPr marL="457200" indent="-457200" algn="just">
              <a:lnSpc>
                <a:spcPct val="150000"/>
              </a:lnSpc>
            </a:pPr>
            <a:r>
              <a:rPr lang="en-US" sz="2000" dirty="0">
                <a:solidFill>
                  <a:schemeClr val="tx1"/>
                </a:solidFill>
              </a:rPr>
              <a:t>       - need more technical skills    </a:t>
            </a:r>
          </a:p>
          <a:p>
            <a:pPr algn="just"/>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85728"/>
            <a:ext cx="8643998" cy="6357982"/>
          </a:xfrm>
        </p:spPr>
        <p:txBody>
          <a:bodyPr>
            <a:normAutofit fontScale="92500" lnSpcReduction="20000"/>
          </a:bodyPr>
          <a:lstStyle/>
          <a:p>
            <a:pPr marL="457200" indent="-457200" algn="just"/>
            <a:r>
              <a:rPr lang="en-US" sz="2000" b="1" dirty="0">
                <a:solidFill>
                  <a:schemeClr val="tx1"/>
                </a:solidFill>
              </a:rPr>
              <a:t>2) </a:t>
            </a:r>
            <a:r>
              <a:rPr lang="en-US" sz="2000" b="1" u="sng" dirty="0">
                <a:solidFill>
                  <a:schemeClr val="tx1"/>
                </a:solidFill>
              </a:rPr>
              <a:t>Middle Managers:</a:t>
            </a:r>
          </a:p>
          <a:p>
            <a:pPr marL="457200" indent="-457200" algn="just">
              <a:lnSpc>
                <a:spcPct val="150000"/>
              </a:lnSpc>
            </a:pPr>
            <a:r>
              <a:rPr lang="en-US" sz="2000" dirty="0">
                <a:solidFill>
                  <a:schemeClr val="tx1"/>
                </a:solidFill>
              </a:rPr>
              <a:t>    -work at middle level of org</a:t>
            </a:r>
          </a:p>
          <a:p>
            <a:pPr marL="457200" indent="-457200" algn="just">
              <a:lnSpc>
                <a:spcPct val="150000"/>
              </a:lnSpc>
            </a:pPr>
            <a:r>
              <a:rPr lang="en-US" sz="2000" dirty="0">
                <a:solidFill>
                  <a:schemeClr val="tx1"/>
                </a:solidFill>
              </a:rPr>
              <a:t>    - responsible to organize resources in the best way to achieve org goals.</a:t>
            </a:r>
          </a:p>
          <a:p>
            <a:pPr marL="457200" indent="-457200" algn="just">
              <a:lnSpc>
                <a:spcPct val="150000"/>
              </a:lnSpc>
            </a:pPr>
            <a:r>
              <a:rPr lang="en-US" sz="2000" dirty="0">
                <a:solidFill>
                  <a:schemeClr val="tx1"/>
                </a:solidFill>
              </a:rPr>
              <a:t>    -head various dept in the org</a:t>
            </a:r>
          </a:p>
          <a:p>
            <a:pPr marL="457200" indent="-457200" algn="just">
              <a:lnSpc>
                <a:spcPct val="150000"/>
              </a:lnSpc>
            </a:pPr>
            <a:r>
              <a:rPr lang="en-US" sz="2000" dirty="0">
                <a:solidFill>
                  <a:schemeClr val="tx1"/>
                </a:solidFill>
              </a:rPr>
              <a:t>    -They help first line </a:t>
            </a:r>
            <a:r>
              <a:rPr lang="en-US" sz="2000" dirty="0" err="1">
                <a:solidFill>
                  <a:schemeClr val="tx1"/>
                </a:solidFill>
              </a:rPr>
              <a:t>mgrs</a:t>
            </a:r>
            <a:r>
              <a:rPr lang="en-US" sz="2000" dirty="0">
                <a:solidFill>
                  <a:schemeClr val="tx1"/>
                </a:solidFill>
              </a:rPr>
              <a:t> and non managerial employees to better utilize resources to reduce manufacturing costs and to improve services provided to the customers.</a:t>
            </a:r>
          </a:p>
          <a:p>
            <a:pPr marL="457200" indent="-457200" algn="just">
              <a:lnSpc>
                <a:spcPct val="150000"/>
              </a:lnSpc>
            </a:pPr>
            <a:r>
              <a:rPr lang="en-US" sz="2000" dirty="0">
                <a:solidFill>
                  <a:schemeClr val="tx1"/>
                </a:solidFill>
              </a:rPr>
              <a:t>   </a:t>
            </a:r>
            <a:r>
              <a:rPr lang="en-US" sz="2000" dirty="0">
                <a:solidFill>
                  <a:schemeClr val="accent2"/>
                </a:solidFill>
              </a:rPr>
              <a:t>- TO CHECK GOAL IS ACHIEVING-IF NOT SUGGESTIONS</a:t>
            </a:r>
          </a:p>
          <a:p>
            <a:pPr algn="just">
              <a:lnSpc>
                <a:spcPct val="150000"/>
              </a:lnSpc>
            </a:pPr>
            <a:r>
              <a:rPr lang="en-US" sz="2000" dirty="0">
                <a:solidFill>
                  <a:schemeClr val="tx1"/>
                </a:solidFill>
              </a:rPr>
              <a:t>-Middle mgrs found everywhere in the org.</a:t>
            </a:r>
          </a:p>
          <a:p>
            <a:pPr algn="just">
              <a:lnSpc>
                <a:spcPct val="150000"/>
              </a:lnSpc>
            </a:pPr>
            <a:r>
              <a:rPr lang="en-US" sz="2000" dirty="0">
                <a:solidFill>
                  <a:schemeClr val="tx1"/>
                </a:solidFill>
              </a:rPr>
              <a:t>-like “glue” ---holds companies together. </a:t>
            </a:r>
          </a:p>
          <a:p>
            <a:pPr algn="just">
              <a:lnSpc>
                <a:spcPct val="150000"/>
              </a:lnSpc>
            </a:pPr>
            <a:r>
              <a:rPr lang="en-US" sz="2000" dirty="0">
                <a:solidFill>
                  <a:schemeClr val="tx1"/>
                </a:solidFill>
              </a:rPr>
              <a:t>-bridging the gap b/w top level mgmt and lower level workers</a:t>
            </a:r>
          </a:p>
          <a:p>
            <a:pPr algn="just">
              <a:lnSpc>
                <a:spcPct val="150000"/>
              </a:lnSpc>
            </a:pPr>
            <a:r>
              <a:rPr lang="en-US" sz="2000" dirty="0">
                <a:solidFill>
                  <a:schemeClr val="tx1"/>
                </a:solidFill>
              </a:rPr>
              <a:t>-implement strategies and org changes</a:t>
            </a:r>
          </a:p>
          <a:p>
            <a:pPr algn="just">
              <a:lnSpc>
                <a:spcPct val="150000"/>
              </a:lnSpc>
            </a:pPr>
            <a:r>
              <a:rPr lang="en-US" sz="2000" dirty="0">
                <a:solidFill>
                  <a:schemeClr val="tx1"/>
                </a:solidFill>
              </a:rPr>
              <a:t>-keeping workers engaged in their work during good or bad economic cycles.</a:t>
            </a:r>
          </a:p>
          <a:p>
            <a:pPr algn="just">
              <a:lnSpc>
                <a:spcPct val="150000"/>
              </a:lnSpc>
              <a:buFontTx/>
              <a:buChar char="-"/>
            </a:pPr>
            <a:r>
              <a:rPr lang="en-US" sz="2000" dirty="0">
                <a:solidFill>
                  <a:schemeClr val="tx1"/>
                </a:solidFill>
              </a:rPr>
              <a:t>Translate strategies which can be understood by workers</a:t>
            </a:r>
          </a:p>
          <a:p>
            <a:pPr algn="just">
              <a:lnSpc>
                <a:spcPct val="150000"/>
              </a:lnSpc>
              <a:buFontTx/>
              <a:buChar char="-"/>
            </a:pPr>
            <a:r>
              <a:rPr lang="en-US" sz="2000" dirty="0">
                <a:solidFill>
                  <a:schemeClr val="tx1"/>
                </a:solidFill>
              </a:rPr>
              <a:t>Also note down the workers’ need </a:t>
            </a:r>
          </a:p>
          <a:p>
            <a:pPr algn="just"/>
            <a:endParaRPr lang="en-US" sz="29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CB34C-3D6D-4C3A-87BB-EFD6C82F93FE}"/>
              </a:ext>
            </a:extLst>
          </p:cNvPr>
          <p:cNvSpPr>
            <a:spLocks noGrp="1"/>
          </p:cNvSpPr>
          <p:nvPr>
            <p:ph idx="1"/>
          </p:nvPr>
        </p:nvSpPr>
        <p:spPr>
          <a:xfrm>
            <a:off x="457200" y="116632"/>
            <a:ext cx="8229600" cy="6741368"/>
          </a:xfrm>
        </p:spPr>
        <p:txBody>
          <a:bodyPr>
            <a:noAutofit/>
          </a:bodyPr>
          <a:lstStyle/>
          <a:p>
            <a:pPr marL="0" indent="0" algn="just">
              <a:buNone/>
            </a:pPr>
            <a:r>
              <a:rPr lang="en-US" sz="2400" dirty="0">
                <a:solidFill>
                  <a:schemeClr val="tx1"/>
                </a:solidFill>
              </a:rPr>
              <a:t>3)</a:t>
            </a:r>
            <a:r>
              <a:rPr lang="en-US" sz="2400" dirty="0"/>
              <a:t> </a:t>
            </a:r>
            <a:r>
              <a:rPr lang="en-US" sz="2400" b="1" u="sng" dirty="0">
                <a:solidFill>
                  <a:schemeClr val="tx1"/>
                </a:solidFill>
              </a:rPr>
              <a:t>Top Managers:</a:t>
            </a:r>
          </a:p>
          <a:p>
            <a:pPr algn="just"/>
            <a:r>
              <a:rPr lang="en-US" sz="2400" dirty="0">
                <a:solidFill>
                  <a:schemeClr val="tx1"/>
                </a:solidFill>
              </a:rPr>
              <a:t>sit at the top position and responsible for the entire org.</a:t>
            </a:r>
          </a:p>
          <a:p>
            <a:pPr algn="just"/>
            <a:r>
              <a:rPr lang="en-US" sz="2400" dirty="0">
                <a:solidFill>
                  <a:schemeClr val="tx1"/>
                </a:solidFill>
              </a:rPr>
              <a:t>set goals-define strategies to achieve goals</a:t>
            </a:r>
          </a:p>
          <a:p>
            <a:pPr algn="just"/>
            <a:r>
              <a:rPr lang="en-US" sz="2400" dirty="0">
                <a:solidFill>
                  <a:schemeClr val="tx1"/>
                </a:solidFill>
              </a:rPr>
              <a:t>monitor and interpret the env</a:t>
            </a:r>
          </a:p>
          <a:p>
            <a:pPr algn="just"/>
            <a:r>
              <a:rPr lang="en-US" sz="2400" dirty="0">
                <a:solidFill>
                  <a:srgbClr val="FF0000"/>
                </a:solidFill>
              </a:rPr>
              <a:t>make decisions</a:t>
            </a:r>
          </a:p>
          <a:p>
            <a:pPr algn="just"/>
            <a:r>
              <a:rPr lang="en-US" sz="2400" dirty="0">
                <a:solidFill>
                  <a:schemeClr val="tx1"/>
                </a:solidFill>
              </a:rPr>
              <a:t>c/m with employees  down the line-talk about goals-achieve</a:t>
            </a:r>
          </a:p>
          <a:p>
            <a:pPr algn="just"/>
            <a:r>
              <a:rPr lang="en-US" sz="2400" dirty="0">
                <a:solidFill>
                  <a:schemeClr val="tx1"/>
                </a:solidFill>
              </a:rPr>
              <a:t>Shaping and sustaining corporate culture</a:t>
            </a:r>
          </a:p>
          <a:p>
            <a:pPr algn="just"/>
            <a:r>
              <a:rPr lang="en-US" sz="2400" dirty="0">
                <a:solidFill>
                  <a:schemeClr val="tx1"/>
                </a:solidFill>
              </a:rPr>
              <a:t>manages the company changes</a:t>
            </a:r>
          </a:p>
          <a:p>
            <a:pPr algn="just"/>
            <a:r>
              <a:rPr lang="en-US" sz="2400" dirty="0">
                <a:solidFill>
                  <a:schemeClr val="tx1"/>
                </a:solidFill>
              </a:rPr>
              <a:t>Responsible for success/failure of an org and</a:t>
            </a:r>
          </a:p>
          <a:p>
            <a:pPr algn="just">
              <a:buFontTx/>
              <a:buChar char="-"/>
            </a:pPr>
            <a:r>
              <a:rPr lang="en-US" sz="2400" dirty="0">
                <a:solidFill>
                  <a:schemeClr val="tx1"/>
                </a:solidFill>
              </a:rPr>
              <a:t>keep their performance continuously scrutinized by all the stakeholders</a:t>
            </a:r>
          </a:p>
          <a:p>
            <a:pPr algn="just">
              <a:buFontTx/>
              <a:buChar char="-"/>
            </a:pPr>
            <a:r>
              <a:rPr lang="en-US" sz="2400" dirty="0">
                <a:solidFill>
                  <a:schemeClr val="tx1"/>
                </a:solidFill>
              </a:rPr>
              <a:t>-Top </a:t>
            </a:r>
            <a:r>
              <a:rPr lang="en-US" sz="2400" dirty="0" err="1">
                <a:solidFill>
                  <a:schemeClr val="tx1"/>
                </a:solidFill>
              </a:rPr>
              <a:t>mgr</a:t>
            </a:r>
            <a:r>
              <a:rPr lang="en-US" sz="2400" dirty="0">
                <a:solidFill>
                  <a:schemeClr val="tx1"/>
                </a:solidFill>
              </a:rPr>
              <a:t>-different designations-CEO, MD , Presidents, Chairpersons and Executive Vice-Presidents.</a:t>
            </a:r>
          </a:p>
          <a:p>
            <a:pPr algn="just">
              <a:buFontTx/>
              <a:buChar char="-"/>
            </a:pPr>
            <a:r>
              <a:rPr lang="en-US" sz="2400" dirty="0">
                <a:solidFill>
                  <a:schemeClr val="tx1"/>
                </a:solidFill>
              </a:rPr>
              <a:t>Need more conceptual skills</a:t>
            </a:r>
          </a:p>
          <a:p>
            <a:pPr algn="l"/>
            <a:r>
              <a:rPr lang="en-US" sz="2400" dirty="0">
                <a:solidFill>
                  <a:schemeClr val="tx1"/>
                </a:solidFill>
              </a:rPr>
              <a:t>-</a:t>
            </a:r>
            <a:r>
              <a:rPr lang="en-US" sz="2400" dirty="0">
                <a:solidFill>
                  <a:schemeClr val="accent2"/>
                </a:solidFill>
              </a:rPr>
              <a:t>Managers at all levels need human skills in equal proportions</a:t>
            </a:r>
          </a:p>
          <a:p>
            <a:pPr algn="l"/>
            <a:endParaRPr lang="en-US" sz="2400" dirty="0">
              <a:solidFill>
                <a:schemeClr val="tx1"/>
              </a:solidFill>
            </a:endParaRPr>
          </a:p>
          <a:p>
            <a:pPr algn="l"/>
            <a:r>
              <a:rPr lang="en-US" sz="2000" b="1" u="sng" dirty="0">
                <a:solidFill>
                  <a:schemeClr val="tx1"/>
                </a:solidFill>
              </a:rPr>
              <a:t>  </a:t>
            </a:r>
          </a:p>
          <a:p>
            <a:endParaRPr lang="en-IN" sz="2400" dirty="0"/>
          </a:p>
        </p:txBody>
      </p:sp>
    </p:spTree>
    <p:extLst>
      <p:ext uri="{BB962C8B-B14F-4D97-AF65-F5344CB8AC3E}">
        <p14:creationId xmlns:p14="http://schemas.microsoft.com/office/powerpoint/2010/main" val="396953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0220404_141125__01.jpg"/>
          <p:cNvPicPr>
            <a:picLocks noGrp="1" noChangeAspect="1"/>
          </p:cNvPicPr>
          <p:nvPr>
            <p:ph idx="1"/>
          </p:nvPr>
        </p:nvPicPr>
        <p:blipFill>
          <a:blip r:embed="rId2" cstate="print"/>
          <a:stretch>
            <a:fillRect/>
          </a:stretch>
        </p:blipFill>
        <p:spPr>
          <a:xfrm>
            <a:off x="1785918" y="642918"/>
            <a:ext cx="5786477" cy="548324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Contemporary Trends in Management Thinking</a:t>
            </a:r>
          </a:p>
        </p:txBody>
      </p:sp>
      <p:sp>
        <p:nvSpPr>
          <p:cNvPr id="3" name="Content Placeholder 2"/>
          <p:cNvSpPr>
            <a:spLocks noGrp="1"/>
          </p:cNvSpPr>
          <p:nvPr>
            <p:ph idx="1"/>
          </p:nvPr>
        </p:nvSpPr>
        <p:spPr>
          <a:xfrm>
            <a:off x="457200" y="1417638"/>
            <a:ext cx="8229600" cy="5440362"/>
          </a:xfrm>
        </p:spPr>
        <p:txBody>
          <a:bodyPr>
            <a:normAutofit fontScale="92500" lnSpcReduction="10000"/>
          </a:bodyPr>
          <a:lstStyle/>
          <a:p>
            <a:pPr>
              <a:lnSpc>
                <a:spcPct val="120000"/>
              </a:lnSpc>
            </a:pPr>
            <a:r>
              <a:rPr lang="en-US" sz="2000" dirty="0"/>
              <a:t>Mgmt dynamic subject-keeps on changing-flexible-open-growing-disciplined.</a:t>
            </a:r>
          </a:p>
          <a:p>
            <a:pPr>
              <a:lnSpc>
                <a:spcPct val="120000"/>
              </a:lnSpc>
            </a:pPr>
            <a:r>
              <a:rPr lang="en-US" sz="2000" dirty="0"/>
              <a:t>Some practices are prominent in the mgmt thought.</a:t>
            </a:r>
          </a:p>
          <a:p>
            <a:pPr>
              <a:lnSpc>
                <a:spcPct val="120000"/>
              </a:lnSpc>
              <a:buNone/>
            </a:pPr>
            <a:r>
              <a:rPr lang="en-US" sz="2000" b="1" u="sng" dirty="0"/>
              <a:t>1)Inventing and reinventing org:</a:t>
            </a:r>
          </a:p>
          <a:p>
            <a:pPr>
              <a:lnSpc>
                <a:spcPct val="120000"/>
              </a:lnSpc>
            </a:pPr>
            <a:r>
              <a:rPr lang="en-US" sz="2000" dirty="0"/>
              <a:t>Mgrs search for ways to release the creative potential of their </a:t>
            </a:r>
            <a:r>
              <a:rPr lang="en-US" sz="2000" dirty="0" err="1"/>
              <a:t>emp</a:t>
            </a:r>
            <a:r>
              <a:rPr lang="en-US" sz="2000" dirty="0"/>
              <a:t> and themselves.</a:t>
            </a:r>
          </a:p>
          <a:p>
            <a:pPr>
              <a:lnSpc>
                <a:spcPct val="120000"/>
              </a:lnSpc>
            </a:pPr>
            <a:r>
              <a:rPr lang="en-US" sz="2000" dirty="0"/>
              <a:t>Destroying traditional structure, flattening  and removing artificial barriers to improve efficiency and effectiveness of org.</a:t>
            </a:r>
          </a:p>
          <a:p>
            <a:pPr>
              <a:lnSpc>
                <a:spcPct val="120000"/>
              </a:lnSpc>
              <a:buNone/>
            </a:pPr>
            <a:r>
              <a:rPr lang="en-US" sz="2000" b="1" u="sng" dirty="0"/>
              <a:t>2) Globalization :</a:t>
            </a:r>
          </a:p>
          <a:p>
            <a:pPr>
              <a:lnSpc>
                <a:spcPct val="120000"/>
              </a:lnSpc>
            </a:pPr>
            <a:r>
              <a:rPr lang="en-US" sz="2000" dirty="0"/>
              <a:t>Open new challenges and opportunities.</a:t>
            </a:r>
          </a:p>
          <a:p>
            <a:pPr>
              <a:lnSpc>
                <a:spcPct val="120000"/>
              </a:lnSpc>
            </a:pPr>
            <a:r>
              <a:rPr lang="en-US" sz="2000" dirty="0"/>
              <a:t>Mgrs of today think as global citizens</a:t>
            </a:r>
          </a:p>
          <a:p>
            <a:pPr>
              <a:lnSpc>
                <a:spcPct val="120000"/>
              </a:lnSpc>
            </a:pPr>
            <a:r>
              <a:rPr lang="en-US" sz="2000" dirty="0"/>
              <a:t>They treat world as market and </a:t>
            </a:r>
            <a:r>
              <a:rPr lang="en-US" sz="2000" dirty="0" err="1"/>
              <a:t>emp</a:t>
            </a:r>
            <a:r>
              <a:rPr lang="en-US" sz="2000" dirty="0"/>
              <a:t> do not come from one country or one region.(multi culture and multi regions)</a:t>
            </a:r>
          </a:p>
          <a:p>
            <a:pPr>
              <a:lnSpc>
                <a:spcPct val="120000"/>
              </a:lnSpc>
            </a:pPr>
            <a:r>
              <a:rPr lang="en-US" sz="2000" dirty="0"/>
              <a:t>Nowadays Indian companies are establishing their global presence in organic and in organic ways.</a:t>
            </a:r>
          </a:p>
          <a:p>
            <a:endParaRPr lang="en-US" sz="20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lnSpcReduction="10000"/>
          </a:bodyPr>
          <a:lstStyle/>
          <a:p>
            <a:pPr>
              <a:buNone/>
            </a:pPr>
            <a:r>
              <a:rPr lang="en-US" sz="2000" b="1" u="sng" dirty="0"/>
              <a:t>3) Building Management Capability: </a:t>
            </a:r>
          </a:p>
          <a:p>
            <a:r>
              <a:rPr lang="en-US" sz="2000" dirty="0"/>
              <a:t>Management capability is critical to sustainable performance and growth. </a:t>
            </a:r>
          </a:p>
          <a:p>
            <a:r>
              <a:rPr lang="en-US" sz="2000" dirty="0">
                <a:sym typeface="Wingdings" pitchFamily="2" charset="2"/>
              </a:rPr>
              <a:t></a:t>
            </a:r>
            <a:r>
              <a:rPr lang="en-US" sz="2000" dirty="0">
                <a:solidFill>
                  <a:schemeClr val="accent2"/>
                </a:solidFill>
              </a:rPr>
              <a:t>Management capability is the sum total of the following dimensions:</a:t>
            </a:r>
          </a:p>
          <a:p>
            <a:r>
              <a:rPr lang="en-US" sz="2000" dirty="0"/>
              <a:t>Organizational effectiveness and comparative performance</a:t>
            </a:r>
          </a:p>
          <a:p>
            <a:r>
              <a:rPr lang="en-US" sz="2000" dirty="0"/>
              <a:t>Visionary and strategic leadership</a:t>
            </a:r>
          </a:p>
          <a:p>
            <a:r>
              <a:rPr lang="en-US" sz="2000" dirty="0"/>
              <a:t>Performance leadership</a:t>
            </a:r>
          </a:p>
          <a:p>
            <a:r>
              <a:rPr lang="en-US" sz="2000" dirty="0"/>
              <a:t>People leadership</a:t>
            </a:r>
          </a:p>
          <a:p>
            <a:r>
              <a:rPr lang="en-US" sz="2000" dirty="0"/>
              <a:t>Financial performance/management</a:t>
            </a:r>
          </a:p>
          <a:p>
            <a:r>
              <a:rPr lang="en-US" sz="2000" dirty="0"/>
              <a:t>Organizational capability</a:t>
            </a:r>
          </a:p>
          <a:p>
            <a:r>
              <a:rPr lang="en-US" sz="2000" dirty="0"/>
              <a:t>Innovation</a:t>
            </a:r>
          </a:p>
          <a:p>
            <a:r>
              <a:rPr lang="en-US" sz="2000" dirty="0"/>
              <a:t>External relationships</a:t>
            </a:r>
          </a:p>
          <a:p>
            <a:r>
              <a:rPr lang="en-US" sz="2000" dirty="0"/>
              <a:t>Application of technology and knowledge</a:t>
            </a:r>
          </a:p>
          <a:p>
            <a:r>
              <a:rPr lang="en-US" sz="2000" dirty="0"/>
              <a:t>Integrity and corporate governance</a:t>
            </a:r>
          </a:p>
          <a:p>
            <a:endParaRPr lang="en-US" sz="2000" dirty="0"/>
          </a:p>
          <a:p>
            <a:r>
              <a:rPr lang="en-US" sz="2000" dirty="0"/>
              <a:t>Attempts have been made </a:t>
            </a:r>
            <a:r>
              <a:rPr lang="en-US" sz="2000" dirty="0">
                <a:solidFill>
                  <a:schemeClr val="accent2"/>
                </a:solidFill>
              </a:rPr>
              <a:t>to measure management capability </a:t>
            </a:r>
            <a:r>
              <a:rPr lang="en-US" sz="2000" dirty="0"/>
              <a:t>of an </a:t>
            </a:r>
            <a:r>
              <a:rPr lang="en-US" sz="2000" dirty="0" err="1"/>
              <a:t>organisation</a:t>
            </a:r>
            <a:r>
              <a:rPr lang="en-US" sz="2000" dirty="0"/>
              <a:t>. </a:t>
            </a:r>
            <a:r>
              <a:rPr lang="en-US" sz="2000" dirty="0">
                <a:solidFill>
                  <a:schemeClr val="accent2"/>
                </a:solidFill>
              </a:rPr>
              <a:t>Management Capability Index (MCI) </a:t>
            </a:r>
            <a:r>
              <a:rPr lang="en-US" sz="2000" dirty="0"/>
              <a:t>is the technique used for the purpose</a:t>
            </a:r>
          </a:p>
          <a:p>
            <a:r>
              <a:rPr lang="en-US" sz="2000" dirty="0"/>
              <a:t>The overall Indian MCI for the year 2010 was 74.6 per cent which implies that the Indian corporate are performing at 75 per cent of their potential. Performance must be to the full potential.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buNone/>
            </a:pPr>
            <a:r>
              <a:rPr lang="en-US" sz="2000" dirty="0"/>
              <a:t>4</a:t>
            </a:r>
            <a:r>
              <a:rPr lang="en-US" sz="2000" b="1" u="sng" dirty="0"/>
              <a:t>) Mergers and Acquisitions (M&amp;As):</a:t>
            </a:r>
          </a:p>
          <a:p>
            <a:pPr>
              <a:lnSpc>
                <a:spcPct val="150000"/>
              </a:lnSpc>
            </a:pPr>
            <a:r>
              <a:rPr lang="en-US" sz="2000" dirty="0"/>
              <a:t>As stated earlier, </a:t>
            </a:r>
            <a:r>
              <a:rPr lang="en-US" sz="2000" dirty="0" err="1"/>
              <a:t>organisations</a:t>
            </a:r>
            <a:r>
              <a:rPr lang="en-US" sz="2000" dirty="0"/>
              <a:t> adopt inorganic (M&amp;As)route to grow big.</a:t>
            </a:r>
          </a:p>
          <a:p>
            <a:pPr>
              <a:lnSpc>
                <a:spcPct val="150000"/>
              </a:lnSpc>
            </a:pPr>
            <a:r>
              <a:rPr lang="en-US" sz="2000" dirty="0"/>
              <a:t> Indian companies are gung-ho in acquiring overseas companies.  </a:t>
            </a:r>
          </a:p>
          <a:p>
            <a:pPr>
              <a:lnSpc>
                <a:spcPct val="150000"/>
              </a:lnSpc>
            </a:pPr>
            <a:r>
              <a:rPr lang="en-US" sz="2000" dirty="0"/>
              <a:t>What needs </a:t>
            </a:r>
            <a:r>
              <a:rPr lang="en-US" sz="2000" dirty="0">
                <a:solidFill>
                  <a:srgbClr val="FF0000"/>
                </a:solidFill>
              </a:rPr>
              <a:t>primary consideration </a:t>
            </a:r>
            <a:r>
              <a:rPr lang="en-US" sz="2000" dirty="0"/>
              <a:t>in a merger or takeover is </a:t>
            </a:r>
            <a:r>
              <a:rPr lang="en-US" sz="2000" dirty="0">
                <a:solidFill>
                  <a:srgbClr val="FF0000"/>
                </a:solidFill>
              </a:rPr>
              <a:t>blending of policies and practices between the acquirer and the acquired companies</a:t>
            </a:r>
            <a:r>
              <a:rPr lang="en-US" sz="2000" dirty="0"/>
              <a:t>. </a:t>
            </a:r>
          </a:p>
          <a:p>
            <a:pPr>
              <a:lnSpc>
                <a:spcPct val="150000"/>
              </a:lnSpc>
            </a:pPr>
            <a:r>
              <a:rPr lang="en-US" sz="2000" dirty="0"/>
              <a:t>Failing on this will have serious consequences. </a:t>
            </a:r>
          </a:p>
          <a:p>
            <a:pPr>
              <a:lnSpc>
                <a:spcPct val="150000"/>
              </a:lnSpc>
            </a:pPr>
            <a:r>
              <a:rPr lang="en-US" sz="2000" dirty="0"/>
              <a:t>State-owned airlines in India faced this problem. A few years back, Indian Airlines and Air India were merged but pay disparities among the employees of both the airlines were allowed to continue resulting in a strike by the pilots and ground staff.</a:t>
            </a:r>
          </a:p>
          <a:p>
            <a:pPr>
              <a:lnSpc>
                <a:spcPct val="150000"/>
              </a:lnSpc>
            </a:pPr>
            <a:r>
              <a:rPr lang="en-US" sz="20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83632"/>
          </a:xfrm>
        </p:spPr>
        <p:txBody>
          <a:bodyPr>
            <a:normAutofit lnSpcReduction="10000"/>
          </a:bodyPr>
          <a:lstStyle/>
          <a:p>
            <a:pPr>
              <a:lnSpc>
                <a:spcPct val="150000"/>
              </a:lnSpc>
            </a:pPr>
            <a:r>
              <a:rPr lang="en-US" sz="2000" dirty="0">
                <a:solidFill>
                  <a:srgbClr val="FF0000"/>
                </a:solidFill>
              </a:rPr>
              <a:t>More than the policies, it is the fusion of cultures</a:t>
            </a:r>
            <a:r>
              <a:rPr lang="en-US" sz="2000" dirty="0"/>
              <a:t> that is more significant. The merger in 2003 between Bank of Madura and </a:t>
            </a:r>
            <a:r>
              <a:rPr lang="en-US" sz="2000" dirty="0" err="1"/>
              <a:t>ICICl</a:t>
            </a:r>
            <a:r>
              <a:rPr lang="en-US" sz="2000" dirty="0"/>
              <a:t> was a</a:t>
            </a:r>
          </a:p>
          <a:p>
            <a:pPr>
              <a:lnSpc>
                <a:spcPct val="150000"/>
              </a:lnSpc>
            </a:pPr>
            <a:r>
              <a:rPr lang="en-US" sz="2000" dirty="0"/>
              <a:t>marriage between two </a:t>
            </a:r>
            <a:r>
              <a:rPr lang="en-US" sz="2000" dirty="0" err="1"/>
              <a:t>unequals</a:t>
            </a:r>
            <a:r>
              <a:rPr lang="en-US" sz="2000" dirty="0"/>
              <a:t>. Bank of Madura appeared bigger with 2.6 million customers and 2,400 employees. ICICI had a headcount of only 1,600. The average age of the </a:t>
            </a:r>
            <a:r>
              <a:rPr lang="en-US" sz="2000" dirty="0" err="1"/>
              <a:t>ICICrs</a:t>
            </a:r>
            <a:r>
              <a:rPr lang="en-US" sz="2000" dirty="0"/>
              <a:t> employees was 28 years and it rose to 43 when both merged. It goes to the credit of </a:t>
            </a:r>
            <a:r>
              <a:rPr lang="en-US" sz="2000" dirty="0" err="1"/>
              <a:t>lCICI</a:t>
            </a:r>
            <a:r>
              <a:rPr lang="en-US" sz="2000" dirty="0"/>
              <a:t> that it has managed fusion of culture too successfully.</a:t>
            </a:r>
            <a:endParaRPr lang="en-US" sz="2000" b="1" u="sng" dirty="0"/>
          </a:p>
          <a:p>
            <a:pPr>
              <a:lnSpc>
                <a:spcPct val="110000"/>
              </a:lnSpc>
              <a:buNone/>
            </a:pPr>
            <a:r>
              <a:rPr lang="en-US" sz="2000" b="1" u="sng" dirty="0"/>
              <a:t>5)Diversity:</a:t>
            </a:r>
          </a:p>
          <a:p>
            <a:pPr>
              <a:lnSpc>
                <a:spcPct val="110000"/>
              </a:lnSpc>
            </a:pPr>
            <a:r>
              <a:rPr lang="en-US" sz="2000" dirty="0"/>
              <a:t>Org. no longer mono-cultural entities.</a:t>
            </a:r>
          </a:p>
          <a:p>
            <a:pPr>
              <a:lnSpc>
                <a:spcPct val="110000"/>
              </a:lnSpc>
            </a:pPr>
            <a:r>
              <a:rPr lang="en-US" sz="2000" dirty="0"/>
              <a:t>Multi cultural </a:t>
            </a:r>
          </a:p>
          <a:p>
            <a:pPr>
              <a:lnSpc>
                <a:spcPct val="110000"/>
              </a:lnSpc>
            </a:pPr>
            <a:r>
              <a:rPr lang="en-US" sz="2000" dirty="0"/>
              <a:t> They are made up of people from different regions, religions, states and fashions.</a:t>
            </a:r>
          </a:p>
          <a:p>
            <a:pPr>
              <a:lnSpc>
                <a:spcPct val="110000"/>
              </a:lnSpc>
              <a:buNone/>
            </a:pPr>
            <a:r>
              <a:rPr lang="en-US" sz="2000" b="1" u="sng" dirty="0"/>
              <a:t>6)Making an ethically Honest and Socially Conscious firm</a:t>
            </a:r>
          </a:p>
          <a:p>
            <a:pPr>
              <a:lnSpc>
                <a:spcPct val="110000"/>
              </a:lnSpc>
            </a:pPr>
            <a:r>
              <a:rPr lang="en-US" sz="2000" dirty="0"/>
              <a:t>Managers need to be ethically honest and be responsive to the social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815</Words>
  <Application>Microsoft Office PowerPoint</Application>
  <PresentationFormat>On-screen Show (4:3)</PresentationFormat>
  <Paragraphs>80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Types of Managers</vt:lpstr>
      <vt:lpstr>PowerPoint Presentation</vt:lpstr>
      <vt:lpstr>PowerPoint Presentation</vt:lpstr>
      <vt:lpstr>PowerPoint Presentation</vt:lpstr>
      <vt:lpstr>Contemporary Trends in Management Thinking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Managers</dc:title>
  <dc:creator>MCA</dc:creator>
  <cp:lastModifiedBy>Neevan R</cp:lastModifiedBy>
  <cp:revision>36</cp:revision>
  <dcterms:created xsi:type="dcterms:W3CDTF">2022-04-04T04:18:51Z</dcterms:created>
  <dcterms:modified xsi:type="dcterms:W3CDTF">2022-04-05T05:21:17Z</dcterms:modified>
</cp:coreProperties>
</file>