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1D20-FA37-4BE3-B71C-54B813338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73650-D55E-4900-8A6A-50D6747E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3027-525E-4941-8421-FCA35AFB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4/13/2022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9107-EF0C-48A6-B556-4B67EA54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8C47-866A-4F73-9C97-72987F37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7E56-8489-4D8E-A7D1-0C9BAA2E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97AAF-C726-40AB-A06E-8384CA4A3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5E38-33B4-4518-99E6-8CAF6820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D32C-BA55-4D86-9E6A-1B46CD94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8ED4-EAB8-49A1-B67B-20086220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2E4ED-4F1D-4B6D-AFEA-B313C3015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A94C4-0286-416A-994C-7394A8DC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06D6-481F-46F9-B29C-67145B45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D2CC-017C-4A83-9B3B-4BEFF2C3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05B6-BEEE-4B40-BEDC-10B14111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FF99-9007-4DFA-80CF-5380920B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B127-7E1E-431F-9620-2E8B694B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FEBB-7EF4-47B5-AB99-EFA3C5EE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8DAD-E327-4FA4-9CD3-28B78199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C2E0-8C52-4E9D-9169-AB03FF96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7C0B-8B8F-43B5-A5B9-93B6235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26EA-98F0-4C23-8959-F343E191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9828-7BEA-464B-8D4A-1BA7CDA9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79CE-C507-4B88-AE68-0A4489B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DAA9-6D2F-4AB0-AD88-77D9B68C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F680-1D84-4887-9793-7E0F2774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1FE5-BD55-4E09-B966-562DFDBDE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04F4-B903-4D18-B964-AEB73532C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B68B-E67A-42B0-BDE6-33659F9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51DEC-CE51-4C92-AF55-962FA740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FEAA-3B12-450C-933C-C92B71BA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F64F-F752-4C48-B688-DFF0BBA8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6C8F-8B49-4728-9DD5-C6F240F6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5161D-1463-468C-B56C-C5075A208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BC58E-346E-4CE5-B2BB-11B255A9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F9271-0DE3-465C-BD1C-621DDC6AF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964D3-D4DE-470E-A795-6518B21C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52A92-00DE-4344-8F89-B24BB4F2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9E153-FD86-4075-B24E-A9F0138D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647E-4B8F-44CE-AD9F-2CC4FE12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0E3EF-A7C4-404B-BDC4-0607EA7D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489DD-B692-4A9A-96DB-91A7C1DF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11812-2F38-4685-BF7A-2805E2D5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DDD36-BA87-440B-A574-77D4C5E6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A1B45-0DD0-458A-93E5-F165A9F4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0ED6A-3D8B-4544-9CA6-4A2D200F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61B8-A113-4465-913E-E5710DC2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3A317-B58B-461C-9FB9-4ABE25DA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8899-BBE8-4F28-AF69-EFC45F7B3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0676A-89D5-47B3-87B4-010AC467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8D7B-E2A9-4A5A-8041-F35251D7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BD67-E3D1-4873-8F2E-3B94C417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7F0A-E101-4AF9-BA80-ACF62353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4ACC3-4E32-4ADE-A445-AC02150DD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213B-F546-4407-83D1-5BC963FC5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1EFFE-0C88-4FE5-86F0-2537DC7C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644B-61A1-4A41-B51F-030C6455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8F6D-EF38-4E5D-BBD2-C7ABB1E4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5D442-8926-4221-A45B-DF684732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37C3F-B072-4818-85FB-E316BE33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71A0-EE35-4124-A606-2FE218C9A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D7185-7111-4682-BBDC-06433DC4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BE4F0-1A60-4E3A-9955-207B165C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8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38DFF-2CA7-D76D-5E6D-38CE990F2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625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43F7D-06DB-40A5-AA04-5F94247B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904569"/>
            <a:ext cx="9679449" cy="993055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/>
              <a:t>OB MODEL-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740A4-6F9C-441F-8C44-2D18DD3EB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7" y="1820849"/>
            <a:ext cx="11635406" cy="4953661"/>
          </a:xfrm>
        </p:spPr>
        <p:txBody>
          <a:bodyPr anchor="ctr">
            <a:normAutofit/>
          </a:bodyPr>
          <a:lstStyle/>
          <a:p>
            <a:pPr algn="l"/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0910C-F802-42CB-9D29-433DE6D298CA}"/>
              </a:ext>
            </a:extLst>
          </p:cNvPr>
          <p:cNvSpPr/>
          <p:nvPr/>
        </p:nvSpPr>
        <p:spPr>
          <a:xfrm>
            <a:off x="657128" y="2026987"/>
            <a:ext cx="4280632" cy="126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Individual Behavior </a:t>
            </a:r>
            <a:r>
              <a:rPr lang="en-US" dirty="0">
                <a:solidFill>
                  <a:schemeClr val="tx1"/>
                </a:solidFill>
              </a:rPr>
              <a:t>comprises </a:t>
            </a:r>
            <a:r>
              <a:rPr lang="en-US" dirty="0" err="1">
                <a:solidFill>
                  <a:schemeClr val="tx1"/>
                </a:solidFill>
              </a:rPr>
              <a:t>of:</a:t>
            </a:r>
            <a:r>
              <a:rPr lang="en-US" dirty="0" err="1"/>
              <a:t>Personality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 Intelligence, Perception, Learning</a:t>
            </a:r>
          </a:p>
          <a:p>
            <a:pPr algn="ctr"/>
            <a:r>
              <a:rPr lang="en-US" dirty="0"/>
              <a:t>Attitude and Attribution, Motivation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D2854A-D1F5-41B1-86D1-A5B81A183FBE}"/>
              </a:ext>
            </a:extLst>
          </p:cNvPr>
          <p:cNvSpPr/>
          <p:nvPr/>
        </p:nvSpPr>
        <p:spPr>
          <a:xfrm>
            <a:off x="593270" y="3561228"/>
            <a:ext cx="4344489" cy="135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</a:t>
            </a:r>
            <a:r>
              <a:rPr lang="en-US" dirty="0" err="1">
                <a:solidFill>
                  <a:schemeClr val="tx1"/>
                </a:solidFill>
              </a:rPr>
              <a:t>Behaviour</a:t>
            </a:r>
            <a:r>
              <a:rPr lang="en-US" dirty="0">
                <a:solidFill>
                  <a:schemeClr val="tx1"/>
                </a:solidFill>
              </a:rPr>
              <a:t> covers: </a:t>
            </a:r>
            <a:r>
              <a:rPr lang="en-US" dirty="0"/>
              <a:t>Management and Mangers, Group Dynamics, Team dynamics, leadership, Power and Politics, Communication, Conflict, Decision Making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F1B1D8-5C27-475C-A593-54A8C32531FB}"/>
              </a:ext>
            </a:extLst>
          </p:cNvPr>
          <p:cNvSpPr/>
          <p:nvPr/>
        </p:nvSpPr>
        <p:spPr>
          <a:xfrm>
            <a:off x="593270" y="5212040"/>
            <a:ext cx="4280632" cy="126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 of Org include </a:t>
            </a:r>
            <a:r>
              <a:rPr lang="en-US" dirty="0" err="1"/>
              <a:t>Organisational</a:t>
            </a:r>
            <a:r>
              <a:rPr lang="en-US" dirty="0"/>
              <a:t> culture, Huan resources policies and practices, Work stress, </a:t>
            </a:r>
            <a:r>
              <a:rPr lang="en-US" dirty="0" err="1"/>
              <a:t>Organisational</a:t>
            </a:r>
            <a:r>
              <a:rPr lang="en-US" dirty="0"/>
              <a:t> change and development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6F99B2-7C5E-4C10-8728-6AA5359E1BB7}"/>
              </a:ext>
            </a:extLst>
          </p:cNvPr>
          <p:cNvSpPr/>
          <p:nvPr/>
        </p:nvSpPr>
        <p:spPr>
          <a:xfrm>
            <a:off x="6429970" y="2080573"/>
            <a:ext cx="2218414" cy="993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BEHAVIOUR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15F834-76E6-4CF3-B6D8-A4882B339EB2}"/>
              </a:ext>
            </a:extLst>
          </p:cNvPr>
          <p:cNvSpPr/>
          <p:nvPr/>
        </p:nvSpPr>
        <p:spPr>
          <a:xfrm>
            <a:off x="6392879" y="3718463"/>
            <a:ext cx="2218414" cy="993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BEHAVIOUR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3A3370-2F3F-4712-B030-625E108D5441}"/>
              </a:ext>
            </a:extLst>
          </p:cNvPr>
          <p:cNvSpPr/>
          <p:nvPr/>
        </p:nvSpPr>
        <p:spPr>
          <a:xfrm>
            <a:off x="6392879" y="5519331"/>
            <a:ext cx="2218414" cy="993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C1D09-06F8-4E2E-AD2C-66B07DC18A8D}"/>
              </a:ext>
            </a:extLst>
          </p:cNvPr>
          <p:cNvSpPr/>
          <p:nvPr/>
        </p:nvSpPr>
        <p:spPr>
          <a:xfrm>
            <a:off x="9581322" y="3441732"/>
            <a:ext cx="2017408" cy="1269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ORGANISATIONAL EFFECTIVENESS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64EBC2-AE58-4705-9FB3-4D427272F95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33586" y="3296773"/>
            <a:ext cx="31929" cy="264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E48367-5B2C-491B-89F8-10F27D2EA147}"/>
              </a:ext>
            </a:extLst>
          </p:cNvPr>
          <p:cNvCxnSpPr/>
          <p:nvPr/>
        </p:nvCxnSpPr>
        <p:spPr>
          <a:xfrm>
            <a:off x="2631544" y="4918399"/>
            <a:ext cx="31929" cy="264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D2D6F-6ADA-424E-BD74-10CA20541480}"/>
              </a:ext>
            </a:extLst>
          </p:cNvPr>
          <p:cNvCxnSpPr>
            <a:endCxn id="8" idx="1"/>
          </p:cNvCxnSpPr>
          <p:nvPr/>
        </p:nvCxnSpPr>
        <p:spPr>
          <a:xfrm>
            <a:off x="4937759" y="2577100"/>
            <a:ext cx="14922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EBA43F-2CCD-49F1-8BCE-B021AFB353EB}"/>
              </a:ext>
            </a:extLst>
          </p:cNvPr>
          <p:cNvCxnSpPr/>
          <p:nvPr/>
        </p:nvCxnSpPr>
        <p:spPr>
          <a:xfrm>
            <a:off x="4873902" y="4280899"/>
            <a:ext cx="14922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4C3D9-8615-404E-8643-FF9AA876E8DB}"/>
              </a:ext>
            </a:extLst>
          </p:cNvPr>
          <p:cNvCxnSpPr/>
          <p:nvPr/>
        </p:nvCxnSpPr>
        <p:spPr>
          <a:xfrm>
            <a:off x="4873901" y="6065803"/>
            <a:ext cx="14922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2E31AF-B20D-42B2-8553-3E8FE2BEF6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590026" y="2577100"/>
            <a:ext cx="0" cy="86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36AE5-BD3B-4C8F-A5E3-9AE724C2908A}"/>
              </a:ext>
            </a:extLst>
          </p:cNvPr>
          <p:cNvCxnSpPr>
            <a:stCxn id="8" idx="3"/>
          </p:cNvCxnSpPr>
          <p:nvPr/>
        </p:nvCxnSpPr>
        <p:spPr>
          <a:xfrm flipV="1">
            <a:off x="8648384" y="2577100"/>
            <a:ext cx="19416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9A998E-FEC6-41F3-80EC-8F9A3B769BD7}"/>
              </a:ext>
            </a:extLst>
          </p:cNvPr>
          <p:cNvCxnSpPr/>
          <p:nvPr/>
        </p:nvCxnSpPr>
        <p:spPr>
          <a:xfrm>
            <a:off x="8611293" y="4214990"/>
            <a:ext cx="1007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5FA603-1596-4032-A7F9-51CCAED62D04}"/>
              </a:ext>
            </a:extLst>
          </p:cNvPr>
          <p:cNvCxnSpPr/>
          <p:nvPr/>
        </p:nvCxnSpPr>
        <p:spPr>
          <a:xfrm flipV="1">
            <a:off x="8610501" y="6084857"/>
            <a:ext cx="19416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CCA342-FA64-4E73-8AE0-B68A1F2B1D92}"/>
              </a:ext>
            </a:extLst>
          </p:cNvPr>
          <p:cNvCxnSpPr>
            <a:cxnSpLocks/>
          </p:cNvCxnSpPr>
          <p:nvPr/>
        </p:nvCxnSpPr>
        <p:spPr>
          <a:xfrm flipV="1">
            <a:off x="10552143" y="4774057"/>
            <a:ext cx="0" cy="131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127DE0-E788-4DCB-8256-1F7F121ABFDF}"/>
              </a:ext>
            </a:extLst>
          </p:cNvPr>
          <p:cNvCxnSpPr>
            <a:stCxn id="8" idx="2"/>
          </p:cNvCxnSpPr>
          <p:nvPr/>
        </p:nvCxnSpPr>
        <p:spPr>
          <a:xfrm>
            <a:off x="7539177" y="3073628"/>
            <a:ext cx="0" cy="644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0BE6FD-CB39-49D6-9EB4-785144F4FD61}"/>
              </a:ext>
            </a:extLst>
          </p:cNvPr>
          <p:cNvCxnSpPr/>
          <p:nvPr/>
        </p:nvCxnSpPr>
        <p:spPr>
          <a:xfrm>
            <a:off x="7502086" y="4784622"/>
            <a:ext cx="0" cy="644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AEBD65-9267-46E8-8EBA-B2B3AC5C1592}"/>
              </a:ext>
            </a:extLst>
          </p:cNvPr>
          <p:cNvCxnSpPr/>
          <p:nvPr/>
        </p:nvCxnSpPr>
        <p:spPr>
          <a:xfrm>
            <a:off x="11204725" y="4711518"/>
            <a:ext cx="0" cy="192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8EA864-F863-4D18-B2C7-EF39AA5C81DC}"/>
              </a:ext>
            </a:extLst>
          </p:cNvPr>
          <p:cNvCxnSpPr>
            <a:cxnSpLocks/>
          </p:cNvCxnSpPr>
          <p:nvPr/>
        </p:nvCxnSpPr>
        <p:spPr>
          <a:xfrm flipH="1">
            <a:off x="2512612" y="6631680"/>
            <a:ext cx="8692112" cy="7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942704-F989-4F55-96BA-D2A055849361}"/>
              </a:ext>
            </a:extLst>
          </p:cNvPr>
          <p:cNvCxnSpPr/>
          <p:nvPr/>
        </p:nvCxnSpPr>
        <p:spPr>
          <a:xfrm flipV="1">
            <a:off x="2504661" y="6487281"/>
            <a:ext cx="0" cy="23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48B7FB-F515-4ACF-8C73-4414652ED8E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502086" y="6512386"/>
            <a:ext cx="0" cy="15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1B98-7794-4893-87B8-1815554A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Individual </a:t>
            </a:r>
            <a:r>
              <a:rPr lang="en-US" dirty="0" err="1"/>
              <a:t>Behaviour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B3CB-1C12-4CE4-881E-550B60C0C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778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OB experts have constructed set of models which are useful in understanding individual behavior.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models are:</a:t>
            </a:r>
          </a:p>
          <a:p>
            <a:r>
              <a:rPr lang="en-US" sz="2000" dirty="0"/>
              <a:t>1) Theory X and Theory Y model</a:t>
            </a:r>
          </a:p>
          <a:p>
            <a:r>
              <a:rPr lang="en-US" sz="2000" dirty="0"/>
              <a:t>2) Economic and self-actualizing model</a:t>
            </a:r>
          </a:p>
          <a:p>
            <a:r>
              <a:rPr lang="en-US" sz="2000" dirty="0"/>
              <a:t>3) Behavioristic and Humanistic model</a:t>
            </a:r>
          </a:p>
          <a:p>
            <a:r>
              <a:rPr lang="en-US" sz="2000" dirty="0"/>
              <a:t>4) Rational and Emotional model</a:t>
            </a:r>
          </a:p>
          <a:p>
            <a:endParaRPr lang="en-US" sz="2000" dirty="0"/>
          </a:p>
          <a:p>
            <a:r>
              <a:rPr lang="en-US" sz="2000" b="1" u="sng" dirty="0"/>
              <a:t>1) Theory X and Theory Y model :</a:t>
            </a:r>
          </a:p>
          <a:p>
            <a:r>
              <a:rPr lang="en-US" sz="2000" dirty="0"/>
              <a:t>Theory X assumes- Individual to be lazy, non-creative and in need of constant prodding(poke)</a:t>
            </a:r>
          </a:p>
          <a:p>
            <a:r>
              <a:rPr lang="en-US" sz="2000" dirty="0"/>
              <a:t>Theory Y views- Individual is having tremendous potential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achieving org goals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7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A7F2-25CF-4CB1-830F-92FB4700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"/>
            <a:ext cx="10515600" cy="605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2)Economic and Self-actualizing model:</a:t>
            </a:r>
          </a:p>
          <a:p>
            <a:r>
              <a:rPr lang="en-US" sz="2000" b="1" dirty="0"/>
              <a:t>Economic model </a:t>
            </a:r>
            <a:r>
              <a:rPr lang="en-US" sz="2000" dirty="0"/>
              <a:t>conceptualizes the individual as totally economic in orientation.</a:t>
            </a:r>
          </a:p>
          <a:p>
            <a:r>
              <a:rPr lang="en-US" sz="2000" dirty="0"/>
              <a:t>It has been derived from the scientific </a:t>
            </a:r>
            <a:r>
              <a:rPr lang="en-US" sz="2000" dirty="0" err="1"/>
              <a:t>mgmt</a:t>
            </a:r>
            <a:r>
              <a:rPr lang="en-US" sz="2000" dirty="0"/>
              <a:t> philosophy of the late 1880s.</a:t>
            </a:r>
          </a:p>
          <a:p>
            <a:r>
              <a:rPr lang="en-US" sz="2000" dirty="0"/>
              <a:t>Concern for standardizing jobs, specializing work functions and providing economic incentives to the emp who performs well.</a:t>
            </a:r>
          </a:p>
          <a:p>
            <a:r>
              <a:rPr lang="en-US" sz="2000" dirty="0"/>
              <a:t> </a:t>
            </a:r>
            <a:r>
              <a:rPr lang="en-US" sz="2000" b="1" u="sng" dirty="0"/>
              <a:t>Self-actualizing model: </a:t>
            </a:r>
            <a:r>
              <a:rPr lang="en-US" sz="2000" dirty="0"/>
              <a:t>an individual is motivated by opportunity to grow, mature and become capable of becoming.</a:t>
            </a:r>
          </a:p>
          <a:p>
            <a:pPr marL="0" indent="0">
              <a:buNone/>
            </a:pPr>
            <a:r>
              <a:rPr lang="en-US" sz="2000" dirty="0"/>
              <a:t>3) </a:t>
            </a:r>
            <a:r>
              <a:rPr lang="en-US" sz="2000" b="1" u="sng" dirty="0"/>
              <a:t>Behavioristic and Humanistic model: </a:t>
            </a:r>
          </a:p>
          <a:p>
            <a:pPr marL="0" indent="0">
              <a:buNone/>
            </a:pPr>
            <a:r>
              <a:rPr lang="en-US" sz="2000" b="1" u="sng" dirty="0"/>
              <a:t>Behavioristic model : </a:t>
            </a:r>
            <a:r>
              <a:rPr lang="en-US" sz="2000" dirty="0"/>
              <a:t> </a:t>
            </a:r>
          </a:p>
          <a:p>
            <a:r>
              <a:rPr lang="en-US" sz="2000" dirty="0"/>
              <a:t>holds that all behavior is environmentally determined.</a:t>
            </a:r>
          </a:p>
          <a:p>
            <a:r>
              <a:rPr lang="en-US" sz="2000" dirty="0"/>
              <a:t>Some scholars believe that individuals can be described in terms of their behavior.</a:t>
            </a:r>
          </a:p>
          <a:p>
            <a:r>
              <a:rPr lang="en-US" sz="2000" dirty="0"/>
              <a:t>Theorists are interested in observable behaviors.</a:t>
            </a:r>
          </a:p>
          <a:p>
            <a:pPr marL="0" indent="0">
              <a:buNone/>
            </a:pPr>
            <a:r>
              <a:rPr lang="en-US" sz="2000" b="1" u="sng" dirty="0"/>
              <a:t>Humanistic model: </a:t>
            </a:r>
          </a:p>
          <a:p>
            <a:r>
              <a:rPr lang="en-US" sz="2000" dirty="0"/>
              <a:t>scholars believe that individual is more philosophical than scientific.</a:t>
            </a:r>
          </a:p>
          <a:p>
            <a:r>
              <a:rPr lang="en-US" sz="2000" dirty="0"/>
              <a:t>Humanists see the individual as capable of surmounting</a:t>
            </a:r>
            <a:r>
              <a:rPr lang="en-US" sz="2000"/>
              <a:t>(overcome) </a:t>
            </a:r>
            <a:r>
              <a:rPr lang="en-US" sz="2000" dirty="0"/>
              <a:t>irrational impulses through conscious reasoning.</a:t>
            </a:r>
          </a:p>
        </p:txBody>
      </p:sp>
    </p:spTree>
    <p:extLst>
      <p:ext uri="{BB962C8B-B14F-4D97-AF65-F5344CB8AC3E}">
        <p14:creationId xmlns:p14="http://schemas.microsoft.com/office/powerpoint/2010/main" val="613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2079-26F2-4256-BB2C-CA115E53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4</a:t>
            </a:r>
            <a:r>
              <a:rPr lang="en-US" sz="2000" b="1" u="sng" dirty="0"/>
              <a:t>) Rational and Emotional model:</a:t>
            </a:r>
          </a:p>
          <a:p>
            <a:r>
              <a:rPr lang="en-US" sz="2000" b="1" dirty="0"/>
              <a:t>In Rational model </a:t>
            </a:r>
            <a:r>
              <a:rPr lang="en-US" sz="2000" dirty="0"/>
              <a:t>: an individual is perceived to be a highly rational(logical) entity.</a:t>
            </a:r>
          </a:p>
          <a:p>
            <a:r>
              <a:rPr lang="en-US" sz="2000" dirty="0"/>
              <a:t>Having computer like char.</a:t>
            </a:r>
          </a:p>
          <a:p>
            <a:r>
              <a:rPr lang="en-US" sz="2000" dirty="0"/>
              <a:t>Whenever facing a pb-collect relevant info., analyze the data, and arrive at a solution.</a:t>
            </a:r>
          </a:p>
          <a:p>
            <a:pPr marL="0" indent="0">
              <a:buNone/>
            </a:pPr>
            <a:r>
              <a:rPr lang="en-US" sz="2000" b="1" u="sng" dirty="0"/>
              <a:t>In the Emotional model:</a:t>
            </a:r>
          </a:p>
          <a:p>
            <a:r>
              <a:rPr lang="en-US" sz="2000" dirty="0"/>
              <a:t>Guided by emotions.</a:t>
            </a:r>
          </a:p>
          <a:p>
            <a:r>
              <a:rPr lang="en-US" sz="2000" dirty="0"/>
              <a:t>Irrational.</a:t>
            </a:r>
          </a:p>
          <a:p>
            <a:r>
              <a:rPr lang="en-US" sz="2000" dirty="0" err="1"/>
              <a:t>Conflilcts</a:t>
            </a:r>
            <a:r>
              <a:rPr lang="en-US" sz="2000" dirty="0"/>
              <a:t> b/w emp (ego)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58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368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 MODEL- </vt:lpstr>
      <vt:lpstr>Models of Individual Behaviour: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 MODEL</dc:title>
  <dc:creator>Rajesh Sadasivan Nair</dc:creator>
  <cp:lastModifiedBy>Neevan R</cp:lastModifiedBy>
  <cp:revision>10</cp:revision>
  <dcterms:created xsi:type="dcterms:W3CDTF">2022-04-12T17:02:14Z</dcterms:created>
  <dcterms:modified xsi:type="dcterms:W3CDTF">2022-04-13T05:08:33Z</dcterms:modified>
</cp:coreProperties>
</file>