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6KqwYjR1wOFw/odQDJSA0jGzK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GB" sz="2800" u="sng"/>
              <a:t>Module2-Foundations of Individual Behaviour</a:t>
            </a:r>
            <a:endParaRPr b="1" sz="2800" u="sng"/>
          </a:p>
        </p:txBody>
      </p:sp>
      <p:pic>
        <p:nvPicPr>
          <p:cNvPr descr="Organizational Behavior - ppt video online downloa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1600200"/>
            <a:ext cx="8836550" cy="592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u="sng"/>
              <a:t>Environmental factors:</a:t>
            </a:r>
            <a:endParaRPr b="1" u="sng"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838199" y="1825625"/>
            <a:ext cx="111288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Include variables as economic,social,political and the like.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These are mainly external factors and will affect individual’s behaviour.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All work is performed within economic framework that both directly or indirectly affect org env.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>
                <a:solidFill>
                  <a:srgbClr val="FF0000"/>
                </a:solidFill>
              </a:rPr>
              <a:t>Economic env </a:t>
            </a:r>
            <a:r>
              <a:rPr lang="en-GB"/>
              <a:t>is one of the main factor among them being the employment level,wage rates, economic outlook and technological change.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>
                <a:solidFill>
                  <a:srgbClr val="FF0000"/>
                </a:solidFill>
              </a:rPr>
              <a:t>Employment opportunities </a:t>
            </a:r>
            <a:r>
              <a:rPr lang="en-GB"/>
              <a:t>strong influence on individual behaviour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Fewer job opportunities-job security issues.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Where job opportunities are several tendency of job hopping will increase.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838200" y="284085"/>
            <a:ext cx="10515600" cy="5892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>
                <a:solidFill>
                  <a:srgbClr val="FF0000"/>
                </a:solidFill>
              </a:rPr>
              <a:t>The job that a person holds </a:t>
            </a:r>
            <a:r>
              <a:rPr lang="en-GB"/>
              <a:t>has significant influence on individual;s behaviour.(professor-salesperson)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Wages satisfy various individual needs.(food,shelter)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Money is a complex variable and its effect on behaviour varies tremendously.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Wages attracts people to certain org and determine their level of job satisfaction.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>
                <a:solidFill>
                  <a:srgbClr val="FF0000"/>
                </a:solidFill>
              </a:rPr>
              <a:t>Technological changes </a:t>
            </a:r>
            <a:r>
              <a:rPr lang="en-GB"/>
              <a:t>considered as an economic factor bz of its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Potential effect upon job opportunities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It has the strongest impact on lower level jobs.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Automation mrobotics and other sophisticated production technologies can affect individuals at all levels.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838200" y="204186"/>
            <a:ext cx="10515600" cy="597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 u="sng"/>
              <a:t>Cultural Environment: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 is made up of institutions and other forces that affect society;s asic values,perceptions,work ethics,preferences and behaviours.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People grow up in different societies that shapes their basic beliefs,values and behaviours.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Culture varies from country to country-different behaviours.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 u="sng"/>
              <a:t>Ethics and Social Responsibility: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Ethics- refers to a system of moral principles-a sense of right or wrong, goodness or badness of actions and the motives and the consequences of these actions.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As applied to business firm,it is the study of good and evil,right or wrong,just and unjust actions of business people.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838200" y="461639"/>
            <a:ext cx="10515600" cy="627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GB">
                <a:solidFill>
                  <a:srgbClr val="FF0000"/>
                </a:solidFill>
              </a:rPr>
              <a:t>Social responsibility </a:t>
            </a:r>
            <a:r>
              <a:rPr b="1" lang="en-GB"/>
              <a:t>also called CSR(corporate social responsibility)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Is the obligation of decision makers to take actions that protect and improve the welfare of the societyas a whole along with their own interests.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Refers to the commitment of business to contribute to sustainable economic dev,working with employees and families to improve their quality of life.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 u="sng"/>
              <a:t>Political factors: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stability of the govt can affect emp opportunities both in quantity and quality.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Unstable govt-difficult to provide job opportunities.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quality of job also be affected by low capital investment.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political ideology of a country affects individual beh primarly through the relative freedom available to its citizens.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u="sng"/>
              <a:t>Organizational Systems and Resources</a:t>
            </a:r>
            <a:endParaRPr b="1" u="sng"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Individual behaviour is influenced by </a:t>
            </a:r>
            <a:r>
              <a:rPr lang="en-GB">
                <a:solidFill>
                  <a:srgbClr val="FF0000"/>
                </a:solidFill>
              </a:rPr>
              <a:t>physical facilities, org structure and design, leadership, work related behaviour and reward systems.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1)</a:t>
            </a:r>
            <a:r>
              <a:rPr b="1" lang="en-GB"/>
              <a:t>Physical Facilities</a:t>
            </a:r>
            <a:r>
              <a:rPr lang="en-GB"/>
              <a:t>: lighting, AC, décor, space provided for each emp, equipment have influence on emp performance.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2)</a:t>
            </a:r>
            <a:r>
              <a:rPr b="1" lang="en-GB"/>
              <a:t>Org structure and design:</a:t>
            </a:r>
            <a:r>
              <a:rPr lang="en-GB"/>
              <a:t> The way in which different groups and dept in an org are set up and the way in which reporting relationships and lines oc c/m are established among different positions in the org.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/>
              <a:t>3)Leadership: </a:t>
            </a:r>
            <a:r>
              <a:rPr lang="en-GB"/>
              <a:t>An establishes org a system of leadership and supervision to provide direction,assistance,advice and coaching to individual employees.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/>
              <a:t>Leader’s beh is a potential source of influence on an individual.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168676" y="337351"/>
            <a:ext cx="11878322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4)Reward systems: </a:t>
            </a:r>
            <a:r>
              <a:rPr lang="en-GB"/>
              <a:t>org must establish reward s/m to compensate their emp for good work done.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beh and performance influenced by the reward s/m.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5)Work related behaviour: </a:t>
            </a:r>
            <a:r>
              <a:rPr lang="en-GB"/>
              <a:t>An individual’s beh is influenced by </a:t>
            </a:r>
            <a:r>
              <a:rPr lang="en-GB">
                <a:solidFill>
                  <a:srgbClr val="FF0000"/>
                </a:solidFill>
              </a:rPr>
              <a:t>what stage </a:t>
            </a:r>
            <a:r>
              <a:rPr lang="en-GB"/>
              <a:t>he or she occupies in an org.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There are 5 stages of the individual’s stay in the org.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3810000" y="3160449"/>
            <a:ext cx="2805343" cy="1233997"/>
          </a:xfrm>
          <a:prstGeom prst="irregularSeal2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Joining the org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8590627" y="4071889"/>
            <a:ext cx="2805343" cy="1233997"/>
          </a:xfrm>
          <a:prstGeom prst="irregularSeal2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Remaining with the org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320901" y="5394663"/>
            <a:ext cx="3133817" cy="1556554"/>
          </a:xfrm>
          <a:prstGeom prst="irregularSeal2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Maintaining work attendance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1127464" y="5717220"/>
            <a:ext cx="2957743" cy="1340528"/>
          </a:xfrm>
          <a:prstGeom prst="irregularSeal2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Performing required tasks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7015" y="3497802"/>
            <a:ext cx="3498541" cy="1861349"/>
          </a:xfrm>
          <a:prstGeom prst="irregularSeal2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Exhibiting organizational citizenship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3678316" y="4483222"/>
            <a:ext cx="2805343" cy="1233997"/>
          </a:xfrm>
          <a:prstGeom prst="irregularSeal2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BEH IN ORG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5"/>
          <p:cNvCxnSpPr>
            <a:endCxn id="162" idx="0"/>
          </p:cNvCxnSpPr>
          <p:nvPr/>
        </p:nvCxnSpPr>
        <p:spPr>
          <a:xfrm>
            <a:off x="6615391" y="3559892"/>
            <a:ext cx="3237900" cy="61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5"/>
          <p:cNvCxnSpPr/>
          <p:nvPr/>
        </p:nvCxnSpPr>
        <p:spPr>
          <a:xfrm flipH="1">
            <a:off x="8895425" y="5064709"/>
            <a:ext cx="1358284" cy="11045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" name="Google Shape;169;p15"/>
          <p:cNvCxnSpPr>
            <a:stCxn id="163" idx="1"/>
          </p:cNvCxnSpPr>
          <p:nvPr/>
        </p:nvCxnSpPr>
        <p:spPr>
          <a:xfrm flipH="1">
            <a:off x="3593601" y="6322614"/>
            <a:ext cx="2727300" cy="11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15"/>
          <p:cNvCxnSpPr/>
          <p:nvPr/>
        </p:nvCxnSpPr>
        <p:spPr>
          <a:xfrm rot="10800000">
            <a:off x="1621919" y="5064709"/>
            <a:ext cx="432118" cy="11045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15"/>
          <p:cNvCxnSpPr/>
          <p:nvPr/>
        </p:nvCxnSpPr>
        <p:spPr>
          <a:xfrm flipH="1" rot="10800000">
            <a:off x="1195246" y="3657600"/>
            <a:ext cx="2889961" cy="7368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50919" y="186430"/>
            <a:ext cx="11931589" cy="658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1)Joining the org: </a:t>
            </a:r>
            <a:r>
              <a:rPr lang="en-GB"/>
              <a:t>An individual joins an org of his or her choice.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He or she needs the job just as the org needs the services of the individual(people need org and org need people)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the induction stage new emp experiences excitement bz of the new assignment and expectations from it. 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Anxiety bz of the fear that the expectations might not be realised.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2)Remaining with the org: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     T</a:t>
            </a:r>
            <a:r>
              <a:rPr lang="en-GB"/>
              <a:t>he most challenging task of org is how to attract talent and retain it for the benefit of the firm.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Attract-by offering high remuneration packages.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Retaining is much more difficult for the org- as emp get exp-they try other companies-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For retaining the experienced (knowledge workers) emp managers has to adopt different interventions.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287045" y="442611"/>
            <a:ext cx="11697809" cy="597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Emp may quit their job when they experience dissatisfaction.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behaviour of a dissatisfied emp will be different from a job satisfied emp.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Less productivity from a dissatisfied emp.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 satisfied emp tend to exhibit commitment to work and show better productivity.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/>
              <a:t>3)Maintaining work attendance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Those who stay  with the org are expected to report work as scheduled.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Some of them may take leave and their absences are caused by problems relating to health ,family responsibilities, vehicles breakdown, motivaton and job satisfaction in the workplace.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/>
              <a:t>4)Performing required tasks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People are hired to perform tasks.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Task performance refers to goal-directed activities that are under the individual’s control- need physical abilities and mental abilities-organisational effectiveness.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239697" y="248575"/>
            <a:ext cx="11114103" cy="592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5)Exhibiting organisational citizenship: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Organisational effectiveness depends on more than satisfactory job performance.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 also relies on organisational citizenship.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Org behaviours extend beyond job-related tasks.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They include tolerating ambiguities, accepting occasional impositions, sharing resources and cooperating with fellow employees.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638" y="902346"/>
            <a:ext cx="7808377" cy="595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u="sng"/>
              <a:t>Personal Factors</a:t>
            </a:r>
            <a:endParaRPr b="1" u="sng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805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1)Age🡪 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Turnover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Absenteeism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Productivity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Satisfaction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Adaptability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2)Sex-male/female emp-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3)Education-increased levels of education—increase an individual’s expectation received.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u="sng"/>
              <a:t>Psychological factors</a:t>
            </a:r>
            <a:endParaRPr b="1" u="sng"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Are individual’s mental char and attributes that can affect behaviour.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 is not always observable but their role in affecting individual beh is considerable.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Many Psychological factors are there,the more prominent among them are personality,perception,attitudes,values and learning.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275208" y="363984"/>
            <a:ext cx="11078592" cy="581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4)Intellectual abilities: IQ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                   Dimensions of Intellectual 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                          -number aptitude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                          - verbal comprehension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                          -perceptual speed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                           - Inductive reasoning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                            - Deductive reasoning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                            -Spatial visualization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                             -Memory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230819" y="230818"/>
            <a:ext cx="11700769" cy="6471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u="sng"/>
              <a:t>5)Physical abilities: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Manifest in one’s stamina, manual dexterity , leg strength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Mgmt must identify an employee’s physical abilities if these are the major inputs required to perform a task.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9 basic physical abilities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descr="Organizational Behavior Stephen P. Robbins &amp; Timothy A. Judge - ppt video  online download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8947" y="2022706"/>
            <a:ext cx="6702641" cy="49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221942" y="301841"/>
            <a:ext cx="12135773" cy="5901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6)</a:t>
            </a:r>
            <a:r>
              <a:rPr b="1" lang="en-GB" u="sng"/>
              <a:t>Marital Status: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Influence on absenteeism, turnover and satisfaction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Married emp have fewer absences, undergo less turnover and are more satisfied with their jobs than the unmarried ones.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Marriage imposes additional responsibility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Hence the need for a steady job and steady income.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7)Number of dependants: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There is correlation between the number of dependants an emp has and his or her absences and satisfaction.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no of children  an emp is related to absence, especially in females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 u="sng"/>
              <a:t>8)Creativity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Refers to the cognitive activity that results in a few or novel way of viewing or solving  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136864" y="254276"/>
            <a:ext cx="10515600" cy="6732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Creative individuals possess at least </a:t>
            </a:r>
            <a:r>
              <a:rPr lang="en-GB">
                <a:solidFill>
                  <a:srgbClr val="FF0000"/>
                </a:solidFill>
              </a:rPr>
              <a:t>3 categories of attributes</a:t>
            </a:r>
            <a:r>
              <a:rPr lang="en-GB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1)background exp—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creative individuals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 Thomas Edison's creativity was nurtured by his mother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2) personal traits—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linked to creativity in individuals.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these are openness, high levels of  energy,attraction to             complexity, independence and high levels of self-confidence.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3) cognitive abilities—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                 are individual’s power to think intelligently and to analyse situations and data effectively.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186431" y="195309"/>
            <a:ext cx="12109142" cy="598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u="sng"/>
              <a:t>9)Emotions and Emotional Intelligence: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Affective state of consciousness in which Joy, sorrow, fear, hate, love, surprise and anger are expressed.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Part of one’s personality and he/she carries with them to the workplace.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Emotions are private affair an no individual is willing to share his or her emotions with others.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Yet we are able to r3cognise the presence of various emotions in othes and we are able to communicate our own feelings to them as well.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>
                <a:solidFill>
                  <a:srgbClr val="FF0000"/>
                </a:solidFill>
              </a:rPr>
              <a:t>4 features are common to all emotions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1)Emotions are highly focused(we love a person,we hate a specific person etc)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2)Expression of emotion is universal( eg:facial expr to exhibit joy is same for all)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3)Culture determines expr of feelings(Italian culture-emphasises high expressiveness but taboo in Thailand.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4)6major categories of emotions have been identified-anger,joy,fear,love,sadness and surprise and these are universal.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838199" y="213064"/>
            <a:ext cx="11191043" cy="5963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>
                <a:solidFill>
                  <a:srgbClr val="FF0000"/>
                </a:solidFill>
              </a:rPr>
              <a:t>Mood </a:t>
            </a:r>
            <a:r>
              <a:rPr lang="en-GB"/>
              <a:t>also related to emotions.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mood is understood as </a:t>
            </a:r>
            <a:r>
              <a:rPr lang="en-GB">
                <a:solidFill>
                  <a:srgbClr val="FF0000"/>
                </a:solidFill>
              </a:rPr>
              <a:t>a feeling that is unfocused </a:t>
            </a:r>
            <a:r>
              <a:rPr lang="en-GB"/>
              <a:t>and relatively mild in intensity.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Good mood or bad mood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Mood strongly influences the extent to which people help each other, cooperate with each other.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Also influence one’s attitude towards work of self as well as of others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Mood help recall past events and actions.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>
                <a:solidFill>
                  <a:srgbClr val="FF0000"/>
                </a:solidFill>
              </a:rPr>
              <a:t>EQ/EI </a:t>
            </a:r>
            <a:r>
              <a:rPr lang="en-GB"/>
              <a:t>is concerned with an individual’s emotional and social skill.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Help us to monitor and shape our emotional responses and those of others.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EQ was popularised by </a:t>
            </a:r>
            <a:r>
              <a:rPr lang="en-GB">
                <a:solidFill>
                  <a:srgbClr val="FF0000"/>
                </a:solidFill>
              </a:rPr>
              <a:t>Daniel Goleman in 1995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/>
        </p:nvSpPr>
        <p:spPr>
          <a:xfrm>
            <a:off x="555854" y="266349"/>
            <a:ext cx="10990931" cy="6008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 has the following dimensions: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onday Morning Moment – Emotional Intelligence at Work and in Life – a  Story | Blog – Deb Mills"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482" y="959181"/>
            <a:ext cx="8497970" cy="577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2022-04-07T04:10:00Z</dcterms:created>
  <dc:creator>Neevan R</dc:creator>
</cp:coreProperties>
</file>