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1rrbvArnKzrQ+RogMhbc1lWRf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84085" y="363984"/>
            <a:ext cx="1135453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MODULE-3</a:t>
            </a:r>
            <a:br>
              <a:rPr lang="en-GB"/>
            </a:br>
            <a:r>
              <a:rPr lang="en-GB"/>
              <a:t>ATTITUDES AND VALUES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84085" y="2865190"/>
            <a:ext cx="9812784" cy="4068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/>
              <a:t>Definition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/>
              <a:t>Components-affective, cognitive,behavioural</a:t>
            </a:r>
            <a:endParaRPr sz="2000"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/>
              <a:t>Work related components of attitude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/>
              <a:t>Formation of attitude-8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GB" sz="2000"/>
              <a:t>Functions of attitudes-1)adjustment,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GB" sz="2000"/>
              <a:t>                                         2)ego defensive,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GB" sz="2000"/>
              <a:t>                                         3) value expressive and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GB" sz="2000"/>
              <a:t>                                              4) knowledge</a:t>
            </a:r>
            <a:endParaRPr/>
          </a:p>
          <a:p>
            <a:pPr indent="-215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Work related attitudes:</a:t>
            </a:r>
            <a:br>
              <a:rPr lang="en-GB"/>
            </a:br>
            <a:endParaRPr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Two work related attitudes: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Job satisfaction and organisational commitment.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" type="body"/>
          </p:nvPr>
        </p:nvSpPr>
        <p:spPr>
          <a:xfrm>
            <a:off x="195309" y="745724"/>
            <a:ext cx="11798423" cy="611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1)</a:t>
            </a:r>
            <a:r>
              <a:rPr b="1" lang="en-GB"/>
              <a:t>Adjustment: </a:t>
            </a:r>
            <a:r>
              <a:rPr lang="en-GB"/>
              <a:t>attitude help people to adjust with their work env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emp are well treated –develop a positive attitude towards mgmt. and the org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not---negative attitude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2)</a:t>
            </a:r>
            <a:r>
              <a:rPr b="1" lang="en-GB"/>
              <a:t>Ego defence fn: </a:t>
            </a:r>
            <a:r>
              <a:rPr lang="en-GB"/>
              <a:t>people often form or develop certain attitude to </a:t>
            </a:r>
            <a:r>
              <a:rPr b="1" lang="en-GB"/>
              <a:t>protect their own self images.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This ego defensive attitude may be aroused by internal and external threats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By frustrating experiences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By suggestions or directives from an authoritarian source.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Ego defensive attitudes are difficult to change but it is possible to remove the threats to the attitudes by creating a supportive env.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body"/>
          </p:nvPr>
        </p:nvSpPr>
        <p:spPr>
          <a:xfrm>
            <a:off x="204186" y="372862"/>
            <a:ext cx="11674136" cy="5804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3) </a:t>
            </a:r>
            <a:r>
              <a:rPr b="1" lang="en-GB"/>
              <a:t>value expression function: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Contains 3 main aspects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1)Helps express individual’s </a:t>
            </a:r>
            <a:r>
              <a:rPr b="1" lang="en-GB"/>
              <a:t>values and self identity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                  --customers express their values in the products they buy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                  -- the shops they patronise and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                  -- the life style they exhibit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2)Helps individuals define their </a:t>
            </a:r>
            <a:r>
              <a:rPr b="1" lang="en-GB"/>
              <a:t>self-concept </a:t>
            </a:r>
            <a:r>
              <a:rPr lang="en-GB"/>
              <a:t>and facilitates the </a:t>
            </a:r>
            <a:r>
              <a:rPr b="1" lang="en-GB"/>
              <a:t>adoption of subculture values considered important</a:t>
            </a:r>
            <a:r>
              <a:rPr lang="en-GB"/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Eg: teenagers may dress and behave in a certain way in order to foster(encourage) their status in a group.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3) Helps individuals to </a:t>
            </a:r>
            <a:r>
              <a:rPr b="1" lang="en-GB"/>
              <a:t>adopt the values of a group they have recently joined</a:t>
            </a:r>
            <a:r>
              <a:rPr lang="en-GB"/>
              <a:t> and they are better able to relate to the group.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292963" y="275208"/>
            <a:ext cx="11060837" cy="5901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4)</a:t>
            </a:r>
            <a:r>
              <a:rPr b="1" lang="en-GB"/>
              <a:t>knowledge function: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This function of attitude is observed </a:t>
            </a:r>
            <a:r>
              <a:rPr lang="en-GB"/>
              <a:t>more in </a:t>
            </a:r>
            <a:r>
              <a:rPr b="1" lang="en-GB"/>
              <a:t>consumer behaviour.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Eg: a person plan to buy a car of his fav brand and he wont re-examine his values, habits and life style prior to the decision to buy.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However if existing values are inadequate in resolving a particular issue, then the acquisition of new knowledge could bring about a changed attitude.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Buyers are generally info seekers. and they gain new info that gives meaning to their social world.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Changing Attitudes</a:t>
            </a:r>
            <a:endParaRPr b="1"/>
          </a:p>
        </p:txBody>
      </p:sp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Emp attitudes needs to changed. But changing attitude is a difficult task.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Difficulty is reinforced bz of the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1) </a:t>
            </a:r>
            <a:r>
              <a:rPr b="1" lang="en-GB"/>
              <a:t>escalation of commitment-</a:t>
            </a:r>
            <a:r>
              <a:rPr lang="en-GB"/>
              <a:t>&gt; prior commitment of people and their unwillingness to change.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2)</a:t>
            </a:r>
            <a:r>
              <a:rPr b="1" lang="en-GB"/>
              <a:t>cognitive dissonance-</a:t>
            </a:r>
            <a:r>
              <a:rPr lang="en-GB"/>
              <a:t>&gt; term to describe the inconsistency between an individual’s attitude and behaviour and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3) </a:t>
            </a:r>
            <a:r>
              <a:rPr b="1" lang="en-GB"/>
              <a:t>insufficient info -&gt; </a:t>
            </a:r>
            <a:r>
              <a:rPr lang="en-GB"/>
              <a:t>sometimes people see no reason why they would change their attitudes.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Attitude and behaviour</a:t>
            </a:r>
            <a:endParaRPr/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Attitude-🡪 person’s mental tendency, which is responsible for the way he thinks or feels for someone or something.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Behaviour🡪 implies the actions, moves, conduct or functions of an individual or group towards other persons.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Ways of changing:</a:t>
            </a: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Mainly 2 ways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 u="sng">
                <a:solidFill>
                  <a:srgbClr val="FF0000"/>
                </a:solidFill>
              </a:rPr>
              <a:t>1) </a:t>
            </a:r>
            <a:r>
              <a:rPr b="1" lang="en-GB" u="sng">
                <a:solidFill>
                  <a:srgbClr val="FF0000"/>
                </a:solidFill>
              </a:rPr>
              <a:t>changing attitudes of self:</a:t>
            </a:r>
            <a:r>
              <a:rPr lang="en-GB" u="sng">
                <a:solidFill>
                  <a:srgbClr val="FF0000"/>
                </a:solidFill>
              </a:rPr>
              <a:t> </a:t>
            </a:r>
            <a:r>
              <a:rPr lang="en-GB"/>
              <a:t>the following hints can help the individual to change his or her attitude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A) </a:t>
            </a:r>
            <a:r>
              <a:rPr b="1" lang="en-GB"/>
              <a:t>Be aware of one’s attitudes- </a:t>
            </a:r>
            <a:r>
              <a:rPr lang="en-GB"/>
              <a:t>people who are optimistic –higher levels of job satisfaction. The individual need to maintain positive attitudes consciously.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B) </a:t>
            </a:r>
            <a:r>
              <a:rPr b="1" lang="en-GB"/>
              <a:t>Think for self </a:t>
            </a:r>
            <a:r>
              <a:rPr lang="en-GB"/>
              <a:t>– the individual should develop his or her own attitude based on other’s input.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C) </a:t>
            </a:r>
            <a:r>
              <a:rPr b="1" lang="en-GB"/>
              <a:t>Realise that there are few ,if any, benefits from harbouring negative attitudes.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D) </a:t>
            </a:r>
            <a:r>
              <a:rPr b="1" lang="en-GB"/>
              <a:t>keep an open mind </a:t>
            </a:r>
            <a:r>
              <a:rPr lang="en-GB"/>
              <a:t>– the individual should listen to other people’s input and use it to develop positive attitudes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E) </a:t>
            </a:r>
            <a:r>
              <a:rPr b="1" lang="en-GB"/>
              <a:t>Get into continuous education programme.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F) </a:t>
            </a:r>
            <a:r>
              <a:rPr b="1" lang="en-GB"/>
              <a:t>Stay away from negative influences. 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106532" y="213064"/>
            <a:ext cx="12085468" cy="6644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GB" u="sng">
                <a:solidFill>
                  <a:srgbClr val="FF0000"/>
                </a:solidFill>
              </a:rPr>
              <a:t>2) Changing attitudes of employees: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Hints: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A) </a:t>
            </a:r>
            <a:r>
              <a:rPr b="1" lang="en-GB"/>
              <a:t>Give feedback: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emp to be told about their negative attitudes and their harmful consequences. The mgr needs to offer alternate attitude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B) </a:t>
            </a:r>
            <a:r>
              <a:rPr b="1" lang="en-GB"/>
              <a:t>Accentuated positive conditions: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       </a:t>
            </a:r>
            <a:r>
              <a:rPr lang="en-GB"/>
              <a:t>emp tend to develop +ve attitude towards their work they do well.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mgr should make sure that the working conditions are pleasant  and also the emp have all the resources and training to do their job.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C) </a:t>
            </a:r>
            <a:r>
              <a:rPr b="1" lang="en-GB"/>
              <a:t>Positive role model: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       </a:t>
            </a:r>
            <a:r>
              <a:rPr lang="en-GB"/>
              <a:t>if the mgr has a positive attitude, the emp may also have a positive attitude.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</a:t>
            </a:r>
            <a:r>
              <a:rPr b="1" lang="en-GB"/>
              <a:t>) Providing new info: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      </a:t>
            </a:r>
            <a:r>
              <a:rPr lang="en-GB"/>
              <a:t>New info vl help change attitude.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       </a:t>
            </a:r>
            <a:r>
              <a:rPr lang="en-GB"/>
              <a:t>Negative attitudes are formed due to insufficient info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213063" y="346228"/>
            <a:ext cx="11816179" cy="6418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E) use of fear: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     </a:t>
            </a:r>
            <a:r>
              <a:rPr lang="en-GB"/>
              <a:t>fear can change attitude.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     change depends on degree of fear.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      </a:t>
            </a:r>
            <a:r>
              <a:rPr lang="en-GB"/>
              <a:t>if low levels of fear-people often ignore them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       The warnings are not enough to warrant attention.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        higher degree of fear-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F) Influence of friends or press: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 G) Rewards: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             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2022-05-13T04:50:23Z</dcterms:created>
  <dc:creator>Neevan R</dc:creator>
</cp:coreProperties>
</file>