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9A2F-3ACC-462F-92F0-706CE45C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29612-AE43-48F4-93E0-7233F481A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913B-E027-40B8-95B3-6A954A7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F471-3BDB-4A59-99B6-E12840ED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9B06-27CA-457E-A9FE-A7EE5156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7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587-9ECE-4C03-924F-B335CA61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4A10-E655-4C36-905B-0727A60D7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948B-9A58-4E5A-9F9C-45237F7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6DA3-9E19-40A2-890C-92483C92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2C3F-41BE-46D4-9E96-D2179687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8CA3F-4D83-47DA-90EE-5C4E9C4BF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7E9C-13FD-4454-A3D6-0F76658E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B29F-DFC4-4042-9F1E-1845CDE7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D33C-F375-4EB2-AA4C-350E4DB8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F2C7-7238-4093-AFCC-FEE753C8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7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736-1B7A-4804-BCA9-F2F7F495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A2C2-D56C-4ABE-A4FC-D8F2E8B7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5E88-FA47-44A2-B5A4-5BA09062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CEB8-D381-4D33-A5F2-B8ED6186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B08F-F137-45B7-A468-78130336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0FB4-46B6-4883-9723-E808C114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8AF7-57B2-4AB4-90B4-A4C41E581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3413-B51B-49ED-961C-25026155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7F96-35D3-40C7-8BC0-A6F67FF1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F480-75C3-46CA-AC9A-4E040E1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2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BD01-309A-4A44-A9F0-8BC6396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FCA1-6B26-4BC1-8EE1-06C1384D0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9C802-C8C6-49E1-91EE-BB8F8875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6257-68B5-4FED-97BB-A495CF62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77C8-70A4-405F-A420-18C03ADE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01A9C-D694-4FDF-943B-CF9599DE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7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5377-BBFA-47B8-97B1-921EACCB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F5DEE-12B4-4E11-8D2D-FE759882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9EAF0-8C0E-49E8-8493-D0147D300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B0AB5-6651-447E-928B-36242B961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9652B-D67C-41FA-B093-3C1DF4B9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032EA-E895-41DA-8815-4A5024C7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5C927-C8D2-44D5-ADDB-3AC5DD3E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64747-46B3-46E6-AD57-9C48226F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1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8752-2824-4CF5-B3ED-A67D5BC8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55398-B279-41AC-8B92-CE29DF64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04975-B2A8-4159-90D8-9CF53DE8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A5DEC-4950-4FEE-81FE-BA03C861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2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0C81C-3B7A-44E6-B580-2E31E34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F6576-9F63-41F6-B10E-D95CBF28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5B12B-FD7D-4CB3-85BE-FEB82DC0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8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17FC-2E8E-4D66-A875-4466A3D3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932F-58F8-4E30-BB0A-F74B1123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D945-4DDB-4138-8EE7-CC828ED44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708F-CE1B-4789-B12B-5D6862AF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37ABE-0C5F-4417-B728-D6634DEE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92641-9990-44F3-B6FA-222B597E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08AE-3B69-4756-8EFF-5BAD860E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8D662-7A63-4DEC-B60A-B528B03BF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1FDF-DCB7-4410-A60C-5ECD5A72D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A68B7-C252-4FDD-8E31-B59199E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66D9B-FE9C-409F-A0CE-3CC9FDBB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18C85-9D85-4A5C-BD77-425A7A4C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1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31734-DFE7-4034-AF11-BE8D2A22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5D70D-9EBA-47FD-8FD0-C51D6ED3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3590-D8E4-4DAE-B08A-8DE54C6F4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EE0C-6D67-4D98-B304-0DCB88DECE4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40AC-B49D-4F01-8343-E36539A2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A7BE-CDB7-4705-911B-7D1DF5B6C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55C4-CBE0-4627-923E-ED8C4AA2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2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4E6F-96EC-4641-8771-BC0DAF31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498" y="403273"/>
            <a:ext cx="10380955" cy="990522"/>
          </a:xfrm>
        </p:spPr>
        <p:txBody>
          <a:bodyPr/>
          <a:lstStyle/>
          <a:p>
            <a:r>
              <a:rPr lang="en-GB" dirty="0"/>
              <a:t>ORGANISATION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9A5DC-2F28-4222-AA98-E7A84237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45" y="1393795"/>
            <a:ext cx="10380955" cy="3864005"/>
          </a:xfrm>
        </p:spPr>
        <p:txBody>
          <a:bodyPr/>
          <a:lstStyle/>
          <a:p>
            <a:pPr algn="l"/>
            <a:r>
              <a:rPr lang="en-GB" b="1" u="sng" dirty="0"/>
              <a:t>Key factors in org design:</a:t>
            </a:r>
          </a:p>
          <a:p>
            <a:pPr algn="l"/>
            <a:r>
              <a:rPr lang="en-GB" dirty="0"/>
              <a:t>4 key factors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Environment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Business strategy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Technology</a:t>
            </a:r>
          </a:p>
          <a:p>
            <a:pPr algn="l"/>
            <a:r>
              <a:rPr lang="en-GB" dirty="0">
                <a:solidFill>
                  <a:srgbClr val="FF0000"/>
                </a:solidFill>
              </a:rPr>
              <a:t>Internal  contingency factors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6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FD8D-0CD0-4B49-AC9D-A247FC03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204186"/>
            <a:ext cx="11869445" cy="5972777"/>
          </a:xfrm>
        </p:spPr>
        <p:txBody>
          <a:bodyPr/>
          <a:lstStyle/>
          <a:p>
            <a:r>
              <a:rPr lang="en-GB" dirty="0"/>
              <a:t>Main problem---products depends on the skills and exp of people working together.</a:t>
            </a:r>
          </a:p>
          <a:p>
            <a:r>
              <a:rPr lang="en-GB" dirty="0"/>
              <a:t>Needs to give freedom to make their own decisions so that they can respond quickly to </a:t>
            </a:r>
            <a:r>
              <a:rPr lang="en-GB" dirty="0" err="1"/>
              <a:t>cust</a:t>
            </a:r>
            <a:r>
              <a:rPr lang="en-GB" dirty="0"/>
              <a:t>.</a:t>
            </a:r>
          </a:p>
          <a:p>
            <a:r>
              <a:rPr lang="en-GB" dirty="0"/>
              <a:t>Decision making is decentralised to small teams</a:t>
            </a:r>
          </a:p>
          <a:p>
            <a:r>
              <a:rPr lang="en-GB" dirty="0"/>
              <a:t>Flat str—3 levels</a:t>
            </a:r>
          </a:p>
          <a:p>
            <a:r>
              <a:rPr lang="en-GB" dirty="0"/>
              <a:t>First line supervisors have a relatively small span of control(23 employees).</a:t>
            </a:r>
          </a:p>
          <a:p>
            <a:r>
              <a:rPr lang="en-GB" dirty="0"/>
              <a:t>Face to face c/m with emp and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59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895C-DF07-48B6-98F7-05EAC405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"/>
            <a:ext cx="10515600" cy="6026043"/>
          </a:xfrm>
        </p:spPr>
        <p:txBody>
          <a:bodyPr/>
          <a:lstStyle/>
          <a:p>
            <a:r>
              <a:rPr lang="en-GB" b="1" u="sng" dirty="0"/>
              <a:t>Factors                                                           Indications</a:t>
            </a:r>
          </a:p>
          <a:p>
            <a:endParaRPr lang="en-GB" b="1" u="sng" dirty="0"/>
          </a:p>
          <a:p>
            <a:r>
              <a:rPr lang="en-GB" dirty="0"/>
              <a:t>1)Environment				degree of complexity</a:t>
            </a:r>
          </a:p>
          <a:p>
            <a:r>
              <a:rPr lang="en-GB" dirty="0"/>
              <a:t>                                                                 degree of dynamism</a:t>
            </a:r>
          </a:p>
          <a:p>
            <a:r>
              <a:rPr lang="en-GB" dirty="0"/>
              <a:t>                                                                 richness</a:t>
            </a:r>
          </a:p>
          <a:p>
            <a:endParaRPr lang="en-GB" dirty="0"/>
          </a:p>
          <a:p>
            <a:r>
              <a:rPr lang="en-GB" dirty="0"/>
              <a:t>2)Technology                                          technological complexity</a:t>
            </a:r>
          </a:p>
          <a:p>
            <a:endParaRPr lang="en-GB" dirty="0"/>
          </a:p>
          <a:p>
            <a:r>
              <a:rPr lang="en-GB" dirty="0"/>
              <a:t>3) Internal contingency factors            goals</a:t>
            </a:r>
          </a:p>
          <a:p>
            <a:r>
              <a:rPr lang="en-GB" dirty="0"/>
              <a:t>                                                                  size</a:t>
            </a:r>
          </a:p>
          <a:p>
            <a:r>
              <a:rPr lang="en-GB" dirty="0"/>
              <a:t>                                                                  employee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82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DF4-36A6-4002-BA5D-5C14E90C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1)The env factors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96B0-6E62-4B61-8957-18A4101D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Includes stakeholders and forces directly affecting the org’s survival</a:t>
            </a:r>
          </a:p>
          <a:p>
            <a:r>
              <a:rPr lang="en-GB" dirty="0"/>
              <a:t>After identification of stakeholders and forces, mgmt. should assess</a:t>
            </a:r>
          </a:p>
          <a:p>
            <a:r>
              <a:rPr lang="en-GB" dirty="0"/>
              <a:t>Their char.</a:t>
            </a:r>
          </a:p>
          <a:p>
            <a:r>
              <a:rPr lang="en-GB" dirty="0"/>
              <a:t>Env vary-complexity and dynamism</a:t>
            </a:r>
          </a:p>
          <a:p>
            <a:r>
              <a:rPr lang="en-GB" b="1" dirty="0"/>
              <a:t>Complexity</a:t>
            </a:r>
            <a:r>
              <a:rPr lang="en-GB" dirty="0"/>
              <a:t>---whether char are few and similar or many and different</a:t>
            </a:r>
          </a:p>
          <a:p>
            <a:r>
              <a:rPr lang="en-GB" dirty="0" err="1"/>
              <a:t>Eg:Nestle-complex</a:t>
            </a:r>
            <a:endParaRPr lang="en-GB" dirty="0"/>
          </a:p>
          <a:p>
            <a:r>
              <a:rPr lang="en-GB" dirty="0"/>
              <a:t>Amul---less complexity</a:t>
            </a:r>
          </a:p>
          <a:p>
            <a:r>
              <a:rPr lang="en-GB" b="1" dirty="0"/>
              <a:t>Dynamism:-- </a:t>
            </a:r>
            <a:r>
              <a:rPr lang="en-GB" dirty="0"/>
              <a:t>whether env char are remain same or change?</a:t>
            </a:r>
          </a:p>
          <a:p>
            <a:r>
              <a:rPr lang="en-GB" b="1" dirty="0"/>
              <a:t>Stable or unstable</a:t>
            </a:r>
          </a:p>
          <a:p>
            <a:r>
              <a:rPr lang="en-GB" b="1" dirty="0"/>
              <a:t>Unstable-revision org design</a:t>
            </a:r>
          </a:p>
          <a:p>
            <a:r>
              <a:rPr lang="en-GB" b="1" dirty="0"/>
              <a:t>Dynamism also refers speed in responding to </a:t>
            </a:r>
            <a:r>
              <a:rPr lang="en-GB" b="1" dirty="0" err="1"/>
              <a:t>cust</a:t>
            </a:r>
            <a:r>
              <a:rPr lang="en-GB" b="1" dirty="0"/>
              <a:t> and </a:t>
            </a:r>
            <a:r>
              <a:rPr lang="en-GB" b="1" dirty="0" err="1"/>
              <a:t>stakeh’s</a:t>
            </a:r>
            <a:r>
              <a:rPr lang="en-GB" b="1" dirty="0"/>
              <a:t> demands</a:t>
            </a:r>
          </a:p>
        </p:txBody>
      </p:sp>
    </p:spTree>
    <p:extLst>
      <p:ext uri="{BB962C8B-B14F-4D97-AF65-F5344CB8AC3E}">
        <p14:creationId xmlns:p14="http://schemas.microsoft.com/office/powerpoint/2010/main" val="30731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6A7C-1C27-4C63-B501-959230611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GB" b="1" dirty="0"/>
              <a:t>Env richness</a:t>
            </a:r>
            <a:r>
              <a:rPr lang="en-GB" dirty="0"/>
              <a:t>: is a function of the amount of resources available to support an org.</a:t>
            </a:r>
          </a:p>
          <a:p>
            <a:r>
              <a:rPr lang="en-IN" dirty="0"/>
              <a:t>Rich env: plenty of resources, low uncertainty—org need not compete for resources</a:t>
            </a:r>
          </a:p>
          <a:p>
            <a:r>
              <a:rPr lang="en-IN" dirty="0"/>
              <a:t>Poor env: less </a:t>
            </a:r>
            <a:r>
              <a:rPr lang="en-IN" dirty="0" err="1"/>
              <a:t>resources,uncertainty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2 reasons: poor country, high level competition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CE85BA-3528-4569-B020-4C066D709B73}"/>
              </a:ext>
            </a:extLst>
          </p:cNvPr>
          <p:cNvCxnSpPr/>
          <p:nvPr/>
        </p:nvCxnSpPr>
        <p:spPr>
          <a:xfrm>
            <a:off x="2032986" y="2246050"/>
            <a:ext cx="62144" cy="69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5F0E-DBD1-4F9E-A582-884C4467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2)Strategy choices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4D74-6899-4DF9-8732-CABBC24C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 mgmt. choices affect org design decisions</a:t>
            </a:r>
          </a:p>
          <a:p>
            <a:pPr algn="just"/>
            <a:r>
              <a:rPr lang="en-GB" b="1" dirty="0"/>
              <a:t>Competition:</a:t>
            </a:r>
            <a:r>
              <a:rPr lang="en-GB" dirty="0"/>
              <a:t>- companies need to distinguish and position themselves differently from their competition in order to </a:t>
            </a:r>
            <a:r>
              <a:rPr lang="en-GB" dirty="0">
                <a:solidFill>
                  <a:srgbClr val="FF0000"/>
                </a:solidFill>
              </a:rPr>
              <a:t>build and sustain competitive adv: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Companies have 3 strategies to build competitive adv:</a:t>
            </a:r>
          </a:p>
          <a:p>
            <a:pPr algn="just"/>
            <a:r>
              <a:rPr lang="en-GB" dirty="0"/>
              <a:t>1) low cost</a:t>
            </a:r>
          </a:p>
          <a:p>
            <a:pPr algn="just"/>
            <a:r>
              <a:rPr lang="en-GB" dirty="0"/>
              <a:t>2) differentiation</a:t>
            </a:r>
          </a:p>
          <a:p>
            <a:pPr algn="just"/>
            <a:r>
              <a:rPr lang="en-IN" dirty="0"/>
              <a:t>3)focused</a:t>
            </a:r>
          </a:p>
          <a:p>
            <a:pPr algn="just"/>
            <a:r>
              <a:rPr lang="en-IN" dirty="0"/>
              <a:t>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10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0055-CB76-4C39-BB3C-BA24A267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381740"/>
            <a:ext cx="11202880" cy="579522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Low cost: </a:t>
            </a:r>
            <a:r>
              <a:rPr lang="en-GB" dirty="0"/>
              <a:t>adopt low cost strategy to gain competitive adv:</a:t>
            </a:r>
          </a:p>
          <a:p>
            <a:r>
              <a:rPr lang="en-GB" b="1" dirty="0"/>
              <a:t>                   </a:t>
            </a:r>
            <a:r>
              <a:rPr lang="en-GB" dirty="0"/>
              <a:t>offer goods and services to </a:t>
            </a:r>
            <a:r>
              <a:rPr lang="en-GB" dirty="0" err="1"/>
              <a:t>cust</a:t>
            </a:r>
            <a:r>
              <a:rPr lang="en-GB" dirty="0"/>
              <a:t>. at a lower cost-but std product</a:t>
            </a:r>
          </a:p>
          <a:p>
            <a:r>
              <a:rPr lang="en-GB" dirty="0"/>
              <a:t>                    </a:t>
            </a:r>
            <a:r>
              <a:rPr lang="en-GB" dirty="0" err="1"/>
              <a:t>avg</a:t>
            </a:r>
            <a:r>
              <a:rPr lang="en-GB" dirty="0"/>
              <a:t>/middle class </a:t>
            </a:r>
            <a:r>
              <a:rPr lang="en-GB" dirty="0" err="1"/>
              <a:t>cust</a:t>
            </a:r>
            <a:r>
              <a:rPr lang="en-GB" dirty="0"/>
              <a:t> to a broad market</a:t>
            </a:r>
          </a:p>
          <a:p>
            <a:r>
              <a:rPr lang="en-GB" dirty="0"/>
              <a:t>                     org must attain significant economies scale in its operation.</a:t>
            </a:r>
          </a:p>
          <a:p>
            <a:r>
              <a:rPr lang="en-GB" dirty="0"/>
              <a:t>                     sometimes few product modifications are needed to satisfy customers.</a:t>
            </a:r>
          </a:p>
          <a:p>
            <a:r>
              <a:rPr lang="en-GB" dirty="0"/>
              <a:t>Org design-functional-each dept has its own responsibility.</a:t>
            </a:r>
          </a:p>
          <a:p>
            <a:r>
              <a:rPr lang="en-GB" dirty="0" err="1"/>
              <a:t>Eg:NIRMA,AMUL</a:t>
            </a:r>
            <a:r>
              <a:rPr lang="en-GB" dirty="0"/>
              <a:t>(follows cost leadership strategy)</a:t>
            </a:r>
          </a:p>
          <a:p>
            <a:r>
              <a:rPr lang="en-GB" dirty="0"/>
              <a:t>Risk associated.</a:t>
            </a:r>
          </a:p>
          <a:p>
            <a:r>
              <a:rPr lang="en-GB" dirty="0"/>
              <a:t>1)getting linked-in to a technology-that expensive to change</a:t>
            </a:r>
          </a:p>
          <a:p>
            <a:r>
              <a:rPr lang="en-GB" dirty="0"/>
              <a:t>2)competitors copy their strategy.</a:t>
            </a:r>
          </a:p>
          <a:p>
            <a:r>
              <a:rPr lang="en-GB" dirty="0"/>
              <a:t>3)mgmt. not paying attention to the env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72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1EF8-548F-430A-9783-445E8E7E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95309"/>
            <a:ext cx="11122981" cy="5981654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2)Differentiation strategy:</a:t>
            </a:r>
            <a:r>
              <a:rPr lang="en-GB" dirty="0"/>
              <a:t> </a:t>
            </a:r>
          </a:p>
          <a:p>
            <a:r>
              <a:rPr lang="en-GB" dirty="0"/>
              <a:t>providing </a:t>
            </a:r>
            <a:r>
              <a:rPr lang="en-GB" dirty="0" err="1"/>
              <a:t>cust</a:t>
            </a:r>
            <a:r>
              <a:rPr lang="en-GB" dirty="0"/>
              <a:t> with something unique and make org products and services distinctive from its competitors.</a:t>
            </a:r>
          </a:p>
          <a:p>
            <a:r>
              <a:rPr lang="en-GB" dirty="0"/>
              <a:t>Uses product structure—where each product has its own manufacturing and R&amp;D facilities.</a:t>
            </a:r>
          </a:p>
          <a:p>
            <a:r>
              <a:rPr lang="en-GB" dirty="0"/>
              <a:t>Strategy applied only after careful study of buyer’s  needs and preferences.</a:t>
            </a:r>
          </a:p>
          <a:p>
            <a:r>
              <a:rPr lang="en-GB" dirty="0" err="1"/>
              <a:t>eg:orient</a:t>
            </a:r>
            <a:r>
              <a:rPr lang="en-GB" dirty="0"/>
              <a:t> </a:t>
            </a:r>
            <a:r>
              <a:rPr lang="en-GB" dirty="0" err="1"/>
              <a:t>fan,restaurants,travel</a:t>
            </a:r>
            <a:r>
              <a:rPr lang="en-GB" dirty="0"/>
              <a:t> accommodation</a:t>
            </a:r>
          </a:p>
          <a:p>
            <a:endParaRPr lang="en-GB" dirty="0"/>
          </a:p>
          <a:p>
            <a:r>
              <a:rPr lang="en-GB" b="1" dirty="0"/>
              <a:t>3)Focused:</a:t>
            </a:r>
          </a:p>
          <a:p>
            <a:r>
              <a:rPr lang="en-GB" dirty="0"/>
              <a:t>A focused strategy is designed to help an org target a </a:t>
            </a:r>
            <a:r>
              <a:rPr lang="en-GB" b="1" dirty="0"/>
              <a:t>specific comfortable position within an industry.</a:t>
            </a:r>
          </a:p>
          <a:p>
            <a:r>
              <a:rPr lang="en-GB" dirty="0"/>
              <a:t>chooses any of the org structure to satisfy their customer preferences.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854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AF68-105D-4000-BAF5-A227D075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GB" dirty="0"/>
              <a:t>Basic idea—specialise in different ways that their competitors cannot match effectively.</a:t>
            </a:r>
          </a:p>
          <a:p>
            <a:r>
              <a:rPr lang="en-GB" dirty="0"/>
              <a:t>Most effective when customers have distinctive preferences or </a:t>
            </a:r>
            <a:r>
              <a:rPr lang="en-GB" dirty="0" err="1"/>
              <a:t>req</a:t>
            </a:r>
            <a:r>
              <a:rPr lang="en-GB" dirty="0"/>
              <a:t> and competitors are not attempting to specialise in the same market.</a:t>
            </a:r>
          </a:p>
          <a:p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err="1"/>
              <a:t>Tanishq,philips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9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DB4F-BAB3-4B17-AAEE-66706C70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3)Technological factors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1A56-4C70-4CEE-BF30-B2A1C80F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6755" cy="503237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Significat</a:t>
            </a:r>
            <a:r>
              <a:rPr lang="en-GB" dirty="0"/>
              <a:t> impact on org design.</a:t>
            </a:r>
          </a:p>
          <a:p>
            <a:r>
              <a:rPr lang="en-GB" dirty="0"/>
              <a:t>Most critical aspect of technology is complexity.</a:t>
            </a:r>
          </a:p>
          <a:p>
            <a:r>
              <a:rPr lang="en-GB" dirty="0">
                <a:solidFill>
                  <a:srgbClr val="FF0000"/>
                </a:solidFill>
              </a:rPr>
              <a:t>3 types of technology may be distinguished.</a:t>
            </a:r>
          </a:p>
          <a:p>
            <a:r>
              <a:rPr lang="en-GB" dirty="0"/>
              <a:t>1)small production technology</a:t>
            </a:r>
          </a:p>
          <a:p>
            <a:r>
              <a:rPr lang="en-GB" dirty="0"/>
              <a:t>2)mass production technology</a:t>
            </a:r>
          </a:p>
          <a:p>
            <a:r>
              <a:rPr lang="en-GB" dirty="0"/>
              <a:t>3)continuous process technology</a:t>
            </a:r>
          </a:p>
          <a:p>
            <a:endParaRPr lang="en-GB" dirty="0"/>
          </a:p>
          <a:p>
            <a:r>
              <a:rPr lang="en-GB" b="1" u="sng" dirty="0"/>
              <a:t>1)small production technology:</a:t>
            </a:r>
          </a:p>
          <a:p>
            <a:r>
              <a:rPr lang="en-GB" dirty="0"/>
              <a:t>Products are custom produced to meet </a:t>
            </a:r>
            <a:r>
              <a:rPr lang="en-GB" dirty="0" err="1"/>
              <a:t>cust</a:t>
            </a:r>
            <a:r>
              <a:rPr lang="en-GB" dirty="0"/>
              <a:t> spec</a:t>
            </a:r>
          </a:p>
          <a:p>
            <a:r>
              <a:rPr lang="en-GB" dirty="0"/>
              <a:t>Made in small quantity made by craft specialists.</a:t>
            </a:r>
          </a:p>
        </p:txBody>
      </p:sp>
    </p:spTree>
    <p:extLst>
      <p:ext uri="{BB962C8B-B14F-4D97-AF65-F5344CB8AC3E}">
        <p14:creationId xmlns:p14="http://schemas.microsoft.com/office/powerpoint/2010/main" val="215813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608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ORGANISATION</vt:lpstr>
      <vt:lpstr>PowerPoint Presentation</vt:lpstr>
      <vt:lpstr>1)The env factors</vt:lpstr>
      <vt:lpstr>PowerPoint Presentation</vt:lpstr>
      <vt:lpstr>2)Strategy choices</vt:lpstr>
      <vt:lpstr>PowerPoint Presentation</vt:lpstr>
      <vt:lpstr>PowerPoint Presentation</vt:lpstr>
      <vt:lpstr>PowerPoint Presentation</vt:lpstr>
      <vt:lpstr>3)Technological factors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</dc:title>
  <dc:creator>Neevan R</dc:creator>
  <cp:lastModifiedBy>Neevan R</cp:lastModifiedBy>
  <cp:revision>13</cp:revision>
  <dcterms:created xsi:type="dcterms:W3CDTF">2022-04-26T03:51:46Z</dcterms:created>
  <dcterms:modified xsi:type="dcterms:W3CDTF">2022-04-26T05:23:02Z</dcterms:modified>
</cp:coreProperties>
</file>