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4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62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2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00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2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7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61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02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9C61-7221-4C53-B3F2-57752623EC4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7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Threats and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Security </a:t>
            </a:r>
            <a:r>
              <a:rPr lang="en-IN" dirty="0" smtClean="0">
                <a:solidFill>
                  <a:schemeClr val="accent1"/>
                </a:solidFill>
              </a:rPr>
              <a:t>Goals:</a:t>
            </a:r>
          </a:p>
          <a:p>
            <a:r>
              <a:rPr lang="en-IN" dirty="0"/>
              <a:t> three security </a:t>
            </a:r>
            <a:r>
              <a:rPr lang="en-IN" dirty="0" smtClean="0"/>
              <a:t>goals are </a:t>
            </a:r>
            <a:r>
              <a:rPr lang="en-IN" dirty="0">
                <a:solidFill>
                  <a:schemeClr val="accent1"/>
                </a:solidFill>
              </a:rPr>
              <a:t>confidentiality, integrity, and </a:t>
            </a:r>
            <a:r>
              <a:rPr lang="en-IN" dirty="0" smtClean="0">
                <a:solidFill>
                  <a:schemeClr val="accent1"/>
                </a:solidFill>
              </a:rPr>
              <a:t>availability</a:t>
            </a:r>
            <a:r>
              <a:rPr lang="en-IN" dirty="0" smtClean="0"/>
              <a:t>.</a:t>
            </a:r>
          </a:p>
          <a:p>
            <a:r>
              <a:rPr lang="en-IN" dirty="0">
                <a:solidFill>
                  <a:schemeClr val="accent1"/>
                </a:solidFill>
              </a:rPr>
              <a:t>Confidentiality </a:t>
            </a:r>
            <a:r>
              <a:rPr lang="en-IN" dirty="0"/>
              <a:t>is </a:t>
            </a:r>
            <a:r>
              <a:rPr lang="en-IN" dirty="0" smtClean="0"/>
              <a:t>the </a:t>
            </a:r>
            <a:r>
              <a:rPr lang="en-IN" dirty="0"/>
              <a:t>most common aspect of information security. </a:t>
            </a:r>
            <a:endParaRPr lang="en-IN" dirty="0" smtClean="0"/>
          </a:p>
          <a:p>
            <a:r>
              <a:rPr lang="en-IN" dirty="0" smtClean="0"/>
              <a:t>We need to </a:t>
            </a:r>
            <a:r>
              <a:rPr lang="en-IN" dirty="0"/>
              <a:t>protect our confidential information.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organization needs to guard against </a:t>
            </a:r>
            <a:r>
              <a:rPr lang="en-IN" dirty="0" smtClean="0"/>
              <a:t>those malicious </a:t>
            </a:r>
            <a:r>
              <a:rPr lang="en-IN" dirty="0"/>
              <a:t>actions that endanger the confidentiality of its information. </a:t>
            </a:r>
            <a:endParaRPr lang="en-IN" dirty="0" smtClean="0"/>
          </a:p>
          <a:p>
            <a:r>
              <a:rPr lang="en-IN" dirty="0" smtClean="0"/>
              <a:t>Confidentiality not </a:t>
            </a:r>
            <a:r>
              <a:rPr lang="en-IN" dirty="0"/>
              <a:t>only applies to the storage of information, it also applies to the transmission </a:t>
            </a:r>
            <a:r>
              <a:rPr lang="en-IN" dirty="0" smtClean="0"/>
              <a:t>of information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we send a piece of information to be stored in a remote computer or</a:t>
            </a:r>
          </a:p>
          <a:p>
            <a:r>
              <a:rPr lang="en-IN" dirty="0"/>
              <a:t>when we retrieve a piece of information from a remote computer, we need to conceal </a:t>
            </a:r>
            <a:r>
              <a:rPr lang="en-IN" dirty="0" smtClean="0"/>
              <a:t>it during </a:t>
            </a:r>
            <a:r>
              <a:rPr lang="en-IN" dirty="0"/>
              <a:t>transmission.</a:t>
            </a:r>
          </a:p>
        </p:txBody>
      </p:sp>
    </p:spTree>
    <p:extLst>
      <p:ext uri="{BB962C8B-B14F-4D97-AF65-F5344CB8AC3E}">
        <p14:creationId xmlns:p14="http://schemas.microsoft.com/office/powerpoint/2010/main" val="216403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319" y="586642"/>
            <a:ext cx="10515600" cy="5602197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Integrity </a:t>
            </a:r>
            <a:r>
              <a:rPr lang="en-IN" dirty="0"/>
              <a:t>means </a:t>
            </a:r>
            <a:r>
              <a:rPr lang="en-IN" dirty="0" smtClean="0"/>
              <a:t>that changes </a:t>
            </a:r>
            <a:r>
              <a:rPr lang="en-IN" dirty="0"/>
              <a:t>need to be done only by authorized entities and through authorized mechanisms.</a:t>
            </a:r>
          </a:p>
          <a:p>
            <a:r>
              <a:rPr lang="en-IN" dirty="0"/>
              <a:t>Integrity violation is not necessarily the result of a malicious act; an interruption in </a:t>
            </a:r>
            <a:r>
              <a:rPr lang="en-IN" dirty="0" smtClean="0"/>
              <a:t>the system</a:t>
            </a:r>
            <a:r>
              <a:rPr lang="en-IN" dirty="0"/>
              <a:t>, such as a power surge, may also create unwanted changes in some information</a:t>
            </a:r>
            <a:r>
              <a:rPr lang="en-IN" dirty="0" smtClean="0"/>
              <a:t>.</a:t>
            </a:r>
          </a:p>
          <a:p>
            <a:r>
              <a:rPr lang="en-IN" dirty="0"/>
              <a:t>The third component of information security is </a:t>
            </a:r>
            <a:r>
              <a:rPr lang="en-IN" dirty="0">
                <a:solidFill>
                  <a:schemeClr val="accent1"/>
                </a:solidFill>
              </a:rPr>
              <a:t>availability.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information created </a:t>
            </a:r>
            <a:r>
              <a:rPr lang="en-IN" dirty="0" smtClean="0"/>
              <a:t>and stored </a:t>
            </a:r>
            <a:r>
              <a:rPr lang="en-IN" dirty="0"/>
              <a:t>by an organization needs to be available to authorized entities. </a:t>
            </a:r>
            <a:endParaRPr lang="en-IN" dirty="0" smtClean="0"/>
          </a:p>
          <a:p>
            <a:r>
              <a:rPr lang="en-IN" dirty="0" smtClean="0"/>
              <a:t>Information </a:t>
            </a:r>
            <a:r>
              <a:rPr lang="en-IN" dirty="0"/>
              <a:t>is </a:t>
            </a:r>
            <a:r>
              <a:rPr lang="en-IN" dirty="0" smtClean="0"/>
              <a:t>useless if </a:t>
            </a:r>
            <a:r>
              <a:rPr lang="en-IN" dirty="0"/>
              <a:t>it is not </a:t>
            </a:r>
            <a:r>
              <a:rPr lang="en-IN" dirty="0" smtClean="0"/>
              <a:t>available.</a:t>
            </a:r>
          </a:p>
          <a:p>
            <a:r>
              <a:rPr lang="en-IN" dirty="0" smtClean="0"/>
              <a:t> </a:t>
            </a:r>
            <a:r>
              <a:rPr lang="en-IN" dirty="0"/>
              <a:t>The unavailability of information is just </a:t>
            </a:r>
            <a:r>
              <a:rPr lang="en-IN" dirty="0" smtClean="0"/>
              <a:t>as harmful </a:t>
            </a:r>
            <a:r>
              <a:rPr lang="en-IN" dirty="0"/>
              <a:t>for an organization as the lack of confidentiality or integrity. </a:t>
            </a:r>
            <a:endParaRPr lang="en-IN" dirty="0" smtClean="0"/>
          </a:p>
          <a:p>
            <a:r>
              <a:rPr lang="en-IN" dirty="0" smtClean="0"/>
              <a:t>Imagine </a:t>
            </a:r>
            <a:r>
              <a:rPr lang="en-IN" dirty="0"/>
              <a:t>what </a:t>
            </a:r>
            <a:r>
              <a:rPr lang="en-IN" dirty="0" smtClean="0"/>
              <a:t>would happen </a:t>
            </a:r>
            <a:r>
              <a:rPr lang="en-IN" dirty="0"/>
              <a:t>to a bank if the customers could not access their accounts for transactions.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4766"/>
            <a:ext cx="10515600" cy="5602197"/>
          </a:xfrm>
        </p:spPr>
        <p:txBody>
          <a:bodyPr/>
          <a:lstStyle/>
          <a:p>
            <a:r>
              <a:rPr lang="en-IN" dirty="0" smtClean="0"/>
              <a:t>The three </a:t>
            </a:r>
            <a:r>
              <a:rPr lang="en-IN" dirty="0"/>
              <a:t>goals of </a:t>
            </a:r>
            <a:r>
              <a:rPr lang="en-IN" dirty="0" err="1"/>
              <a:t>security⎯confidentiality</a:t>
            </a:r>
            <a:r>
              <a:rPr lang="en-IN" dirty="0"/>
              <a:t>, integrity, and </a:t>
            </a:r>
            <a:r>
              <a:rPr lang="en-IN" dirty="0" err="1"/>
              <a:t>availability⎯can</a:t>
            </a:r>
            <a:r>
              <a:rPr lang="en-IN" dirty="0"/>
              <a:t> be </a:t>
            </a:r>
            <a:r>
              <a:rPr lang="en-IN" dirty="0" smtClean="0"/>
              <a:t>threatened by </a:t>
            </a:r>
            <a:r>
              <a:rPr lang="en-IN" dirty="0">
                <a:solidFill>
                  <a:schemeClr val="accent1"/>
                </a:solidFill>
              </a:rPr>
              <a:t>security attacks</a:t>
            </a:r>
            <a:r>
              <a:rPr lang="en-IN" dirty="0" smtClean="0">
                <a:solidFill>
                  <a:schemeClr val="accent1"/>
                </a:solidFill>
              </a:rPr>
              <a:t>.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15" y="1519161"/>
            <a:ext cx="8385008" cy="52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Snooping</a:t>
            </a:r>
            <a:r>
              <a:rPr lang="en-IN" dirty="0"/>
              <a:t> refers to unauthorized access to or interception of data. For example, a </a:t>
            </a:r>
            <a:r>
              <a:rPr lang="en-IN" dirty="0" smtClean="0"/>
              <a:t>file transferred </a:t>
            </a:r>
            <a:r>
              <a:rPr lang="en-IN" dirty="0"/>
              <a:t>through the Internet may contain confidential information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An </a:t>
            </a:r>
            <a:r>
              <a:rPr lang="en-IN" dirty="0" smtClean="0"/>
              <a:t>unauthorized entity </a:t>
            </a:r>
            <a:r>
              <a:rPr lang="en-IN" dirty="0"/>
              <a:t>may intercept the transmission and use the contents for her own benefit. </a:t>
            </a:r>
            <a:endParaRPr lang="en-IN" dirty="0" smtClean="0"/>
          </a:p>
          <a:p>
            <a:r>
              <a:rPr lang="en-IN" dirty="0" smtClean="0"/>
              <a:t>To prevent snooping</a:t>
            </a:r>
            <a:r>
              <a:rPr lang="en-IN" dirty="0"/>
              <a:t>, the data can be made </a:t>
            </a:r>
            <a:r>
              <a:rPr lang="en-IN" dirty="0" err="1"/>
              <a:t>nonintelligible</a:t>
            </a:r>
            <a:r>
              <a:rPr lang="en-IN" dirty="0"/>
              <a:t> to the </a:t>
            </a:r>
            <a:r>
              <a:rPr lang="en-IN" dirty="0" err="1"/>
              <a:t>intercepter</a:t>
            </a:r>
            <a:r>
              <a:rPr lang="en-IN" dirty="0"/>
              <a:t> by using </a:t>
            </a:r>
            <a:r>
              <a:rPr lang="en-IN" dirty="0" err="1" smtClean="0"/>
              <a:t>encipherment</a:t>
            </a:r>
            <a:r>
              <a:rPr lang="en-IN" dirty="0" smtClean="0"/>
              <a:t> techniques.</a:t>
            </a:r>
          </a:p>
          <a:p>
            <a:r>
              <a:rPr lang="en-IN" dirty="0"/>
              <a:t>Although </a:t>
            </a:r>
            <a:r>
              <a:rPr lang="en-IN" dirty="0" err="1"/>
              <a:t>encipherment</a:t>
            </a:r>
            <a:r>
              <a:rPr lang="en-IN" dirty="0"/>
              <a:t> of data may make it </a:t>
            </a:r>
            <a:r>
              <a:rPr lang="en-IN" dirty="0" err="1"/>
              <a:t>nonintelligible</a:t>
            </a:r>
            <a:r>
              <a:rPr lang="en-IN" dirty="0"/>
              <a:t> for the </a:t>
            </a:r>
            <a:r>
              <a:rPr lang="en-IN" dirty="0" err="1"/>
              <a:t>intercepter</a:t>
            </a:r>
            <a:r>
              <a:rPr lang="en-IN" dirty="0"/>
              <a:t>, </a:t>
            </a:r>
            <a:r>
              <a:rPr lang="en-IN" dirty="0" smtClean="0"/>
              <a:t>she can </a:t>
            </a:r>
            <a:r>
              <a:rPr lang="en-IN" dirty="0"/>
              <a:t>obtain some other type of information by monitoring online traffic</a:t>
            </a:r>
            <a:r>
              <a:rPr lang="en-IN" dirty="0" smtClean="0"/>
              <a:t>. This is </a:t>
            </a:r>
            <a:r>
              <a:rPr lang="en-IN" dirty="0" smtClean="0">
                <a:solidFill>
                  <a:schemeClr val="accent1"/>
                </a:solidFill>
              </a:rPr>
              <a:t>Traffic Analysis.</a:t>
            </a:r>
          </a:p>
          <a:p>
            <a:r>
              <a:rPr lang="en-IN" dirty="0" smtClean="0"/>
              <a:t> </a:t>
            </a:r>
            <a:r>
              <a:rPr lang="en-IN" dirty="0"/>
              <a:t>For </a:t>
            </a:r>
            <a:r>
              <a:rPr lang="en-IN" dirty="0" smtClean="0"/>
              <a:t>example, she </a:t>
            </a:r>
            <a:r>
              <a:rPr lang="en-IN" dirty="0"/>
              <a:t>can find the electronic address (such as the e-mail address) of the sender or </a:t>
            </a:r>
            <a:r>
              <a:rPr lang="en-IN" dirty="0" smtClean="0"/>
              <a:t>the receiver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She </a:t>
            </a:r>
            <a:r>
              <a:rPr lang="en-IN" dirty="0"/>
              <a:t>can collect pairs of requests and responses to help her guess the nature </a:t>
            </a:r>
            <a:r>
              <a:rPr lang="en-IN" dirty="0" smtClean="0"/>
              <a:t>of the transaction.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06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Threats and attacks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Threats and attacks</dc:title>
  <dc:creator>USER</dc:creator>
  <cp:lastModifiedBy>Jobin</cp:lastModifiedBy>
  <cp:revision>7</cp:revision>
  <dcterms:created xsi:type="dcterms:W3CDTF">2020-12-02T04:25:00Z</dcterms:created>
  <dcterms:modified xsi:type="dcterms:W3CDTF">2021-10-27T15:46:08Z</dcterms:modified>
</cp:coreProperties>
</file>