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58" r:id="rId4"/>
    <p:sldId id="259" r:id="rId5"/>
    <p:sldId id="261" r:id="rId6"/>
    <p:sldId id="263" r:id="rId7"/>
    <p:sldId id="264" r:id="rId8"/>
    <p:sldId id="265" r:id="rId9"/>
    <p:sldId id="266" r:id="rId10"/>
    <p:sldId id="271" r:id="rId11"/>
    <p:sldId id="272" r:id="rId12"/>
    <p:sldId id="273" r:id="rId13"/>
    <p:sldId id="274" r:id="rId14"/>
    <p:sldId id="275" r:id="rId15"/>
    <p:sldId id="276" r:id="rId16"/>
    <p:sldId id="277" r:id="rId17"/>
    <p:sldId id="278" r:id="rId18"/>
    <p:sldId id="279" r:id="rId19"/>
    <p:sldId id="281" r:id="rId20"/>
    <p:sldId id="267" r:id="rId21"/>
    <p:sldId id="268" r:id="rId22"/>
    <p:sldId id="269" r:id="rId23"/>
    <p:sldId id="283" r:id="rId24"/>
    <p:sldId id="284" r:id="rId25"/>
    <p:sldId id="285" r:id="rId26"/>
    <p:sldId id="286" r:id="rId27"/>
    <p:sldId id="287" r:id="rId28"/>
    <p:sldId id="288" r:id="rId29"/>
    <p:sldId id="289"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168132-D570-40B4-B385-D0CD181677BE}" type="datetimeFigureOut">
              <a:rPr lang="en-US" smtClean="0"/>
              <a:t>11/15/2021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60BAD-9818-463E-89AA-6F7CCA40B7E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a:ln>
            <a:round/>
            <a:headEnd/>
            <a:tailEnd/>
          </a:ln>
        </p:spPr>
        <p:txBody>
          <a:bodyPr/>
          <a:lstStyle/>
          <a:p>
            <a:fld id="{E420C377-276A-4C7A-AE73-30897DB6197A}" type="slidenum">
              <a:rPr lang="en-AU" altLang="en-US"/>
              <a:pPr/>
              <a:t>14</a:t>
            </a:fld>
            <a:endParaRPr lang="en-AU" altLang="en-US"/>
          </a:p>
        </p:txBody>
      </p:sp>
      <p:sp>
        <p:nvSpPr>
          <p:cNvPr id="5325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FA2AF60-3309-492D-BFD2-0790FC0824B1}"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AU" altLang="en-US" sz="1200">
              <a:solidFill>
                <a:srgbClr val="FFFFFF"/>
              </a:solidFill>
            </a:endParaRPr>
          </a:p>
        </p:txBody>
      </p:sp>
      <p:sp>
        <p:nvSpPr>
          <p:cNvPr id="53252"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53253" name="Text Box 3"/>
          <p:cNvSpPr txBox="1">
            <a:spLocks noGrp="1"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A useful means of classifying security attacks, used both in X.800 and RFC 2828, is in terms of </a:t>
            </a:r>
            <a:r>
              <a:rPr lang="en-US" altLang="en-US" i="1">
                <a:latin typeface="Arial" charset="0"/>
                <a:cs typeface="Arial" charset="0"/>
              </a:rPr>
              <a:t>passive attacks </a:t>
            </a:r>
            <a:r>
              <a:rPr lang="en-US" altLang="en-US">
                <a:latin typeface="Arial" charset="0"/>
                <a:cs typeface="Arial" charset="0"/>
              </a:rPr>
              <a:t>and </a:t>
            </a:r>
            <a:r>
              <a:rPr lang="en-US" altLang="en-US" i="1">
                <a:latin typeface="Arial" charset="0"/>
                <a:cs typeface="Arial" charset="0"/>
              </a:rPr>
              <a:t>active attacks. </a:t>
            </a:r>
            <a:r>
              <a:rPr lang="en-US" altLang="en-US">
                <a:latin typeface="Arial" charset="0"/>
                <a:cs typeface="Arial" charset="0"/>
              </a:rPr>
              <a:t>A passive attack attempts to learn or make use of information from the system but does not affect system resources.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a:latin typeface="Arial" charset="0"/>
                <a:cs typeface="Arial" charset="0"/>
              </a:rPr>
              <a:t>Passive attacks </a:t>
            </a:r>
            <a:r>
              <a:rPr lang="en-US" altLang="en-US">
                <a:latin typeface="Arial" charset="0"/>
                <a:cs typeface="Arial" charset="0"/>
              </a:rPr>
              <a:t>are in the nature of eavesdropping on, or monitoring of, transmissions. The goal of the opponent is to obtain information that is being transmitted. Two types of passive attacks are</a:t>
            </a:r>
            <a:r>
              <a:rPr lang="en-AU" altLang="en-US">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 release of message contents - as shown above in Stallings Figure 1.2a here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 traffic analysis - monitor traffic flow to determine location and identity of communicating hosts and could observe the frequency and length of messages being exchanged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These attacks are difficult to detect because they do not involve any alteration of the data.</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ln>
            <a:round/>
            <a:headEnd/>
            <a:tailEnd/>
          </a:ln>
        </p:spPr>
        <p:txBody>
          <a:bodyPr/>
          <a:lstStyle/>
          <a:p>
            <a:fld id="{B0D3437E-0842-4C49-A3DD-D3E4519FA805}" type="slidenum">
              <a:rPr lang="en-AU" altLang="en-US"/>
              <a:pPr/>
              <a:t>17</a:t>
            </a:fld>
            <a:endParaRPr lang="en-AU" altLang="en-US"/>
          </a:p>
        </p:txBody>
      </p:sp>
      <p:sp>
        <p:nvSpPr>
          <p:cNvPr id="5632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BDCB159-6AA9-4658-978E-A3158FE6506A}"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AU" altLang="en-US" sz="1200">
              <a:solidFill>
                <a:srgbClr val="FFFFFF"/>
              </a:solidFill>
            </a:endParaRPr>
          </a:p>
        </p:txBody>
      </p:sp>
      <p:sp>
        <p:nvSpPr>
          <p:cNvPr id="56324"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56325" name="Text Box 3"/>
          <p:cNvSpPr txBox="1">
            <a:spLocks noGrp="1"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Active attacks involve some modification of the data stream or the creation of a false stream and can be subdivided into four categories: masquerade, replay, modification of messages, and denial of service</a:t>
            </a:r>
            <a:r>
              <a:rPr lang="en-AU" altLang="en-US">
                <a:latin typeface="Arial" charset="0"/>
                <a:cs typeface="Arial" charset="0"/>
              </a:rPr>
              <a:t>:</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 masquerade of one entity as some other</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 replay previous messages (as shown above in Stallings Figure 1.3b)</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 modify/alter (part of) messages in transit to produce an unauthorized effect</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 denial of service - prevents or inhibits the normal use or management of communications facilities</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charset="0"/>
                <a:cs typeface="Arial"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marL="914400" lvl="1" indent="0"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1EE78C0-5B6B-420A-91B2-29F4D1FCED70}" type="datetimeFigureOut">
              <a:rPr lang="en-US" smtClean="0"/>
              <a:pPr/>
              <a:t>11/15/2021</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5021826-C741-451B-A637-07656C8C548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EE78C0-5B6B-420A-91B2-29F4D1FCED70}" type="datetimeFigureOut">
              <a:rPr lang="en-US" smtClean="0"/>
              <a:pPr/>
              <a:t>11/15/2021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21826-C741-451B-A637-07656C8C548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1EE78C0-5B6B-420A-91B2-29F4D1FCED70}" type="datetimeFigureOut">
              <a:rPr lang="en-US" smtClean="0"/>
              <a:pPr/>
              <a:t>11/15/2021</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5021826-C741-451B-A637-07656C8C548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1EE78C0-5B6B-420A-91B2-29F4D1FCED70}" type="datetimeFigureOut">
              <a:rPr lang="en-US" smtClean="0"/>
              <a:pPr/>
              <a:t>11/15/2021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5021826-C741-451B-A637-07656C8C5481}"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1EE78C0-5B6B-420A-91B2-29F4D1FCED70}" type="datetimeFigureOut">
              <a:rPr lang="en-US" smtClean="0"/>
              <a:pPr/>
              <a:t>11/15/2021</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5021826-C741-451B-A637-07656C8C5481}"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1EE78C0-5B6B-420A-91B2-29F4D1FCED70}" type="datetimeFigureOut">
              <a:rPr lang="en-US" smtClean="0"/>
              <a:pPr/>
              <a:t>11/15/2021</a:t>
            </a:fld>
            <a:endParaRPr lang="en-IN"/>
          </a:p>
        </p:txBody>
      </p:sp>
      <p:sp>
        <p:nvSpPr>
          <p:cNvPr id="10" name="Slide Number Placeholder 9"/>
          <p:cNvSpPr>
            <a:spLocks noGrp="1"/>
          </p:cNvSpPr>
          <p:nvPr>
            <p:ph type="sldNum" sz="quarter" idx="16"/>
          </p:nvPr>
        </p:nvSpPr>
        <p:spPr/>
        <p:txBody>
          <a:bodyPr rtlCol="0"/>
          <a:lstStyle/>
          <a:p>
            <a:fld id="{85021826-C741-451B-A637-07656C8C5481}"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1EE78C0-5B6B-420A-91B2-29F4D1FCED70}" type="datetimeFigureOut">
              <a:rPr lang="en-US" smtClean="0"/>
              <a:pPr/>
              <a:t>11/15/2021</a:t>
            </a:fld>
            <a:endParaRPr lang="en-IN"/>
          </a:p>
        </p:txBody>
      </p:sp>
      <p:sp>
        <p:nvSpPr>
          <p:cNvPr id="12" name="Slide Number Placeholder 11"/>
          <p:cNvSpPr>
            <a:spLocks noGrp="1"/>
          </p:cNvSpPr>
          <p:nvPr>
            <p:ph type="sldNum" sz="quarter" idx="16"/>
          </p:nvPr>
        </p:nvSpPr>
        <p:spPr/>
        <p:txBody>
          <a:bodyPr rtlCol="0"/>
          <a:lstStyle/>
          <a:p>
            <a:fld id="{85021826-C741-451B-A637-07656C8C5481}"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1EE78C0-5B6B-420A-91B2-29F4D1FCED70}" type="datetimeFigureOut">
              <a:rPr lang="en-US" smtClean="0"/>
              <a:pPr/>
              <a:t>11/15/2021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5021826-C741-451B-A637-07656C8C548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E78C0-5B6B-420A-91B2-29F4D1FCED70}" type="datetimeFigureOut">
              <a:rPr lang="en-US" smtClean="0"/>
              <a:pPr/>
              <a:t>11/15/2021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5021826-C741-451B-A637-07656C8C548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1EE78C0-5B6B-420A-91B2-29F4D1FCED70}" type="datetimeFigureOut">
              <a:rPr lang="en-US" smtClean="0"/>
              <a:pPr/>
              <a:t>11/15/2021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5021826-C741-451B-A637-07656C8C5481}"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1EE78C0-5B6B-420A-91B2-29F4D1FCED70}" type="datetimeFigureOut">
              <a:rPr lang="en-US" smtClean="0"/>
              <a:pPr/>
              <a:t>11/15/2021</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5021826-C741-451B-A637-07656C8C5481}"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1EE78C0-5B6B-420A-91B2-29F4D1FCED70}" type="datetimeFigureOut">
              <a:rPr lang="en-US" smtClean="0"/>
              <a:pPr/>
              <a:t>11/15/2021</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5021826-C741-451B-A637-07656C8C548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hyperlink" Target="https://youtu.be/lc7scxvKQOo" TargetMode="External" /><Relationship Id="rId2" Type="http://schemas.openxmlformats.org/officeDocument/2006/relationships/hyperlink" Target="https://www.forcepoint.com/cyber-edu/social-engineering" TargetMode="Externa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hyperlink" Target="https://www.forcepoint.com/cyber-edu/ransomware" TargetMode="External" /><Relationship Id="rId2" Type="http://schemas.openxmlformats.org/officeDocument/2006/relationships/hyperlink" Target="https://www.forcepoint.com/cyber-edu/spoofing" TargetMode="External" /><Relationship Id="rId1" Type="http://schemas.openxmlformats.org/officeDocument/2006/relationships/slideLayout" Target="../slideLayouts/slideLayout2.xml" /><Relationship Id="rId4" Type="http://schemas.openxmlformats.org/officeDocument/2006/relationships/hyperlink" Target="https://www.forcepoint.com/cyber-edu/malware" TargetMode="Externa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Vigen%C3%A8re_cipher" TargetMode="External" /><Relationship Id="rId2" Type="http://schemas.openxmlformats.org/officeDocument/2006/relationships/hyperlink" Target="https://en.wikipedia.org/wiki/Polyalphabetic_cipher" TargetMode="External" /><Relationship Id="rId1" Type="http://schemas.openxmlformats.org/officeDocument/2006/relationships/slideLayout" Target="../slideLayouts/slideLayout2.xml" /><Relationship Id="rId4" Type="http://schemas.openxmlformats.org/officeDocument/2006/relationships/hyperlink" Target="https://www.geeksforgeeks.org/caesar-cipher/" TargetMode="Externa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Cryptography &amp; </a:t>
            </a:r>
            <a:r>
              <a:rPr lang="en-US" dirty="0" err="1"/>
              <a:t>cYBersecrity</a:t>
            </a:r>
            <a:r>
              <a:rPr lang="en-US" dirty="0"/>
              <a:t>(rlmca305)-Module1</a:t>
            </a:r>
            <a:endParaRPr lang="en-IN" dirty="0"/>
          </a:p>
        </p:txBody>
      </p:sp>
      <p:sp>
        <p:nvSpPr>
          <p:cNvPr id="3" name="Subtitle 2"/>
          <p:cNvSpPr>
            <a:spLocks noGrp="1"/>
          </p:cNvSpPr>
          <p:nvPr>
            <p:ph type="subTitle" idx="1"/>
          </p:nvPr>
        </p:nvSpPr>
        <p:spPr/>
        <p:txBody>
          <a:bodyPr/>
          <a:lstStyle/>
          <a:p>
            <a:r>
              <a:rPr lang="en-US" dirty="0"/>
              <a:t>Bismi </a:t>
            </a:r>
            <a:r>
              <a:rPr lang="en-US" dirty="0" err="1"/>
              <a:t>K.Charleys</a:t>
            </a:r>
            <a:r>
              <a:rPr lang="en-US" dirty="0"/>
              <a:t>, Assistant Professor MCA,LMCST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solidFill>
                  <a:schemeClr val="tx1"/>
                </a:solidFill>
              </a:rPr>
              <a:t>Aspects of Security</a:t>
            </a:r>
            <a:br>
              <a:rPr lang="en-US" altLang="en-US" dirty="0">
                <a:solidFill>
                  <a:srgbClr val="D9D9FF"/>
                </a:solidFill>
              </a:rPr>
            </a:br>
            <a:endParaRPr lang="en-IN" dirty="0"/>
          </a:p>
        </p:txBody>
      </p:sp>
      <p:sp>
        <p:nvSpPr>
          <p:cNvPr id="3" name="Content Placeholder 2"/>
          <p:cNvSpPr>
            <a:spLocks noGrp="1"/>
          </p:cNvSpPr>
          <p:nvPr>
            <p:ph sz="quarter" idx="1"/>
          </p:nvPr>
        </p:nvSpPr>
        <p:spPr>
          <a:xfrm>
            <a:off x="612648" y="1600200"/>
            <a:ext cx="8153400" cy="4953000"/>
          </a:xfrm>
        </p:spPr>
        <p:txBody>
          <a:bodyPr/>
          <a:lstStyle/>
          <a:p>
            <a:pPr>
              <a:lnSpc>
                <a:spcPct val="90000"/>
              </a:lnSpc>
              <a:spcBef>
                <a:spcPts val="800"/>
              </a:spcBef>
              <a:buClr>
                <a:srgbClr val="5FAFFF"/>
              </a:buClr>
              <a:buSzPct val="80000"/>
              <a:buNone/>
              <a:defRPr/>
            </a:pPr>
            <a:r>
              <a:rPr lang="en-US" altLang="en-US" sz="2400" dirty="0">
                <a:effectLst>
                  <a:outerShdw blurRad="38100" dist="38100" dir="2700000" algn="tl">
                    <a:srgbClr val="000000"/>
                  </a:outerShdw>
                </a:effectLst>
                <a:latin typeface="+mj-lt"/>
              </a:rPr>
              <a:t>consider 3 aspects of information security:</a:t>
            </a:r>
          </a:p>
          <a:p>
            <a:pPr lvl="1">
              <a:lnSpc>
                <a:spcPct val="90000"/>
              </a:lnSpc>
              <a:spcBef>
                <a:spcPts val="700"/>
              </a:spcBef>
              <a:buClr>
                <a:srgbClr val="D9D9FF"/>
              </a:buClr>
              <a:buSzPct val="50000"/>
              <a:buFont typeface="Wingdings" charset="2"/>
              <a:buChar char=""/>
              <a:defRPr/>
            </a:pPr>
            <a:r>
              <a:rPr lang="en-US" altLang="en-US" sz="2400" dirty="0">
                <a:effectLst>
                  <a:outerShdw blurRad="38100" dist="38100" dir="2700000" algn="tl">
                    <a:srgbClr val="000000"/>
                  </a:outerShdw>
                </a:effectLst>
                <a:latin typeface="+mj-lt"/>
              </a:rPr>
              <a:t> security attack</a:t>
            </a:r>
          </a:p>
          <a:p>
            <a:pPr lvl="1">
              <a:lnSpc>
                <a:spcPct val="90000"/>
              </a:lnSpc>
              <a:spcBef>
                <a:spcPts val="700"/>
              </a:spcBef>
              <a:buClr>
                <a:srgbClr val="D9D9FF"/>
              </a:buClr>
              <a:buSzPct val="50000"/>
              <a:buFont typeface="Wingdings" charset="2"/>
              <a:buChar char=""/>
              <a:defRPr/>
            </a:pPr>
            <a:r>
              <a:rPr lang="en-US" altLang="en-US" sz="2400" dirty="0">
                <a:effectLst>
                  <a:outerShdw blurRad="38100" dist="38100" dir="2700000" algn="tl">
                    <a:srgbClr val="000000"/>
                  </a:outerShdw>
                </a:effectLst>
                <a:latin typeface="+mj-lt"/>
              </a:rPr>
              <a:t> security mechanism.</a:t>
            </a:r>
          </a:p>
          <a:p>
            <a:pPr lvl="1">
              <a:lnSpc>
                <a:spcPct val="90000"/>
              </a:lnSpc>
              <a:spcBef>
                <a:spcPts val="700"/>
              </a:spcBef>
              <a:buClr>
                <a:srgbClr val="D9D9FF"/>
              </a:buClr>
              <a:buSzPct val="50000"/>
              <a:buFont typeface="Wingdings" charset="2"/>
              <a:buChar char=""/>
              <a:defRPr/>
            </a:pPr>
            <a:r>
              <a:rPr lang="en-US" altLang="en-US" sz="2400" dirty="0">
                <a:effectLst>
                  <a:outerShdw blurRad="38100" dist="38100" dir="2700000" algn="tl">
                    <a:srgbClr val="000000"/>
                  </a:outerShdw>
                </a:effectLst>
                <a:latin typeface="+mj-lt"/>
              </a:rPr>
              <a:t> security service</a:t>
            </a:r>
          </a:p>
          <a:p>
            <a:pPr lvl="1">
              <a:lnSpc>
                <a:spcPct val="90000"/>
              </a:lnSpc>
              <a:spcBef>
                <a:spcPts val="700"/>
              </a:spcBef>
              <a:buClr>
                <a:srgbClr val="D9D9FF"/>
              </a:buClr>
              <a:buSzPct val="50000"/>
              <a:buFont typeface="Wingdings" charset="2"/>
              <a:buChar char=""/>
              <a:defRPr/>
            </a:pPr>
            <a:endParaRPr lang="en-US" altLang="en-US" sz="2400" dirty="0">
              <a:effectLst>
                <a:outerShdw blurRad="38100" dist="38100" dir="2700000" algn="tl">
                  <a:srgbClr val="000000"/>
                </a:outerShdw>
              </a:effectLst>
              <a:latin typeface="+mj-lt"/>
            </a:endParaRPr>
          </a:p>
          <a:p>
            <a:pPr lvl="1">
              <a:lnSpc>
                <a:spcPct val="90000"/>
              </a:lnSpc>
              <a:spcBef>
                <a:spcPts val="700"/>
              </a:spcBef>
              <a:buClr>
                <a:srgbClr val="D9D9FF"/>
              </a:buClr>
              <a:buSzPct val="50000"/>
              <a:buFont typeface="Wingdings" charset="2"/>
              <a:buChar char=""/>
              <a:defRPr/>
            </a:pPr>
            <a:endParaRPr lang="en-US" altLang="en-US" sz="2400" dirty="0">
              <a:effectLst>
                <a:outerShdw blurRad="38100" dist="38100" dir="2700000" algn="tl">
                  <a:srgbClr val="000000"/>
                </a:outerShdw>
              </a:effectLst>
              <a:latin typeface="+mj-lt"/>
            </a:endParaRPr>
          </a:p>
          <a:p>
            <a:pPr lvl="1">
              <a:lnSpc>
                <a:spcPct val="90000"/>
              </a:lnSpc>
              <a:spcBef>
                <a:spcPts val="700"/>
              </a:spcBef>
              <a:buClr>
                <a:srgbClr val="D9D9FF"/>
              </a:buClr>
              <a:buSzPct val="50000"/>
              <a:buFont typeface="Wingdings" charset="2"/>
              <a:buChar char=""/>
              <a:defRPr/>
            </a:pPr>
            <a:endParaRPr lang="en-US" altLang="en-US" sz="2400" dirty="0">
              <a:effectLst>
                <a:outerShdw blurRad="38100" dist="38100" dir="2700000" algn="tl">
                  <a:srgbClr val="000000"/>
                </a:outerShdw>
              </a:effectLst>
              <a:latin typeface="+mj-lt"/>
            </a:endParaRP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Attack</a:t>
            </a:r>
            <a:endParaRPr lang="en-IN" dirty="0"/>
          </a:p>
        </p:txBody>
      </p:sp>
      <p:sp>
        <p:nvSpPr>
          <p:cNvPr id="3" name="Content Placeholder 2"/>
          <p:cNvSpPr>
            <a:spLocks noGrp="1"/>
          </p:cNvSpPr>
          <p:nvPr>
            <p:ph idx="1"/>
          </p:nvPr>
        </p:nvSpPr>
        <p:spPr>
          <a:xfrm>
            <a:off x="457200" y="1600200"/>
            <a:ext cx="8229600" cy="4800600"/>
          </a:xfrm>
        </p:spPr>
        <p:txBody>
          <a:bodyPr/>
          <a:lstStyle/>
          <a:p>
            <a:r>
              <a:rPr lang="en-US" dirty="0"/>
              <a:t>Attacks- Gaining the access of data by </a:t>
            </a:r>
            <a:r>
              <a:rPr lang="en-US" dirty="0" err="1"/>
              <a:t>unautorized</a:t>
            </a:r>
            <a:r>
              <a:rPr lang="en-US" dirty="0"/>
              <a:t> user.</a:t>
            </a:r>
          </a:p>
          <a:p>
            <a:r>
              <a:rPr lang="en-US" dirty="0"/>
              <a:t>Gaining means- accessing the data, modifying the data, destroying the data.</a:t>
            </a:r>
          </a:p>
          <a:p>
            <a:pPr>
              <a:buNone/>
            </a:pPr>
            <a:r>
              <a:rPr lang="en-US" dirty="0"/>
              <a:t>    </a:t>
            </a:r>
            <a:r>
              <a:rPr lang="en-US" sz="3600" b="1" dirty="0"/>
              <a:t>Kinds of attacks</a:t>
            </a:r>
            <a:r>
              <a:rPr lang="en-IN" sz="3600" b="1" dirty="0"/>
              <a:t>.</a:t>
            </a:r>
          </a:p>
          <a:p>
            <a:pPr>
              <a:buNone/>
            </a:pPr>
            <a:r>
              <a:rPr lang="en-IN" sz="3600" dirty="0"/>
              <a:t>1)</a:t>
            </a:r>
            <a:r>
              <a:rPr lang="en-US" sz="3600" dirty="0"/>
              <a:t>Passive attacks</a:t>
            </a:r>
          </a:p>
          <a:p>
            <a:pPr>
              <a:buNone/>
            </a:pPr>
            <a:r>
              <a:rPr lang="en-US" sz="3600" dirty="0"/>
              <a:t>2)Active attacks</a:t>
            </a:r>
          </a:p>
          <a:p>
            <a:pPr>
              <a:buNone/>
            </a:pPr>
            <a:endParaRPr lang="en-IN" sz="3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Attacks-passive</a:t>
            </a:r>
            <a:endParaRPr lang="en-IN" dirty="0"/>
          </a:p>
        </p:txBody>
      </p:sp>
      <p:sp>
        <p:nvSpPr>
          <p:cNvPr id="3" name="Content Placeholder 2"/>
          <p:cNvSpPr>
            <a:spLocks noGrp="1"/>
          </p:cNvSpPr>
          <p:nvPr>
            <p:ph idx="1"/>
          </p:nvPr>
        </p:nvSpPr>
        <p:spPr/>
        <p:txBody>
          <a:bodyPr/>
          <a:lstStyle/>
          <a:p>
            <a:r>
              <a:rPr lang="en-US" dirty="0"/>
              <a:t>In passive attacks, data will not be modified, only just </a:t>
            </a:r>
            <a:r>
              <a:rPr lang="en-US" dirty="0" err="1"/>
              <a:t>accesed</a:t>
            </a:r>
            <a:r>
              <a:rPr lang="en-US" dirty="0"/>
              <a:t> by third party. Attacks coming under passive attacks are:</a:t>
            </a:r>
          </a:p>
          <a:p>
            <a:pPr>
              <a:buNone/>
            </a:pPr>
            <a:r>
              <a:rPr lang="en-US" dirty="0"/>
              <a:t>       1) Data interception or Release the content</a:t>
            </a:r>
          </a:p>
          <a:p>
            <a:pPr>
              <a:buNone/>
            </a:pPr>
            <a:r>
              <a:rPr lang="en-US" dirty="0"/>
              <a:t>        2) Traffic analysis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Passive  Attack -Interception</a:t>
            </a:r>
            <a:endParaRPr lang="en-IN" dirty="0"/>
          </a:p>
        </p:txBody>
      </p:sp>
      <p:sp>
        <p:nvSpPr>
          <p:cNvPr id="3" name="Content Placeholder 2"/>
          <p:cNvSpPr>
            <a:spLocks noGrp="1"/>
          </p:cNvSpPr>
          <p:nvPr>
            <p:ph idx="1"/>
          </p:nvPr>
        </p:nvSpPr>
        <p:spPr>
          <a:xfrm>
            <a:off x="0" y="1981200"/>
            <a:ext cx="8763000" cy="4876800"/>
          </a:xfrm>
        </p:spPr>
        <p:txBody>
          <a:bodyPr/>
          <a:lstStyle/>
          <a:p>
            <a:pPr>
              <a:buNone/>
            </a:pPr>
            <a:endParaRPr lang="en-IN" dirty="0"/>
          </a:p>
        </p:txBody>
      </p:sp>
      <p:pic>
        <p:nvPicPr>
          <p:cNvPr id="4" name="Picture 2"/>
          <p:cNvPicPr>
            <a:picLocks noChangeAspect="1" noChangeArrowheads="1"/>
          </p:cNvPicPr>
          <p:nvPr/>
        </p:nvPicPr>
        <p:blipFill>
          <a:blip r:embed="rId2"/>
          <a:srcRect/>
          <a:stretch>
            <a:fillRect/>
          </a:stretch>
        </p:blipFill>
        <p:spPr bwMode="auto">
          <a:xfrm>
            <a:off x="152400" y="1524000"/>
            <a:ext cx="8686800" cy="5105400"/>
          </a:xfrm>
          <a:prstGeom prst="rect">
            <a:avLst/>
          </a:prstGeom>
          <a:noFill/>
          <a:ln w="9525">
            <a:noFill/>
            <a:round/>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000" dirty="0">
                <a:solidFill>
                  <a:schemeClr val="tx1">
                    <a:lumMod val="65000"/>
                    <a:lumOff val="35000"/>
                  </a:schemeClr>
                </a:solidFill>
                <a:effectLst>
                  <a:outerShdw blurRad="38100" dist="38100" dir="2700000" algn="tl">
                    <a:srgbClr val="000000"/>
                  </a:outerShdw>
                </a:effectLst>
                <a:latin typeface="+mj-lt"/>
              </a:rPr>
              <a:t>Passive Attack: Traffic Analysis</a:t>
            </a:r>
          </a:p>
        </p:txBody>
      </p:sp>
      <p:pic>
        <p:nvPicPr>
          <p:cNvPr id="19459" name="Picture 2"/>
          <p:cNvPicPr>
            <a:picLocks noChangeAspect="1" noChangeArrowheads="1"/>
          </p:cNvPicPr>
          <p:nvPr/>
        </p:nvPicPr>
        <p:blipFill>
          <a:blip r:embed="rId3"/>
          <a:srcRect/>
          <a:stretch>
            <a:fillRect/>
          </a:stretch>
        </p:blipFill>
        <p:spPr bwMode="auto">
          <a:xfrm>
            <a:off x="468313" y="1773238"/>
            <a:ext cx="8177212" cy="4321175"/>
          </a:xfrm>
          <a:prstGeom prst="rect">
            <a:avLst/>
          </a:prstGeom>
          <a:noFill/>
          <a:ln w="9525">
            <a:noFill/>
            <a:round/>
            <a:headEnd/>
            <a:tailEnd/>
          </a:ln>
          <a:effectLst/>
        </p:spPr>
      </p:pic>
      <p:sp>
        <p:nvSpPr>
          <p:cNvPr id="19460" name="Rectangle 3"/>
          <p:cNvSpPr>
            <a:spLocks noChangeArrowheads="1"/>
          </p:cNvSpPr>
          <p:nvPr/>
        </p:nvSpPr>
        <p:spPr bwMode="auto">
          <a:xfrm>
            <a:off x="4800600" y="3276600"/>
            <a:ext cx="2592387" cy="647700"/>
          </a:xfrm>
          <a:prstGeom prst="rect">
            <a:avLst/>
          </a:prstGeom>
          <a:solidFill>
            <a:srgbClr val="FFFFFF"/>
          </a:solidFill>
          <a:ln w="9360">
            <a:solidFill>
              <a:srgbClr val="FFFFFF"/>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dirty="0">
                <a:solidFill>
                  <a:srgbClr val="000000"/>
                </a:solidFill>
              </a:rPr>
              <a:t>Observe</a:t>
            </a:r>
            <a:r>
              <a:rPr lang="en-US" altLang="en-US" sz="1600" dirty="0">
                <a:solidFill>
                  <a:srgbClr val="FFFFFF"/>
                </a:solidFill>
              </a:rPr>
              <a:t> </a:t>
            </a:r>
            <a:r>
              <a:rPr lang="en-US" altLang="en-US" sz="1600" dirty="0">
                <a:solidFill>
                  <a:srgbClr val="000000"/>
                </a:solidFill>
              </a:rPr>
              <a:t>traffic pattern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685800"/>
            <a:ext cx="7696200" cy="369332"/>
          </a:xfrm>
          <a:prstGeom prst="rect">
            <a:avLst/>
          </a:prstGeom>
          <a:noFill/>
        </p:spPr>
        <p:txBody>
          <a:bodyPr wrap="square" rtlCol="0">
            <a:spAutoFit/>
          </a:bodyPr>
          <a:lstStyle/>
          <a:p>
            <a:endParaRPr lang="en-IN" dirty="0"/>
          </a:p>
        </p:txBody>
      </p:sp>
      <p:sp>
        <p:nvSpPr>
          <p:cNvPr id="6" name="TextBox 5"/>
          <p:cNvSpPr txBox="1"/>
          <p:nvPr/>
        </p:nvSpPr>
        <p:spPr>
          <a:xfrm>
            <a:off x="1524000" y="762000"/>
            <a:ext cx="5410200" cy="861774"/>
          </a:xfrm>
          <a:prstGeom prst="rect">
            <a:avLst/>
          </a:prstGeom>
          <a:noFill/>
        </p:spPr>
        <p:txBody>
          <a:bodyPr wrap="square" rtlCol="0">
            <a:spAutoFit/>
          </a:bodyPr>
          <a:lstStyle/>
          <a:p>
            <a:pPr algn="ctr"/>
            <a:r>
              <a:rPr lang="en-US" sz="5000" dirty="0"/>
              <a:t>Active Attacks</a:t>
            </a:r>
            <a:endParaRPr lang="en-IN" sz="5000" dirty="0"/>
          </a:p>
        </p:txBody>
      </p:sp>
      <p:sp>
        <p:nvSpPr>
          <p:cNvPr id="9" name="TextBox 8"/>
          <p:cNvSpPr txBox="1"/>
          <p:nvPr/>
        </p:nvSpPr>
        <p:spPr>
          <a:xfrm>
            <a:off x="304800" y="1828800"/>
            <a:ext cx="8610600" cy="1323439"/>
          </a:xfrm>
          <a:prstGeom prst="rect">
            <a:avLst/>
          </a:prstGeom>
          <a:noFill/>
        </p:spPr>
        <p:txBody>
          <a:bodyPr wrap="square" rtlCol="0">
            <a:spAutoFit/>
          </a:bodyPr>
          <a:lstStyle/>
          <a:p>
            <a:r>
              <a:rPr lang="en-US" sz="4000" dirty="0"/>
              <a:t>In active attacks modification will done on the data by unauthorized user.</a:t>
            </a:r>
            <a:endParaRPr lang="en-IN" sz="4000" dirty="0"/>
          </a:p>
        </p:txBody>
      </p:sp>
      <p:sp>
        <p:nvSpPr>
          <p:cNvPr id="10" name="TextBox 9"/>
          <p:cNvSpPr txBox="1"/>
          <p:nvPr/>
        </p:nvSpPr>
        <p:spPr>
          <a:xfrm>
            <a:off x="1676400" y="3200400"/>
            <a:ext cx="5257800" cy="769441"/>
          </a:xfrm>
          <a:prstGeom prst="rect">
            <a:avLst/>
          </a:prstGeom>
          <a:noFill/>
        </p:spPr>
        <p:txBody>
          <a:bodyPr wrap="square" rtlCol="0">
            <a:spAutoFit/>
          </a:bodyPr>
          <a:lstStyle/>
          <a:p>
            <a:r>
              <a:rPr lang="en-US" sz="4400" dirty="0"/>
              <a:t>Types</a:t>
            </a:r>
            <a:r>
              <a:rPr lang="en-US" sz="4400" b="1" dirty="0"/>
              <a:t> of active </a:t>
            </a:r>
            <a:r>
              <a:rPr lang="en-US" sz="4400" b="1" dirty="0" err="1"/>
              <a:t>atacks</a:t>
            </a:r>
            <a:endParaRPr lang="en-IN" sz="4400" b="1" dirty="0"/>
          </a:p>
        </p:txBody>
      </p:sp>
      <p:sp>
        <p:nvSpPr>
          <p:cNvPr id="11" name="TextBox 10"/>
          <p:cNvSpPr txBox="1"/>
          <p:nvPr/>
        </p:nvSpPr>
        <p:spPr>
          <a:xfrm>
            <a:off x="381000" y="4343400"/>
            <a:ext cx="8534400" cy="2308324"/>
          </a:xfrm>
          <a:prstGeom prst="rect">
            <a:avLst/>
          </a:prstGeom>
          <a:noFill/>
        </p:spPr>
        <p:txBody>
          <a:bodyPr wrap="square" rtlCol="0">
            <a:spAutoFit/>
          </a:bodyPr>
          <a:lstStyle/>
          <a:p>
            <a:r>
              <a:rPr lang="en-US" sz="3600" dirty="0"/>
              <a:t>1.Masquerade</a:t>
            </a:r>
          </a:p>
          <a:p>
            <a:r>
              <a:rPr lang="en-US" sz="3600" dirty="0"/>
              <a:t>2. Replay</a:t>
            </a:r>
          </a:p>
          <a:p>
            <a:r>
              <a:rPr lang="en-US" sz="3600" dirty="0"/>
              <a:t>3.Data Modification</a:t>
            </a:r>
          </a:p>
          <a:p>
            <a:r>
              <a:rPr lang="en-US" sz="3600" dirty="0"/>
              <a:t>4.Denial Of Services</a:t>
            </a:r>
            <a:endParaRPr lang="en-IN"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85800"/>
            <a:ext cx="5943600" cy="646331"/>
          </a:xfrm>
          <a:prstGeom prst="rect">
            <a:avLst/>
          </a:prstGeom>
          <a:noFill/>
        </p:spPr>
        <p:txBody>
          <a:bodyPr wrap="square" rtlCol="0">
            <a:spAutoFit/>
          </a:bodyPr>
          <a:lstStyle/>
          <a:p>
            <a:pPr algn="ctr"/>
            <a:r>
              <a:rPr lang="en-US" sz="3600" u="sng" dirty="0"/>
              <a:t>Masquerade</a:t>
            </a:r>
            <a:endParaRPr lang="en-IN" sz="3600" u="sng" dirty="0"/>
          </a:p>
        </p:txBody>
      </p:sp>
      <p:sp>
        <p:nvSpPr>
          <p:cNvPr id="3" name="TextBox 2"/>
          <p:cNvSpPr txBox="1"/>
          <p:nvPr/>
        </p:nvSpPr>
        <p:spPr>
          <a:xfrm>
            <a:off x="609600" y="4800600"/>
            <a:ext cx="1981200" cy="707886"/>
          </a:xfrm>
          <a:prstGeom prst="rect">
            <a:avLst/>
          </a:prstGeom>
          <a:noFill/>
        </p:spPr>
        <p:txBody>
          <a:bodyPr wrap="square" rtlCol="0">
            <a:spAutoFit/>
          </a:bodyPr>
          <a:lstStyle/>
          <a:p>
            <a:r>
              <a:rPr lang="en-US" sz="4000" dirty="0"/>
              <a:t>Sender</a:t>
            </a:r>
            <a:endParaRPr lang="en-IN" sz="4000" dirty="0"/>
          </a:p>
        </p:txBody>
      </p:sp>
      <p:sp>
        <p:nvSpPr>
          <p:cNvPr id="4" name="TextBox 3"/>
          <p:cNvSpPr txBox="1"/>
          <p:nvPr/>
        </p:nvSpPr>
        <p:spPr>
          <a:xfrm>
            <a:off x="6324600" y="4724400"/>
            <a:ext cx="2362200" cy="707886"/>
          </a:xfrm>
          <a:prstGeom prst="rect">
            <a:avLst/>
          </a:prstGeom>
          <a:noFill/>
        </p:spPr>
        <p:txBody>
          <a:bodyPr wrap="square" rtlCol="0">
            <a:spAutoFit/>
          </a:bodyPr>
          <a:lstStyle/>
          <a:p>
            <a:r>
              <a:rPr lang="en-US" sz="4000" dirty="0"/>
              <a:t>Receiver</a:t>
            </a:r>
            <a:endParaRPr lang="en-IN" sz="4000" dirty="0"/>
          </a:p>
        </p:txBody>
      </p:sp>
      <p:sp>
        <p:nvSpPr>
          <p:cNvPr id="6" name="TextBox 5"/>
          <p:cNvSpPr txBox="1"/>
          <p:nvPr/>
        </p:nvSpPr>
        <p:spPr>
          <a:xfrm>
            <a:off x="3429000" y="2286000"/>
            <a:ext cx="2895600" cy="707886"/>
          </a:xfrm>
          <a:prstGeom prst="rect">
            <a:avLst/>
          </a:prstGeom>
          <a:noFill/>
        </p:spPr>
        <p:txBody>
          <a:bodyPr wrap="square" rtlCol="0">
            <a:spAutoFit/>
          </a:bodyPr>
          <a:lstStyle/>
          <a:p>
            <a:r>
              <a:rPr lang="en-US" sz="4000" b="1" dirty="0"/>
              <a:t>Third party</a:t>
            </a:r>
            <a:endParaRPr lang="en-IN" sz="4000" b="1" dirty="0"/>
          </a:p>
        </p:txBody>
      </p:sp>
      <p:sp>
        <p:nvSpPr>
          <p:cNvPr id="21" name="TextBox 20"/>
          <p:cNvSpPr txBox="1"/>
          <p:nvPr/>
        </p:nvSpPr>
        <p:spPr>
          <a:xfrm>
            <a:off x="6019800" y="3200400"/>
            <a:ext cx="3124200" cy="830997"/>
          </a:xfrm>
          <a:prstGeom prst="rect">
            <a:avLst/>
          </a:prstGeom>
          <a:noFill/>
        </p:spPr>
        <p:txBody>
          <a:bodyPr wrap="square" rtlCol="0">
            <a:spAutoFit/>
          </a:bodyPr>
          <a:lstStyle/>
          <a:p>
            <a:r>
              <a:rPr lang="en-US" sz="2400" dirty="0">
                <a:solidFill>
                  <a:schemeClr val="bg1"/>
                </a:solidFill>
              </a:rPr>
              <a:t>Sends the data in the name of sender</a:t>
            </a:r>
            <a:endParaRPr lang="en-IN" sz="2400" dirty="0">
              <a:solidFill>
                <a:schemeClr val="bg1"/>
              </a:solidFill>
            </a:endParaRPr>
          </a:p>
        </p:txBody>
      </p:sp>
      <p:cxnSp>
        <p:nvCxnSpPr>
          <p:cNvPr id="26" name="Elbow Connector 25"/>
          <p:cNvCxnSpPr/>
          <p:nvPr/>
        </p:nvCxnSpPr>
        <p:spPr>
          <a:xfrm rot="16200000" flipH="1">
            <a:off x="5448300" y="3467100"/>
            <a:ext cx="1524000" cy="9906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a:solidFill>
                  <a:srgbClr val="D9D9FF"/>
                </a:solidFill>
                <a:effectLst>
                  <a:outerShdw blurRad="38100" dist="38100" dir="2700000" algn="tl">
                    <a:srgbClr val="000000"/>
                  </a:outerShdw>
                </a:effectLst>
              </a:rPr>
              <a:t>Active Attack: Replay</a:t>
            </a:r>
          </a:p>
        </p:txBody>
      </p:sp>
      <p:pic>
        <p:nvPicPr>
          <p:cNvPr id="22531" name="Picture 2"/>
          <p:cNvPicPr>
            <a:picLocks noChangeAspect="1" noChangeArrowheads="1"/>
          </p:cNvPicPr>
          <p:nvPr/>
        </p:nvPicPr>
        <p:blipFill>
          <a:blip r:embed="rId3"/>
          <a:srcRect/>
          <a:stretch>
            <a:fillRect/>
          </a:stretch>
        </p:blipFill>
        <p:spPr bwMode="auto">
          <a:xfrm>
            <a:off x="468313" y="1219200"/>
            <a:ext cx="8205787" cy="5333999"/>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85800"/>
            <a:ext cx="5943600" cy="646331"/>
          </a:xfrm>
          <a:prstGeom prst="rect">
            <a:avLst/>
          </a:prstGeom>
          <a:noFill/>
        </p:spPr>
        <p:txBody>
          <a:bodyPr wrap="square" rtlCol="0">
            <a:spAutoFit/>
          </a:bodyPr>
          <a:lstStyle/>
          <a:p>
            <a:pPr algn="ctr"/>
            <a:r>
              <a:rPr lang="en-US" sz="3600" u="sng" dirty="0"/>
              <a:t>Data Modification</a:t>
            </a:r>
            <a:endParaRPr lang="en-IN" sz="3600" u="sng" dirty="0"/>
          </a:p>
        </p:txBody>
      </p:sp>
      <p:sp>
        <p:nvSpPr>
          <p:cNvPr id="3" name="TextBox 2"/>
          <p:cNvSpPr txBox="1"/>
          <p:nvPr/>
        </p:nvSpPr>
        <p:spPr>
          <a:xfrm>
            <a:off x="609600" y="4800600"/>
            <a:ext cx="1981200" cy="707886"/>
          </a:xfrm>
          <a:prstGeom prst="rect">
            <a:avLst/>
          </a:prstGeom>
          <a:noFill/>
        </p:spPr>
        <p:txBody>
          <a:bodyPr wrap="square" rtlCol="0">
            <a:spAutoFit/>
          </a:bodyPr>
          <a:lstStyle/>
          <a:p>
            <a:r>
              <a:rPr lang="en-US" sz="4000" dirty="0"/>
              <a:t>Sender</a:t>
            </a:r>
            <a:endParaRPr lang="en-IN" sz="4000" dirty="0"/>
          </a:p>
        </p:txBody>
      </p:sp>
      <p:sp>
        <p:nvSpPr>
          <p:cNvPr id="4" name="TextBox 3"/>
          <p:cNvSpPr txBox="1"/>
          <p:nvPr/>
        </p:nvSpPr>
        <p:spPr>
          <a:xfrm>
            <a:off x="6324600" y="4724400"/>
            <a:ext cx="2362200" cy="707886"/>
          </a:xfrm>
          <a:prstGeom prst="rect">
            <a:avLst/>
          </a:prstGeom>
          <a:noFill/>
        </p:spPr>
        <p:txBody>
          <a:bodyPr wrap="square" rtlCol="0">
            <a:spAutoFit/>
          </a:bodyPr>
          <a:lstStyle/>
          <a:p>
            <a:r>
              <a:rPr lang="en-US" sz="4000" dirty="0"/>
              <a:t>Receiver</a:t>
            </a:r>
            <a:endParaRPr lang="en-IN" sz="4000" dirty="0"/>
          </a:p>
        </p:txBody>
      </p:sp>
      <p:sp>
        <p:nvSpPr>
          <p:cNvPr id="6" name="TextBox 5"/>
          <p:cNvSpPr txBox="1"/>
          <p:nvPr/>
        </p:nvSpPr>
        <p:spPr>
          <a:xfrm>
            <a:off x="3429000" y="2286000"/>
            <a:ext cx="2895600" cy="707886"/>
          </a:xfrm>
          <a:prstGeom prst="rect">
            <a:avLst/>
          </a:prstGeom>
          <a:noFill/>
        </p:spPr>
        <p:txBody>
          <a:bodyPr wrap="square" rtlCol="0">
            <a:spAutoFit/>
          </a:bodyPr>
          <a:lstStyle/>
          <a:p>
            <a:r>
              <a:rPr lang="en-US" sz="4000" b="1" dirty="0"/>
              <a:t>Third party</a:t>
            </a:r>
            <a:endParaRPr lang="en-IN" sz="4000" b="1" dirty="0"/>
          </a:p>
        </p:txBody>
      </p:sp>
      <p:sp>
        <p:nvSpPr>
          <p:cNvPr id="21" name="TextBox 20"/>
          <p:cNvSpPr txBox="1"/>
          <p:nvPr/>
        </p:nvSpPr>
        <p:spPr>
          <a:xfrm>
            <a:off x="6019800" y="3200400"/>
            <a:ext cx="2286000" cy="477054"/>
          </a:xfrm>
          <a:prstGeom prst="rect">
            <a:avLst/>
          </a:prstGeom>
          <a:noFill/>
        </p:spPr>
        <p:txBody>
          <a:bodyPr wrap="square" rtlCol="0">
            <a:spAutoFit/>
          </a:bodyPr>
          <a:lstStyle/>
          <a:p>
            <a:r>
              <a:rPr lang="en-US" sz="2500" dirty="0">
                <a:solidFill>
                  <a:schemeClr val="bg1"/>
                </a:solidFill>
              </a:rPr>
              <a:t>Data modified</a:t>
            </a:r>
            <a:endParaRPr lang="en-IN" sz="2500" dirty="0">
              <a:solidFill>
                <a:schemeClr val="bg1"/>
              </a:solidFill>
            </a:endParaRPr>
          </a:p>
        </p:txBody>
      </p:sp>
      <p:cxnSp>
        <p:nvCxnSpPr>
          <p:cNvPr id="15" name="Elbow Connector 14"/>
          <p:cNvCxnSpPr/>
          <p:nvPr/>
        </p:nvCxnSpPr>
        <p:spPr>
          <a:xfrm rot="16200000" flipH="1">
            <a:off x="5257800" y="3429000"/>
            <a:ext cx="1905000" cy="9906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85800" y="3505200"/>
            <a:ext cx="1295400" cy="830997"/>
          </a:xfrm>
          <a:prstGeom prst="rect">
            <a:avLst/>
          </a:prstGeom>
          <a:noFill/>
        </p:spPr>
        <p:txBody>
          <a:bodyPr wrap="square" rtlCol="0">
            <a:spAutoFit/>
          </a:bodyPr>
          <a:lstStyle/>
          <a:p>
            <a:r>
              <a:rPr lang="en-US" sz="2400" dirty="0">
                <a:solidFill>
                  <a:schemeClr val="bg1"/>
                </a:solidFill>
              </a:rPr>
              <a:t>Data accessed</a:t>
            </a:r>
            <a:endParaRPr lang="en-IN" sz="2400" dirty="0">
              <a:solidFill>
                <a:schemeClr val="bg1"/>
              </a:solidFill>
            </a:endParaRPr>
          </a:p>
        </p:txBody>
      </p:sp>
      <p:sp>
        <p:nvSpPr>
          <p:cNvPr id="20" name="Bent Arrow 19"/>
          <p:cNvSpPr/>
          <p:nvPr/>
        </p:nvSpPr>
        <p:spPr>
          <a:xfrm>
            <a:off x="2133600" y="2590800"/>
            <a:ext cx="838200" cy="2362200"/>
          </a:xfrm>
          <a:prstGeom prst="ben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85800"/>
            <a:ext cx="5943600" cy="646331"/>
          </a:xfrm>
          <a:prstGeom prst="rect">
            <a:avLst/>
          </a:prstGeom>
          <a:noFill/>
        </p:spPr>
        <p:txBody>
          <a:bodyPr wrap="square" rtlCol="0">
            <a:spAutoFit/>
          </a:bodyPr>
          <a:lstStyle/>
          <a:p>
            <a:pPr algn="ctr"/>
            <a:r>
              <a:rPr lang="en-US" sz="3600" u="sng" dirty="0"/>
              <a:t>Denial Of Service</a:t>
            </a:r>
            <a:endParaRPr lang="en-IN" sz="3600" u="sng" dirty="0"/>
          </a:p>
        </p:txBody>
      </p:sp>
      <p:sp>
        <p:nvSpPr>
          <p:cNvPr id="3" name="TextBox 2"/>
          <p:cNvSpPr txBox="1"/>
          <p:nvPr/>
        </p:nvSpPr>
        <p:spPr>
          <a:xfrm>
            <a:off x="609600" y="4800600"/>
            <a:ext cx="1981200" cy="707886"/>
          </a:xfrm>
          <a:prstGeom prst="rect">
            <a:avLst/>
          </a:prstGeom>
          <a:noFill/>
        </p:spPr>
        <p:txBody>
          <a:bodyPr wrap="square" rtlCol="0">
            <a:spAutoFit/>
          </a:bodyPr>
          <a:lstStyle/>
          <a:p>
            <a:r>
              <a:rPr lang="en-US" sz="4000" dirty="0"/>
              <a:t>Sender</a:t>
            </a:r>
            <a:endParaRPr lang="en-IN" sz="4000" dirty="0"/>
          </a:p>
        </p:txBody>
      </p:sp>
      <p:sp>
        <p:nvSpPr>
          <p:cNvPr id="4" name="TextBox 3"/>
          <p:cNvSpPr txBox="1"/>
          <p:nvPr/>
        </p:nvSpPr>
        <p:spPr>
          <a:xfrm>
            <a:off x="6324600" y="4724400"/>
            <a:ext cx="2362200" cy="707886"/>
          </a:xfrm>
          <a:prstGeom prst="rect">
            <a:avLst/>
          </a:prstGeom>
          <a:noFill/>
        </p:spPr>
        <p:txBody>
          <a:bodyPr wrap="square" rtlCol="0">
            <a:spAutoFit/>
          </a:bodyPr>
          <a:lstStyle/>
          <a:p>
            <a:r>
              <a:rPr lang="en-US" sz="4000" dirty="0"/>
              <a:t>Server</a:t>
            </a:r>
            <a:endParaRPr lang="en-IN" sz="4000" dirty="0"/>
          </a:p>
        </p:txBody>
      </p:sp>
      <p:sp>
        <p:nvSpPr>
          <p:cNvPr id="6" name="TextBox 5"/>
          <p:cNvSpPr txBox="1"/>
          <p:nvPr/>
        </p:nvSpPr>
        <p:spPr>
          <a:xfrm>
            <a:off x="3429000" y="2286000"/>
            <a:ext cx="2895600" cy="707886"/>
          </a:xfrm>
          <a:prstGeom prst="rect">
            <a:avLst/>
          </a:prstGeom>
          <a:noFill/>
        </p:spPr>
        <p:txBody>
          <a:bodyPr wrap="square" rtlCol="0">
            <a:spAutoFit/>
          </a:bodyPr>
          <a:lstStyle/>
          <a:p>
            <a:r>
              <a:rPr lang="en-US" sz="4000" b="1" dirty="0"/>
              <a:t>Third party</a:t>
            </a:r>
            <a:endParaRPr lang="en-IN" sz="4000" b="1" dirty="0"/>
          </a:p>
        </p:txBody>
      </p:sp>
      <p:sp>
        <p:nvSpPr>
          <p:cNvPr id="21" name="TextBox 20"/>
          <p:cNvSpPr txBox="1"/>
          <p:nvPr/>
        </p:nvSpPr>
        <p:spPr>
          <a:xfrm>
            <a:off x="6400800" y="2895600"/>
            <a:ext cx="2743200" cy="861774"/>
          </a:xfrm>
          <a:prstGeom prst="rect">
            <a:avLst/>
          </a:prstGeom>
          <a:noFill/>
        </p:spPr>
        <p:txBody>
          <a:bodyPr wrap="square" rtlCol="0">
            <a:spAutoFit/>
          </a:bodyPr>
          <a:lstStyle/>
          <a:p>
            <a:r>
              <a:rPr lang="en-US" sz="2500" dirty="0">
                <a:solidFill>
                  <a:schemeClr val="bg1"/>
                </a:solidFill>
              </a:rPr>
              <a:t>disrupts the service sends by the server</a:t>
            </a:r>
            <a:endParaRPr lang="en-IN" sz="2500" dirty="0">
              <a:solidFill>
                <a:schemeClr val="bg1"/>
              </a:solidFill>
            </a:endParaRPr>
          </a:p>
        </p:txBody>
      </p:sp>
      <p:cxnSp>
        <p:nvCxnSpPr>
          <p:cNvPr id="15" name="Elbow Connector 14"/>
          <p:cNvCxnSpPr/>
          <p:nvPr/>
        </p:nvCxnSpPr>
        <p:spPr>
          <a:xfrm rot="16200000" flipH="1">
            <a:off x="5257800" y="3429000"/>
            <a:ext cx="1905000" cy="9906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rPr>
              <a:t>Cryptography</a:t>
            </a:r>
            <a:br>
              <a:rPr lang="en-US" dirty="0">
                <a:latin typeface="Times New Roman" pitchFamily="18" charset="0"/>
              </a:rPr>
            </a:br>
            <a:endParaRPr lang="en-IN" dirty="0"/>
          </a:p>
        </p:txBody>
      </p:sp>
      <p:sp>
        <p:nvSpPr>
          <p:cNvPr id="3" name="Content Placeholder 2"/>
          <p:cNvSpPr>
            <a:spLocks noGrp="1"/>
          </p:cNvSpPr>
          <p:nvPr>
            <p:ph sz="quarter" idx="1"/>
          </p:nvPr>
        </p:nvSpPr>
        <p:spPr/>
        <p:txBody>
          <a:bodyPr/>
          <a:lstStyle/>
          <a:p>
            <a:pPr>
              <a:buFont typeface="Arial" pitchFamily="34" charset="0"/>
              <a:buChar char="•"/>
            </a:pPr>
            <a:r>
              <a:rPr lang="en-US" dirty="0">
                <a:latin typeface="Times New Roman" pitchFamily="18" charset="0"/>
              </a:rPr>
              <a:t>Meaning: secret writing.                         </a:t>
            </a:r>
          </a:p>
          <a:p>
            <a:pPr>
              <a:buFont typeface="Arial" pitchFamily="34" charset="0"/>
              <a:buChar char="•"/>
            </a:pPr>
            <a:r>
              <a:rPr lang="en-US" dirty="0">
                <a:latin typeface="Times New Roman" pitchFamily="18" charset="0"/>
              </a:rPr>
              <a:t> Definition: </a:t>
            </a:r>
            <a:r>
              <a:rPr lang="en-US" dirty="0"/>
              <a:t>Cryptography is the science of protecting information by transforming it into a secure format. Cryptography is the study of Encryption.</a:t>
            </a:r>
          </a:p>
          <a:p>
            <a:pPr>
              <a:buFont typeface="Arial" pitchFamily="34" charset="0"/>
              <a:buChar char="•"/>
            </a:pPr>
            <a:endParaRPr lang="en-US" dirty="0">
              <a:latin typeface="Times New Roman" pitchFamily="18" charset="0"/>
            </a:endParaRPr>
          </a:p>
          <a:p>
            <a:pPr>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Security Services</a:t>
            </a:r>
            <a:endParaRPr lang="en-IN" dirty="0"/>
          </a:p>
        </p:txBody>
      </p:sp>
      <p:sp>
        <p:nvSpPr>
          <p:cNvPr id="5" name="Content Placeholder 4"/>
          <p:cNvSpPr>
            <a:spLocks noGrp="1"/>
          </p:cNvSpPr>
          <p:nvPr>
            <p:ph sz="quarter" idx="1"/>
          </p:nvPr>
        </p:nvSpPr>
        <p:spPr>
          <a:xfrm>
            <a:off x="612648" y="1600200"/>
            <a:ext cx="8153400" cy="4953000"/>
          </a:xfrm>
        </p:spPr>
        <p:txBody>
          <a:bodyPr/>
          <a:lstStyle/>
          <a:p>
            <a:r>
              <a:rPr lang="en-US" sz="3200" dirty="0"/>
              <a:t> enhance security of data processing systems and information transfers of an organization</a:t>
            </a:r>
          </a:p>
          <a:p>
            <a:r>
              <a:rPr lang="en-US" sz="3200" dirty="0"/>
              <a:t> intended to counter security attacks.</a:t>
            </a:r>
          </a:p>
          <a:p>
            <a:endParaRPr lang="en-IN" sz="3200" dirty="0"/>
          </a:p>
          <a:p>
            <a:pPr>
              <a:buNone/>
            </a:pPr>
            <a:endParaRPr lang="en-IN" dirty="0"/>
          </a:p>
        </p:txBody>
      </p:sp>
      <p:pic>
        <p:nvPicPr>
          <p:cNvPr id="6" name="Picture 2"/>
          <p:cNvPicPr>
            <a:picLocks noChangeAspect="1" noChangeArrowheads="1"/>
          </p:cNvPicPr>
          <p:nvPr/>
        </p:nvPicPr>
        <p:blipFill>
          <a:blip r:embed="rId2"/>
          <a:srcRect/>
          <a:stretch>
            <a:fillRect/>
          </a:stretch>
        </p:blipFill>
        <p:spPr bwMode="auto">
          <a:xfrm>
            <a:off x="1295400" y="3581400"/>
            <a:ext cx="6324600" cy="2895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ctr"/>
            <a:r>
              <a:rPr lang="en-US" dirty="0"/>
              <a:t>Security Services</a:t>
            </a:r>
            <a:endParaRPr lang="en-IN" dirty="0"/>
          </a:p>
        </p:txBody>
      </p:sp>
      <p:sp>
        <p:nvSpPr>
          <p:cNvPr id="3" name="Content Placeholder 2"/>
          <p:cNvSpPr>
            <a:spLocks noGrp="1"/>
          </p:cNvSpPr>
          <p:nvPr>
            <p:ph idx="1"/>
          </p:nvPr>
        </p:nvSpPr>
        <p:spPr>
          <a:xfrm>
            <a:off x="304800" y="1676400"/>
            <a:ext cx="8382000" cy="5029200"/>
          </a:xfrm>
        </p:spPr>
        <p:txBody>
          <a:bodyPr>
            <a:normAutofit/>
          </a:bodyPr>
          <a:lstStyle/>
          <a:p>
            <a:pPr>
              <a:buNone/>
            </a:pPr>
            <a:r>
              <a:rPr lang="en-US" b="1"/>
              <a:t>1</a:t>
            </a:r>
            <a:r>
              <a:rPr lang="en-US" sz="2400" b="1" dirty="0"/>
              <a:t>) Access Control: </a:t>
            </a:r>
            <a:r>
              <a:rPr lang="en-US" sz="2400" dirty="0"/>
              <a:t>prevent unauthorized access to resources.</a:t>
            </a:r>
          </a:p>
          <a:p>
            <a:pPr>
              <a:buNone/>
            </a:pPr>
            <a:r>
              <a:rPr lang="en-IN" sz="2400" b="1" dirty="0"/>
              <a:t>2) Authentication</a:t>
            </a:r>
            <a:r>
              <a:rPr lang="en-IN" sz="2400" dirty="0"/>
              <a:t>:  verification of user identity or we can say authentication </a:t>
            </a:r>
            <a:r>
              <a:rPr lang="en-US" sz="2400" dirty="0"/>
              <a:t> assures recipient that the message is from the source that it claims to be from. </a:t>
            </a:r>
          </a:p>
          <a:p>
            <a:pPr>
              <a:buNone/>
            </a:pPr>
            <a:r>
              <a:rPr lang="en-IN" sz="2400" b="1" dirty="0"/>
              <a:t>3) Confidentiality</a:t>
            </a:r>
            <a:r>
              <a:rPr lang="en-IN" sz="2400" dirty="0">
                <a:latin typeface="+mj-lt"/>
              </a:rPr>
              <a:t>:  </a:t>
            </a:r>
            <a:r>
              <a:rPr lang="en-AU" altLang="en-US" sz="2400" dirty="0">
                <a:effectLst>
                  <a:outerShdw blurRad="38100" dist="38100" dir="2700000" algn="tl">
                    <a:srgbClr val="000000"/>
                  </a:outerShdw>
                </a:effectLst>
                <a:latin typeface="+mj-lt"/>
              </a:rPr>
              <a:t>protection of data from unauthorized disclosure</a:t>
            </a:r>
            <a:r>
              <a:rPr lang="en-IN" sz="2400" dirty="0">
                <a:latin typeface="+mj-lt"/>
              </a:rPr>
              <a:t>.</a:t>
            </a:r>
          </a:p>
          <a:p>
            <a:pPr>
              <a:buNone/>
            </a:pPr>
            <a:r>
              <a:rPr lang="en-US" sz="2400" b="1" dirty="0"/>
              <a:t>4)</a:t>
            </a:r>
            <a:r>
              <a:rPr lang="en-IN" sz="2400" b="1" dirty="0"/>
              <a:t> Integrity: </a:t>
            </a:r>
            <a:r>
              <a:rPr lang="en-IN" sz="2400" dirty="0"/>
              <a:t>no modification should be done during transmission</a:t>
            </a:r>
          </a:p>
          <a:p>
            <a:pPr>
              <a:buNone/>
            </a:pPr>
            <a:r>
              <a:rPr lang="en-US" sz="2400" b="1" dirty="0"/>
              <a:t>5) Non-Repudiation:  </a:t>
            </a:r>
            <a:r>
              <a:rPr lang="en-US" sz="2400" dirty="0"/>
              <a:t>protection against denial of sending or receiving in the communication</a:t>
            </a:r>
            <a:endParaRPr lang="en-IN" sz="2400" b="1" dirty="0"/>
          </a:p>
          <a:p>
            <a:pPr>
              <a:buNone/>
            </a:pPr>
            <a:endParaRPr lang="en-IN" b="1" dirty="0"/>
          </a:p>
          <a:p>
            <a:pPr>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ffectLst>
                  <a:outerShdw blurRad="38100" dist="38100" dir="2700000" algn="tl">
                    <a:srgbClr val="000000"/>
                  </a:outerShdw>
                </a:effectLst>
              </a:rPr>
              <a:t>Security Mechanisms</a:t>
            </a:r>
            <a:endParaRPr lang="en-IN" dirty="0"/>
          </a:p>
        </p:txBody>
      </p:sp>
      <p:sp>
        <p:nvSpPr>
          <p:cNvPr id="3" name="Content Placeholder 2"/>
          <p:cNvSpPr>
            <a:spLocks noGrp="1"/>
          </p:cNvSpPr>
          <p:nvPr>
            <p:ph sz="quarter" idx="1"/>
          </p:nvPr>
        </p:nvSpPr>
        <p:spPr>
          <a:xfrm>
            <a:off x="612648" y="1600200"/>
            <a:ext cx="8153400" cy="5029200"/>
          </a:xfrm>
        </p:spPr>
        <p:txBody>
          <a:bodyPr/>
          <a:lstStyle/>
          <a:p>
            <a:pPr>
              <a:buNone/>
            </a:pPr>
            <a:r>
              <a:rPr lang="en-US" dirty="0"/>
              <a:t>Security mechanisms are technical tools and techniques used to implement security services. Different security mechanisms are</a:t>
            </a:r>
          </a:p>
          <a:p>
            <a:pPr>
              <a:buNone/>
            </a:pPr>
            <a:endParaRPr lang="en-US" dirty="0"/>
          </a:p>
          <a:p>
            <a:pPr>
              <a:buNone/>
            </a:pPr>
            <a:endParaRPr lang="en-IN" dirty="0"/>
          </a:p>
        </p:txBody>
      </p:sp>
      <p:pic>
        <p:nvPicPr>
          <p:cNvPr id="4" name="Picture 12"/>
          <p:cNvPicPr>
            <a:picLocks noChangeAspect="1" noChangeArrowheads="1"/>
          </p:cNvPicPr>
          <p:nvPr/>
        </p:nvPicPr>
        <p:blipFill>
          <a:blip r:embed="rId2"/>
          <a:srcRect/>
          <a:stretch>
            <a:fillRect/>
          </a:stretch>
        </p:blipFill>
        <p:spPr bwMode="auto">
          <a:xfrm>
            <a:off x="990600" y="3124200"/>
            <a:ext cx="5943600" cy="3429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ffectLst>
                  <a:outerShdw blurRad="38100" dist="38100" dir="2700000" algn="tl">
                    <a:srgbClr val="000000"/>
                  </a:outerShdw>
                </a:effectLst>
              </a:rPr>
              <a:t>Security Mechanisms</a:t>
            </a:r>
            <a:endParaRPr lang="en-IN" dirty="0"/>
          </a:p>
        </p:txBody>
      </p:sp>
      <p:sp>
        <p:nvSpPr>
          <p:cNvPr id="3" name="Content Placeholder 2"/>
          <p:cNvSpPr>
            <a:spLocks noGrp="1"/>
          </p:cNvSpPr>
          <p:nvPr>
            <p:ph sz="quarter" idx="1"/>
          </p:nvPr>
        </p:nvSpPr>
        <p:spPr>
          <a:xfrm>
            <a:off x="612648" y="1600200"/>
            <a:ext cx="8153400" cy="5029200"/>
          </a:xfrm>
        </p:spPr>
        <p:txBody>
          <a:bodyPr>
            <a:normAutofit fontScale="62500" lnSpcReduction="20000"/>
          </a:bodyPr>
          <a:lstStyle/>
          <a:p>
            <a:r>
              <a:rPr lang="en-US" sz="3400" b="1" dirty="0" err="1"/>
              <a:t>Encipherment</a:t>
            </a:r>
            <a:r>
              <a:rPr lang="en-US" sz="3400" dirty="0"/>
              <a:t>- It is the process of translating  plain text into cipher text. This is hiding or covering of data which provides confidentiality. </a:t>
            </a:r>
            <a:r>
              <a:rPr lang="en-US" sz="3400" b="1" dirty="0"/>
              <a:t>Cryptography </a:t>
            </a:r>
            <a:r>
              <a:rPr lang="en-US" sz="3400" dirty="0"/>
              <a:t>and </a:t>
            </a:r>
            <a:r>
              <a:rPr lang="en-US" sz="3400" b="1" dirty="0" err="1"/>
              <a:t>Steganography</a:t>
            </a:r>
            <a:r>
              <a:rPr lang="en-US" sz="3400" dirty="0"/>
              <a:t> are used for enciphering</a:t>
            </a:r>
          </a:p>
          <a:p>
            <a:r>
              <a:rPr lang="en-US" sz="3400" b="1" dirty="0"/>
              <a:t>Data Integrity- </a:t>
            </a:r>
            <a:r>
              <a:rPr lang="en-US" sz="3400" dirty="0"/>
              <a:t>This is the assurance that data has not been modified</a:t>
            </a:r>
          </a:p>
          <a:p>
            <a:r>
              <a:rPr lang="en-US" sz="3400" b="1" dirty="0"/>
              <a:t>Digital Signature</a:t>
            </a:r>
            <a:r>
              <a:rPr lang="en-US" sz="3400" dirty="0"/>
              <a:t>- A digital signature is a means by which the sender can electronically sign the data and the receiver can electronically verify the signature. Public and private keys can be used.</a:t>
            </a:r>
          </a:p>
          <a:p>
            <a:r>
              <a:rPr lang="en-US" sz="3400" b="1" dirty="0"/>
              <a:t>Authentication exchange</a:t>
            </a:r>
            <a:r>
              <a:rPr lang="en-US" sz="3400" dirty="0"/>
              <a:t>- In this two entities exchange some messages to prove their identity to each other</a:t>
            </a:r>
          </a:p>
          <a:p>
            <a:r>
              <a:rPr lang="en-US" sz="3400" b="1" dirty="0"/>
              <a:t>Traffic Padding</a:t>
            </a:r>
            <a:r>
              <a:rPr lang="en-US" sz="3400" dirty="0"/>
              <a:t>- This is insertion of bits in a data to prevent traffic analysis.</a:t>
            </a:r>
          </a:p>
          <a:p>
            <a:r>
              <a:rPr lang="en-US" sz="3400" b="1" dirty="0"/>
              <a:t>Notarization</a:t>
            </a:r>
            <a:r>
              <a:rPr lang="en-US" sz="3400" dirty="0"/>
              <a:t>-This is the use of a trusted third party to assure properties a data </a:t>
            </a:r>
            <a:r>
              <a:rPr lang="en-US" sz="3400" dirty="0" err="1"/>
              <a:t>exchage</a:t>
            </a:r>
            <a:r>
              <a:rPr lang="en-US" sz="3400" dirty="0"/>
              <a:t>.</a:t>
            </a:r>
          </a:p>
          <a:p>
            <a:r>
              <a:rPr lang="en-US" sz="3400" b="1" dirty="0"/>
              <a:t>Routing control</a:t>
            </a:r>
            <a:r>
              <a:rPr lang="en-US" sz="3400" dirty="0"/>
              <a:t> means selecting and continuously changing different available routes between sender and receiver to prevent the opponent from eavesdropping on a particular route.</a:t>
            </a:r>
          </a:p>
          <a:p>
            <a:pPr>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Phishing</a:t>
            </a:r>
            <a:br>
              <a:rPr lang="en-IN" dirty="0"/>
            </a:br>
            <a:endParaRPr lang="en-IN" dirty="0"/>
          </a:p>
        </p:txBody>
      </p:sp>
      <p:sp>
        <p:nvSpPr>
          <p:cNvPr id="3" name="Content Placeholder 2"/>
          <p:cNvSpPr>
            <a:spLocks noGrp="1"/>
          </p:cNvSpPr>
          <p:nvPr>
            <p:ph sz="quarter" idx="1"/>
          </p:nvPr>
        </p:nvSpPr>
        <p:spPr/>
        <p:txBody>
          <a:bodyPr>
            <a:normAutofit fontScale="85000" lnSpcReduction="20000"/>
          </a:bodyPr>
          <a:lstStyle/>
          <a:p>
            <a:r>
              <a:rPr lang="en-US" sz="3200" dirty="0"/>
              <a:t>Phishing is the fraudulent use of electronic communications to deceive and take advantage of users. Phishing attacks attempt to gain sensitive, confidential information such as usernames, passwords, credit card information, network credentials, and more. By posing as a legitimate individual or institution via phone or email, cyber attackers use </a:t>
            </a:r>
            <a:r>
              <a:rPr lang="en-US" sz="3200" u="sng" dirty="0">
                <a:solidFill>
                  <a:srgbClr val="FF0000"/>
                </a:solidFill>
                <a:uFill>
                  <a:solidFill>
                    <a:schemeClr val="bg1"/>
                  </a:solidFill>
                </a:uFill>
                <a:hlinkClick r:id="rId2"/>
              </a:rPr>
              <a:t>social</a:t>
            </a:r>
            <a:r>
              <a:rPr lang="en-US" sz="3200" u="sng" dirty="0">
                <a:solidFill>
                  <a:srgbClr val="FF0000"/>
                </a:solidFill>
                <a:hlinkClick r:id="rId2"/>
              </a:rPr>
              <a:t> </a:t>
            </a:r>
            <a:r>
              <a:rPr lang="en-US" sz="3200" u="sng" dirty="0">
                <a:solidFill>
                  <a:srgbClr val="FF0000"/>
                </a:solidFill>
                <a:uFill>
                  <a:solidFill>
                    <a:schemeClr val="bg1"/>
                  </a:solidFill>
                </a:uFill>
                <a:hlinkClick r:id="rId2"/>
              </a:rPr>
              <a:t>engineering</a:t>
            </a:r>
            <a:r>
              <a:rPr lang="en-US" sz="3200" dirty="0"/>
              <a:t> to manipulate victims into performing specific actions—like clicking on a malicious link or attachment—or willfully divulging confidential information</a:t>
            </a:r>
            <a:r>
              <a:rPr lang="en-US" dirty="0"/>
              <a:t>.</a:t>
            </a:r>
          </a:p>
          <a:p>
            <a:r>
              <a:rPr lang="en-US" dirty="0">
                <a:solidFill>
                  <a:srgbClr val="002060"/>
                </a:solidFill>
                <a:hlinkClick r:id="rId3"/>
              </a:rPr>
              <a:t>https://youtu.be/lc7scxvKQOo</a:t>
            </a:r>
            <a:endParaRPr lang="en-US" dirty="0">
              <a:solidFill>
                <a:srgbClr val="002060"/>
              </a:solidFill>
            </a:endParaRPr>
          </a:p>
          <a:p>
            <a:pPr>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 Methods</a:t>
            </a:r>
            <a:endParaRPr lang="en-IN"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sz="3400" dirty="0"/>
              <a:t>Through link manipulation, an email may present with links that </a:t>
            </a:r>
            <a:r>
              <a:rPr lang="en-US" sz="3400" b="1" u="sng" dirty="0">
                <a:uFill>
                  <a:solidFill>
                    <a:schemeClr val="bg1"/>
                  </a:solidFill>
                </a:uFill>
                <a:hlinkClick r:id="rId2"/>
              </a:rPr>
              <a:t>spoof</a:t>
            </a:r>
            <a:r>
              <a:rPr lang="en-US" sz="3400" dirty="0">
                <a:uFill>
                  <a:solidFill>
                    <a:schemeClr val="bg1"/>
                  </a:solidFill>
                </a:uFill>
              </a:rPr>
              <a:t> </a:t>
            </a:r>
            <a:r>
              <a:rPr lang="en-US" sz="3400" dirty="0"/>
              <a:t>legitimate URLs; manipulated links may feature subtle misspellings or use of a </a:t>
            </a:r>
            <a:r>
              <a:rPr lang="en-US" sz="3400" dirty="0" err="1"/>
              <a:t>subdomain</a:t>
            </a:r>
            <a:r>
              <a:rPr lang="en-US" sz="3400" dirty="0"/>
              <a:t>.</a:t>
            </a:r>
          </a:p>
          <a:p>
            <a:r>
              <a:rPr lang="en-US" sz="3400" dirty="0"/>
              <a:t>Phishing scams may use website forgery, which employs JavaScript commands to make a website URL look legitimate.</a:t>
            </a:r>
          </a:p>
          <a:p>
            <a:r>
              <a:rPr lang="en-US" sz="3400" dirty="0"/>
              <a:t>Using covert redirection, attackers can corrupt legitimate websites with malicious pop-up dialogue boxes that redirect users to a phishing website.</a:t>
            </a:r>
          </a:p>
          <a:p>
            <a:r>
              <a:rPr lang="en-US" sz="3400" dirty="0"/>
              <a:t>Infected attachments, such as .exe files, Microsoft Office files, and PDF documents can install </a:t>
            </a:r>
            <a:r>
              <a:rPr lang="en-US" sz="3400" b="1" u="sng" dirty="0">
                <a:uFill>
                  <a:solidFill>
                    <a:schemeClr val="bg1"/>
                  </a:solidFill>
                </a:uFill>
                <a:hlinkClick r:id="rId3"/>
              </a:rPr>
              <a:t>ransomware</a:t>
            </a:r>
            <a:r>
              <a:rPr lang="en-US" sz="3400" dirty="0"/>
              <a:t> or other </a:t>
            </a:r>
            <a:r>
              <a:rPr lang="en-US" sz="3400" b="1" u="sng" dirty="0">
                <a:uFill>
                  <a:solidFill>
                    <a:schemeClr val="bg1"/>
                  </a:solidFill>
                </a:uFill>
                <a:hlinkClick r:id="rId4"/>
              </a:rPr>
              <a:t>malware</a:t>
            </a:r>
            <a:r>
              <a:rPr lang="en-US" sz="3400" dirty="0"/>
              <a:t>.</a:t>
            </a:r>
          </a:p>
          <a:p>
            <a:r>
              <a:rPr lang="en-US" sz="3400" dirty="0"/>
              <a:t>Phishing scams can also employ phone calls, text messages, and social media tools to trick victims into providing sensitive information.</a:t>
            </a:r>
          </a:p>
          <a:p>
            <a:pPr>
              <a:buNone/>
            </a:pPr>
            <a:endParaRPr lang="en-US" sz="3400" dirty="0"/>
          </a:p>
          <a:p>
            <a:pPr>
              <a:buNone/>
            </a:pPr>
            <a:r>
              <a:rPr lang="en-US" sz="3400" dirty="0"/>
              <a:t>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Ransomware</a:t>
            </a:r>
            <a:endParaRPr lang="en-IN" dirty="0"/>
          </a:p>
        </p:txBody>
      </p:sp>
      <p:sp>
        <p:nvSpPr>
          <p:cNvPr id="3" name="Content Placeholder 2"/>
          <p:cNvSpPr>
            <a:spLocks noGrp="1"/>
          </p:cNvSpPr>
          <p:nvPr>
            <p:ph idx="1"/>
          </p:nvPr>
        </p:nvSpPr>
        <p:spPr/>
        <p:txBody>
          <a:bodyPr/>
          <a:lstStyle/>
          <a:p>
            <a:r>
              <a:rPr lang="en-US" b="1" dirty="0"/>
              <a:t>Ransomware</a:t>
            </a:r>
            <a:r>
              <a:rPr lang="en-US" dirty="0"/>
              <a:t> is malicious software that infects your computer and displays messages demanding a fee to be paid in order for your system to work again. This class of malware is a criminal moneymaking scheme that can be installed </a:t>
            </a:r>
            <a:r>
              <a:rPr lang="en-US"/>
              <a:t>through fraudulent </a:t>
            </a:r>
            <a:r>
              <a:rPr lang="en-US" dirty="0"/>
              <a:t>links in an email message, instant message or website.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OSI security architecture</a:t>
            </a:r>
          </a:p>
        </p:txBody>
      </p:sp>
      <p:pic>
        <p:nvPicPr>
          <p:cNvPr id="4" name="Picture 2"/>
          <p:cNvPicPr>
            <a:picLocks noGrp="1" noChangeAspect="1" noChangeArrowheads="1"/>
          </p:cNvPicPr>
          <p:nvPr>
            <p:ph sz="quarter" idx="1"/>
          </p:nvPr>
        </p:nvPicPr>
        <p:blipFill>
          <a:blip r:embed="rId2"/>
          <a:srcRect/>
          <a:stretch>
            <a:fillRect/>
          </a:stretch>
        </p:blipFill>
        <p:spPr bwMode="auto">
          <a:xfrm>
            <a:off x="673100" y="1600200"/>
            <a:ext cx="7648575" cy="5029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OSI security architecture</a:t>
            </a:r>
          </a:p>
        </p:txBody>
      </p:sp>
      <p:pic>
        <p:nvPicPr>
          <p:cNvPr id="4" name="Content Placeholder 3"/>
          <p:cNvPicPr>
            <a:picLocks noGrp="1" noChangeAspect="1" noChangeArrowheads="1"/>
          </p:cNvPicPr>
          <p:nvPr>
            <p:ph sz="quarter" idx="1"/>
          </p:nvPr>
        </p:nvPicPr>
        <p:blipFill>
          <a:blip r:embed="rId2"/>
          <a:srcRect/>
          <a:stretch>
            <a:fillRect/>
          </a:stretch>
        </p:blipFill>
        <p:spPr bwMode="auto">
          <a:xfrm>
            <a:off x="457201" y="1757362"/>
            <a:ext cx="8247062" cy="479583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a:solidFill>
                  <a:schemeClr val="tx1">
                    <a:lumMod val="50000"/>
                    <a:lumOff val="50000"/>
                  </a:schemeClr>
                </a:solidFill>
                <a:effectLst>
                  <a:outerShdw blurRad="38100" dist="38100" dir="2700000" algn="tl">
                    <a:srgbClr val="000000"/>
                  </a:outerShdw>
                </a:effectLst>
              </a:rPr>
              <a:t>Classical Encryption Techniques</a:t>
            </a:r>
            <a:endParaRPr lang="en-IN" sz="3200" dirty="0">
              <a:solidFill>
                <a:schemeClr val="tx1">
                  <a:lumMod val="50000"/>
                  <a:lumOff val="50000"/>
                </a:schemeClr>
              </a:solidFill>
            </a:endParaRPr>
          </a:p>
        </p:txBody>
      </p:sp>
      <p:sp>
        <p:nvSpPr>
          <p:cNvPr id="3" name="Content Placeholder 2"/>
          <p:cNvSpPr>
            <a:spLocks noGrp="1"/>
          </p:cNvSpPr>
          <p:nvPr>
            <p:ph sz="quarter" idx="1"/>
          </p:nvPr>
        </p:nvSpPr>
        <p:spPr/>
        <p:txBody>
          <a:bodyPr/>
          <a:lstStyle/>
          <a:p>
            <a:r>
              <a:rPr lang="en-US" b="1" dirty="0">
                <a:effectLst>
                  <a:outerShdw blurRad="38100" dist="38100" dir="2700000" algn="tl">
                    <a:srgbClr val="000000"/>
                  </a:outerShdw>
                </a:effectLst>
              </a:rPr>
              <a:t>Symmetric Encryption</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chemeClr val="tx1">
                    <a:lumMod val="65000"/>
                    <a:lumOff val="35000"/>
                  </a:schemeClr>
                </a:solidFill>
                <a:effectLst>
                  <a:outerShdw blurRad="38100" dist="38100" dir="2700000" algn="tl">
                    <a:srgbClr val="000000"/>
                  </a:outerShdw>
                </a:effectLst>
              </a:rPr>
              <a:t>or conventional / </a:t>
            </a:r>
            <a:r>
              <a:rPr lang="en-AU" dirty="0">
                <a:solidFill>
                  <a:schemeClr val="tx1">
                    <a:lumMod val="65000"/>
                    <a:lumOff val="35000"/>
                  </a:schemeClr>
                </a:solidFill>
                <a:effectLst>
                  <a:outerShdw blurRad="38100" dist="38100" dir="2700000" algn="tl">
                    <a:srgbClr val="000000"/>
                  </a:outerShdw>
                </a:effectLst>
              </a:rPr>
              <a:t>private-key</a:t>
            </a:r>
            <a:r>
              <a:rPr lang="en-US" dirty="0">
                <a:solidFill>
                  <a:schemeClr val="tx1">
                    <a:lumMod val="65000"/>
                    <a:lumOff val="35000"/>
                  </a:schemeClr>
                </a:solidFill>
                <a:effectLst>
                  <a:outerShdw blurRad="38100" dist="38100" dir="2700000" algn="tl">
                    <a:srgbClr val="000000"/>
                  </a:outerShdw>
                </a:effectLst>
              </a:rPr>
              <a:t>  / single-key</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chemeClr val="tx1">
                    <a:lumMod val="65000"/>
                    <a:lumOff val="35000"/>
                  </a:schemeClr>
                </a:solidFill>
                <a:effectLst>
                  <a:outerShdw blurRad="38100" dist="38100" dir="2700000" algn="tl">
                    <a:srgbClr val="000000"/>
                  </a:outerShdw>
                </a:effectLst>
              </a:rPr>
              <a:t>sender and recipient share a common key</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chemeClr val="tx1">
                    <a:lumMod val="65000"/>
                    <a:lumOff val="35000"/>
                  </a:schemeClr>
                </a:solidFill>
                <a:effectLst>
                  <a:outerShdw blurRad="38100" dist="38100" dir="2700000" algn="tl">
                    <a:srgbClr val="000000"/>
                  </a:outerShdw>
                </a:effectLst>
              </a:rPr>
              <a:t>all classical encryption algorithms are private-key</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chemeClr val="tx1">
                    <a:lumMod val="65000"/>
                    <a:lumOff val="35000"/>
                  </a:schemeClr>
                </a:solidFill>
                <a:effectLst>
                  <a:outerShdw blurRad="38100" dist="38100" dir="2700000" algn="tl">
                    <a:srgbClr val="000000"/>
                  </a:outerShdw>
                </a:effectLst>
              </a:rPr>
              <a:t>was only type prior to invention of public-key in 1970’s</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chemeClr val="tx1">
                    <a:lumMod val="65000"/>
                    <a:lumOff val="35000"/>
                  </a:schemeClr>
                </a:solidFill>
                <a:effectLst>
                  <a:outerShdw blurRad="38100" dist="38100" dir="2700000" algn="tl">
                    <a:srgbClr val="000000"/>
                  </a:outerShdw>
                </a:effectLst>
              </a:rPr>
              <a:t>and by far most widely used (still)</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chemeClr val="tx1">
                    <a:lumMod val="65000"/>
                    <a:lumOff val="35000"/>
                  </a:schemeClr>
                </a:solidFill>
                <a:effectLst>
                  <a:outerShdw blurRad="38100" dist="38100" dir="2700000" algn="tl">
                    <a:srgbClr val="000000"/>
                  </a:outerShdw>
                </a:effectLst>
              </a:rPr>
              <a:t>is significantly faster than public-key crypto</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rPr>
              <a:t>Cryptography</a:t>
            </a:r>
            <a:br>
              <a:rPr lang="en-US" dirty="0">
                <a:latin typeface="Times New Roman" pitchFamily="18" charset="0"/>
              </a:rPr>
            </a:br>
            <a:endParaRPr lang="en-IN" dirty="0"/>
          </a:p>
        </p:txBody>
      </p:sp>
      <p:sp>
        <p:nvSpPr>
          <p:cNvPr id="3" name="Content Placeholder 2"/>
          <p:cNvSpPr>
            <a:spLocks noGrp="1"/>
          </p:cNvSpPr>
          <p:nvPr>
            <p:ph sz="quarter" idx="1"/>
          </p:nvPr>
        </p:nvSpPr>
        <p:spPr/>
        <p:txBody>
          <a:bodyPr>
            <a:normAutofit fontScale="85000" lnSpcReduction="10000"/>
          </a:bodyPr>
          <a:lstStyle/>
          <a:p>
            <a:pPr>
              <a:buNone/>
            </a:pPr>
            <a:r>
              <a:rPr lang="en-US" b="1" dirty="0"/>
              <a:t>Terminology</a:t>
            </a:r>
          </a:p>
          <a:p>
            <a:r>
              <a:rPr lang="en-US" dirty="0">
                <a:latin typeface="Times New Roman" pitchFamily="18" charset="0"/>
              </a:rPr>
              <a:t>Plaintext: a message in its original form</a:t>
            </a:r>
          </a:p>
          <a:p>
            <a:r>
              <a:rPr lang="en-US" dirty="0" err="1">
                <a:latin typeface="Times New Roman" pitchFamily="18" charset="0"/>
              </a:rPr>
              <a:t>Ciphertext</a:t>
            </a:r>
            <a:r>
              <a:rPr lang="en-US" dirty="0">
                <a:latin typeface="Times New Roman" pitchFamily="18" charset="0"/>
              </a:rPr>
              <a:t>: a message in the transformed, </a:t>
            </a:r>
            <a:r>
              <a:rPr lang="en-US" dirty="0" err="1">
                <a:latin typeface="Times New Roman" pitchFamily="18" charset="0"/>
              </a:rPr>
              <a:t>unreadble</a:t>
            </a:r>
            <a:r>
              <a:rPr lang="en-US" dirty="0">
                <a:latin typeface="Times New Roman" pitchFamily="18" charset="0"/>
              </a:rPr>
              <a:t> form</a:t>
            </a:r>
          </a:p>
          <a:p>
            <a:r>
              <a:rPr lang="en-US" dirty="0">
                <a:latin typeface="Times New Roman" pitchFamily="18" charset="0"/>
              </a:rPr>
              <a:t>Encryption: the process for producing </a:t>
            </a:r>
            <a:r>
              <a:rPr lang="en-US" dirty="0" err="1">
                <a:latin typeface="Times New Roman" pitchFamily="18" charset="0"/>
              </a:rPr>
              <a:t>ciphertext</a:t>
            </a:r>
            <a:r>
              <a:rPr lang="en-US" dirty="0">
                <a:latin typeface="Times New Roman" pitchFamily="18" charset="0"/>
              </a:rPr>
              <a:t> from plaintext</a:t>
            </a:r>
          </a:p>
          <a:p>
            <a:r>
              <a:rPr lang="en-US" dirty="0">
                <a:latin typeface="Times New Roman" pitchFamily="18" charset="0"/>
              </a:rPr>
              <a:t>Decryption: the reverse of encryption</a:t>
            </a:r>
          </a:p>
          <a:p>
            <a:r>
              <a:rPr lang="en-US" dirty="0">
                <a:latin typeface="Times New Roman" pitchFamily="18" charset="0"/>
              </a:rPr>
              <a:t>Key: a secret value used to control encryption/decryption</a:t>
            </a:r>
          </a:p>
          <a:p>
            <a:r>
              <a:rPr lang="en-US" dirty="0">
                <a:latin typeface="Times New Roman" pitchFamily="18" charset="0"/>
              </a:rPr>
              <a:t>Cryptography: study of encryption.</a:t>
            </a:r>
          </a:p>
          <a:p>
            <a:r>
              <a:rPr lang="en-US" dirty="0">
                <a:latin typeface="Times New Roman" pitchFamily="18" charset="0"/>
              </a:rPr>
              <a:t>Cryptanalysis: study of  decryption</a:t>
            </a:r>
          </a:p>
          <a:p>
            <a:r>
              <a:rPr lang="en-US" dirty="0">
                <a:latin typeface="Times New Roman" pitchFamily="18" charset="0"/>
              </a:rPr>
              <a:t>Cryptology: Encryption + Decryption</a:t>
            </a:r>
          </a:p>
          <a:p>
            <a:pPr>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65000"/>
                    <a:lumOff val="35000"/>
                  </a:schemeClr>
                </a:solidFill>
                <a:effectLst>
                  <a:outerShdw blurRad="38100" dist="38100" dir="2700000" algn="tl">
                    <a:srgbClr val="000000"/>
                  </a:outerShdw>
                </a:effectLst>
              </a:rPr>
              <a:t>Symmetric Cipher Model</a:t>
            </a:r>
            <a:br>
              <a:rPr lang="en-US" b="1" dirty="0">
                <a:solidFill>
                  <a:schemeClr val="tx1">
                    <a:lumMod val="65000"/>
                    <a:lumOff val="35000"/>
                  </a:schemeClr>
                </a:solidFill>
                <a:effectLst>
                  <a:outerShdw blurRad="38100" dist="38100" dir="2700000" algn="tl">
                    <a:srgbClr val="000000"/>
                  </a:outerShdw>
                </a:effectLst>
              </a:rPr>
            </a:br>
            <a:endParaRPr lang="en-US" dirty="0">
              <a:solidFill>
                <a:schemeClr val="tx1">
                  <a:lumMod val="65000"/>
                  <a:lumOff val="35000"/>
                </a:schemeClr>
              </a:solidFill>
            </a:endParaRPr>
          </a:p>
        </p:txBody>
      </p:sp>
      <p:pic>
        <p:nvPicPr>
          <p:cNvPr id="4" name="Picture 2"/>
          <p:cNvPicPr>
            <a:picLocks noGrp="1" noChangeAspect="1" noChangeArrowheads="1"/>
          </p:cNvPicPr>
          <p:nvPr>
            <p:ph idx="1"/>
          </p:nvPr>
        </p:nvPicPr>
        <p:blipFill>
          <a:blip r:embed="rId2"/>
          <a:srcRect/>
          <a:stretch>
            <a:fillRect/>
          </a:stretch>
        </p:blipFill>
        <p:spPr bwMode="auto">
          <a:xfrm>
            <a:off x="381000" y="1676400"/>
            <a:ext cx="8305800" cy="4800599"/>
          </a:xfrm>
          <a:prstGeom prst="rect">
            <a:avLst/>
          </a:prstGeom>
          <a:noFill/>
          <a:ln w="9525">
            <a:noFill/>
            <a:round/>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50000"/>
                    <a:lumOff val="50000"/>
                  </a:schemeClr>
                </a:solidFill>
                <a:effectLst>
                  <a:outerShdw blurRad="38100" dist="38100" dir="2700000" algn="tl">
                    <a:srgbClr val="000000"/>
                  </a:outerShdw>
                </a:effectLst>
              </a:rPr>
              <a:t>Requirements</a:t>
            </a:r>
            <a:br>
              <a:rPr lang="en-US" b="1" dirty="0">
                <a:solidFill>
                  <a:schemeClr val="tx1">
                    <a:lumMod val="50000"/>
                    <a:lumOff val="50000"/>
                  </a:schemeClr>
                </a:solidFill>
                <a:effectLst>
                  <a:outerShdw blurRad="38100" dist="38100" dir="2700000" algn="tl">
                    <a:srgbClr val="000000"/>
                  </a:outerShdw>
                </a:effectLst>
              </a:rPr>
            </a:br>
            <a:endParaRPr lang="en-US" dirty="0">
              <a:solidFill>
                <a:schemeClr val="tx1">
                  <a:lumMod val="50000"/>
                  <a:lumOff val="50000"/>
                </a:schemeClr>
              </a:solidFill>
            </a:endParaRPr>
          </a:p>
        </p:txBody>
      </p:sp>
      <p:sp>
        <p:nvSpPr>
          <p:cNvPr id="3" name="Content Placeholder 2"/>
          <p:cNvSpPr>
            <a:spLocks noGrp="1"/>
          </p:cNvSpPr>
          <p:nvPr>
            <p:ph idx="1"/>
          </p:nvPr>
        </p:nvSpPr>
        <p:spPr>
          <a:xfrm>
            <a:off x="304800" y="990600"/>
            <a:ext cx="8382000" cy="5638800"/>
          </a:xfrm>
        </p:spPr>
        <p:txBody>
          <a:bodyPr>
            <a:normAutofit lnSpcReduction="10000"/>
          </a:bodyPr>
          <a:lstStyle/>
          <a:p>
            <a:pPr marL="341313" indent="-341313">
              <a:lnSpc>
                <a:spcPct val="8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effectLst>
                <a:outerShdw blurRad="38100" dist="38100" dir="2700000" algn="tl">
                  <a:srgbClr val="000000"/>
                </a:outerShdw>
              </a:effectLst>
            </a:endParaRPr>
          </a:p>
          <a:p>
            <a:pPr marL="341313" indent="-341313">
              <a:lnSpc>
                <a:spcPct val="8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effectLst>
                <a:outerShdw blurRad="38100" dist="38100" dir="2700000" algn="tl">
                  <a:srgbClr val="000000"/>
                </a:outerShdw>
              </a:effectLst>
            </a:endParaRPr>
          </a:p>
          <a:p>
            <a:pPr marL="341313" indent="-341313">
              <a:lnSpc>
                <a:spcPct val="8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effectLst>
                  <a:outerShdw blurRad="38100" dist="38100" dir="2700000" algn="tl">
                    <a:srgbClr val="000000"/>
                  </a:outerShdw>
                </a:effectLst>
              </a:rPr>
              <a:t>two requirements for secure use of symmetric encryption:</a:t>
            </a:r>
          </a:p>
          <a:p>
            <a:pPr marL="741363" lvl="1" indent="-284163">
              <a:lnSpc>
                <a:spcPct val="80000"/>
              </a:lnSpc>
              <a:spcBef>
                <a:spcPts val="6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effectLst>
                  <a:outerShdw blurRad="38100" dist="38100" dir="2700000" algn="tl">
                    <a:srgbClr val="000000"/>
                  </a:outerShdw>
                </a:effectLst>
              </a:rPr>
              <a:t>a strong encryption algorithm</a:t>
            </a:r>
          </a:p>
          <a:p>
            <a:pPr marL="741363" lvl="1" indent="-284163">
              <a:lnSpc>
                <a:spcPct val="80000"/>
              </a:lnSpc>
              <a:spcBef>
                <a:spcPts val="6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effectLst>
                  <a:outerShdw blurRad="38100" dist="38100" dir="2700000" algn="tl">
                    <a:srgbClr val="000000"/>
                  </a:outerShdw>
                </a:effectLst>
              </a:rPr>
              <a:t>a secret key known only to sender / receiver</a:t>
            </a:r>
          </a:p>
          <a:p>
            <a:pPr marL="341313" indent="-341313">
              <a:lnSpc>
                <a:spcPct val="8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effectLst>
                  <a:outerShdw blurRad="38100" dist="38100" dir="2700000" algn="tl">
                    <a:srgbClr val="000000"/>
                  </a:outerShdw>
                </a:effectLst>
              </a:rPr>
              <a:t>mathematically have:</a:t>
            </a:r>
          </a:p>
          <a:p>
            <a:pPr marL="741363" lvl="1" indent="-284163">
              <a:lnSpc>
                <a:spcPct val="8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a:effectLst>
                  <a:outerShdw blurRad="38100" dist="38100" dir="2700000" algn="tl">
                    <a:srgbClr val="000000"/>
                  </a:outerShdw>
                </a:effectLst>
              </a:rPr>
              <a:t>	Y </a:t>
            </a:r>
            <a:r>
              <a:rPr lang="en-US" sz="2800" dirty="0">
                <a:effectLst>
                  <a:outerShdw blurRad="38100" dist="38100" dir="2700000" algn="tl">
                    <a:srgbClr val="000000"/>
                  </a:outerShdw>
                </a:effectLst>
              </a:rPr>
              <a:t>= E(K, </a:t>
            </a:r>
            <a:r>
              <a:rPr lang="en-US" sz="2800" i="1" dirty="0">
                <a:effectLst>
                  <a:outerShdw blurRad="38100" dist="38100" dir="2700000" algn="tl">
                    <a:srgbClr val="000000"/>
                  </a:outerShdw>
                </a:effectLst>
              </a:rPr>
              <a:t>X</a:t>
            </a:r>
            <a:r>
              <a:rPr lang="en-US" sz="2800" dirty="0">
                <a:effectLst>
                  <a:outerShdw blurRad="38100" dist="38100" dir="2700000" algn="tl">
                    <a:srgbClr val="000000"/>
                  </a:outerShdw>
                </a:effectLst>
              </a:rPr>
              <a:t>) = E</a:t>
            </a:r>
            <a:r>
              <a:rPr lang="en-US" sz="2800" baseline="-25000" dirty="0">
                <a:effectLst>
                  <a:outerShdw blurRad="38100" dist="38100" dir="2700000" algn="tl">
                    <a:srgbClr val="000000"/>
                  </a:outerShdw>
                </a:effectLst>
              </a:rPr>
              <a:t>K</a:t>
            </a:r>
            <a:r>
              <a:rPr lang="en-US" sz="2800" dirty="0">
                <a:effectLst>
                  <a:outerShdw blurRad="38100" dist="38100" dir="2700000" algn="tl">
                    <a:srgbClr val="000000"/>
                  </a:outerShdw>
                </a:effectLst>
              </a:rPr>
              <a:t>(X) = {X}</a:t>
            </a:r>
            <a:r>
              <a:rPr lang="en-US" sz="2800" baseline="-25000" dirty="0">
                <a:effectLst>
                  <a:outerShdw blurRad="38100" dist="38100" dir="2700000" algn="tl">
                    <a:srgbClr val="000000"/>
                  </a:outerShdw>
                </a:effectLst>
              </a:rPr>
              <a:t>K</a:t>
            </a:r>
          </a:p>
          <a:p>
            <a:pPr marL="741363" lvl="1" indent="-284163">
              <a:lnSpc>
                <a:spcPct val="8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a:effectLst>
                  <a:outerShdw blurRad="38100" dist="38100" dir="2700000" algn="tl">
                    <a:srgbClr val="000000"/>
                  </a:outerShdw>
                </a:effectLst>
              </a:rPr>
              <a:t>	X </a:t>
            </a:r>
            <a:r>
              <a:rPr lang="en-US" sz="2800" dirty="0">
                <a:effectLst>
                  <a:outerShdw blurRad="38100" dist="38100" dir="2700000" algn="tl">
                    <a:srgbClr val="000000"/>
                  </a:outerShdw>
                </a:effectLst>
              </a:rPr>
              <a:t>= D(K, </a:t>
            </a:r>
            <a:r>
              <a:rPr lang="en-US" sz="2800" i="1" dirty="0">
                <a:effectLst>
                  <a:outerShdw blurRad="38100" dist="38100" dir="2700000" algn="tl">
                    <a:srgbClr val="000000"/>
                  </a:outerShdw>
                </a:effectLst>
              </a:rPr>
              <a:t>Y</a:t>
            </a:r>
            <a:r>
              <a:rPr lang="en-US" sz="2800" dirty="0">
                <a:effectLst>
                  <a:outerShdw blurRad="38100" dist="38100" dir="2700000" algn="tl">
                    <a:srgbClr val="000000"/>
                  </a:outerShdw>
                </a:effectLst>
              </a:rPr>
              <a:t>) = D</a:t>
            </a:r>
            <a:r>
              <a:rPr lang="en-US" sz="2800" baseline="-25000" dirty="0">
                <a:effectLst>
                  <a:outerShdw blurRad="38100" dist="38100" dir="2700000" algn="tl">
                    <a:srgbClr val="000000"/>
                  </a:outerShdw>
                </a:effectLst>
              </a:rPr>
              <a:t>K</a:t>
            </a:r>
            <a:r>
              <a:rPr lang="en-US" sz="2800" dirty="0">
                <a:effectLst>
                  <a:outerShdw blurRad="38100" dist="38100" dir="2700000" algn="tl">
                    <a:srgbClr val="000000"/>
                  </a:outerShdw>
                </a:effectLst>
              </a:rPr>
              <a:t>(Y)</a:t>
            </a:r>
          </a:p>
          <a:p>
            <a:pPr marL="341313" indent="-341313">
              <a:lnSpc>
                <a:spcPct val="8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effectLst>
                  <a:outerShdw blurRad="38100" dist="38100" dir="2700000" algn="tl">
                    <a:srgbClr val="000000"/>
                  </a:outerShdw>
                </a:effectLst>
              </a:rPr>
              <a:t>assume encryption algorithm is known</a:t>
            </a:r>
          </a:p>
          <a:p>
            <a:pPr marL="741363" lvl="1" indent="-284163">
              <a:lnSpc>
                <a:spcPct val="80000"/>
              </a:lnSpc>
              <a:spcBef>
                <a:spcPts val="6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err="1">
                <a:effectLst>
                  <a:outerShdw blurRad="38100" dist="38100" dir="2700000" algn="tl">
                    <a:srgbClr val="000000"/>
                  </a:outerShdw>
                </a:effectLst>
              </a:rPr>
              <a:t>Kerckhoff’s</a:t>
            </a:r>
            <a:r>
              <a:rPr lang="en-US" sz="2800" dirty="0">
                <a:effectLst>
                  <a:outerShdw blurRad="38100" dist="38100" dir="2700000" algn="tl">
                    <a:srgbClr val="000000"/>
                  </a:outerShdw>
                </a:effectLst>
              </a:rPr>
              <a:t> Principle: security in secrecy of key alone, not in obscurity of the encryption algorithm</a:t>
            </a:r>
          </a:p>
          <a:p>
            <a:pPr marL="341313" indent="-341313">
              <a:lnSpc>
                <a:spcPct val="8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effectLst>
                  <a:outerShdw blurRad="38100" dist="38100" dir="2700000" algn="tl">
                    <a:srgbClr val="000000"/>
                  </a:outerShdw>
                </a:effectLst>
              </a:rPr>
              <a:t>implies a secure channel to distribute key</a:t>
            </a:r>
          </a:p>
          <a:p>
            <a:pPr marL="741363" lvl="1" indent="-284163">
              <a:lnSpc>
                <a:spcPct val="80000"/>
              </a:lnSpc>
              <a:spcBef>
                <a:spcPts val="6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Central problem in symmetric cryptography</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Classical Ciphers</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rgbClr val="FF0000"/>
                </a:solidFill>
              </a:rPr>
              <a:t>Substitution cipher:</a:t>
            </a:r>
            <a:r>
              <a:rPr lang="en-US" dirty="0"/>
              <a:t> replacing each element of the plaintext with another element.</a:t>
            </a:r>
          </a:p>
          <a:p>
            <a:r>
              <a:rPr lang="en-US" dirty="0">
                <a:solidFill>
                  <a:srgbClr val="FF0000"/>
                </a:solidFill>
              </a:rPr>
              <a:t>Transposition (or permutation) cipher:</a:t>
            </a:r>
            <a:r>
              <a:rPr lang="en-US" dirty="0"/>
              <a:t> rearranging the order of the elements of the plaintext.</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143000"/>
          </a:xfrm>
        </p:spPr>
        <p:txBody>
          <a:bodyPr>
            <a:normAutofit fontScale="90000"/>
          </a:bodyPr>
          <a:lstStyle/>
          <a:p>
            <a:pPr algn="l"/>
            <a:r>
              <a:rPr lang="en-US" b="1" dirty="0">
                <a:solidFill>
                  <a:schemeClr val="tx1">
                    <a:lumMod val="50000"/>
                    <a:lumOff val="50000"/>
                  </a:schemeClr>
                </a:solidFill>
                <a:effectLst>
                  <a:outerShdw blurRad="38100" dist="38100" dir="2700000" algn="tl">
                    <a:srgbClr val="000000"/>
                  </a:outerShdw>
                </a:effectLst>
              </a:rPr>
              <a:t>Substitution Ciphers- Caesar Cipher</a:t>
            </a:r>
            <a:br>
              <a:rPr lang="en-US" b="1" dirty="0">
                <a:solidFill>
                  <a:schemeClr val="tx1">
                    <a:lumMod val="50000"/>
                    <a:lumOff val="50000"/>
                  </a:schemeClr>
                </a:solidFill>
                <a:effectLst>
                  <a:outerShdw blurRad="38100" dist="38100" dir="2700000" algn="tl">
                    <a:srgbClr val="000000"/>
                  </a:outerShdw>
                </a:effectLst>
              </a:rPr>
            </a:br>
            <a:endParaRPr lang="en-US" dirty="0">
              <a:solidFill>
                <a:schemeClr val="tx1">
                  <a:lumMod val="50000"/>
                  <a:lumOff val="50000"/>
                </a:schemeClr>
              </a:solidFill>
            </a:endParaRPr>
          </a:p>
        </p:txBody>
      </p:sp>
      <p:sp>
        <p:nvSpPr>
          <p:cNvPr id="3" name="Content Placeholder 2"/>
          <p:cNvSpPr>
            <a:spLocks noGrp="1"/>
          </p:cNvSpPr>
          <p:nvPr>
            <p:ph idx="1"/>
          </p:nvPr>
        </p:nvSpPr>
        <p:spPr>
          <a:xfrm>
            <a:off x="457200" y="1143000"/>
            <a:ext cx="8229600" cy="4983163"/>
          </a:xfrm>
        </p:spPr>
        <p:txBody>
          <a:bodyPr/>
          <a:lstStyle/>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effectLst>
                <a:outerShdw blurRad="38100" dist="38100" dir="2700000" algn="tl">
                  <a:srgbClr val="000000"/>
                </a:outerShdw>
              </a:effectLst>
            </a:endParaRP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earliest known substitution cipher</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by Julius Caesar </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first attested use in military affairs</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replaces each letter by 3rd letter on</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example:</a:t>
            </a:r>
          </a:p>
          <a:p>
            <a:pPr lvl="1" indent="-284163">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latin typeface="Lucida Console" pitchFamily="49" charset="0"/>
              </a:rPr>
              <a:t>meet me after the toga party</a:t>
            </a:r>
          </a:p>
          <a:p>
            <a:pPr lvl="1" indent="-284163">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latin typeface="Lucida Console" pitchFamily="49" charset="0"/>
              </a:rPr>
              <a:t>PHHW PH DIWHU WKH WRJD SDUWB</a:t>
            </a:r>
          </a:p>
          <a:p>
            <a:pPr marL="341313" indent="-341313">
              <a:lnSpc>
                <a:spcPct val="90000"/>
              </a:lnSpc>
              <a:spcBef>
                <a:spcPts val="800"/>
              </a:spcBef>
              <a:buClr>
                <a:srgbClr val="5FAFFF"/>
              </a:buClr>
              <a:buSzPct val="8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solidFill>
                <a:srgbClr val="FFFFFF"/>
              </a:solidFill>
              <a:effectLst>
                <a:outerShdw blurRad="38100" dist="38100" dir="2700000" algn="tl">
                  <a:srgbClr val="000000"/>
                </a:outerShdw>
              </a:effectLst>
              <a:latin typeface="Lucida Console" pitchFamily="49" charset="0"/>
            </a:endParaRP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50000"/>
                    <a:lumOff val="50000"/>
                  </a:schemeClr>
                </a:solidFill>
                <a:effectLst>
                  <a:outerShdw blurRad="38100" dist="38100" dir="2700000" algn="tl">
                    <a:srgbClr val="000000"/>
                  </a:outerShdw>
                </a:effectLst>
              </a:rPr>
              <a:t>Caesar Cipher</a:t>
            </a:r>
            <a:br>
              <a:rPr lang="en-US" b="1" dirty="0">
                <a:solidFill>
                  <a:schemeClr val="tx1">
                    <a:lumMod val="50000"/>
                    <a:lumOff val="50000"/>
                  </a:schemeClr>
                </a:solidFill>
                <a:effectLst>
                  <a:outerShdw blurRad="38100" dist="38100" dir="2700000" algn="tl">
                    <a:srgbClr val="000000"/>
                  </a:outerShdw>
                </a:effectLst>
              </a:rPr>
            </a:br>
            <a:endParaRPr lang="en-US"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can define transformation as:</a:t>
            </a:r>
          </a:p>
          <a:p>
            <a:pPr lvl="1" indent="-284163">
              <a:spcBef>
                <a:spcPts val="4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800" dirty="0">
                <a:effectLst>
                  <a:outerShdw blurRad="38100" dist="38100" dir="2700000" algn="tl">
                    <a:srgbClr val="000000"/>
                  </a:outerShdw>
                </a:effectLst>
                <a:latin typeface="Courier New" pitchFamily="49" charset="0"/>
              </a:rPr>
              <a:t>a b c d e f g h </a:t>
            </a:r>
            <a:r>
              <a:rPr lang="en-AU" sz="1800" dirty="0" err="1">
                <a:effectLst>
                  <a:outerShdw blurRad="38100" dist="38100" dir="2700000" algn="tl">
                    <a:srgbClr val="000000"/>
                  </a:outerShdw>
                </a:effectLst>
                <a:latin typeface="Courier New" pitchFamily="49" charset="0"/>
              </a:rPr>
              <a:t>i</a:t>
            </a:r>
            <a:r>
              <a:rPr lang="en-AU" sz="1800" dirty="0">
                <a:effectLst>
                  <a:outerShdw blurRad="38100" dist="38100" dir="2700000" algn="tl">
                    <a:srgbClr val="000000"/>
                  </a:outerShdw>
                </a:effectLst>
                <a:latin typeface="Courier New" pitchFamily="49" charset="0"/>
              </a:rPr>
              <a:t> j k l m n o p q r s t u v w x y z = IN</a:t>
            </a:r>
          </a:p>
          <a:p>
            <a:pPr lvl="1" indent="-284163">
              <a:spcBef>
                <a:spcPts val="4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800" dirty="0">
                <a:effectLst>
                  <a:outerShdw blurRad="38100" dist="38100" dir="2700000" algn="tl">
                    <a:srgbClr val="000000"/>
                  </a:outerShdw>
                </a:effectLst>
                <a:latin typeface="Courier New" pitchFamily="49" charset="0"/>
              </a:rPr>
              <a:t>D E F G H I J K L M N O P Q R S T U V W X Y Z A B C = OUT</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mathematically give each letter a number</a:t>
            </a:r>
          </a:p>
          <a:p>
            <a:pPr lvl="1" indent="-284163">
              <a:spcBef>
                <a:spcPts val="3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400" dirty="0">
                <a:effectLst>
                  <a:outerShdw blurRad="38100" dist="38100" dir="2700000" algn="tl">
                    <a:srgbClr val="000000"/>
                  </a:outerShdw>
                </a:effectLst>
                <a:latin typeface="Courier New" pitchFamily="49" charset="0"/>
              </a:rPr>
              <a:t>a b c d e f g h </a:t>
            </a:r>
            <a:r>
              <a:rPr lang="en-AU" sz="1400" dirty="0" err="1">
                <a:effectLst>
                  <a:outerShdw blurRad="38100" dist="38100" dir="2700000" algn="tl">
                    <a:srgbClr val="000000"/>
                  </a:outerShdw>
                </a:effectLst>
                <a:latin typeface="Courier New" pitchFamily="49" charset="0"/>
              </a:rPr>
              <a:t>i</a:t>
            </a:r>
            <a:r>
              <a:rPr lang="en-AU" sz="1400" dirty="0">
                <a:effectLst>
                  <a:outerShdw blurRad="38100" dist="38100" dir="2700000" algn="tl">
                    <a:srgbClr val="000000"/>
                  </a:outerShdw>
                </a:effectLst>
                <a:latin typeface="Courier New" pitchFamily="49" charset="0"/>
              </a:rPr>
              <a:t> j  k  l  m  n  o  p  q  r  s  t  u  v  w  x  y  z</a:t>
            </a:r>
          </a:p>
          <a:p>
            <a:pPr lvl="1" indent="-284163">
              <a:spcBef>
                <a:spcPts val="35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400" dirty="0">
                <a:effectLst>
                  <a:outerShdw blurRad="38100" dist="38100" dir="2700000" algn="tl">
                    <a:srgbClr val="000000"/>
                  </a:outerShdw>
                </a:effectLst>
                <a:latin typeface="Courier New" pitchFamily="49" charset="0"/>
              </a:rPr>
              <a:t>0 1 2 3 4 5 6 7 8 9 10 11 12 13 14 15 16 17 18 19 20 21 22 23 24 25</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then have Caesar (rotation) cipher as:</a:t>
            </a:r>
          </a:p>
          <a:p>
            <a:pPr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i="1" dirty="0">
                <a:effectLst>
                  <a:outerShdw blurRad="38100" dist="38100" dir="2700000" algn="tl">
                    <a:srgbClr val="000000"/>
                  </a:outerShdw>
                </a:effectLst>
              </a:rPr>
              <a:t>c </a:t>
            </a:r>
            <a:r>
              <a:rPr lang="en-AU" dirty="0">
                <a:effectLst>
                  <a:outerShdw blurRad="38100" dist="38100" dir="2700000" algn="tl">
                    <a:srgbClr val="000000"/>
                  </a:outerShdw>
                </a:effectLst>
              </a:rPr>
              <a:t>= E(k, </a:t>
            </a:r>
            <a:r>
              <a:rPr lang="en-AU" i="1" dirty="0">
                <a:effectLst>
                  <a:outerShdw blurRad="38100" dist="38100" dir="2700000" algn="tl">
                    <a:srgbClr val="000000"/>
                  </a:outerShdw>
                </a:effectLst>
              </a:rPr>
              <a:t>p</a:t>
            </a:r>
            <a:r>
              <a:rPr lang="en-AU" dirty="0">
                <a:effectLst>
                  <a:outerShdw blurRad="38100" dist="38100" dir="2700000" algn="tl">
                    <a:srgbClr val="000000"/>
                  </a:outerShdw>
                </a:effectLst>
              </a:rPr>
              <a:t>) = (</a:t>
            </a:r>
            <a:r>
              <a:rPr lang="en-AU" i="1" dirty="0">
                <a:effectLst>
                  <a:outerShdw blurRad="38100" dist="38100" dir="2700000" algn="tl">
                    <a:srgbClr val="000000"/>
                  </a:outerShdw>
                </a:effectLst>
              </a:rPr>
              <a:t>p </a:t>
            </a:r>
            <a:r>
              <a:rPr lang="en-AU" dirty="0">
                <a:effectLst>
                  <a:outerShdw blurRad="38100" dist="38100" dir="2700000" algn="tl">
                    <a:srgbClr val="000000"/>
                  </a:outerShdw>
                </a:effectLst>
              </a:rPr>
              <a:t>+ </a:t>
            </a:r>
            <a:r>
              <a:rPr lang="en-AU" i="1" dirty="0">
                <a:effectLst>
                  <a:outerShdw blurRad="38100" dist="38100" dir="2700000" algn="tl">
                    <a:srgbClr val="000000"/>
                  </a:outerShdw>
                </a:effectLst>
              </a:rPr>
              <a:t>k</a:t>
            </a:r>
            <a:r>
              <a:rPr lang="en-AU" dirty="0">
                <a:effectLst>
                  <a:outerShdw blurRad="38100" dist="38100" dir="2700000" algn="tl">
                    <a:srgbClr val="000000"/>
                  </a:outerShdw>
                </a:effectLst>
              </a:rPr>
              <a:t>) mod (26)</a:t>
            </a:r>
          </a:p>
          <a:p>
            <a:pPr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i="1" dirty="0">
                <a:effectLst>
                  <a:outerShdw blurRad="38100" dist="38100" dir="2700000" algn="tl">
                    <a:srgbClr val="000000"/>
                  </a:outerShdw>
                </a:effectLst>
              </a:rPr>
              <a:t>p </a:t>
            </a:r>
            <a:r>
              <a:rPr lang="en-AU" dirty="0">
                <a:effectLst>
                  <a:outerShdw blurRad="38100" dist="38100" dir="2700000" algn="tl">
                    <a:srgbClr val="000000"/>
                  </a:outerShdw>
                </a:effectLst>
              </a:rPr>
              <a:t>= D(k, c) = (c – </a:t>
            </a:r>
            <a:r>
              <a:rPr lang="en-AU" i="1" dirty="0">
                <a:effectLst>
                  <a:outerShdw blurRad="38100" dist="38100" dir="2700000" algn="tl">
                    <a:srgbClr val="000000"/>
                  </a:outerShdw>
                </a:effectLst>
              </a:rPr>
              <a:t>k</a:t>
            </a:r>
            <a:r>
              <a:rPr lang="en-AU" dirty="0">
                <a:effectLst>
                  <a:outerShdw blurRad="38100" dist="38100" dir="2700000" algn="tl">
                    <a:srgbClr val="000000"/>
                  </a:outerShdw>
                </a:effectLst>
              </a:rPr>
              <a:t>) mod (26)</a:t>
            </a:r>
          </a:p>
          <a:p>
            <a:pPr marL="341313" indent="-341313">
              <a:spcBef>
                <a:spcPts val="800"/>
              </a:spcBef>
              <a:buClr>
                <a:srgbClr val="5FAFFF"/>
              </a:buClr>
              <a:buSzPct val="8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solidFill>
                <a:srgbClr val="FFFFFF"/>
              </a:solidFill>
              <a:effectLst>
                <a:outerShdw blurRad="38100" dist="38100" dir="2700000" algn="tl">
                  <a:srgbClr val="000000"/>
                </a:outerShdw>
              </a:effectLst>
            </a:endParaRP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err="1">
                <a:solidFill>
                  <a:schemeClr val="bg1"/>
                </a:solidFill>
                <a:effectLst>
                  <a:outerShdw blurRad="38100" dist="38100" dir="2700000" algn="tl">
                    <a:srgbClr val="000000"/>
                  </a:outerShdw>
                </a:effectLst>
              </a:rPr>
              <a:t>Playfair</a:t>
            </a:r>
            <a:r>
              <a:rPr lang="en-AU" b="1" dirty="0">
                <a:solidFill>
                  <a:schemeClr val="bg1"/>
                </a:solidFill>
                <a:effectLst>
                  <a:outerShdw blurRad="38100" dist="38100" dir="2700000" algn="tl">
                    <a:srgbClr val="000000"/>
                  </a:outerShdw>
                </a:effectLst>
              </a:rPr>
              <a:t> Cipher</a:t>
            </a:r>
            <a:br>
              <a:rPr lang="en-AU" b="1" dirty="0">
                <a:solidFill>
                  <a:srgbClr val="D9D9FF"/>
                </a:solidFill>
                <a:effectLst>
                  <a:outerShdw blurRad="38100" dist="38100" dir="2700000" algn="tl">
                    <a:srgbClr val="000000"/>
                  </a:outerShdw>
                </a:effectLst>
              </a:rPr>
            </a:br>
            <a:endParaRPr lang="en-US" dirty="0"/>
          </a:p>
        </p:txBody>
      </p:sp>
      <p:sp>
        <p:nvSpPr>
          <p:cNvPr id="3" name="Content Placeholder 2"/>
          <p:cNvSpPr>
            <a:spLocks noGrp="1"/>
          </p:cNvSpPr>
          <p:nvPr>
            <p:ph idx="1"/>
          </p:nvPr>
        </p:nvSpPr>
        <p:spPr>
          <a:xfrm>
            <a:off x="228600" y="990600"/>
            <a:ext cx="8610600" cy="5638800"/>
          </a:xfrm>
        </p:spPr>
        <p:txBody>
          <a:bodyPr/>
          <a:lstStyle/>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effectLst>
                <a:outerShdw blurRad="38100" dist="38100" dir="2700000" algn="tl">
                  <a:srgbClr val="000000"/>
                </a:outerShdw>
              </a:effectLst>
            </a:endParaRP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effectLst>
                <a:outerShdw blurRad="38100" dist="38100" dir="2700000" algn="tl">
                  <a:srgbClr val="000000"/>
                </a:outerShdw>
              </a:effectLst>
            </a:endParaRP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chemeClr val="tx1">
                    <a:lumMod val="65000"/>
                    <a:lumOff val="35000"/>
                  </a:schemeClr>
                </a:solidFill>
                <a:effectLst>
                  <a:outerShdw blurRad="38100" dist="38100" dir="2700000" algn="tl">
                    <a:srgbClr val="000000"/>
                  </a:outerShdw>
                </a:effectLst>
              </a:rPr>
              <a:t>not even the large number of keys in a </a:t>
            </a:r>
            <a:r>
              <a:rPr lang="en-AU" dirty="0" err="1">
                <a:solidFill>
                  <a:schemeClr val="tx1">
                    <a:lumMod val="65000"/>
                    <a:lumOff val="35000"/>
                  </a:schemeClr>
                </a:solidFill>
                <a:effectLst>
                  <a:outerShdw blurRad="38100" dist="38100" dir="2700000" algn="tl">
                    <a:srgbClr val="000000"/>
                  </a:outerShdw>
                </a:effectLst>
              </a:rPr>
              <a:t>monoalphabetic</a:t>
            </a:r>
            <a:r>
              <a:rPr lang="en-AU" dirty="0">
                <a:solidFill>
                  <a:schemeClr val="tx1">
                    <a:lumMod val="65000"/>
                    <a:lumOff val="35000"/>
                  </a:schemeClr>
                </a:solidFill>
                <a:effectLst>
                  <a:outerShdw blurRad="38100" dist="38100" dir="2700000" algn="tl">
                    <a:srgbClr val="000000"/>
                  </a:outerShdw>
                </a:effectLst>
              </a:rPr>
              <a:t> cipher provides security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chemeClr val="tx1">
                    <a:lumMod val="65000"/>
                    <a:lumOff val="35000"/>
                  </a:schemeClr>
                </a:solidFill>
                <a:effectLst>
                  <a:outerShdw blurRad="38100" dist="38100" dir="2700000" algn="tl">
                    <a:srgbClr val="000000"/>
                  </a:outerShdw>
                </a:effectLst>
              </a:rPr>
              <a:t>one approach to improving security was to encrypt multiple letters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chemeClr val="tx1">
                    <a:lumMod val="65000"/>
                    <a:lumOff val="35000"/>
                  </a:schemeClr>
                </a:solidFill>
                <a:effectLst>
                  <a:outerShdw blurRad="38100" dist="38100" dir="2700000" algn="tl">
                    <a:srgbClr val="000000"/>
                  </a:outerShdw>
                </a:effectLst>
              </a:rPr>
              <a:t>the</a:t>
            </a:r>
            <a:r>
              <a:rPr lang="en-AU" b="1" dirty="0">
                <a:solidFill>
                  <a:schemeClr val="tx1">
                    <a:lumMod val="65000"/>
                    <a:lumOff val="35000"/>
                  </a:schemeClr>
                </a:solidFill>
                <a:effectLst>
                  <a:outerShdw blurRad="38100" dist="38100" dir="2700000" algn="tl">
                    <a:srgbClr val="000000"/>
                  </a:outerShdw>
                </a:effectLst>
              </a:rPr>
              <a:t> </a:t>
            </a:r>
            <a:r>
              <a:rPr lang="en-AU" b="1" dirty="0" err="1">
                <a:solidFill>
                  <a:schemeClr val="tx1">
                    <a:lumMod val="65000"/>
                    <a:lumOff val="35000"/>
                  </a:schemeClr>
                </a:solidFill>
                <a:effectLst>
                  <a:outerShdw blurRad="38100" dist="38100" dir="2700000" algn="tl">
                    <a:srgbClr val="000000"/>
                  </a:outerShdw>
                </a:effectLst>
              </a:rPr>
              <a:t>Playfair</a:t>
            </a:r>
            <a:r>
              <a:rPr lang="en-AU" b="1" dirty="0">
                <a:solidFill>
                  <a:schemeClr val="tx1">
                    <a:lumMod val="65000"/>
                    <a:lumOff val="35000"/>
                  </a:schemeClr>
                </a:solidFill>
                <a:effectLst>
                  <a:outerShdw blurRad="38100" dist="38100" dir="2700000" algn="tl">
                    <a:srgbClr val="000000"/>
                  </a:outerShdw>
                </a:effectLst>
              </a:rPr>
              <a:t> Cipher</a:t>
            </a:r>
            <a:r>
              <a:rPr lang="en-AU" dirty="0">
                <a:solidFill>
                  <a:schemeClr val="tx1">
                    <a:lumMod val="65000"/>
                    <a:lumOff val="35000"/>
                  </a:schemeClr>
                </a:solidFill>
                <a:effectLst>
                  <a:outerShdw blurRad="38100" dist="38100" dir="2700000" algn="tl">
                    <a:srgbClr val="000000"/>
                  </a:outerShdw>
                </a:effectLst>
              </a:rPr>
              <a:t> is an example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chemeClr val="tx1">
                    <a:lumMod val="65000"/>
                    <a:lumOff val="35000"/>
                  </a:schemeClr>
                </a:solidFill>
                <a:effectLst>
                  <a:outerShdw blurRad="38100" dist="38100" dir="2700000" algn="tl">
                    <a:srgbClr val="000000"/>
                  </a:outerShdw>
                </a:effectLst>
              </a:rPr>
              <a:t>invented by Charles Wheatstone in 1854, but named after his friend Baron </a:t>
            </a:r>
            <a:r>
              <a:rPr lang="en-AU" dirty="0" err="1">
                <a:solidFill>
                  <a:schemeClr val="tx1">
                    <a:lumMod val="65000"/>
                    <a:lumOff val="35000"/>
                  </a:schemeClr>
                </a:solidFill>
                <a:effectLst>
                  <a:outerShdw blurRad="38100" dist="38100" dir="2700000" algn="tl">
                    <a:srgbClr val="000000"/>
                  </a:outerShdw>
                </a:effectLst>
              </a:rPr>
              <a:t>Playfair</a:t>
            </a:r>
            <a:r>
              <a:rPr lang="en-AU" dirty="0">
                <a:solidFill>
                  <a:schemeClr val="tx1">
                    <a:lumMod val="65000"/>
                    <a:lumOff val="35000"/>
                  </a:schemeClr>
                </a:solidFill>
                <a:effectLst>
                  <a:outerShdw blurRad="38100" dist="38100" dir="2700000" algn="tl">
                    <a:srgbClr val="000000"/>
                  </a:outerShdw>
                </a:effectLst>
              </a:rPr>
              <a:t>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err="1">
                <a:solidFill>
                  <a:srgbClr val="D9D9FF"/>
                </a:solidFill>
                <a:effectLst>
                  <a:outerShdw blurRad="38100" dist="38100" dir="2700000" algn="tl">
                    <a:srgbClr val="000000"/>
                  </a:outerShdw>
                </a:effectLst>
              </a:rPr>
              <a:t>Playfair</a:t>
            </a:r>
            <a:r>
              <a:rPr lang="en-AU" b="1" dirty="0">
                <a:solidFill>
                  <a:srgbClr val="D9D9FF"/>
                </a:solidFill>
                <a:effectLst>
                  <a:outerShdw blurRad="38100" dist="38100" dir="2700000" algn="tl">
                    <a:srgbClr val="000000"/>
                  </a:outerShdw>
                </a:effectLst>
              </a:rPr>
              <a:t> Key Matrix</a:t>
            </a:r>
            <a:br>
              <a:rPr lang="en-AU" b="1" dirty="0">
                <a:solidFill>
                  <a:srgbClr val="D9D9FF"/>
                </a:solidFill>
                <a:effectLst>
                  <a:outerShdw blurRad="38100" dist="38100" dir="2700000" algn="tl">
                    <a:srgbClr val="000000"/>
                  </a:outerShdw>
                </a:effectLst>
              </a:rPr>
            </a:br>
            <a:endParaRPr lang="en-US" dirty="0"/>
          </a:p>
        </p:txBody>
      </p:sp>
      <p:sp>
        <p:nvSpPr>
          <p:cNvPr id="3" name="Content Placeholder 2"/>
          <p:cNvSpPr>
            <a:spLocks noGrp="1"/>
          </p:cNvSpPr>
          <p:nvPr>
            <p:ph idx="1"/>
          </p:nvPr>
        </p:nvSpPr>
        <p:spPr>
          <a:xfrm>
            <a:off x="457200" y="1066800"/>
            <a:ext cx="8229600" cy="5486400"/>
          </a:xfrm>
        </p:spPr>
        <p:txBody>
          <a:bodyPr/>
          <a:lstStyle/>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effectLst>
                <a:outerShdw blurRad="38100" dist="38100" dir="2700000" algn="tl">
                  <a:srgbClr val="000000"/>
                </a:outerShdw>
              </a:effectLst>
            </a:endParaRP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a 5X5 matrix of letters based on a keyword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fill in letters of keyword (sans duplicates)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fill rest of matrix with other letters</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err="1">
                <a:effectLst>
                  <a:outerShdw blurRad="38100" dist="38100" dir="2700000" algn="tl">
                    <a:srgbClr val="000000"/>
                  </a:outerShdw>
                </a:effectLst>
              </a:rPr>
              <a:t>eg</a:t>
            </a:r>
            <a:r>
              <a:rPr lang="en-AU" dirty="0">
                <a:effectLst>
                  <a:outerShdw blurRad="38100" dist="38100" dir="2700000" algn="tl">
                    <a:srgbClr val="000000"/>
                  </a:outerShdw>
                </a:effectLst>
              </a:rPr>
              <a:t>. using the keyword MONARCHY</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effectLst>
                <a:outerShdw blurRad="38100" dist="38100" dir="2700000" algn="tl">
                  <a:srgbClr val="000000"/>
                </a:outerShdw>
              </a:effectLst>
            </a:endParaRPr>
          </a:p>
          <a:p>
            <a:pPr>
              <a:buNone/>
            </a:pPr>
            <a:endParaRPr lang="en-US" dirty="0"/>
          </a:p>
        </p:txBody>
      </p:sp>
      <p:graphicFrame>
        <p:nvGraphicFramePr>
          <p:cNvPr id="5" name="Group 3"/>
          <p:cNvGraphicFramePr>
            <a:graphicFrameLocks noGrp="1"/>
          </p:cNvGraphicFramePr>
          <p:nvPr/>
        </p:nvGraphicFramePr>
        <p:xfrm>
          <a:off x="1981200" y="3962400"/>
          <a:ext cx="4725988" cy="2232026"/>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2813">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8463">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M</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O</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N</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A</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R</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1368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C</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H</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Y</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B</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D</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E</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F</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G</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I/J</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K</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L</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P</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Q</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S</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T</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U</a:t>
                      </a:r>
                    </a:p>
                  </a:txBody>
                  <a:tcPr marL="90000" marR="90000" marT="64440" marB="46800" horzOverflow="overflow">
                    <a:lnL w="1368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V</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W</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X</a:t>
                      </a:r>
                    </a:p>
                  </a:txBody>
                  <a:tcPr marL="90000" marR="90000" marT="6444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5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accent2">
                              <a:lumMod val="40000"/>
                              <a:lumOff val="60000"/>
                            </a:schemeClr>
                          </a:solidFill>
                          <a:effectLst>
                            <a:outerShdw blurRad="38100" dist="38100" dir="2700000" algn="tl">
                              <a:srgbClr val="000000"/>
                            </a:outerShdw>
                          </a:effectLst>
                          <a:latin typeface="Arial" pitchFamily="34" charset="0"/>
                          <a:ea typeface="MS PGothic" pitchFamily="34" charset="-128"/>
                        </a:rPr>
                        <a:t>Z</a:t>
                      </a:r>
                    </a:p>
                  </a:txBody>
                  <a:tcPr marL="90000" marR="90000" marT="64440" marB="46800" horzOverflow="overflow">
                    <a:lnL w="5760" cap="flat" cmpd="sng" algn="ctr">
                      <a:solidFill>
                        <a:srgbClr val="FFFFFF"/>
                      </a:solidFill>
                      <a:prstDash val="solid"/>
                      <a:round/>
                      <a:headEnd type="none" w="med" len="med"/>
                      <a:tailEnd type="none" w="med" len="med"/>
                    </a:lnL>
                    <a:lnR w="1368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36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tx1">
                    <a:lumMod val="65000"/>
                    <a:lumOff val="35000"/>
                  </a:schemeClr>
                </a:solidFill>
                <a:effectLst>
                  <a:outerShdw blurRad="38100" dist="38100" dir="2700000" algn="tl">
                    <a:srgbClr val="000000"/>
                  </a:outerShdw>
                </a:effectLst>
              </a:rPr>
              <a:t>Encryption using </a:t>
            </a:r>
            <a:r>
              <a:rPr lang="en-US" sz="3600" b="1" dirty="0" err="1">
                <a:solidFill>
                  <a:schemeClr val="tx1">
                    <a:lumMod val="65000"/>
                    <a:lumOff val="35000"/>
                  </a:schemeClr>
                </a:solidFill>
                <a:effectLst>
                  <a:outerShdw blurRad="38100" dist="38100" dir="2700000" algn="tl">
                    <a:srgbClr val="000000"/>
                  </a:outerShdw>
                </a:effectLst>
              </a:rPr>
              <a:t>Playfair</a:t>
            </a:r>
            <a:br>
              <a:rPr lang="en-US" sz="3600" b="1" dirty="0">
                <a:solidFill>
                  <a:schemeClr val="tx1">
                    <a:lumMod val="65000"/>
                    <a:lumOff val="35000"/>
                  </a:schemeClr>
                </a:solidFill>
                <a:effectLst>
                  <a:outerShdw blurRad="38100" dist="38100" dir="2700000" algn="tl">
                    <a:srgbClr val="000000"/>
                  </a:outerShdw>
                </a:effectLst>
              </a:rPr>
            </a:br>
            <a:endParaRPr lang="en-US" sz="3600" dirty="0">
              <a:solidFill>
                <a:schemeClr val="tx1">
                  <a:lumMod val="65000"/>
                  <a:lumOff val="35000"/>
                </a:schemeClr>
              </a:solidFill>
            </a:endParaRPr>
          </a:p>
        </p:txBody>
      </p:sp>
      <p:sp>
        <p:nvSpPr>
          <p:cNvPr id="3" name="Content Placeholder 2"/>
          <p:cNvSpPr>
            <a:spLocks noGrp="1"/>
          </p:cNvSpPr>
          <p:nvPr>
            <p:ph idx="1"/>
          </p:nvPr>
        </p:nvSpPr>
        <p:spPr/>
        <p:txBody>
          <a:bodyPr/>
          <a:lstStyle/>
          <a:p>
            <a:pPr marL="531813" indent="-531813">
              <a:lnSpc>
                <a:spcPct val="80000"/>
              </a:lnSpc>
              <a:spcBef>
                <a:spcPts val="800"/>
              </a:spcBef>
              <a:buClr>
                <a:srgbClr val="5FAFFF"/>
              </a:buClr>
              <a:buSzPct val="80000"/>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effectLst>
                  <a:outerShdw blurRad="38100" dist="38100" dir="2700000" algn="tl">
                    <a:srgbClr val="000000"/>
                  </a:outerShdw>
                </a:effectLst>
              </a:rPr>
              <a:t>       plaintext is encrypted two letters at a time </a:t>
            </a:r>
          </a:p>
          <a:p>
            <a:pPr marL="914400" lvl="1" indent="-457200">
              <a:lnSpc>
                <a:spcPct val="80000"/>
              </a:lnSpc>
              <a:spcBef>
                <a:spcPts val="700"/>
              </a:spcBef>
              <a:buClr>
                <a:srgbClr val="D9D9FF"/>
              </a:buClr>
              <a:buSzPct val="50000"/>
              <a:buFont typeface="Arial" pitchFamily="34"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effectLst>
                  <a:outerShdw blurRad="38100" dist="38100" dir="2700000" algn="tl">
                    <a:srgbClr val="000000"/>
                  </a:outerShdw>
                </a:effectLst>
              </a:rPr>
              <a:t>if a pair is a repeated letter, insert filler like 'X’</a:t>
            </a:r>
          </a:p>
          <a:p>
            <a:pPr marL="914400" lvl="1" indent="-457200">
              <a:lnSpc>
                <a:spcPct val="80000"/>
              </a:lnSpc>
              <a:spcBef>
                <a:spcPts val="700"/>
              </a:spcBef>
              <a:buClr>
                <a:srgbClr val="D9D9FF"/>
              </a:buClr>
              <a:buSzPct val="50000"/>
              <a:buNone/>
              <a:tabLst>
                <a:tab pos="1101725" algn="l"/>
                <a:tab pos="2016125" algn="l"/>
                <a:tab pos="2930525" algn="l"/>
                <a:tab pos="3844925" algn="l"/>
                <a:tab pos="4759325" algn="l"/>
                <a:tab pos="5673725" algn="l"/>
                <a:tab pos="6588125" algn="l"/>
                <a:tab pos="7502525" algn="l"/>
                <a:tab pos="8416925" algn="l"/>
                <a:tab pos="9331325" algn="l"/>
                <a:tab pos="10245725" algn="l"/>
              </a:tabLst>
            </a:pPr>
            <a:endParaRPr lang="en-US" dirty="0">
              <a:effectLst>
                <a:outerShdw blurRad="38100" dist="38100" dir="2700000" algn="tl">
                  <a:srgbClr val="000000"/>
                </a:outerShdw>
              </a:effectLst>
            </a:endParaRPr>
          </a:p>
          <a:p>
            <a:pPr marL="914400" lvl="1" indent="-457200">
              <a:lnSpc>
                <a:spcPct val="80000"/>
              </a:lnSpc>
              <a:spcBef>
                <a:spcPts val="700"/>
              </a:spcBef>
              <a:buClr>
                <a:srgbClr val="D9D9FF"/>
              </a:buClr>
              <a:buSzPct val="50000"/>
              <a:buFont typeface="Arial" pitchFamily="34"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effectLst>
                  <a:outerShdw blurRad="38100" dist="38100" dir="2700000" algn="tl">
                    <a:srgbClr val="000000"/>
                  </a:outerShdw>
                </a:effectLst>
              </a:rPr>
              <a:t>if both letters fall in the same row, replace each with letter to right (wrapping back to start from end) </a:t>
            </a:r>
          </a:p>
          <a:p>
            <a:pPr marL="914400" lvl="1" indent="-457200">
              <a:lnSpc>
                <a:spcPct val="80000"/>
              </a:lnSpc>
              <a:spcBef>
                <a:spcPts val="700"/>
              </a:spcBef>
              <a:buClr>
                <a:srgbClr val="D9D9FF"/>
              </a:buClr>
              <a:buSzPct val="50000"/>
              <a:buFont typeface="Arial" pitchFamily="34"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effectLst>
                  <a:outerShdw blurRad="38100" dist="38100" dir="2700000" algn="tl">
                    <a:srgbClr val="000000"/>
                  </a:outerShdw>
                </a:effectLst>
              </a:rPr>
              <a:t>if both letters fall in the same column, replace each with the letter below it (wrapping to top from bottom)</a:t>
            </a:r>
          </a:p>
          <a:p>
            <a:pPr marL="914400" lvl="1" indent="-457200">
              <a:lnSpc>
                <a:spcPct val="80000"/>
              </a:lnSpc>
              <a:spcBef>
                <a:spcPts val="700"/>
              </a:spcBef>
              <a:buClr>
                <a:srgbClr val="D9D9FF"/>
              </a:buClr>
              <a:buSzPct val="50000"/>
              <a:buFont typeface="Arial" pitchFamily="34"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effectLst>
                  <a:outerShdw blurRad="38100" dist="38100" dir="2700000" algn="tl">
                    <a:srgbClr val="000000"/>
                  </a:outerShdw>
                </a:effectLst>
              </a:rPr>
              <a:t>otherwise each letter is replaced by the letter in the same row and in the column of the other letter of the pair</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err="1">
                <a:solidFill>
                  <a:schemeClr val="tx1">
                    <a:lumMod val="50000"/>
                    <a:lumOff val="50000"/>
                  </a:schemeClr>
                </a:solidFill>
                <a:effectLst>
                  <a:outerShdw blurRad="38100" dist="38100" dir="2700000" algn="tl">
                    <a:srgbClr val="000000"/>
                  </a:outerShdw>
                </a:effectLst>
              </a:rPr>
              <a:t>Playfair</a:t>
            </a:r>
            <a:r>
              <a:rPr lang="en-AU" b="1" dirty="0">
                <a:solidFill>
                  <a:schemeClr val="tx1">
                    <a:lumMod val="50000"/>
                    <a:lumOff val="50000"/>
                  </a:schemeClr>
                </a:solidFill>
                <a:effectLst>
                  <a:outerShdw blurRad="38100" dist="38100" dir="2700000" algn="tl">
                    <a:srgbClr val="000000"/>
                  </a:outerShdw>
                </a:effectLst>
              </a:rPr>
              <a:t> Example</a:t>
            </a:r>
            <a:br>
              <a:rPr lang="en-AU" b="1" dirty="0">
                <a:solidFill>
                  <a:schemeClr val="tx1">
                    <a:lumMod val="50000"/>
                    <a:lumOff val="50000"/>
                  </a:schemeClr>
                </a:solidFill>
                <a:effectLst>
                  <a:outerShdw blurRad="38100" dist="38100" dir="2700000" algn="tl">
                    <a:srgbClr val="000000"/>
                  </a:outerShdw>
                </a:effectLst>
              </a:rPr>
            </a:br>
            <a:endParaRPr lang="en-US" dirty="0">
              <a:solidFill>
                <a:schemeClr val="tx1">
                  <a:lumMod val="50000"/>
                  <a:lumOff val="50000"/>
                </a:schemeClr>
              </a:solidFill>
            </a:endParaRPr>
          </a:p>
        </p:txBody>
      </p:sp>
      <p:sp>
        <p:nvSpPr>
          <p:cNvPr id="3" name="Content Placeholder 2"/>
          <p:cNvSpPr>
            <a:spLocks noGrp="1"/>
          </p:cNvSpPr>
          <p:nvPr>
            <p:ph idx="1"/>
          </p:nvPr>
        </p:nvSpPr>
        <p:spPr>
          <a:xfrm>
            <a:off x="457200" y="914400"/>
            <a:ext cx="8229600" cy="5715000"/>
          </a:xfrm>
        </p:spPr>
        <p:txBody>
          <a:bodyPr/>
          <a:lstStyle/>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600" dirty="0">
              <a:effectLst>
                <a:outerShdw blurRad="38100" dist="38100" dir="2700000" algn="tl">
                  <a:srgbClr val="000000"/>
                </a:outerShdw>
              </a:effectLst>
            </a:endParaRP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600" dirty="0">
              <a:effectLst>
                <a:outerShdw blurRad="38100" dist="38100" dir="2700000" algn="tl">
                  <a:srgbClr val="000000"/>
                </a:outerShdw>
              </a:effectLst>
            </a:endParaRP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600" dirty="0">
                <a:effectLst>
                  <a:outerShdw blurRad="38100" dist="38100" dir="2700000" algn="tl">
                    <a:srgbClr val="000000"/>
                  </a:outerShdw>
                </a:effectLst>
              </a:rPr>
              <a:t>Message = Move forward</a:t>
            </a:r>
          </a:p>
          <a:p>
            <a:pPr marL="341313" indent="-341313">
              <a:lnSpc>
                <a:spcPct val="9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600" dirty="0">
                <a:effectLst>
                  <a:outerShdw blurRad="38100" dist="38100" dir="2700000" algn="tl">
                    <a:srgbClr val="000000"/>
                  </a:outerShdw>
                </a:effectLst>
              </a:rPr>
              <a:t>Plaintext = mo </a:t>
            </a:r>
            <a:r>
              <a:rPr lang="en-AU" sz="3600" dirty="0" err="1">
                <a:effectLst>
                  <a:outerShdw blurRad="38100" dist="38100" dir="2700000" algn="tl">
                    <a:srgbClr val="000000"/>
                  </a:outerShdw>
                </a:effectLst>
              </a:rPr>
              <a:t>ve</a:t>
            </a:r>
            <a:r>
              <a:rPr lang="en-AU" sz="3600" dirty="0">
                <a:effectLst>
                  <a:outerShdw blurRad="38100" dist="38100" dir="2700000" algn="tl">
                    <a:srgbClr val="000000"/>
                  </a:outerShdw>
                </a:effectLst>
              </a:rPr>
              <a:t> </a:t>
            </a:r>
            <a:r>
              <a:rPr lang="en-AU" sz="3600" dirty="0" err="1">
                <a:effectLst>
                  <a:outerShdw blurRad="38100" dist="38100" dir="2700000" algn="tl">
                    <a:srgbClr val="000000"/>
                  </a:outerShdw>
                </a:effectLst>
              </a:rPr>
              <a:t>fo</a:t>
            </a:r>
            <a:r>
              <a:rPr lang="en-AU" sz="3600" dirty="0">
                <a:effectLst>
                  <a:outerShdw blurRad="38100" dist="38100" dir="2700000" algn="tl">
                    <a:srgbClr val="000000"/>
                  </a:outerShdw>
                </a:effectLst>
              </a:rPr>
              <a:t> </a:t>
            </a:r>
            <a:r>
              <a:rPr lang="en-AU" sz="3600" dirty="0" err="1">
                <a:effectLst>
                  <a:outerShdw blurRad="38100" dist="38100" dir="2700000" algn="tl">
                    <a:srgbClr val="000000"/>
                  </a:outerShdw>
                </a:effectLst>
              </a:rPr>
              <a:t>rw</a:t>
            </a:r>
            <a:r>
              <a:rPr lang="en-AU" sz="3600" dirty="0">
                <a:effectLst>
                  <a:outerShdw blurRad="38100" dist="38100" dir="2700000" algn="tl">
                    <a:srgbClr val="000000"/>
                  </a:outerShdw>
                </a:effectLst>
              </a:rPr>
              <a:t> </a:t>
            </a:r>
            <a:r>
              <a:rPr lang="en-AU" sz="3600" dirty="0" err="1">
                <a:effectLst>
                  <a:outerShdw blurRad="38100" dist="38100" dir="2700000" algn="tl">
                    <a:srgbClr val="000000"/>
                  </a:outerShdw>
                </a:effectLst>
              </a:rPr>
              <a:t>ar</a:t>
            </a:r>
            <a:r>
              <a:rPr lang="en-AU" sz="3600" dirty="0">
                <a:effectLst>
                  <a:outerShdw blurRad="38100" dist="38100" dir="2700000" algn="tl">
                    <a:srgbClr val="000000"/>
                  </a:outerShdw>
                </a:effectLst>
              </a:rPr>
              <a:t> </a:t>
            </a:r>
            <a:r>
              <a:rPr lang="en-AU" sz="3600" dirty="0" err="1">
                <a:effectLst>
                  <a:outerShdw blurRad="38100" dist="38100" dir="2700000" algn="tl">
                    <a:srgbClr val="000000"/>
                  </a:outerShdw>
                </a:effectLst>
              </a:rPr>
              <a:t>dx</a:t>
            </a:r>
            <a:r>
              <a:rPr lang="en-AU" sz="3600" dirty="0">
                <a:effectLst>
                  <a:outerShdw blurRad="38100" dist="38100" dir="2700000" algn="tl">
                    <a:srgbClr val="000000"/>
                  </a:outerShdw>
                </a:effectLst>
              </a:rPr>
              <a:t> </a:t>
            </a:r>
          </a:p>
          <a:p>
            <a:pPr marL="341313" indent="-341313">
              <a:lnSpc>
                <a:spcPct val="90000"/>
              </a:lnSpc>
              <a:spcBef>
                <a:spcPts val="6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600" dirty="0">
                <a:effectLst>
                  <a:outerShdw blurRad="38100" dist="38100" dir="2700000" algn="tl">
                    <a:srgbClr val="000000"/>
                  </a:outerShdw>
                </a:effectLst>
              </a:rPr>
              <a:t>Here x is just a filler, message is padded and segmented</a:t>
            </a:r>
          </a:p>
          <a:p>
            <a:pPr marL="341313" indent="-341313">
              <a:lnSpc>
                <a:spcPct val="90000"/>
              </a:lnSpc>
              <a:spcBef>
                <a:spcPts val="800"/>
              </a:spcBef>
              <a:buClr>
                <a:srgbClr val="5FAFFF"/>
              </a:buClr>
              <a:buSzPct val="8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a:effectLst>
                  <a:outerShdw blurRad="38100" dist="38100" dir="2700000" algn="tl">
                    <a:srgbClr val="000000"/>
                  </a:outerShdw>
                </a:effectLst>
              </a:rPr>
              <a:t>mo -&gt;  ON; </a:t>
            </a:r>
            <a:r>
              <a:rPr lang="en-AU" sz="3600" dirty="0" err="1">
                <a:effectLst>
                  <a:outerShdw blurRad="38100" dist="38100" dir="2700000" algn="tl">
                    <a:srgbClr val="000000"/>
                  </a:outerShdw>
                </a:effectLst>
              </a:rPr>
              <a:t>ve</a:t>
            </a:r>
            <a:r>
              <a:rPr lang="en-AU" sz="3600" dirty="0">
                <a:effectLst>
                  <a:outerShdw blurRad="38100" dist="38100" dir="2700000" algn="tl">
                    <a:srgbClr val="000000"/>
                  </a:outerShdw>
                </a:effectLst>
              </a:rPr>
              <a:t> -&gt; UF; </a:t>
            </a:r>
            <a:r>
              <a:rPr lang="en-AU" sz="3600" dirty="0" err="1">
                <a:effectLst>
                  <a:outerShdw blurRad="38100" dist="38100" dir="2700000" algn="tl">
                    <a:srgbClr val="000000"/>
                  </a:outerShdw>
                </a:effectLst>
              </a:rPr>
              <a:t>fo</a:t>
            </a:r>
            <a:r>
              <a:rPr lang="en-AU" sz="3600" dirty="0">
                <a:effectLst>
                  <a:outerShdw blurRad="38100" dist="38100" dir="2700000" algn="tl">
                    <a:srgbClr val="000000"/>
                  </a:outerShdw>
                </a:effectLst>
              </a:rPr>
              <a:t> -&gt; PH, etc</a:t>
            </a:r>
          </a:p>
          <a:p>
            <a:pPr marL="341313" indent="-341313">
              <a:lnSpc>
                <a:spcPct val="90000"/>
              </a:lnSpc>
              <a:spcBef>
                <a:spcPts val="800"/>
              </a:spcBef>
              <a:buClr>
                <a:srgbClr val="5FAFFF"/>
              </a:buClr>
              <a:buSzPct val="8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600" dirty="0" err="1">
                <a:effectLst>
                  <a:outerShdw blurRad="38100" dist="38100" dir="2700000" algn="tl">
                    <a:srgbClr val="000000"/>
                  </a:outerShdw>
                </a:effectLst>
              </a:rPr>
              <a:t>Ciphertext</a:t>
            </a:r>
            <a:r>
              <a:rPr lang="en-AU" sz="3600" dirty="0">
                <a:effectLst>
                  <a:outerShdw blurRad="38100" dist="38100" dir="2700000" algn="tl">
                    <a:srgbClr val="000000"/>
                  </a:outerShdw>
                </a:effectLst>
              </a:rPr>
              <a:t> = ON UF PH NZ RM BZ</a:t>
            </a:r>
          </a:p>
          <a:p>
            <a:pPr marL="341313" indent="-341313">
              <a:lnSpc>
                <a:spcPct val="90000"/>
              </a:lnSpc>
              <a:spcBef>
                <a:spcPts val="800"/>
              </a:spcBef>
              <a:buClr>
                <a:srgbClr val="5FAFFF"/>
              </a:buClr>
              <a:buSzPct val="80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400" dirty="0">
              <a:effectLst>
                <a:outerShdw blurRad="38100" dist="38100" dir="2700000" algn="tl">
                  <a:srgbClr val="000000"/>
                </a:outerShdw>
              </a:effectLst>
            </a:endParaRPr>
          </a:p>
          <a:p>
            <a:pPr marL="341313" indent="-341313">
              <a:lnSpc>
                <a:spcPct val="90000"/>
              </a:lnSpc>
              <a:spcBef>
                <a:spcPts val="800"/>
              </a:spcBef>
              <a:buClr>
                <a:srgbClr val="5FAFFF"/>
              </a:buClr>
              <a:buSzPct val="80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dirty="0">
              <a:solidFill>
                <a:srgbClr val="FFFFFF"/>
              </a:solidFill>
              <a:effectLst>
                <a:outerShdw blurRad="38100" dist="38100" dir="2700000" algn="tl">
                  <a:srgbClr val="000000"/>
                </a:outerShdw>
              </a:effectLst>
            </a:endParaRP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Of </a:t>
            </a:r>
            <a:r>
              <a:rPr lang="en-US" dirty="0" err="1"/>
              <a:t>Playfair</a:t>
            </a:r>
            <a:r>
              <a:rPr lang="en-US" dirty="0"/>
              <a:t> Cipher</a:t>
            </a:r>
          </a:p>
        </p:txBody>
      </p:sp>
      <p:sp>
        <p:nvSpPr>
          <p:cNvPr id="3" name="Content Placeholder 2"/>
          <p:cNvSpPr>
            <a:spLocks noGrp="1"/>
          </p:cNvSpPr>
          <p:nvPr>
            <p:ph idx="1"/>
          </p:nvPr>
        </p:nvSpPr>
        <p:spPr/>
        <p:txBody>
          <a:bodyPr/>
          <a:lstStyle/>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security much improved over </a:t>
            </a:r>
            <a:r>
              <a:rPr lang="en-AU" sz="2800" dirty="0" err="1">
                <a:effectLst>
                  <a:outerShdw blurRad="38100" dist="38100" dir="2700000" algn="tl">
                    <a:srgbClr val="000000"/>
                  </a:outerShdw>
                </a:effectLst>
              </a:rPr>
              <a:t>monoalphabetic</a:t>
            </a:r>
            <a:endParaRPr lang="en-AU" sz="2800" dirty="0">
              <a:effectLst>
                <a:outerShdw blurRad="38100" dist="38100" dir="2700000" algn="tl">
                  <a:srgbClr val="000000"/>
                </a:outerShdw>
              </a:effectLst>
            </a:endParaRP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since have 26 x 26 = 676 </a:t>
            </a:r>
            <a:r>
              <a:rPr lang="en-AU" sz="2800" dirty="0" err="1">
                <a:effectLst>
                  <a:outerShdw blurRad="38100" dist="38100" dir="2700000" algn="tl">
                    <a:srgbClr val="000000"/>
                  </a:outerShdw>
                </a:effectLst>
              </a:rPr>
              <a:t>digrams</a:t>
            </a:r>
            <a:r>
              <a:rPr lang="en-AU" sz="2800" dirty="0">
                <a:effectLst>
                  <a:outerShdw blurRad="38100" dist="38100" dir="2700000" algn="tl">
                    <a:srgbClr val="000000"/>
                  </a:outerShdw>
                </a:effectLst>
              </a:rPr>
              <a:t> </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would need a 676 entry frequency table to analyse (versus 26 for a </a:t>
            </a:r>
            <a:r>
              <a:rPr lang="en-AU" sz="2800" dirty="0" err="1">
                <a:effectLst>
                  <a:outerShdw blurRad="38100" dist="38100" dir="2700000" algn="tl">
                    <a:srgbClr val="000000"/>
                  </a:outerShdw>
                </a:effectLst>
              </a:rPr>
              <a:t>monoalphabetic</a:t>
            </a:r>
            <a:r>
              <a:rPr lang="en-AU" sz="2800" dirty="0">
                <a:effectLst>
                  <a:outerShdw blurRad="38100" dist="38100" dir="2700000" algn="tl">
                    <a:srgbClr val="000000"/>
                  </a:outerShdw>
                </a:effectLst>
              </a:rPr>
              <a:t>) </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and correspondingly more </a:t>
            </a:r>
            <a:r>
              <a:rPr lang="en-AU" sz="2800" dirty="0" err="1">
                <a:effectLst>
                  <a:outerShdw blurRad="38100" dist="38100" dir="2700000" algn="tl">
                    <a:srgbClr val="000000"/>
                  </a:outerShdw>
                </a:effectLst>
              </a:rPr>
              <a:t>ciphertext</a:t>
            </a:r>
            <a:r>
              <a:rPr lang="en-AU" sz="2800" dirty="0">
                <a:effectLst>
                  <a:outerShdw blurRad="38100" dist="38100" dir="2700000" algn="tl">
                    <a:srgbClr val="000000"/>
                  </a:outerShdw>
                </a:effectLst>
              </a:rPr>
              <a:t> </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was widely used for many years</a:t>
            </a:r>
          </a:p>
          <a:p>
            <a:pPr marL="741363" lvl="1" indent="-284163">
              <a:lnSpc>
                <a:spcPct val="90000"/>
              </a:lnSpc>
              <a:spcBef>
                <a:spcPts val="6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err="1">
                <a:effectLst>
                  <a:outerShdw blurRad="38100" dist="38100" dir="2700000" algn="tl">
                    <a:srgbClr val="000000"/>
                  </a:outerShdw>
                </a:effectLst>
              </a:rPr>
              <a:t>eg</a:t>
            </a:r>
            <a:r>
              <a:rPr lang="en-AU" dirty="0">
                <a:effectLst>
                  <a:outerShdw blurRad="38100" dist="38100" dir="2700000" algn="tl">
                    <a:srgbClr val="000000"/>
                  </a:outerShdw>
                </a:effectLst>
              </a:rPr>
              <a:t>. by US &amp; British military in WW1</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it </a:t>
            </a:r>
            <a:r>
              <a:rPr lang="en-AU" sz="2800" b="1" dirty="0">
                <a:effectLst>
                  <a:outerShdw blurRad="38100" dist="38100" dir="2700000" algn="tl">
                    <a:srgbClr val="000000"/>
                  </a:outerShdw>
                </a:effectLst>
              </a:rPr>
              <a:t>can</a:t>
            </a:r>
            <a:r>
              <a:rPr lang="en-AU" sz="2800" dirty="0">
                <a:effectLst>
                  <a:outerShdw blurRad="38100" dist="38100" dir="2700000" algn="tl">
                    <a:srgbClr val="000000"/>
                  </a:outerShdw>
                </a:effectLst>
              </a:rPr>
              <a:t> be broken, given a few hundred letters </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since still has much of plaintext structure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Types of Cryptographic functions</a:t>
            </a:r>
            <a:endParaRPr lang="en-IN" dirty="0"/>
          </a:p>
        </p:txBody>
      </p:sp>
      <p:sp>
        <p:nvSpPr>
          <p:cNvPr id="3" name="Content Placeholder 2"/>
          <p:cNvSpPr>
            <a:spLocks noGrp="1"/>
          </p:cNvSpPr>
          <p:nvPr>
            <p:ph sz="quarter" idx="1"/>
          </p:nvPr>
        </p:nvSpPr>
        <p:spPr/>
        <p:txBody>
          <a:bodyPr/>
          <a:lstStyle/>
          <a:p>
            <a:r>
              <a:rPr lang="en-US" dirty="0">
                <a:latin typeface="Times New Roman" pitchFamily="18" charset="0"/>
              </a:rPr>
              <a:t>Secret Key Cryptography or Symmetric Key </a:t>
            </a:r>
          </a:p>
          <a:p>
            <a:pPr lvl="1">
              <a:buNone/>
            </a:pPr>
            <a:r>
              <a:rPr lang="en-US" dirty="0">
                <a:latin typeface="Times New Roman" pitchFamily="18" charset="0"/>
              </a:rPr>
              <a:t>-One key</a:t>
            </a:r>
          </a:p>
          <a:p>
            <a:r>
              <a:rPr lang="en-US" dirty="0">
                <a:latin typeface="Times New Roman" pitchFamily="18" charset="0"/>
              </a:rPr>
              <a:t>Public Key Cryptography or Asymmetric Key</a:t>
            </a:r>
          </a:p>
          <a:p>
            <a:pPr lvl="1">
              <a:buNone/>
            </a:pPr>
            <a:r>
              <a:rPr lang="en-US" dirty="0">
                <a:latin typeface="Times New Roman" pitchFamily="18" charset="0"/>
              </a:rPr>
              <a:t>-Two keys: public, private</a:t>
            </a:r>
          </a:p>
          <a:p>
            <a:r>
              <a:rPr lang="en-US" dirty="0">
                <a:latin typeface="Times New Roman" pitchFamily="18" charset="0"/>
              </a:rPr>
              <a:t>Hash function</a:t>
            </a:r>
          </a:p>
          <a:p>
            <a:pPr lvl="1">
              <a:buNone/>
            </a:pPr>
            <a:r>
              <a:rPr lang="en-US" dirty="0">
                <a:latin typeface="Times New Roman" pitchFamily="18" charset="0"/>
              </a:rPr>
              <a:t>-No key</a:t>
            </a:r>
          </a:p>
          <a:p>
            <a:pPr>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Vigenère</a:t>
            </a:r>
            <a:r>
              <a:rPr lang="en-IN" dirty="0"/>
              <a:t> Cipher</a:t>
            </a:r>
            <a:br>
              <a:rPr lang="en-IN" dirty="0"/>
            </a:br>
            <a:endParaRPr lang="en-IN" dirty="0"/>
          </a:p>
        </p:txBody>
      </p:sp>
      <p:sp>
        <p:nvSpPr>
          <p:cNvPr id="3" name="Content Placeholder 2"/>
          <p:cNvSpPr>
            <a:spLocks noGrp="1"/>
          </p:cNvSpPr>
          <p:nvPr>
            <p:ph idx="1"/>
          </p:nvPr>
        </p:nvSpPr>
        <p:spPr/>
        <p:txBody>
          <a:bodyPr>
            <a:normAutofit fontScale="92500"/>
          </a:bodyPr>
          <a:lstStyle/>
          <a:p>
            <a:pPr fontAlgn="base"/>
            <a:r>
              <a:rPr lang="en-US" sz="2400" dirty="0" err="1"/>
              <a:t>Vigenere</a:t>
            </a:r>
            <a:r>
              <a:rPr lang="en-US" sz="2400" dirty="0"/>
              <a:t> Cipher is a method of encrypting alphabetic text. It uses a simple form of</a:t>
            </a:r>
            <a:r>
              <a:rPr lang="en-US" sz="2400" u="sng" dirty="0"/>
              <a:t> </a:t>
            </a:r>
            <a:r>
              <a:rPr lang="en-US" sz="2400" u="sng" dirty="0">
                <a:hlinkClick r:id="rId2"/>
              </a:rPr>
              <a:t>polyalphabetic substitution</a:t>
            </a:r>
            <a:r>
              <a:rPr lang="en-US" sz="2400" dirty="0"/>
              <a:t>. A polyalphabetic cipher is any cipher based on substitution, using multiple substitution alphabets .The encryption of the original text is done using the </a:t>
            </a:r>
            <a:r>
              <a:rPr lang="en-US" sz="2400" i="1" u="sng" dirty="0" err="1">
                <a:hlinkClick r:id="rId3"/>
              </a:rPr>
              <a:t>Vigenère</a:t>
            </a:r>
            <a:r>
              <a:rPr lang="en-US" sz="2400" i="1" u="sng" dirty="0">
                <a:hlinkClick r:id="rId3"/>
              </a:rPr>
              <a:t> square or </a:t>
            </a:r>
            <a:r>
              <a:rPr lang="en-US" sz="2400" i="1" u="sng" dirty="0" err="1">
                <a:hlinkClick r:id="rId3"/>
              </a:rPr>
              <a:t>Vigenère</a:t>
            </a:r>
            <a:r>
              <a:rPr lang="en-US" sz="2400" i="1" u="sng" dirty="0">
                <a:hlinkClick r:id="rId3"/>
              </a:rPr>
              <a:t> table</a:t>
            </a:r>
            <a:r>
              <a:rPr lang="en-US" sz="2400" u="sng" dirty="0"/>
              <a:t>. </a:t>
            </a:r>
            <a:r>
              <a:rPr lang="en-US" sz="2400" dirty="0"/>
              <a:t>The table consists of the alphabets written out 26 times in different rows, each alphabet shifted cyclically to the left compared to the previous alphabet, corresponding to the 26 possible</a:t>
            </a:r>
            <a:r>
              <a:rPr lang="en-US" sz="2400" dirty="0">
                <a:hlinkClick r:id="rId4"/>
              </a:rPr>
              <a:t> Caesar Ciphers</a:t>
            </a:r>
            <a:r>
              <a:rPr lang="en-US" sz="2400" dirty="0"/>
              <a:t>.</a:t>
            </a:r>
          </a:p>
          <a:p>
            <a:pPr fontAlgn="base"/>
            <a:r>
              <a:rPr lang="en-US" sz="2400" dirty="0"/>
              <a:t>At different points in the encryption process, the cipher uses a different alphabet from one of the rows.</a:t>
            </a:r>
          </a:p>
          <a:p>
            <a:pPr fontAlgn="base"/>
            <a:r>
              <a:rPr lang="en-US" sz="2400" dirty="0"/>
              <a:t>The alphabet used at each point depends on a repeating keyword.</a:t>
            </a:r>
          </a:p>
          <a:p>
            <a:pPr>
              <a:buNone/>
            </a:pPr>
            <a:endParaRPr lang="en-IN" sz="2400" u="sn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Vigenère</a:t>
            </a:r>
            <a:r>
              <a:rPr lang="en-IN" dirty="0"/>
              <a:t> Cipher</a:t>
            </a:r>
            <a:br>
              <a:rPr lang="en-IN" dirty="0"/>
            </a:br>
            <a:endParaRPr lang="en-IN" dirty="0"/>
          </a:p>
        </p:txBody>
      </p:sp>
      <p:sp>
        <p:nvSpPr>
          <p:cNvPr id="3" name="Content Placeholder 2"/>
          <p:cNvSpPr>
            <a:spLocks noGrp="1"/>
          </p:cNvSpPr>
          <p:nvPr>
            <p:ph idx="1"/>
          </p:nvPr>
        </p:nvSpPr>
        <p:spPr/>
        <p:txBody>
          <a:bodyPr>
            <a:normAutofit/>
          </a:bodyPr>
          <a:lstStyle/>
          <a:p>
            <a:pPr>
              <a:buNone/>
            </a:pPr>
            <a:r>
              <a:rPr lang="en-US" dirty="0"/>
              <a:t>Input : Plaintext : GEEKSFORGEEKS </a:t>
            </a:r>
          </a:p>
          <a:p>
            <a:pPr>
              <a:buNone/>
            </a:pPr>
            <a:r>
              <a:rPr lang="en-US" dirty="0"/>
              <a:t>Keyword : AYUSH </a:t>
            </a:r>
          </a:p>
          <a:p>
            <a:pPr>
              <a:buNone/>
            </a:pPr>
            <a:r>
              <a:rPr lang="en-US" dirty="0"/>
              <a:t>Output : </a:t>
            </a:r>
            <a:r>
              <a:rPr lang="en-US" dirty="0" err="1"/>
              <a:t>Ciphertext</a:t>
            </a:r>
            <a:r>
              <a:rPr lang="en-US" dirty="0"/>
              <a:t> : GCYCZFMLYLEIM</a:t>
            </a:r>
          </a:p>
          <a:p>
            <a:pPr>
              <a:buNone/>
            </a:pPr>
            <a:r>
              <a:rPr lang="en-US" dirty="0"/>
              <a:t> For generating key, the given keyword is repeated in a circular manner until it matches the length of the plain text. The keyword "AYUSH" generates the key "AYUSHAYUSHAYU" The plain text is then encrypted using the process explained below.</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Vigenère</a:t>
            </a:r>
            <a:r>
              <a:rPr lang="en-IN" dirty="0"/>
              <a:t> Cipher</a:t>
            </a:r>
            <a:br>
              <a:rPr lang="en-IN" dirty="0"/>
            </a:br>
            <a:endParaRPr lang="en-IN" dirty="0"/>
          </a:p>
        </p:txBody>
      </p:sp>
      <p:sp>
        <p:nvSpPr>
          <p:cNvPr id="3" name="Content Placeholder 2"/>
          <p:cNvSpPr>
            <a:spLocks noGrp="1"/>
          </p:cNvSpPr>
          <p:nvPr>
            <p:ph idx="1"/>
          </p:nvPr>
        </p:nvSpPr>
        <p:spPr/>
        <p:txBody>
          <a:bodyPr/>
          <a:lstStyle/>
          <a:p>
            <a:pPr>
              <a:buNone/>
            </a:pPr>
            <a:r>
              <a:rPr lang="en-IN" b="1" dirty="0"/>
              <a:t>Encryption</a:t>
            </a:r>
          </a:p>
          <a:p>
            <a:pPr>
              <a:buNone/>
            </a:pPr>
            <a:r>
              <a:rPr lang="en-US" dirty="0"/>
              <a:t>The first letter of the plaintext, G is paired with A, the first letter of the key. So use row G and column A of the </a:t>
            </a:r>
            <a:r>
              <a:rPr lang="en-US" dirty="0" err="1"/>
              <a:t>Vigenère</a:t>
            </a:r>
            <a:r>
              <a:rPr lang="en-US" dirty="0"/>
              <a:t> square, namely G. Similarly, for the second letter of the plaintext, the second letter of the key is used, the letter at row E and column Y is C. The rest of the plaintext is enciphered in a similar fashion.</a:t>
            </a:r>
            <a:endParaRPr lang="en-IN" b="1" dirty="0"/>
          </a:p>
          <a:p>
            <a:pPr>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err="1"/>
              <a:t>Vigenère</a:t>
            </a:r>
            <a:r>
              <a:rPr lang="en-IN" dirty="0"/>
              <a:t> Cipher</a:t>
            </a:r>
            <a:br>
              <a:rPr lang="en-IN" dirty="0"/>
            </a:br>
            <a:endParaRPr lang="en-IN" dirty="0"/>
          </a:p>
        </p:txBody>
      </p:sp>
      <p:pic>
        <p:nvPicPr>
          <p:cNvPr id="1027" name="Picture 3"/>
          <p:cNvPicPr>
            <a:picLocks noGrp="1" noChangeAspect="1" noChangeArrowheads="1"/>
          </p:cNvPicPr>
          <p:nvPr>
            <p:ph idx="1"/>
          </p:nvPr>
        </p:nvPicPr>
        <p:blipFill>
          <a:blip r:embed="rId2"/>
          <a:srcRect/>
          <a:stretch>
            <a:fillRect/>
          </a:stretch>
        </p:blipFill>
        <p:spPr bwMode="auto">
          <a:xfrm>
            <a:off x="914400" y="1600200"/>
            <a:ext cx="7239000" cy="49530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6172200" cy="609600"/>
          </a:xfrm>
        </p:spPr>
        <p:txBody>
          <a:bodyPr>
            <a:normAutofit fontScale="90000"/>
          </a:bodyPr>
          <a:lstStyle/>
          <a:p>
            <a:r>
              <a:rPr lang="en-US" b="1" dirty="0">
                <a:solidFill>
                  <a:schemeClr val="tx1">
                    <a:lumMod val="50000"/>
                    <a:lumOff val="50000"/>
                  </a:schemeClr>
                </a:solidFill>
                <a:effectLst>
                  <a:outerShdw blurRad="38100" dist="38100" dir="2700000" algn="tl">
                    <a:srgbClr val="000000"/>
                  </a:outerShdw>
                </a:effectLst>
              </a:rPr>
              <a:t>Transposition Ciphers</a:t>
            </a:r>
            <a:br>
              <a:rPr lang="en-US" b="1" dirty="0">
                <a:solidFill>
                  <a:schemeClr val="tx1">
                    <a:lumMod val="50000"/>
                    <a:lumOff val="50000"/>
                  </a:schemeClr>
                </a:solidFill>
                <a:effectLst>
                  <a:outerShdw blurRad="38100" dist="38100" dir="2700000" algn="tl">
                    <a:srgbClr val="000000"/>
                  </a:outerShdw>
                </a:effectLst>
              </a:rPr>
            </a:br>
            <a:endParaRPr lang="en-US" dirty="0">
              <a:solidFill>
                <a:schemeClr val="tx1">
                  <a:lumMod val="50000"/>
                  <a:lumOff val="50000"/>
                </a:schemeClr>
              </a:solidFill>
            </a:endParaRPr>
          </a:p>
        </p:txBody>
      </p:sp>
      <p:sp>
        <p:nvSpPr>
          <p:cNvPr id="3" name="Content Placeholder 2"/>
          <p:cNvSpPr>
            <a:spLocks noGrp="1"/>
          </p:cNvSpPr>
          <p:nvPr>
            <p:ph idx="1"/>
          </p:nvPr>
        </p:nvSpPr>
        <p:spPr>
          <a:xfrm>
            <a:off x="228600" y="762000"/>
            <a:ext cx="8610600" cy="5943600"/>
          </a:xfrm>
        </p:spPr>
        <p:txBody>
          <a:bodyPr/>
          <a:lstStyle/>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effectLst>
                <a:outerShdw blurRad="38100" dist="38100" dir="2700000" algn="tl">
                  <a:srgbClr val="000000"/>
                </a:outerShdw>
              </a:effectLst>
            </a:endParaRP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now consider classical </a:t>
            </a:r>
            <a:r>
              <a:rPr lang="en-US" b="1" dirty="0">
                <a:effectLst>
                  <a:outerShdw blurRad="38100" dist="38100" dir="2700000" algn="tl">
                    <a:srgbClr val="000000"/>
                  </a:outerShdw>
                </a:effectLst>
              </a:rPr>
              <a:t>transposition</a:t>
            </a:r>
            <a:r>
              <a:rPr lang="en-US" dirty="0">
                <a:effectLst>
                  <a:outerShdw blurRad="38100" dist="38100" dir="2700000" algn="tl">
                    <a:srgbClr val="000000"/>
                  </a:outerShdw>
                </a:effectLst>
              </a:rPr>
              <a:t> or </a:t>
            </a:r>
            <a:r>
              <a:rPr lang="en-US" b="1" dirty="0">
                <a:effectLst>
                  <a:outerShdw blurRad="38100" dist="38100" dir="2700000" algn="tl">
                    <a:srgbClr val="000000"/>
                  </a:outerShdw>
                </a:effectLst>
              </a:rPr>
              <a:t>permutation</a:t>
            </a:r>
            <a:r>
              <a:rPr lang="en-US" dirty="0">
                <a:effectLst>
                  <a:outerShdw blurRad="38100" dist="38100" dir="2700000" algn="tl">
                    <a:srgbClr val="000000"/>
                  </a:outerShdw>
                </a:effectLst>
              </a:rPr>
              <a:t> ciphers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these hide the message by rearranging the letter order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without altering the actual letters used</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can </a:t>
            </a:r>
            <a:r>
              <a:rPr lang="en-US" dirty="0" err="1">
                <a:effectLst>
                  <a:outerShdw blurRad="38100" dist="38100" dir="2700000" algn="tl">
                    <a:srgbClr val="000000"/>
                  </a:outerShdw>
                </a:effectLst>
              </a:rPr>
              <a:t>recognise</a:t>
            </a:r>
            <a:r>
              <a:rPr lang="en-US" dirty="0">
                <a:effectLst>
                  <a:outerShdw blurRad="38100" dist="38100" dir="2700000" algn="tl">
                    <a:srgbClr val="000000"/>
                  </a:outerShdw>
                </a:effectLst>
              </a:rPr>
              <a:t> these since have the same frequency distribution as the original text </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5715000" cy="944562"/>
          </a:xfrm>
        </p:spPr>
        <p:txBody>
          <a:bodyPr>
            <a:normAutofit fontScale="90000"/>
          </a:bodyPr>
          <a:lstStyle/>
          <a:p>
            <a:r>
              <a:rPr lang="en-US" b="1" dirty="0">
                <a:solidFill>
                  <a:schemeClr val="tx1">
                    <a:lumMod val="65000"/>
                    <a:lumOff val="35000"/>
                  </a:schemeClr>
                </a:solidFill>
                <a:effectLst>
                  <a:outerShdw blurRad="38100" dist="38100" dir="2700000" algn="tl">
                    <a:srgbClr val="000000"/>
                  </a:outerShdw>
                </a:effectLst>
              </a:rPr>
              <a:t>Rail Fence cipher</a:t>
            </a:r>
            <a:br>
              <a:rPr lang="en-US" b="1" dirty="0">
                <a:solidFill>
                  <a:schemeClr val="tx1">
                    <a:lumMod val="65000"/>
                    <a:lumOff val="35000"/>
                  </a:schemeClr>
                </a:solidFill>
                <a:effectLst>
                  <a:outerShdw blurRad="38100" dist="38100" dir="2700000" algn="tl">
                    <a:srgbClr val="000000"/>
                  </a:outerShdw>
                </a:effectLst>
              </a:rPr>
            </a:br>
            <a:endParaRPr lang="en-US" dirty="0">
              <a:solidFill>
                <a:schemeClr val="tx1">
                  <a:lumMod val="65000"/>
                  <a:lumOff val="35000"/>
                </a:schemeClr>
              </a:solidFill>
            </a:endParaRPr>
          </a:p>
        </p:txBody>
      </p:sp>
      <p:sp>
        <p:nvSpPr>
          <p:cNvPr id="3" name="Content Placeholder 2"/>
          <p:cNvSpPr>
            <a:spLocks noGrp="1"/>
          </p:cNvSpPr>
          <p:nvPr>
            <p:ph idx="1"/>
          </p:nvPr>
        </p:nvSpPr>
        <p:spPr>
          <a:xfrm>
            <a:off x="228600" y="762000"/>
            <a:ext cx="8610600" cy="5943600"/>
          </a:xfrm>
        </p:spPr>
        <p:txBody>
          <a:bodyPr/>
          <a:lstStyle/>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dirty="0">
              <a:effectLst>
                <a:outerShdw blurRad="38100" dist="38100" dir="2700000" algn="tl">
                  <a:srgbClr val="000000"/>
                </a:outerShdw>
              </a:effectLst>
            </a:endParaRP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dirty="0">
              <a:effectLst>
                <a:outerShdw blurRad="38100" dist="38100" dir="2700000" algn="tl">
                  <a:srgbClr val="000000"/>
                </a:outerShdw>
              </a:effectLst>
            </a:endParaRP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Message: “meet me after the toga party”</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write message letters out diagonally over a number of rows </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effectLst>
                  <a:outerShdw blurRad="38100" dist="38100" dir="2700000" algn="tl">
                    <a:srgbClr val="000000"/>
                  </a:outerShdw>
                </a:effectLst>
              </a:rPr>
              <a:t>then read off cipher row by row</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err="1">
                <a:effectLst>
                  <a:outerShdw blurRad="38100" dist="38100" dir="2700000" algn="tl">
                    <a:srgbClr val="000000"/>
                  </a:outerShdw>
                </a:effectLst>
              </a:rPr>
              <a:t>eg</a:t>
            </a:r>
            <a:r>
              <a:rPr lang="en-US" sz="2800" dirty="0">
                <a:effectLst>
                  <a:outerShdw blurRad="38100" dist="38100" dir="2700000" algn="tl">
                    <a:srgbClr val="000000"/>
                  </a:outerShdw>
                </a:effectLst>
              </a:rPr>
              <a:t>. write message out as:</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latin typeface="Lucida Console" pitchFamily="49" charset="0"/>
              </a:rPr>
              <a:t>m e m a t r h t g p r y</a:t>
            </a: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latin typeface="Lucida Console" pitchFamily="49" charset="0"/>
              </a:rPr>
              <a:t> e t e f e t e o a </a:t>
            </a:r>
            <a:r>
              <a:rPr lang="en-AU" dirty="0" err="1">
                <a:effectLst>
                  <a:outerShdw blurRad="38100" dist="38100" dir="2700000" algn="tl">
                    <a:srgbClr val="000000"/>
                  </a:outerShdw>
                </a:effectLst>
                <a:latin typeface="Lucida Console" pitchFamily="49" charset="0"/>
              </a:rPr>
              <a:t>a</a:t>
            </a:r>
            <a:r>
              <a:rPr lang="en-AU" dirty="0">
                <a:effectLst>
                  <a:outerShdw blurRad="38100" dist="38100" dir="2700000" algn="tl">
                    <a:srgbClr val="000000"/>
                  </a:outerShdw>
                </a:effectLst>
                <a:latin typeface="Lucida Console" pitchFamily="49" charset="0"/>
              </a:rPr>
              <a:t> t</a:t>
            </a:r>
          </a:p>
          <a:p>
            <a:pPr marL="341313" indent="-341313">
              <a:lnSpc>
                <a:spcPct val="90000"/>
              </a:lnSpc>
              <a:spcBef>
                <a:spcPts val="7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effectLst>
                  <a:outerShdw blurRad="38100" dist="38100" dir="2700000" algn="tl">
                    <a:srgbClr val="000000"/>
                  </a:outerShdw>
                </a:effectLst>
              </a:rPr>
              <a:t>giving </a:t>
            </a:r>
            <a:r>
              <a:rPr lang="en-US" sz="2800" dirty="0" err="1">
                <a:effectLst>
                  <a:outerShdw blurRad="38100" dist="38100" dir="2700000" algn="tl">
                    <a:srgbClr val="000000"/>
                  </a:outerShdw>
                </a:effectLst>
              </a:rPr>
              <a:t>ciphertext</a:t>
            </a:r>
            <a:endParaRPr lang="en-US" sz="2800" dirty="0">
              <a:effectLst>
                <a:outerShdw blurRad="38100" dist="38100" dir="2700000" algn="tl">
                  <a:srgbClr val="000000"/>
                </a:outerShdw>
              </a:effectLst>
            </a:endParaRPr>
          </a:p>
          <a:p>
            <a:pPr lvl="1" indent="-284163">
              <a:lnSpc>
                <a:spcPct val="9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latin typeface="Lucida Console" pitchFamily="49" charset="0"/>
              </a:rPr>
              <a:t>MEMATRHTGPRYETEFETEOAAT</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6858000" cy="868362"/>
          </a:xfrm>
        </p:spPr>
        <p:txBody>
          <a:bodyPr>
            <a:normAutofit fontScale="90000"/>
          </a:bodyPr>
          <a:lstStyle/>
          <a:p>
            <a:r>
              <a:rPr lang="en-US" b="1" dirty="0">
                <a:solidFill>
                  <a:srgbClr val="D9D9FF"/>
                </a:solidFill>
                <a:effectLst>
                  <a:outerShdw blurRad="38100" dist="38100" dir="2700000" algn="tl">
                    <a:srgbClr val="000000"/>
                  </a:outerShdw>
                </a:effectLst>
              </a:rPr>
              <a:t>Row Transposition Ciphers</a:t>
            </a:r>
            <a:br>
              <a:rPr lang="en-US" b="1" dirty="0">
                <a:solidFill>
                  <a:srgbClr val="D9D9FF"/>
                </a:solidFill>
                <a:effectLst>
                  <a:outerShdw blurRad="38100" dist="38100" dir="2700000" algn="tl">
                    <a:srgbClr val="000000"/>
                  </a:outerShdw>
                </a:effectLst>
              </a:rPr>
            </a:br>
            <a:endParaRPr lang="en-US" dirty="0"/>
          </a:p>
        </p:txBody>
      </p:sp>
      <p:sp>
        <p:nvSpPr>
          <p:cNvPr id="3" name="Content Placeholder 2"/>
          <p:cNvSpPr>
            <a:spLocks noGrp="1"/>
          </p:cNvSpPr>
          <p:nvPr>
            <p:ph idx="1"/>
          </p:nvPr>
        </p:nvSpPr>
        <p:spPr>
          <a:xfrm>
            <a:off x="457200" y="914400"/>
            <a:ext cx="8229600" cy="5791200"/>
          </a:xfrm>
        </p:spPr>
        <p:txBody>
          <a:bodyPr/>
          <a:lstStyle/>
          <a:p>
            <a:pPr marL="341313" indent="-341313">
              <a:lnSpc>
                <a:spcPct val="8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effectLst>
                <a:outerShdw blurRad="38100" dist="38100" dir="2700000" algn="tl">
                  <a:srgbClr val="000000"/>
                </a:outerShdw>
              </a:effectLst>
            </a:endParaRPr>
          </a:p>
          <a:p>
            <a:pPr marL="341313" indent="-341313">
              <a:lnSpc>
                <a:spcPct val="8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effectLst>
                <a:outerShdw blurRad="38100" dist="38100" dir="2700000" algn="tl">
                  <a:srgbClr val="000000"/>
                </a:outerShdw>
              </a:effectLst>
            </a:endParaRPr>
          </a:p>
          <a:p>
            <a:pPr marL="341313" indent="-341313">
              <a:lnSpc>
                <a:spcPct val="8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ffectLst>
                  <a:outerShdw blurRad="38100" dist="38100" dir="2700000" algn="tl">
                    <a:srgbClr val="000000"/>
                  </a:outerShdw>
                </a:effectLst>
              </a:rPr>
              <a:t>is a more complex transposition</a:t>
            </a:r>
          </a:p>
          <a:p>
            <a:pPr marL="341313" indent="-341313">
              <a:lnSpc>
                <a:spcPct val="8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write letters of message out in rows over a specified number of columns</a:t>
            </a:r>
          </a:p>
          <a:p>
            <a:pPr marL="341313" indent="-341313">
              <a:lnSpc>
                <a:spcPct val="80000"/>
              </a:lnSpc>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effectLst>
                  <a:outerShdw blurRad="38100" dist="38100" dir="2700000" algn="tl">
                    <a:srgbClr val="000000"/>
                  </a:outerShdw>
                </a:effectLst>
              </a:rPr>
              <a:t>then reorder the columns according to some key before reading off the rows</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effectLst>
                  <a:outerShdw blurRad="38100" dist="38100" dir="2700000" algn="tl">
                    <a:srgbClr val="000000"/>
                  </a:outerShdw>
                </a:effectLst>
                <a:latin typeface="Lucida Console" pitchFamily="49" charset="0"/>
              </a:rPr>
              <a:t>Key: </a:t>
            </a:r>
            <a:r>
              <a:rPr lang="en-US" sz="2000" dirty="0">
                <a:effectLst>
                  <a:outerShdw blurRad="38100" dist="38100" dir="2700000" algn="tl">
                    <a:srgbClr val="000000"/>
                  </a:outerShdw>
                </a:effectLst>
                <a:latin typeface="Lucida Console" pitchFamily="49" charset="0"/>
              </a:rPr>
              <a:t>4312567</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effectLst>
                  <a:outerShdw blurRad="38100" dist="38100" dir="2700000" algn="tl">
                    <a:srgbClr val="000000"/>
                  </a:outerShdw>
                </a:effectLst>
                <a:latin typeface="Lucida Console" pitchFamily="49" charset="0"/>
              </a:rPr>
              <a:t>Column Out 4 3 1 2 5 6 7</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effectLst>
                  <a:outerShdw blurRad="38100" dist="38100" dir="2700000" algn="tl">
                    <a:srgbClr val="000000"/>
                  </a:outerShdw>
                </a:effectLst>
                <a:latin typeface="Lucida Console" pitchFamily="49" charset="0"/>
              </a:rPr>
              <a:t>Plaintext: a t </a:t>
            </a:r>
            <a:r>
              <a:rPr lang="en-AU" sz="2000" dirty="0" err="1">
                <a:effectLst>
                  <a:outerShdw blurRad="38100" dist="38100" dir="2700000" algn="tl">
                    <a:srgbClr val="000000"/>
                  </a:outerShdw>
                </a:effectLst>
                <a:latin typeface="Lucida Console" pitchFamily="49" charset="0"/>
              </a:rPr>
              <a:t>t</a:t>
            </a:r>
            <a:r>
              <a:rPr lang="en-AU" sz="2000" dirty="0">
                <a:effectLst>
                  <a:outerShdw blurRad="38100" dist="38100" dir="2700000" algn="tl">
                    <a:srgbClr val="000000"/>
                  </a:outerShdw>
                </a:effectLst>
                <a:latin typeface="Lucida Console" pitchFamily="49" charset="0"/>
              </a:rPr>
              <a:t> a c k p</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effectLst>
                  <a:outerShdw blurRad="38100" dist="38100" dir="2700000" algn="tl">
                    <a:srgbClr val="000000"/>
                  </a:outerShdw>
                </a:effectLst>
                <a:latin typeface="Lucida Console" pitchFamily="49" charset="0"/>
              </a:rPr>
              <a:t>           o s t p o n e</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effectLst>
                  <a:outerShdw blurRad="38100" dist="38100" dir="2700000" algn="tl">
                    <a:srgbClr val="000000"/>
                  </a:outerShdw>
                </a:effectLst>
                <a:latin typeface="Lucida Console" pitchFamily="49" charset="0"/>
              </a:rPr>
              <a:t>           d u n t </a:t>
            </a:r>
            <a:r>
              <a:rPr lang="en-AU" sz="2000" dirty="0" err="1">
                <a:effectLst>
                  <a:outerShdw blurRad="38100" dist="38100" dir="2700000" algn="tl">
                    <a:srgbClr val="000000"/>
                  </a:outerShdw>
                </a:effectLst>
                <a:latin typeface="Lucida Console" pitchFamily="49" charset="0"/>
              </a:rPr>
              <a:t>i</a:t>
            </a:r>
            <a:r>
              <a:rPr lang="en-AU" sz="2000" dirty="0">
                <a:effectLst>
                  <a:outerShdw blurRad="38100" dist="38100" dir="2700000" algn="tl">
                    <a:srgbClr val="000000"/>
                  </a:outerShdw>
                </a:effectLst>
                <a:latin typeface="Lucida Console" pitchFamily="49" charset="0"/>
              </a:rPr>
              <a:t> l t</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effectLst>
                  <a:outerShdw blurRad="38100" dist="38100" dir="2700000" algn="tl">
                    <a:srgbClr val="000000"/>
                  </a:outerShdw>
                </a:effectLst>
                <a:latin typeface="Lucida Console" pitchFamily="49" charset="0"/>
              </a:rPr>
              <a:t>           w o a m x y z</a:t>
            </a:r>
          </a:p>
          <a:p>
            <a:pPr lvl="1" indent="-284163">
              <a:lnSpc>
                <a:spcPct val="80000"/>
              </a:lnSpc>
              <a:spcBef>
                <a:spcPts val="5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err="1">
                <a:effectLst>
                  <a:outerShdw blurRad="38100" dist="38100" dir="2700000" algn="tl">
                    <a:srgbClr val="000000"/>
                  </a:outerShdw>
                </a:effectLst>
                <a:latin typeface="Lucida Console" pitchFamily="49" charset="0"/>
              </a:rPr>
              <a:t>Ciphertext</a:t>
            </a:r>
            <a:r>
              <a:rPr lang="en-AU" sz="2000" dirty="0">
                <a:effectLst>
                  <a:outerShdw blurRad="38100" dist="38100" dir="2700000" algn="tl">
                    <a:srgbClr val="000000"/>
                  </a:outerShdw>
                </a:effectLst>
                <a:latin typeface="Lucida Console" pitchFamily="49" charset="0"/>
              </a:rPr>
              <a:t>: TTNAAPTMTSUOAODWCOIXKNLYPETZ</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Steganography</a:t>
            </a:r>
            <a:endParaRPr lang="en-IN" dirty="0"/>
          </a:p>
        </p:txBody>
      </p:sp>
      <p:sp>
        <p:nvSpPr>
          <p:cNvPr id="3" name="Content Placeholder 2"/>
          <p:cNvSpPr>
            <a:spLocks noGrp="1"/>
          </p:cNvSpPr>
          <p:nvPr>
            <p:ph sz="quarter" idx="1"/>
          </p:nvPr>
        </p:nvSpPr>
        <p:spPr>
          <a:xfrm>
            <a:off x="612648" y="1600200"/>
            <a:ext cx="8153400" cy="5029200"/>
          </a:xfrm>
        </p:spPr>
        <p:txBody>
          <a:bodyPr>
            <a:normAutofit fontScale="92500" lnSpcReduction="20000"/>
          </a:bodyPr>
          <a:lstStyle/>
          <a:p>
            <a:pPr>
              <a:buNone/>
            </a:pPr>
            <a:r>
              <a:rPr lang="en-US" b="1" dirty="0" err="1"/>
              <a:t>Steganography</a:t>
            </a:r>
            <a:r>
              <a:rPr lang="en-US" dirty="0"/>
              <a:t> is a method of hiding secret data, by embedding it into an audio, video, image or text file. ... It is one of the methods employed to protect secret or sensitive data from malicious attacks.</a:t>
            </a:r>
          </a:p>
          <a:p>
            <a:pPr>
              <a:buNone/>
            </a:pPr>
            <a:r>
              <a:rPr lang="en-US" dirty="0"/>
              <a:t>The word </a:t>
            </a:r>
            <a:r>
              <a:rPr lang="en-US" b="1" dirty="0" err="1"/>
              <a:t>Steganography</a:t>
            </a:r>
            <a:r>
              <a:rPr lang="en-US" dirty="0"/>
              <a:t> is derived from two Greek words- ‘</a:t>
            </a:r>
            <a:r>
              <a:rPr lang="en-US" dirty="0" err="1"/>
              <a:t>stegos</a:t>
            </a:r>
            <a:r>
              <a:rPr lang="en-US" dirty="0"/>
              <a:t>’ meaning ‘to cover’ and ‘</a:t>
            </a:r>
            <a:r>
              <a:rPr lang="en-US" dirty="0" err="1"/>
              <a:t>grayfia</a:t>
            </a:r>
            <a:r>
              <a:rPr lang="en-US" dirty="0"/>
              <a:t>’, meaning ‘writing’, thus translating to ‘covered writing’, or ‘hidden writing’.</a:t>
            </a:r>
          </a:p>
          <a:p>
            <a:pPr>
              <a:buNone/>
            </a:pPr>
            <a:r>
              <a:rPr lang="en-US" dirty="0"/>
              <a:t>Cryptography and </a:t>
            </a:r>
            <a:r>
              <a:rPr lang="en-US" dirty="0" err="1"/>
              <a:t>steganography</a:t>
            </a:r>
            <a:r>
              <a:rPr lang="en-US" dirty="0"/>
              <a:t> are both methods used to hide or protect secret data. However, they differ in the respect that cryptography makes the data unreadable, or hides the </a:t>
            </a:r>
            <a:r>
              <a:rPr lang="en-US" i="1" dirty="0"/>
              <a:t>meaning </a:t>
            </a:r>
            <a:r>
              <a:rPr lang="en-US" dirty="0"/>
              <a:t>of the data, while </a:t>
            </a:r>
            <a:r>
              <a:rPr lang="en-US" dirty="0" err="1"/>
              <a:t>steganography</a:t>
            </a:r>
            <a:r>
              <a:rPr lang="en-US" dirty="0"/>
              <a:t> hides the </a:t>
            </a:r>
            <a:r>
              <a:rPr lang="en-US" i="1" dirty="0"/>
              <a:t>existence </a:t>
            </a:r>
            <a:r>
              <a:rPr lang="en-US" dirty="0"/>
              <a:t>of the data.</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Secret Key Cryptography</a:t>
            </a:r>
            <a:endParaRPr lang="en-IN" dirty="0"/>
          </a:p>
        </p:txBody>
      </p:sp>
      <p:sp>
        <p:nvSpPr>
          <p:cNvPr id="3" name="Content Placeholder 2"/>
          <p:cNvSpPr>
            <a:spLocks noGrp="1"/>
          </p:cNvSpPr>
          <p:nvPr>
            <p:ph idx="1"/>
          </p:nvPr>
        </p:nvSpPr>
        <p:spPr>
          <a:xfrm>
            <a:off x="228600" y="1600200"/>
            <a:ext cx="8686800" cy="3581399"/>
          </a:xfrm>
        </p:spPr>
        <p:txBody>
          <a:bodyPr/>
          <a:lstStyle/>
          <a:p>
            <a:pPr>
              <a:buNone/>
            </a:pPr>
            <a:endParaRPr lang="en-US" dirty="0"/>
          </a:p>
          <a:p>
            <a:pPr>
              <a:buNone/>
            </a:pPr>
            <a:endParaRPr lang="en-IN" dirty="0"/>
          </a:p>
        </p:txBody>
      </p:sp>
      <p:sp>
        <p:nvSpPr>
          <p:cNvPr id="4" name="Rectangle 4"/>
          <p:cNvSpPr txBox="1">
            <a:spLocks noChangeArrowheads="1"/>
          </p:cNvSpPr>
          <p:nvPr/>
        </p:nvSpPr>
        <p:spPr>
          <a:xfrm>
            <a:off x="152400" y="1828800"/>
            <a:ext cx="1524000" cy="5334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mn-cs"/>
              </a:rPr>
              <a:t>plaintext</a:t>
            </a:r>
          </a:p>
        </p:txBody>
      </p:sp>
      <p:sp>
        <p:nvSpPr>
          <p:cNvPr id="5" name="Line 5"/>
          <p:cNvSpPr>
            <a:spLocks noChangeShapeType="1"/>
          </p:cNvSpPr>
          <p:nvPr/>
        </p:nvSpPr>
        <p:spPr bwMode="auto">
          <a:xfrm>
            <a:off x="1981200" y="2133600"/>
            <a:ext cx="1600200" cy="0"/>
          </a:xfrm>
          <a:prstGeom prst="line">
            <a:avLst/>
          </a:prstGeom>
          <a:noFill/>
          <a:ln w="9525">
            <a:solidFill>
              <a:schemeClr val="tx1"/>
            </a:solidFill>
            <a:round/>
            <a:headEnd/>
            <a:tailEnd type="triangle" w="med" len="med"/>
          </a:ln>
        </p:spPr>
        <p:txBody>
          <a:bodyPr/>
          <a:lstStyle/>
          <a:p>
            <a:endParaRPr lang="en-IN"/>
          </a:p>
        </p:txBody>
      </p:sp>
      <p:sp>
        <p:nvSpPr>
          <p:cNvPr id="6" name="Rectangle 6"/>
          <p:cNvSpPr>
            <a:spLocks noChangeArrowheads="1"/>
          </p:cNvSpPr>
          <p:nvPr/>
        </p:nvSpPr>
        <p:spPr bwMode="auto">
          <a:xfrm>
            <a:off x="1828800" y="1600200"/>
            <a:ext cx="1828800" cy="457200"/>
          </a:xfrm>
          <a:prstGeom prst="rect">
            <a:avLst/>
          </a:prstGeom>
          <a:noFill/>
          <a:ln w="9525">
            <a:noFill/>
            <a:miter lim="800000"/>
            <a:headEnd/>
            <a:tailEnd/>
          </a:ln>
        </p:spPr>
        <p:txBody>
          <a:bodyPr/>
          <a:lstStyle/>
          <a:p>
            <a:pPr marL="342900" indent="-342900">
              <a:lnSpc>
                <a:spcPct val="90000"/>
              </a:lnSpc>
              <a:spcBef>
                <a:spcPct val="20000"/>
              </a:spcBef>
            </a:pPr>
            <a:r>
              <a:rPr lang="en-US" sz="2800" dirty="0" err="1">
                <a:latin typeface="Times New Roman" pitchFamily="18" charset="0"/>
              </a:rPr>
              <a:t>encrypion</a:t>
            </a:r>
            <a:endParaRPr lang="en-US" sz="2800" dirty="0">
              <a:latin typeface="Times New Roman" pitchFamily="18" charset="0"/>
            </a:endParaRPr>
          </a:p>
        </p:txBody>
      </p:sp>
      <p:sp>
        <p:nvSpPr>
          <p:cNvPr id="7" name="Rectangle 7"/>
          <p:cNvSpPr>
            <a:spLocks noChangeArrowheads="1"/>
          </p:cNvSpPr>
          <p:nvPr/>
        </p:nvSpPr>
        <p:spPr bwMode="auto">
          <a:xfrm>
            <a:off x="3810000" y="1828800"/>
            <a:ext cx="1752600" cy="533400"/>
          </a:xfrm>
          <a:prstGeom prst="rect">
            <a:avLst/>
          </a:prstGeom>
          <a:noFill/>
          <a:ln w="9525">
            <a:noFill/>
            <a:miter lim="800000"/>
            <a:headEnd/>
            <a:tailEnd/>
          </a:ln>
        </p:spPr>
        <p:txBody>
          <a:bodyPr/>
          <a:lstStyle/>
          <a:p>
            <a:pPr marL="342900" indent="-342900">
              <a:lnSpc>
                <a:spcPct val="90000"/>
              </a:lnSpc>
              <a:spcBef>
                <a:spcPct val="20000"/>
              </a:spcBef>
            </a:pPr>
            <a:r>
              <a:rPr lang="en-US" sz="2800" dirty="0" err="1">
                <a:latin typeface="Times New Roman" pitchFamily="18" charset="0"/>
              </a:rPr>
              <a:t>ciphertext</a:t>
            </a:r>
            <a:endParaRPr lang="en-US" sz="2800" dirty="0">
              <a:latin typeface="Times New Roman" pitchFamily="18" charset="0"/>
            </a:endParaRPr>
          </a:p>
        </p:txBody>
      </p:sp>
      <p:sp>
        <p:nvSpPr>
          <p:cNvPr id="8" name="Line 8"/>
          <p:cNvSpPr>
            <a:spLocks noChangeShapeType="1"/>
          </p:cNvSpPr>
          <p:nvPr/>
        </p:nvSpPr>
        <p:spPr bwMode="auto">
          <a:xfrm>
            <a:off x="5638800" y="2133600"/>
            <a:ext cx="1600200" cy="0"/>
          </a:xfrm>
          <a:prstGeom prst="line">
            <a:avLst/>
          </a:prstGeom>
          <a:noFill/>
          <a:ln w="9525">
            <a:solidFill>
              <a:schemeClr val="tx1"/>
            </a:solidFill>
            <a:round/>
            <a:headEnd/>
            <a:tailEnd type="triangle" w="med" len="med"/>
          </a:ln>
        </p:spPr>
        <p:txBody>
          <a:bodyPr/>
          <a:lstStyle/>
          <a:p>
            <a:endParaRPr lang="en-IN"/>
          </a:p>
        </p:txBody>
      </p:sp>
      <p:sp>
        <p:nvSpPr>
          <p:cNvPr id="9" name="Rectangle 9"/>
          <p:cNvSpPr>
            <a:spLocks noChangeArrowheads="1"/>
          </p:cNvSpPr>
          <p:nvPr/>
        </p:nvSpPr>
        <p:spPr bwMode="auto">
          <a:xfrm>
            <a:off x="5486400" y="1600200"/>
            <a:ext cx="1828800" cy="457200"/>
          </a:xfrm>
          <a:prstGeom prst="rect">
            <a:avLst/>
          </a:prstGeom>
          <a:noFill/>
          <a:ln w="9525">
            <a:noFill/>
            <a:miter lim="800000"/>
            <a:headEnd/>
            <a:tailEnd/>
          </a:ln>
        </p:spPr>
        <p:txBody>
          <a:bodyPr/>
          <a:lstStyle/>
          <a:p>
            <a:pPr marL="342900" indent="-342900">
              <a:lnSpc>
                <a:spcPct val="90000"/>
              </a:lnSpc>
              <a:spcBef>
                <a:spcPct val="20000"/>
              </a:spcBef>
            </a:pPr>
            <a:r>
              <a:rPr lang="en-US" sz="2800">
                <a:latin typeface="Times New Roman" pitchFamily="18" charset="0"/>
              </a:rPr>
              <a:t>decryption</a:t>
            </a:r>
          </a:p>
        </p:txBody>
      </p:sp>
      <p:sp>
        <p:nvSpPr>
          <p:cNvPr id="10" name="Rectangle 10"/>
          <p:cNvSpPr>
            <a:spLocks noChangeArrowheads="1"/>
          </p:cNvSpPr>
          <p:nvPr/>
        </p:nvSpPr>
        <p:spPr bwMode="auto">
          <a:xfrm>
            <a:off x="7467600" y="1828800"/>
            <a:ext cx="1524000" cy="533400"/>
          </a:xfrm>
          <a:prstGeom prst="rect">
            <a:avLst/>
          </a:prstGeom>
          <a:noFill/>
          <a:ln w="9525">
            <a:noFill/>
            <a:miter lim="800000"/>
            <a:headEnd/>
            <a:tailEnd/>
          </a:ln>
        </p:spPr>
        <p:txBody>
          <a:bodyPr/>
          <a:lstStyle/>
          <a:p>
            <a:pPr marL="342900" indent="-342900">
              <a:lnSpc>
                <a:spcPct val="90000"/>
              </a:lnSpc>
              <a:spcBef>
                <a:spcPct val="20000"/>
              </a:spcBef>
            </a:pPr>
            <a:r>
              <a:rPr lang="en-US" sz="2800" dirty="0">
                <a:latin typeface="Times New Roman" pitchFamily="18" charset="0"/>
              </a:rPr>
              <a:t>plaintext</a:t>
            </a:r>
          </a:p>
        </p:txBody>
      </p:sp>
      <p:sp>
        <p:nvSpPr>
          <p:cNvPr id="11" name="Rectangle 11"/>
          <p:cNvSpPr>
            <a:spLocks noChangeArrowheads="1"/>
          </p:cNvSpPr>
          <p:nvPr/>
        </p:nvSpPr>
        <p:spPr bwMode="auto">
          <a:xfrm>
            <a:off x="2362200" y="2590800"/>
            <a:ext cx="838200" cy="533400"/>
          </a:xfrm>
          <a:prstGeom prst="rect">
            <a:avLst/>
          </a:prstGeom>
          <a:noFill/>
          <a:ln w="9525">
            <a:noFill/>
            <a:miter lim="800000"/>
            <a:headEnd/>
            <a:tailEnd/>
          </a:ln>
        </p:spPr>
        <p:txBody>
          <a:bodyPr/>
          <a:lstStyle/>
          <a:p>
            <a:pPr marL="342900" indent="-342900">
              <a:lnSpc>
                <a:spcPct val="90000"/>
              </a:lnSpc>
              <a:spcBef>
                <a:spcPct val="20000"/>
              </a:spcBef>
            </a:pPr>
            <a:r>
              <a:rPr lang="en-US" sz="2800" dirty="0">
                <a:latin typeface="Times New Roman" pitchFamily="18" charset="0"/>
              </a:rPr>
              <a:t>key</a:t>
            </a:r>
          </a:p>
        </p:txBody>
      </p:sp>
      <p:sp>
        <p:nvSpPr>
          <p:cNvPr id="12" name="Line 12"/>
          <p:cNvSpPr>
            <a:spLocks noChangeShapeType="1"/>
          </p:cNvSpPr>
          <p:nvPr/>
        </p:nvSpPr>
        <p:spPr bwMode="auto">
          <a:xfrm flipV="1">
            <a:off x="2667000" y="2209800"/>
            <a:ext cx="0" cy="304800"/>
          </a:xfrm>
          <a:prstGeom prst="line">
            <a:avLst/>
          </a:prstGeom>
          <a:noFill/>
          <a:ln w="9525">
            <a:solidFill>
              <a:schemeClr val="tx1"/>
            </a:solidFill>
            <a:round/>
            <a:headEnd/>
            <a:tailEnd type="triangle" w="med" len="med"/>
          </a:ln>
        </p:spPr>
        <p:txBody>
          <a:bodyPr/>
          <a:lstStyle/>
          <a:p>
            <a:endParaRPr lang="en-IN"/>
          </a:p>
        </p:txBody>
      </p:sp>
      <p:sp>
        <p:nvSpPr>
          <p:cNvPr id="13" name="Rectangle 13"/>
          <p:cNvSpPr>
            <a:spLocks noChangeArrowheads="1"/>
          </p:cNvSpPr>
          <p:nvPr/>
        </p:nvSpPr>
        <p:spPr bwMode="auto">
          <a:xfrm>
            <a:off x="6096000" y="2590800"/>
            <a:ext cx="838200" cy="533400"/>
          </a:xfrm>
          <a:prstGeom prst="rect">
            <a:avLst/>
          </a:prstGeom>
          <a:noFill/>
          <a:ln w="9525">
            <a:noFill/>
            <a:miter lim="800000"/>
            <a:headEnd/>
            <a:tailEnd/>
          </a:ln>
        </p:spPr>
        <p:txBody>
          <a:bodyPr/>
          <a:lstStyle/>
          <a:p>
            <a:pPr marL="342900" indent="-342900">
              <a:lnSpc>
                <a:spcPct val="90000"/>
              </a:lnSpc>
              <a:spcBef>
                <a:spcPct val="20000"/>
              </a:spcBef>
            </a:pPr>
            <a:r>
              <a:rPr lang="en-US" sz="2800" dirty="0">
                <a:latin typeface="Times New Roman" pitchFamily="18" charset="0"/>
              </a:rPr>
              <a:t>key</a:t>
            </a:r>
          </a:p>
        </p:txBody>
      </p:sp>
      <p:sp>
        <p:nvSpPr>
          <p:cNvPr id="14" name="Line 14"/>
          <p:cNvSpPr>
            <a:spLocks noChangeShapeType="1"/>
          </p:cNvSpPr>
          <p:nvPr/>
        </p:nvSpPr>
        <p:spPr bwMode="auto">
          <a:xfrm flipV="1">
            <a:off x="6400800" y="2209800"/>
            <a:ext cx="0" cy="304800"/>
          </a:xfrm>
          <a:prstGeom prst="line">
            <a:avLst/>
          </a:prstGeom>
          <a:noFill/>
          <a:ln w="9525">
            <a:solidFill>
              <a:schemeClr val="tx1"/>
            </a:solidFill>
            <a:round/>
            <a:headEnd/>
            <a:tailEnd type="triangle" w="med" len="med"/>
          </a:ln>
        </p:spPr>
        <p:txBody>
          <a:bodyPr/>
          <a:lstStyle/>
          <a:p>
            <a:endParaRPr lang="en-IN"/>
          </a:p>
        </p:txBody>
      </p:sp>
      <p:sp>
        <p:nvSpPr>
          <p:cNvPr id="15" name="Rectangle 18"/>
          <p:cNvSpPr>
            <a:spLocks noChangeArrowheads="1"/>
          </p:cNvSpPr>
          <p:nvPr/>
        </p:nvSpPr>
        <p:spPr bwMode="auto">
          <a:xfrm>
            <a:off x="3886200" y="2590800"/>
            <a:ext cx="1905000" cy="533400"/>
          </a:xfrm>
          <a:prstGeom prst="rect">
            <a:avLst/>
          </a:prstGeom>
          <a:noFill/>
          <a:ln w="9525">
            <a:noFill/>
            <a:miter lim="800000"/>
            <a:headEnd/>
            <a:tailEnd/>
          </a:ln>
        </p:spPr>
        <p:txBody>
          <a:bodyPr/>
          <a:lstStyle/>
          <a:p>
            <a:pPr marL="342900" indent="-342900">
              <a:lnSpc>
                <a:spcPct val="90000"/>
              </a:lnSpc>
              <a:spcBef>
                <a:spcPct val="20000"/>
              </a:spcBef>
            </a:pPr>
            <a:r>
              <a:rPr lang="en-US" sz="2800" dirty="0">
                <a:latin typeface="Times New Roman" pitchFamily="18" charset="0"/>
              </a:rPr>
              <a:t>same key</a:t>
            </a:r>
          </a:p>
        </p:txBody>
      </p:sp>
      <p:sp>
        <p:nvSpPr>
          <p:cNvPr id="16" name="Line 19"/>
          <p:cNvSpPr>
            <a:spLocks noChangeShapeType="1"/>
          </p:cNvSpPr>
          <p:nvPr/>
        </p:nvSpPr>
        <p:spPr bwMode="auto">
          <a:xfrm flipV="1">
            <a:off x="5715000" y="2819400"/>
            <a:ext cx="381000" cy="0"/>
          </a:xfrm>
          <a:prstGeom prst="line">
            <a:avLst/>
          </a:prstGeom>
          <a:noFill/>
          <a:ln w="9525">
            <a:solidFill>
              <a:schemeClr val="tx1"/>
            </a:solidFill>
            <a:round/>
            <a:headEnd/>
            <a:tailEnd type="triangle" w="med" len="med"/>
          </a:ln>
        </p:spPr>
        <p:txBody>
          <a:bodyPr/>
          <a:lstStyle/>
          <a:p>
            <a:endParaRPr lang="en-IN"/>
          </a:p>
        </p:txBody>
      </p:sp>
      <p:sp>
        <p:nvSpPr>
          <p:cNvPr id="17" name="Line 20"/>
          <p:cNvSpPr>
            <a:spLocks noChangeShapeType="1"/>
          </p:cNvSpPr>
          <p:nvPr/>
        </p:nvSpPr>
        <p:spPr bwMode="auto">
          <a:xfrm flipH="1">
            <a:off x="3276600" y="2819400"/>
            <a:ext cx="38100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Public Key Cryptography</a:t>
            </a:r>
            <a:endParaRPr lang="en-IN" dirty="0"/>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IN" dirty="0"/>
          </a:p>
        </p:txBody>
      </p:sp>
      <p:sp>
        <p:nvSpPr>
          <p:cNvPr id="35" name="Rectangle 4"/>
          <p:cNvSpPr txBox="1">
            <a:spLocks noChangeArrowheads="1"/>
          </p:cNvSpPr>
          <p:nvPr/>
        </p:nvSpPr>
        <p:spPr>
          <a:xfrm>
            <a:off x="152400" y="1447800"/>
            <a:ext cx="1524000" cy="5334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Times New Roman" pitchFamily="18" charset="0"/>
                <a:ea typeface="+mn-ea"/>
                <a:cs typeface="+mn-cs"/>
              </a:rPr>
              <a:t>plaintext</a:t>
            </a:r>
          </a:p>
        </p:txBody>
      </p:sp>
      <p:sp>
        <p:nvSpPr>
          <p:cNvPr id="36" name="Line 5"/>
          <p:cNvSpPr>
            <a:spLocks noChangeShapeType="1"/>
          </p:cNvSpPr>
          <p:nvPr/>
        </p:nvSpPr>
        <p:spPr bwMode="auto">
          <a:xfrm>
            <a:off x="1981200" y="1752600"/>
            <a:ext cx="1600200" cy="0"/>
          </a:xfrm>
          <a:prstGeom prst="line">
            <a:avLst/>
          </a:prstGeom>
          <a:noFill/>
          <a:ln w="9525">
            <a:solidFill>
              <a:schemeClr val="tx1"/>
            </a:solidFill>
            <a:round/>
            <a:headEnd/>
            <a:tailEnd type="triangle" w="med" len="med"/>
          </a:ln>
        </p:spPr>
        <p:txBody>
          <a:bodyPr/>
          <a:lstStyle/>
          <a:p>
            <a:endParaRPr lang="en-IN"/>
          </a:p>
        </p:txBody>
      </p:sp>
      <p:sp>
        <p:nvSpPr>
          <p:cNvPr id="37" name="Rectangle 6"/>
          <p:cNvSpPr>
            <a:spLocks noChangeArrowheads="1"/>
          </p:cNvSpPr>
          <p:nvPr/>
        </p:nvSpPr>
        <p:spPr bwMode="auto">
          <a:xfrm>
            <a:off x="1828800" y="1219200"/>
            <a:ext cx="1828800" cy="457200"/>
          </a:xfrm>
          <a:prstGeom prst="rect">
            <a:avLst/>
          </a:prstGeom>
          <a:noFill/>
          <a:ln w="9525">
            <a:noFill/>
            <a:miter lim="800000"/>
            <a:headEnd/>
            <a:tailEnd/>
          </a:ln>
        </p:spPr>
        <p:txBody>
          <a:bodyPr/>
          <a:lstStyle/>
          <a:p>
            <a:pPr marL="342900" indent="-342900">
              <a:lnSpc>
                <a:spcPct val="90000"/>
              </a:lnSpc>
              <a:spcBef>
                <a:spcPct val="20000"/>
              </a:spcBef>
            </a:pPr>
            <a:r>
              <a:rPr lang="en-US" sz="2800" dirty="0">
                <a:latin typeface="Times New Roman" pitchFamily="18" charset="0"/>
              </a:rPr>
              <a:t>encryption</a:t>
            </a:r>
          </a:p>
        </p:txBody>
      </p:sp>
      <p:sp>
        <p:nvSpPr>
          <p:cNvPr id="38" name="Rectangle 7"/>
          <p:cNvSpPr>
            <a:spLocks noChangeArrowheads="1"/>
          </p:cNvSpPr>
          <p:nvPr/>
        </p:nvSpPr>
        <p:spPr bwMode="auto">
          <a:xfrm>
            <a:off x="3810000" y="1447800"/>
            <a:ext cx="1752600" cy="533400"/>
          </a:xfrm>
          <a:prstGeom prst="rect">
            <a:avLst/>
          </a:prstGeom>
          <a:noFill/>
          <a:ln w="9525">
            <a:noFill/>
            <a:miter lim="800000"/>
            <a:headEnd/>
            <a:tailEnd/>
          </a:ln>
        </p:spPr>
        <p:txBody>
          <a:bodyPr/>
          <a:lstStyle/>
          <a:p>
            <a:pPr marL="342900" indent="-342900">
              <a:lnSpc>
                <a:spcPct val="90000"/>
              </a:lnSpc>
              <a:spcBef>
                <a:spcPct val="20000"/>
              </a:spcBef>
            </a:pPr>
            <a:r>
              <a:rPr lang="en-US" sz="2800">
                <a:latin typeface="Times New Roman" pitchFamily="18" charset="0"/>
              </a:rPr>
              <a:t>ciphertext</a:t>
            </a:r>
          </a:p>
        </p:txBody>
      </p:sp>
      <p:sp>
        <p:nvSpPr>
          <p:cNvPr id="39" name="Line 8"/>
          <p:cNvSpPr>
            <a:spLocks noChangeShapeType="1"/>
          </p:cNvSpPr>
          <p:nvPr/>
        </p:nvSpPr>
        <p:spPr bwMode="auto">
          <a:xfrm>
            <a:off x="5638800" y="1752600"/>
            <a:ext cx="1600200" cy="0"/>
          </a:xfrm>
          <a:prstGeom prst="line">
            <a:avLst/>
          </a:prstGeom>
          <a:noFill/>
          <a:ln w="9525">
            <a:solidFill>
              <a:schemeClr val="tx1"/>
            </a:solidFill>
            <a:round/>
            <a:headEnd/>
            <a:tailEnd type="triangle" w="med" len="med"/>
          </a:ln>
        </p:spPr>
        <p:txBody>
          <a:bodyPr/>
          <a:lstStyle/>
          <a:p>
            <a:endParaRPr lang="en-IN"/>
          </a:p>
        </p:txBody>
      </p:sp>
      <p:sp>
        <p:nvSpPr>
          <p:cNvPr id="40" name="Rectangle 9"/>
          <p:cNvSpPr>
            <a:spLocks noChangeArrowheads="1"/>
          </p:cNvSpPr>
          <p:nvPr/>
        </p:nvSpPr>
        <p:spPr bwMode="auto">
          <a:xfrm>
            <a:off x="5486400" y="1219200"/>
            <a:ext cx="1828800" cy="457200"/>
          </a:xfrm>
          <a:prstGeom prst="rect">
            <a:avLst/>
          </a:prstGeom>
          <a:noFill/>
          <a:ln w="9525">
            <a:noFill/>
            <a:miter lim="800000"/>
            <a:headEnd/>
            <a:tailEnd/>
          </a:ln>
        </p:spPr>
        <p:txBody>
          <a:bodyPr/>
          <a:lstStyle/>
          <a:p>
            <a:pPr marL="342900" indent="-342900">
              <a:lnSpc>
                <a:spcPct val="90000"/>
              </a:lnSpc>
              <a:spcBef>
                <a:spcPct val="20000"/>
              </a:spcBef>
            </a:pPr>
            <a:r>
              <a:rPr lang="en-US" sz="2800">
                <a:latin typeface="Times New Roman" pitchFamily="18" charset="0"/>
              </a:rPr>
              <a:t>decryption</a:t>
            </a:r>
          </a:p>
        </p:txBody>
      </p:sp>
      <p:sp>
        <p:nvSpPr>
          <p:cNvPr id="41" name="Rectangle 10"/>
          <p:cNvSpPr>
            <a:spLocks noChangeArrowheads="1"/>
          </p:cNvSpPr>
          <p:nvPr/>
        </p:nvSpPr>
        <p:spPr bwMode="auto">
          <a:xfrm>
            <a:off x="7467600" y="1447800"/>
            <a:ext cx="1524000" cy="533400"/>
          </a:xfrm>
          <a:prstGeom prst="rect">
            <a:avLst/>
          </a:prstGeom>
          <a:noFill/>
          <a:ln w="9525">
            <a:noFill/>
            <a:miter lim="800000"/>
            <a:headEnd/>
            <a:tailEnd/>
          </a:ln>
        </p:spPr>
        <p:txBody>
          <a:bodyPr/>
          <a:lstStyle/>
          <a:p>
            <a:pPr marL="342900" indent="-342900">
              <a:lnSpc>
                <a:spcPct val="90000"/>
              </a:lnSpc>
              <a:spcBef>
                <a:spcPct val="20000"/>
              </a:spcBef>
            </a:pPr>
            <a:r>
              <a:rPr lang="en-US" sz="2800">
                <a:latin typeface="Times New Roman" pitchFamily="18" charset="0"/>
              </a:rPr>
              <a:t>plaintext</a:t>
            </a:r>
          </a:p>
        </p:txBody>
      </p:sp>
      <p:sp>
        <p:nvSpPr>
          <p:cNvPr id="42" name="Rectangle 11"/>
          <p:cNvSpPr>
            <a:spLocks noChangeArrowheads="1"/>
          </p:cNvSpPr>
          <p:nvPr/>
        </p:nvSpPr>
        <p:spPr bwMode="auto">
          <a:xfrm>
            <a:off x="1752600" y="2209800"/>
            <a:ext cx="1828800" cy="533400"/>
          </a:xfrm>
          <a:prstGeom prst="rect">
            <a:avLst/>
          </a:prstGeom>
          <a:noFill/>
          <a:ln w="9525">
            <a:noFill/>
            <a:miter lim="800000"/>
            <a:headEnd/>
            <a:tailEnd/>
          </a:ln>
        </p:spPr>
        <p:txBody>
          <a:bodyPr/>
          <a:lstStyle/>
          <a:p>
            <a:pPr marL="342900" indent="-342900">
              <a:lnSpc>
                <a:spcPct val="90000"/>
              </a:lnSpc>
              <a:spcBef>
                <a:spcPct val="20000"/>
              </a:spcBef>
            </a:pPr>
            <a:r>
              <a:rPr lang="en-US" sz="2800">
                <a:latin typeface="Times New Roman" pitchFamily="18" charset="0"/>
              </a:rPr>
              <a:t>public key</a:t>
            </a:r>
          </a:p>
        </p:txBody>
      </p:sp>
      <p:sp>
        <p:nvSpPr>
          <p:cNvPr id="43" name="Line 12"/>
          <p:cNvSpPr>
            <a:spLocks noChangeShapeType="1"/>
          </p:cNvSpPr>
          <p:nvPr/>
        </p:nvSpPr>
        <p:spPr bwMode="auto">
          <a:xfrm flipV="1">
            <a:off x="2667000" y="1828800"/>
            <a:ext cx="0" cy="304800"/>
          </a:xfrm>
          <a:prstGeom prst="line">
            <a:avLst/>
          </a:prstGeom>
          <a:noFill/>
          <a:ln w="9525">
            <a:solidFill>
              <a:schemeClr val="tx1"/>
            </a:solidFill>
            <a:round/>
            <a:headEnd/>
            <a:tailEnd type="triangle" w="med" len="med"/>
          </a:ln>
        </p:spPr>
        <p:txBody>
          <a:bodyPr/>
          <a:lstStyle/>
          <a:p>
            <a:endParaRPr lang="en-IN"/>
          </a:p>
        </p:txBody>
      </p:sp>
      <p:sp>
        <p:nvSpPr>
          <p:cNvPr id="44" name="Rectangle 13"/>
          <p:cNvSpPr>
            <a:spLocks noChangeArrowheads="1"/>
          </p:cNvSpPr>
          <p:nvPr/>
        </p:nvSpPr>
        <p:spPr bwMode="auto">
          <a:xfrm>
            <a:off x="5410200" y="2209800"/>
            <a:ext cx="2057400" cy="533400"/>
          </a:xfrm>
          <a:prstGeom prst="rect">
            <a:avLst/>
          </a:prstGeom>
          <a:noFill/>
          <a:ln w="9525">
            <a:noFill/>
            <a:miter lim="800000"/>
            <a:headEnd/>
            <a:tailEnd/>
          </a:ln>
        </p:spPr>
        <p:txBody>
          <a:bodyPr/>
          <a:lstStyle/>
          <a:p>
            <a:pPr marL="342900" indent="-342900">
              <a:lnSpc>
                <a:spcPct val="90000"/>
              </a:lnSpc>
              <a:spcBef>
                <a:spcPct val="20000"/>
              </a:spcBef>
            </a:pPr>
            <a:r>
              <a:rPr lang="en-US" sz="2800">
                <a:latin typeface="Times New Roman" pitchFamily="18" charset="0"/>
              </a:rPr>
              <a:t>private key</a:t>
            </a:r>
          </a:p>
        </p:txBody>
      </p:sp>
      <p:sp>
        <p:nvSpPr>
          <p:cNvPr id="45" name="Line 14"/>
          <p:cNvSpPr>
            <a:spLocks noChangeShapeType="1"/>
          </p:cNvSpPr>
          <p:nvPr/>
        </p:nvSpPr>
        <p:spPr bwMode="auto">
          <a:xfrm flipV="1">
            <a:off x="6400800" y="1828800"/>
            <a:ext cx="0" cy="30480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Hash Algorithms</a:t>
            </a:r>
            <a:endParaRPr lang="en-IN" dirty="0"/>
          </a:p>
        </p:txBody>
      </p:sp>
      <p:sp>
        <p:nvSpPr>
          <p:cNvPr id="3" name="Content Placeholder 2"/>
          <p:cNvSpPr>
            <a:spLocks noGrp="1"/>
          </p:cNvSpPr>
          <p:nvPr>
            <p:ph idx="1"/>
          </p:nvPr>
        </p:nvSpPr>
        <p:spPr>
          <a:xfrm>
            <a:off x="152400" y="1600200"/>
            <a:ext cx="8534400" cy="4525963"/>
          </a:xfrm>
        </p:spPr>
        <p:txBody>
          <a:bodyPr/>
          <a:lstStyle/>
          <a:p>
            <a:r>
              <a:rPr lang="en-US" dirty="0">
                <a:latin typeface="Times New Roman" pitchFamily="18" charset="0"/>
              </a:rPr>
              <a:t>Message digests, one-way transformations</a:t>
            </a:r>
          </a:p>
          <a:p>
            <a:pPr>
              <a:buNone/>
            </a:pPr>
            <a:endParaRPr lang="en-US" dirty="0">
              <a:latin typeface="Times New Roman" pitchFamily="18" charset="0"/>
            </a:endParaRPr>
          </a:p>
          <a:p>
            <a:pPr>
              <a:buNone/>
            </a:pPr>
            <a:endParaRPr lang="en-US" dirty="0">
              <a:latin typeface="Times New Roman" pitchFamily="18" charset="0"/>
            </a:endParaRPr>
          </a:p>
          <a:p>
            <a:pPr>
              <a:buNone/>
            </a:pPr>
            <a:endParaRPr lang="en-US" dirty="0">
              <a:latin typeface="Times New Roman" pitchFamily="18" charset="0"/>
            </a:endParaRPr>
          </a:p>
          <a:p>
            <a:pPr>
              <a:buNone/>
            </a:pPr>
            <a:endParaRPr lang="en-US" dirty="0"/>
          </a:p>
          <a:p>
            <a:pPr>
              <a:buNone/>
            </a:pPr>
            <a:endParaRPr lang="en-US" dirty="0"/>
          </a:p>
          <a:p>
            <a:pPr>
              <a:buNone/>
            </a:pPr>
            <a:endParaRPr lang="en-IN" dirty="0"/>
          </a:p>
        </p:txBody>
      </p:sp>
      <p:sp>
        <p:nvSpPr>
          <p:cNvPr id="8" name="Rectangle 4"/>
          <p:cNvSpPr>
            <a:spLocks noChangeArrowheads="1"/>
          </p:cNvSpPr>
          <p:nvPr/>
        </p:nvSpPr>
        <p:spPr bwMode="auto">
          <a:xfrm>
            <a:off x="304800" y="2895600"/>
            <a:ext cx="2590800" cy="838200"/>
          </a:xfrm>
          <a:prstGeom prst="rect">
            <a:avLst/>
          </a:prstGeom>
          <a:noFill/>
          <a:ln w="9525">
            <a:noFill/>
            <a:miter lim="800000"/>
            <a:headEnd/>
            <a:tailEnd/>
          </a:ln>
        </p:spPr>
        <p:txBody>
          <a:bodyPr/>
          <a:lstStyle/>
          <a:p>
            <a:pPr marL="342900" indent="-342900">
              <a:lnSpc>
                <a:spcPct val="90000"/>
              </a:lnSpc>
              <a:spcBef>
                <a:spcPct val="20000"/>
              </a:spcBef>
            </a:pPr>
            <a:r>
              <a:rPr lang="en-US" sz="2400" dirty="0">
                <a:latin typeface="Times New Roman" pitchFamily="18" charset="0"/>
              </a:rPr>
              <a:t>Message of</a:t>
            </a:r>
          </a:p>
          <a:p>
            <a:pPr marL="342900" indent="-342900">
              <a:lnSpc>
                <a:spcPct val="90000"/>
              </a:lnSpc>
              <a:spcBef>
                <a:spcPct val="20000"/>
              </a:spcBef>
            </a:pPr>
            <a:r>
              <a:rPr lang="en-US" sz="2400" dirty="0">
                <a:latin typeface="Times New Roman" pitchFamily="18" charset="0"/>
              </a:rPr>
              <a:t>arbitrary length</a:t>
            </a:r>
          </a:p>
        </p:txBody>
      </p:sp>
      <p:sp>
        <p:nvSpPr>
          <p:cNvPr id="9" name="Line 5"/>
          <p:cNvSpPr>
            <a:spLocks noChangeShapeType="1"/>
          </p:cNvSpPr>
          <p:nvPr/>
        </p:nvSpPr>
        <p:spPr bwMode="auto">
          <a:xfrm>
            <a:off x="2438400" y="3352800"/>
            <a:ext cx="1143000" cy="0"/>
          </a:xfrm>
          <a:prstGeom prst="line">
            <a:avLst/>
          </a:prstGeom>
          <a:noFill/>
          <a:ln w="9525">
            <a:solidFill>
              <a:schemeClr val="tx1"/>
            </a:solidFill>
            <a:round/>
            <a:headEnd/>
            <a:tailEnd type="triangle" w="med" len="med"/>
          </a:ln>
        </p:spPr>
        <p:txBody>
          <a:bodyPr/>
          <a:lstStyle/>
          <a:p>
            <a:endParaRPr lang="en-IN"/>
          </a:p>
        </p:txBody>
      </p:sp>
      <p:sp>
        <p:nvSpPr>
          <p:cNvPr id="10" name="Rectangle 6"/>
          <p:cNvSpPr>
            <a:spLocks noChangeArrowheads="1"/>
          </p:cNvSpPr>
          <p:nvPr/>
        </p:nvSpPr>
        <p:spPr bwMode="auto">
          <a:xfrm>
            <a:off x="3581400" y="3124200"/>
            <a:ext cx="1447800" cy="533400"/>
          </a:xfrm>
          <a:prstGeom prst="rect">
            <a:avLst/>
          </a:prstGeom>
          <a:noFill/>
          <a:ln w="9525">
            <a:noFill/>
            <a:miter lim="800000"/>
            <a:headEnd/>
            <a:tailEnd/>
          </a:ln>
        </p:spPr>
        <p:txBody>
          <a:bodyPr/>
          <a:lstStyle/>
          <a:p>
            <a:pPr marL="342900" indent="-342900">
              <a:lnSpc>
                <a:spcPct val="90000"/>
              </a:lnSpc>
              <a:spcBef>
                <a:spcPct val="20000"/>
              </a:spcBef>
            </a:pPr>
            <a:r>
              <a:rPr lang="en-US" sz="2800" dirty="0">
                <a:latin typeface="Times New Roman" pitchFamily="18" charset="0"/>
              </a:rPr>
              <a:t>Hash h</a:t>
            </a:r>
            <a:endParaRPr lang="en-US" dirty="0">
              <a:latin typeface="Times New Roman" pitchFamily="18" charset="0"/>
            </a:endParaRPr>
          </a:p>
        </p:txBody>
      </p:sp>
      <p:sp>
        <p:nvSpPr>
          <p:cNvPr id="11" name="Line 7"/>
          <p:cNvSpPr>
            <a:spLocks noChangeShapeType="1"/>
          </p:cNvSpPr>
          <p:nvPr/>
        </p:nvSpPr>
        <p:spPr bwMode="auto">
          <a:xfrm>
            <a:off x="4724400" y="3429000"/>
            <a:ext cx="1143000" cy="0"/>
          </a:xfrm>
          <a:prstGeom prst="line">
            <a:avLst/>
          </a:prstGeom>
          <a:noFill/>
          <a:ln w="9525">
            <a:solidFill>
              <a:schemeClr val="tx1"/>
            </a:solidFill>
            <a:round/>
            <a:headEnd/>
            <a:tailEnd type="triangle" w="med" len="med"/>
          </a:ln>
        </p:spPr>
        <p:txBody>
          <a:bodyPr/>
          <a:lstStyle/>
          <a:p>
            <a:endParaRPr lang="en-IN"/>
          </a:p>
        </p:txBody>
      </p:sp>
      <p:sp>
        <p:nvSpPr>
          <p:cNvPr id="12" name="Rectangle 8"/>
          <p:cNvSpPr>
            <a:spLocks noChangeArrowheads="1"/>
          </p:cNvSpPr>
          <p:nvPr/>
        </p:nvSpPr>
        <p:spPr bwMode="auto">
          <a:xfrm>
            <a:off x="5943600" y="2971800"/>
            <a:ext cx="2590800" cy="838200"/>
          </a:xfrm>
          <a:prstGeom prst="rect">
            <a:avLst/>
          </a:prstGeom>
          <a:noFill/>
          <a:ln w="9525">
            <a:noFill/>
            <a:miter lim="800000"/>
            <a:headEnd/>
            <a:tailEnd/>
          </a:ln>
        </p:spPr>
        <p:txBody>
          <a:bodyPr/>
          <a:lstStyle/>
          <a:p>
            <a:pPr marL="342900" indent="-342900">
              <a:lnSpc>
                <a:spcPct val="90000"/>
              </a:lnSpc>
              <a:spcBef>
                <a:spcPct val="20000"/>
              </a:spcBef>
            </a:pPr>
            <a:r>
              <a:rPr lang="en-US" sz="2400" dirty="0">
                <a:latin typeface="Times New Roman" pitchFamily="18" charset="0"/>
              </a:rPr>
              <a:t>A fixed-length</a:t>
            </a:r>
          </a:p>
          <a:p>
            <a:pPr marL="342900" indent="-342900">
              <a:lnSpc>
                <a:spcPct val="90000"/>
              </a:lnSpc>
              <a:spcBef>
                <a:spcPct val="20000"/>
              </a:spcBef>
            </a:pPr>
            <a:r>
              <a:rPr lang="en-US" sz="2400" dirty="0">
                <a:latin typeface="Times New Roman" pitchFamily="18" charset="0"/>
              </a:rPr>
              <a:t>short message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6400800" cy="944562"/>
          </a:xfrm>
        </p:spPr>
        <p:txBody>
          <a:bodyPr/>
          <a:lstStyle/>
          <a:p>
            <a:r>
              <a:rPr lang="en-US" dirty="0">
                <a:effectLst>
                  <a:outerShdw blurRad="38100" dist="38100" dir="2700000" algn="tl">
                    <a:srgbClr val="C0C0C0"/>
                  </a:outerShdw>
                </a:effectLst>
                <a:latin typeface="Times" pitchFamily="18" charset="0"/>
              </a:rPr>
              <a:t>SECURITY GOALS</a:t>
            </a:r>
            <a:endParaRPr lang="en-IN" dirty="0"/>
          </a:p>
        </p:txBody>
      </p:sp>
      <p:pic>
        <p:nvPicPr>
          <p:cNvPr id="4" name="Picture 6"/>
          <p:cNvPicPr>
            <a:picLocks noGrp="1" noChangeAspect="1" noChangeArrowheads="1"/>
          </p:cNvPicPr>
          <p:nvPr>
            <p:ph idx="1"/>
          </p:nvPr>
        </p:nvPicPr>
        <p:blipFill>
          <a:blip r:embed="rId2"/>
          <a:srcRect/>
          <a:stretch>
            <a:fillRect/>
          </a:stretch>
        </p:blipFill>
        <p:spPr bwMode="auto">
          <a:xfrm>
            <a:off x="228600" y="2057400"/>
            <a:ext cx="8686800" cy="3657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outerShdw blurRad="38100" dist="38100" dir="2700000" algn="tl">
                    <a:srgbClr val="C0C0C0"/>
                  </a:outerShdw>
                </a:effectLst>
                <a:latin typeface="Times" pitchFamily="18" charset="0"/>
              </a:rPr>
              <a:t>SECURITY GOALS-Confidentiality</a:t>
            </a:r>
            <a:endParaRPr lang="en-IN" sz="3200" dirty="0"/>
          </a:p>
        </p:txBody>
      </p:sp>
      <p:sp>
        <p:nvSpPr>
          <p:cNvPr id="3" name="Content Placeholder 2"/>
          <p:cNvSpPr>
            <a:spLocks noGrp="1"/>
          </p:cNvSpPr>
          <p:nvPr>
            <p:ph idx="1"/>
          </p:nvPr>
        </p:nvSpPr>
        <p:spPr>
          <a:xfrm>
            <a:off x="228600" y="1600200"/>
            <a:ext cx="8686800" cy="5029200"/>
          </a:xfrm>
        </p:spPr>
        <p:txBody>
          <a:bodyPr>
            <a:normAutofit lnSpcReduction="10000"/>
          </a:bodyPr>
          <a:lstStyle/>
          <a:p>
            <a:pPr algn="just"/>
            <a:r>
              <a:rPr lang="en-US" b="1" dirty="0"/>
              <a:t>Confidentiality</a:t>
            </a:r>
            <a:r>
              <a:rPr lang="en-US" dirty="0"/>
              <a:t>-The first goal of Network Security is "Confidentiality". The function of "Confidentiality" is in protecting precious business data (in storage or in motion) from unauthorized persons.</a:t>
            </a:r>
          </a:p>
          <a:p>
            <a:pPr algn="just"/>
            <a:r>
              <a:rPr lang="en-US" b="1" dirty="0">
                <a:latin typeface="+mj-lt"/>
              </a:rPr>
              <a:t>Integrity</a:t>
            </a:r>
            <a:r>
              <a:rPr lang="en-US" dirty="0">
                <a:latin typeface="+mj-lt"/>
              </a:rPr>
              <a:t>-Information needs to be changed constantly. Integrity means that changes need to be done only by authorized entities and through authorized mechanisms</a:t>
            </a:r>
            <a:endParaRPr lang="en-IN" dirty="0">
              <a:latin typeface="+mj-lt"/>
            </a:endParaRPr>
          </a:p>
          <a:p>
            <a:pPr algn="just"/>
            <a:r>
              <a:rPr lang="en-US" b="1" dirty="0">
                <a:latin typeface="+mj-lt"/>
              </a:rPr>
              <a:t>Availability</a:t>
            </a:r>
            <a:r>
              <a:rPr lang="en-US" dirty="0">
                <a:latin typeface="+mj-lt"/>
              </a:rPr>
              <a:t>-The information created and stored by an organization  needs to be available to authorized entities. Information needs to be constantly changed, which means it must be accessible to authorized entities</a:t>
            </a:r>
            <a:endParaRPr lang="en-IN" dirty="0">
              <a:latin typeface="+mj-lt"/>
            </a:endParaRPr>
          </a:p>
          <a:p>
            <a:pPr algn="just"/>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3121</TotalTime>
  <Words>2595</Words>
  <Application>Microsoft Office PowerPoint</Application>
  <PresentationFormat>On-screen Show (4:3)</PresentationFormat>
  <Paragraphs>305</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Median</vt:lpstr>
      <vt:lpstr>Cryptography &amp; cYBersecrity(rlmca305)-Module1</vt:lpstr>
      <vt:lpstr>Cryptography </vt:lpstr>
      <vt:lpstr>Cryptography </vt:lpstr>
      <vt:lpstr>Types of Cryptographic functions</vt:lpstr>
      <vt:lpstr>Secret Key Cryptography</vt:lpstr>
      <vt:lpstr>Public Key Cryptography</vt:lpstr>
      <vt:lpstr>Hash Algorithms</vt:lpstr>
      <vt:lpstr>SECURITY GOALS</vt:lpstr>
      <vt:lpstr>SECURITY GOALS-Confidentiality</vt:lpstr>
      <vt:lpstr>Aspects of Security </vt:lpstr>
      <vt:lpstr>Security Attack</vt:lpstr>
      <vt:lpstr>Attacks-passive</vt:lpstr>
      <vt:lpstr>Passive  Attack -Interception</vt:lpstr>
      <vt:lpstr>PowerPoint Presentation</vt:lpstr>
      <vt:lpstr>PowerPoint Presentation</vt:lpstr>
      <vt:lpstr>PowerPoint Presentation</vt:lpstr>
      <vt:lpstr>PowerPoint Presentation</vt:lpstr>
      <vt:lpstr>PowerPoint Presentation</vt:lpstr>
      <vt:lpstr>PowerPoint Presentation</vt:lpstr>
      <vt:lpstr>Security Services</vt:lpstr>
      <vt:lpstr>Security Services</vt:lpstr>
      <vt:lpstr>Security Mechanisms</vt:lpstr>
      <vt:lpstr>Security Mechanisms</vt:lpstr>
      <vt:lpstr>Phishing </vt:lpstr>
      <vt:lpstr>Phishing Methods</vt:lpstr>
      <vt:lpstr>Ransomware</vt:lpstr>
      <vt:lpstr>OSI security architecture</vt:lpstr>
      <vt:lpstr>OSI security architecture</vt:lpstr>
      <vt:lpstr>Classical Encryption Techniques</vt:lpstr>
      <vt:lpstr>Symmetric Cipher Model </vt:lpstr>
      <vt:lpstr>Requirements </vt:lpstr>
      <vt:lpstr>Classical Ciphers</vt:lpstr>
      <vt:lpstr>Substitution Ciphers- Caesar Cipher </vt:lpstr>
      <vt:lpstr>Caesar Cipher </vt:lpstr>
      <vt:lpstr>Playfair Cipher </vt:lpstr>
      <vt:lpstr>Playfair Key Matrix </vt:lpstr>
      <vt:lpstr>Encryption using Playfair </vt:lpstr>
      <vt:lpstr>Playfair Example </vt:lpstr>
      <vt:lpstr>Security Of Playfair Cipher</vt:lpstr>
      <vt:lpstr>Vigenère Cipher </vt:lpstr>
      <vt:lpstr>Vigenère Cipher </vt:lpstr>
      <vt:lpstr>Vigenère Cipher </vt:lpstr>
      <vt:lpstr>Vigenère Cipher </vt:lpstr>
      <vt:lpstr>Transposition Ciphers </vt:lpstr>
      <vt:lpstr>Rail Fence cipher </vt:lpstr>
      <vt:lpstr>Row Transposition Ciphers </vt:lpstr>
      <vt:lpstr>Steganography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cYBersecrity(rlmca305)</dc:title>
  <dc:creator>sunishkurian</dc:creator>
  <cp:lastModifiedBy>bismik@gmail.com</cp:lastModifiedBy>
  <cp:revision>66</cp:revision>
  <dcterms:created xsi:type="dcterms:W3CDTF">2020-09-07T08:23:10Z</dcterms:created>
  <dcterms:modified xsi:type="dcterms:W3CDTF">2021-11-15T16:25:07Z</dcterms:modified>
</cp:coreProperties>
</file>