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61" r:id="rId2"/>
    <p:sldId id="349" r:id="rId3"/>
    <p:sldId id="350" r:id="rId4"/>
    <p:sldId id="351" r:id="rId5"/>
    <p:sldId id="352" r:id="rId6"/>
    <p:sldId id="353" r:id="rId7"/>
    <p:sldId id="354" r:id="rId8"/>
    <p:sldId id="355" r:id="rId9"/>
    <p:sldId id="356" r:id="rId10"/>
    <p:sldId id="357" r:id="rId11"/>
    <p:sldId id="358" r:id="rId12"/>
    <p:sldId id="359" r:id="rId13"/>
    <p:sldId id="360" r:id="rId14"/>
    <p:sldId id="362" r:id="rId15"/>
    <p:sldId id="293" r:id="rId16"/>
  </p:sldIdLst>
  <p:sldSz cx="9144000" cy="6858000" type="screen4x3"/>
  <p:notesSz cx="7104063"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03F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49" autoAdjust="0"/>
    <p:restoredTop sz="94660"/>
  </p:normalViewPr>
  <p:slideViewPr>
    <p:cSldViewPr snapToGrid="0">
      <p:cViewPr varScale="1">
        <p:scale>
          <a:sx n="59" d="100"/>
          <a:sy n="59" d="100"/>
        </p:scale>
        <p:origin x="1340" y="-112"/>
      </p:cViewPr>
      <p:guideLst>
        <p:guide orient="horz" pos="2160"/>
        <p:guide pos="288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en-US"/>
          </a:p>
        </p:txBody>
      </p:sp>
      <p:sp>
        <p:nvSpPr>
          <p:cNvPr id="3" name="Date Placeholder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726A4175-E5C4-41CE-8E72-F9D1A7734493}" type="datetimeFigureOut">
              <a:rPr lang="en-US" smtClean="0"/>
              <a:t>4/1/2024</a:t>
            </a:fld>
            <a:endParaRPr lang="en-US"/>
          </a:p>
        </p:txBody>
      </p:sp>
      <p:sp>
        <p:nvSpPr>
          <p:cNvPr id="4" name="Slide Image Placeholder 3"/>
          <p:cNvSpPr>
            <a:spLocks noGrp="1" noRot="1" noChangeAspect="1"/>
          </p:cNvSpPr>
          <p:nvPr>
            <p:ph type="sldImg" idx="2"/>
          </p:nvPr>
        </p:nvSpPr>
        <p:spPr>
          <a:xfrm>
            <a:off x="1249363" y="1279525"/>
            <a:ext cx="4605337" cy="3454400"/>
          </a:xfrm>
          <a:prstGeom prst="rect">
            <a:avLst/>
          </a:prstGeom>
          <a:noFill/>
          <a:ln w="12700">
            <a:solidFill>
              <a:prstClr val="black"/>
            </a:solidFill>
          </a:ln>
        </p:spPr>
        <p:txBody>
          <a:bodyPr vert="horz" lIns="99075" tIns="49538" rIns="99075" bIns="49538" rtlCol="0" anchor="ctr"/>
          <a:lstStyle/>
          <a:p>
            <a:endParaRPr lang="en-US"/>
          </a:p>
        </p:txBody>
      </p:sp>
      <p:sp>
        <p:nvSpPr>
          <p:cNvPr id="5" name="Notes Placeholder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en-US"/>
          </a:p>
        </p:txBody>
      </p:sp>
      <p:sp>
        <p:nvSpPr>
          <p:cNvPr id="7" name="Slide Number Placeholder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16E1D96F-EFE5-469F-9F7E-72EED77E181A}" type="slidenum">
              <a:rPr lang="en-US" smtClean="0"/>
              <a:t>‹#›</a:t>
            </a:fld>
            <a:endParaRPr lang="en-US"/>
          </a:p>
        </p:txBody>
      </p:sp>
    </p:spTree>
    <p:extLst>
      <p:ext uri="{BB962C8B-B14F-4D97-AF65-F5344CB8AC3E}">
        <p14:creationId xmlns:p14="http://schemas.microsoft.com/office/powerpoint/2010/main" val="2902095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4C58A0-994A-4B59-9AEA-11DFC9F01DDF}" type="datetimeFigureOut">
              <a:rPr lang="en-US" smtClean="0"/>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374264-FABE-4A13-B55E-AC77012BA9F4}" type="slidenum">
              <a:rPr lang="en-US" smtClean="0"/>
              <a:t>‹#›</a:t>
            </a:fld>
            <a:endParaRPr lang="en-US"/>
          </a:p>
        </p:txBody>
      </p:sp>
    </p:spTree>
    <p:extLst>
      <p:ext uri="{BB962C8B-B14F-4D97-AF65-F5344CB8AC3E}">
        <p14:creationId xmlns:p14="http://schemas.microsoft.com/office/powerpoint/2010/main" val="980434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4C58A0-994A-4B59-9AEA-11DFC9F01DDF}" type="datetimeFigureOut">
              <a:rPr lang="en-US" smtClean="0"/>
              <a:t>4/1/2024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374264-FABE-4A13-B55E-AC77012BA9F4}" type="slidenum">
              <a:rPr lang="en-US" smtClean="0"/>
              <a:t>‹#›</a:t>
            </a:fld>
            <a:endParaRPr lang="en-US"/>
          </a:p>
        </p:txBody>
      </p:sp>
    </p:spTree>
    <p:extLst>
      <p:ext uri="{BB962C8B-B14F-4D97-AF65-F5344CB8AC3E}">
        <p14:creationId xmlns:p14="http://schemas.microsoft.com/office/powerpoint/2010/main" val="2462911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4C58A0-994A-4B59-9AEA-11DFC9F01DDF}" type="datetimeFigureOut">
              <a:rPr lang="en-US" smtClean="0"/>
              <a:t>4/1/2024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374264-FABE-4A13-B55E-AC77012BA9F4}" type="slidenum">
              <a:rPr lang="en-US" smtClean="0"/>
              <a:t>‹#›</a:t>
            </a:fld>
            <a:endParaRPr lang="en-US"/>
          </a:p>
        </p:txBody>
      </p:sp>
    </p:spTree>
    <p:extLst>
      <p:ext uri="{BB962C8B-B14F-4D97-AF65-F5344CB8AC3E}">
        <p14:creationId xmlns:p14="http://schemas.microsoft.com/office/powerpoint/2010/main" val="35682519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4C58A0-994A-4B59-9AEA-11DFC9F01DDF}" type="datetimeFigureOut">
              <a:rPr lang="en-US" smtClean="0"/>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374264-FABE-4A13-B55E-AC77012BA9F4}" type="slidenum">
              <a:rPr lang="en-US" smtClean="0"/>
              <a:t>‹#›</a:t>
            </a:fld>
            <a:endParaRPr lang="en-US"/>
          </a:p>
        </p:txBody>
      </p:sp>
    </p:spTree>
    <p:extLst>
      <p:ext uri="{BB962C8B-B14F-4D97-AF65-F5344CB8AC3E}">
        <p14:creationId xmlns:p14="http://schemas.microsoft.com/office/powerpoint/2010/main" val="25225121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4C58A0-994A-4B59-9AEA-11DFC9F01DDF}" type="datetimeFigureOut">
              <a:rPr lang="en-US" smtClean="0"/>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374264-FABE-4A13-B55E-AC77012BA9F4}" type="slidenum">
              <a:rPr lang="en-US" smtClean="0"/>
              <a:t>‹#›</a:t>
            </a:fld>
            <a:endParaRPr lang="en-US"/>
          </a:p>
        </p:txBody>
      </p:sp>
    </p:spTree>
    <p:extLst>
      <p:ext uri="{BB962C8B-B14F-4D97-AF65-F5344CB8AC3E}">
        <p14:creationId xmlns:p14="http://schemas.microsoft.com/office/powerpoint/2010/main" val="3703169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4C58A0-994A-4B59-9AEA-11DFC9F01DDF}" type="datetimeFigureOut">
              <a:rPr lang="en-US" smtClean="0"/>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374264-FABE-4A13-B55E-AC77012BA9F4}" type="slidenum">
              <a:rPr lang="en-US" smtClean="0"/>
              <a:t>‹#›</a:t>
            </a:fld>
            <a:endParaRPr lang="en-US"/>
          </a:p>
        </p:txBody>
      </p:sp>
    </p:spTree>
    <p:extLst>
      <p:ext uri="{BB962C8B-B14F-4D97-AF65-F5344CB8AC3E}">
        <p14:creationId xmlns:p14="http://schemas.microsoft.com/office/powerpoint/2010/main" val="377522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4C58A0-994A-4B59-9AEA-11DFC9F01DDF}" type="datetimeFigureOut">
              <a:rPr lang="en-US" smtClean="0"/>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374264-FABE-4A13-B55E-AC77012BA9F4}" type="slidenum">
              <a:rPr lang="en-US" smtClean="0"/>
              <a:t>‹#›</a:t>
            </a:fld>
            <a:endParaRPr lang="en-US"/>
          </a:p>
        </p:txBody>
      </p:sp>
    </p:spTree>
    <p:extLst>
      <p:ext uri="{BB962C8B-B14F-4D97-AF65-F5344CB8AC3E}">
        <p14:creationId xmlns:p14="http://schemas.microsoft.com/office/powerpoint/2010/main" val="334285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4C58A0-994A-4B59-9AEA-11DFC9F01DDF}" type="datetimeFigureOut">
              <a:rPr lang="en-US" smtClean="0"/>
              <a:t>4/1/2024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374264-FABE-4A13-B55E-AC77012BA9F4}" type="slidenum">
              <a:rPr lang="en-US" smtClean="0"/>
              <a:t>‹#›</a:t>
            </a:fld>
            <a:endParaRPr lang="en-US"/>
          </a:p>
        </p:txBody>
      </p:sp>
    </p:spTree>
    <p:extLst>
      <p:ext uri="{BB962C8B-B14F-4D97-AF65-F5344CB8AC3E}">
        <p14:creationId xmlns:p14="http://schemas.microsoft.com/office/powerpoint/2010/main" val="1076245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4C58A0-994A-4B59-9AEA-11DFC9F01DDF}" type="datetimeFigureOut">
              <a:rPr lang="en-US" smtClean="0"/>
              <a:t>4/1/2024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374264-FABE-4A13-B55E-AC77012BA9F4}" type="slidenum">
              <a:rPr lang="en-US" smtClean="0"/>
              <a:t>‹#›</a:t>
            </a:fld>
            <a:endParaRPr lang="en-US"/>
          </a:p>
        </p:txBody>
      </p:sp>
    </p:spTree>
    <p:extLst>
      <p:ext uri="{BB962C8B-B14F-4D97-AF65-F5344CB8AC3E}">
        <p14:creationId xmlns:p14="http://schemas.microsoft.com/office/powerpoint/2010/main" val="3608551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4C58A0-994A-4B59-9AEA-11DFC9F01DDF}" type="datetimeFigureOut">
              <a:rPr lang="en-US" smtClean="0"/>
              <a:t>4/1/2024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374264-FABE-4A13-B55E-AC77012BA9F4}" type="slidenum">
              <a:rPr lang="en-US" smtClean="0"/>
              <a:t>‹#›</a:t>
            </a:fld>
            <a:endParaRPr lang="en-US"/>
          </a:p>
        </p:txBody>
      </p:sp>
    </p:spTree>
    <p:extLst>
      <p:ext uri="{BB962C8B-B14F-4D97-AF65-F5344CB8AC3E}">
        <p14:creationId xmlns:p14="http://schemas.microsoft.com/office/powerpoint/2010/main" val="4104315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4C58A0-994A-4B59-9AEA-11DFC9F01DDF}" type="datetimeFigureOut">
              <a:rPr lang="en-US" smtClean="0"/>
              <a:t>4/1/2024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374264-FABE-4A13-B55E-AC77012BA9F4}" type="slidenum">
              <a:rPr lang="en-US" smtClean="0"/>
              <a:t>‹#›</a:t>
            </a:fld>
            <a:endParaRPr lang="en-US"/>
          </a:p>
        </p:txBody>
      </p:sp>
      <p:sp>
        <p:nvSpPr>
          <p:cNvPr id="7" name="Rectangle 6">
            <a:extLst>
              <a:ext uri="{FF2B5EF4-FFF2-40B4-BE49-F238E27FC236}">
                <a16:creationId xmlns:a16="http://schemas.microsoft.com/office/drawing/2014/main" id="{0B05A477-7496-40DF-9574-D864709C8206}"/>
              </a:ext>
            </a:extLst>
          </p:cNvPr>
          <p:cNvSpPr/>
          <p:nvPr userDrawn="1"/>
        </p:nvSpPr>
        <p:spPr>
          <a:xfrm>
            <a:off x="1" y="0"/>
            <a:ext cx="1739588" cy="6858000"/>
          </a:xfrm>
          <a:prstGeom prst="rect">
            <a:avLst/>
          </a:prstGeom>
          <a:gradFill flip="none" rotWithShape="1">
            <a:gsLst>
              <a:gs pos="87000">
                <a:srgbClr val="F79646">
                  <a:alpha val="85000"/>
                  <a:lumMod val="71000"/>
                </a:srgbClr>
              </a:gs>
              <a:gs pos="0">
                <a:srgbClr val="00B050"/>
              </a:gs>
              <a:gs pos="43000">
                <a:sysClr val="window" lastClr="FFFFFF">
                  <a:lumMod val="100000"/>
                </a:sysClr>
              </a:gs>
              <a:gs pos="24000">
                <a:sysClr val="window" lastClr="FFFFFF">
                  <a:lumMod val="0"/>
                  <a:lumOff val="100000"/>
                </a:sysClr>
              </a:gs>
            </a:gsLst>
            <a:lin ang="13500000" scaled="1"/>
            <a:tileRect/>
          </a:gradFill>
          <a:ln w="6350" cap="flat" cmpd="sng" algn="ctr">
            <a:gradFill flip="none" rotWithShape="1">
              <a:gsLst>
                <a:gs pos="20000">
                  <a:srgbClr val="F79646">
                    <a:lumMod val="75000"/>
                  </a:srgbClr>
                </a:gs>
                <a:gs pos="71000">
                  <a:srgbClr val="00B050"/>
                </a:gs>
                <a:gs pos="48000">
                  <a:sysClr val="window" lastClr="FFFFFF"/>
                </a:gs>
              </a:gsLst>
              <a:lin ang="2700000" scaled="1"/>
              <a:tileRect/>
            </a:gra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pic>
        <p:nvPicPr>
          <p:cNvPr id="11" name="Picture 11">
            <a:extLst>
              <a:ext uri="{FF2B5EF4-FFF2-40B4-BE49-F238E27FC236}">
                <a16:creationId xmlns:a16="http://schemas.microsoft.com/office/drawing/2014/main" id="{7F1C291D-7D3A-4EA7-8A42-08139AA82388}"/>
              </a:ext>
            </a:extLst>
          </p:cNvPr>
          <p:cNvPicPr>
            <a:picLocks noChangeAspect="1" noChangeArrowheads="1"/>
          </p:cNvPicPr>
          <p:nvPr userDrawn="1"/>
        </p:nvPicPr>
        <p:blipFill>
          <a:blip r:embed="rId2" cstate="print">
            <a:clrChange>
              <a:clrFrom>
                <a:srgbClr val="FFFFFF"/>
              </a:clrFrom>
              <a:clrTo>
                <a:srgbClr val="FFFFFF">
                  <a:alpha val="0"/>
                </a:srgbClr>
              </a:clrTo>
            </a:clrChange>
            <a:duotone>
              <a:prstClr val="black"/>
              <a:srgbClr val="C0504D">
                <a:tint val="45000"/>
                <a:satMod val="400000"/>
              </a:srgbClr>
            </a:duotone>
          </a:blip>
          <a:srcRect/>
          <a:stretch>
            <a:fillRect/>
          </a:stretch>
        </p:blipFill>
        <p:spPr bwMode="auto">
          <a:xfrm>
            <a:off x="361951" y="5690904"/>
            <a:ext cx="962025" cy="914400"/>
          </a:xfrm>
          <a:prstGeom prst="rect">
            <a:avLst/>
          </a:prstGeom>
          <a:ln>
            <a:noFill/>
          </a:ln>
          <a:effectLst/>
        </p:spPr>
      </p:pic>
      <p:sp>
        <p:nvSpPr>
          <p:cNvPr id="12" name="TextBox 6">
            <a:extLst>
              <a:ext uri="{FF2B5EF4-FFF2-40B4-BE49-F238E27FC236}">
                <a16:creationId xmlns:a16="http://schemas.microsoft.com/office/drawing/2014/main" id="{113FB83C-CA98-45DC-92D7-10552A66FC85}"/>
              </a:ext>
            </a:extLst>
          </p:cNvPr>
          <p:cNvSpPr txBox="1">
            <a:spLocks noChangeArrowheads="1"/>
          </p:cNvSpPr>
          <p:nvPr userDrawn="1"/>
        </p:nvSpPr>
        <p:spPr bwMode="auto">
          <a:xfrm>
            <a:off x="-20637" y="6627377"/>
            <a:ext cx="1783918" cy="161583"/>
          </a:xfrm>
          <a:prstGeom prst="rect">
            <a:avLst/>
          </a:prstGeom>
          <a:noFill/>
          <a:ln w="9525">
            <a:noFill/>
            <a:miter lim="800000"/>
            <a:headEnd/>
            <a:tailEnd/>
          </a:ln>
        </p:spPr>
        <p:txBody>
          <a:bodyPr wrap="square" lIns="0" tIns="0" rIns="0" bIns="0">
            <a:spAutoFit/>
          </a:bodyPr>
          <a:lstStyle/>
          <a:p>
            <a:pPr algn="ctr" defTabSz="914400" fontAlgn="base">
              <a:spcBef>
                <a:spcPct val="0"/>
              </a:spcBef>
              <a:spcAft>
                <a:spcPct val="0"/>
              </a:spcAft>
            </a:pPr>
            <a:r>
              <a:rPr lang="en-US" sz="1050" b="1" dirty="0">
                <a:solidFill>
                  <a:srgbClr val="C0504D">
                    <a:lumMod val="75000"/>
                  </a:srgbClr>
                </a:solidFill>
                <a:latin typeface="Garamond" pitchFamily="18" charset="0"/>
              </a:rPr>
              <a:t>IIT Kanpur</a:t>
            </a:r>
          </a:p>
        </p:txBody>
      </p:sp>
      <p:sp>
        <p:nvSpPr>
          <p:cNvPr id="13" name="TextBox 12">
            <a:extLst>
              <a:ext uri="{FF2B5EF4-FFF2-40B4-BE49-F238E27FC236}">
                <a16:creationId xmlns:a16="http://schemas.microsoft.com/office/drawing/2014/main" id="{AB3C02E2-70E3-4D57-8551-6A91070517F3}"/>
              </a:ext>
            </a:extLst>
          </p:cNvPr>
          <p:cNvSpPr txBox="1"/>
          <p:nvPr userDrawn="1"/>
        </p:nvSpPr>
        <p:spPr>
          <a:xfrm>
            <a:off x="1542779" y="0"/>
            <a:ext cx="7802879" cy="477054"/>
          </a:xfrm>
          <a:prstGeom prst="rect">
            <a:avLst/>
          </a:prstGeom>
          <a:noFill/>
        </p:spPr>
        <p:txBody>
          <a:bodyPr wrap="square">
            <a:spAutoFit/>
          </a:bodyPr>
          <a:lstStyle/>
          <a:p>
            <a:pPr marL="341313" marR="0" lvl="0" indent="-341313" algn="ctr" defTabSz="914400" rtl="0" eaLnBrk="1" fontAlgn="base" latinLnBrk="0" hangingPunct="1">
              <a:lnSpc>
                <a:spcPct val="100000"/>
              </a:lnSpc>
              <a:spcBef>
                <a:spcPct val="0"/>
              </a:spcBef>
              <a:spcAft>
                <a:spcPct val="0"/>
              </a:spcAft>
              <a:buClr>
                <a:srgbClr val="000099"/>
              </a:buClr>
              <a:buSzPct val="80000"/>
              <a:buFontTx/>
              <a:buNone/>
              <a:tabLst/>
              <a:defRPr/>
            </a:pPr>
            <a:r>
              <a:rPr kumimoji="0" lang="en-US" sz="2500" b="1" i="0" u="none" strike="noStrike" kern="1200" cap="none" spc="0" normalizeH="0" baseline="0" noProof="0" dirty="0">
                <a:ln>
                  <a:noFill/>
                </a:ln>
                <a:solidFill>
                  <a:prstClr val="black"/>
                </a:solidFill>
                <a:effectLst/>
                <a:uLnTx/>
                <a:uFillTx/>
                <a:latin typeface="Georgia" pitchFamily="18" charset="0"/>
                <a:ea typeface="+mn-ea"/>
                <a:cs typeface="+mn-cs"/>
              </a:rPr>
              <a:t>Alternate Fuels and Advances in I.C. Engines</a:t>
            </a:r>
          </a:p>
        </p:txBody>
      </p:sp>
    </p:spTree>
    <p:extLst>
      <p:ext uri="{BB962C8B-B14F-4D97-AF65-F5344CB8AC3E}">
        <p14:creationId xmlns:p14="http://schemas.microsoft.com/office/powerpoint/2010/main" val="466350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E4C58A0-994A-4B59-9AEA-11DFC9F01DDF}" type="datetimeFigureOut">
              <a:rPr lang="en-US" smtClean="0"/>
              <a:t>4/1/2024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374264-FABE-4A13-B55E-AC77012BA9F4}" type="slidenum">
              <a:rPr lang="en-US" smtClean="0"/>
              <a:t>‹#›</a:t>
            </a:fld>
            <a:endParaRPr lang="en-US"/>
          </a:p>
        </p:txBody>
      </p:sp>
    </p:spTree>
    <p:extLst>
      <p:ext uri="{BB962C8B-B14F-4D97-AF65-F5344CB8AC3E}">
        <p14:creationId xmlns:p14="http://schemas.microsoft.com/office/powerpoint/2010/main" val="3798072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A7E977C-D4F2-4008-904C-A6373CA916FE}"/>
              </a:ext>
            </a:extLst>
          </p:cNvPr>
          <p:cNvSpPr/>
          <p:nvPr userDrawn="1"/>
        </p:nvSpPr>
        <p:spPr>
          <a:xfrm>
            <a:off x="0" y="6391275"/>
            <a:ext cx="9144000" cy="457200"/>
          </a:xfrm>
          <a:prstGeom prst="rect">
            <a:avLst/>
          </a:prstGeom>
          <a:gradFill flip="none" rotWithShape="1">
            <a:gsLst>
              <a:gs pos="98000">
                <a:srgbClr val="F79646">
                  <a:lumMod val="75000"/>
                </a:srgbClr>
              </a:gs>
              <a:gs pos="4000">
                <a:srgbClr val="00B050"/>
              </a:gs>
              <a:gs pos="54000">
                <a:sysClr val="window" lastClr="FFFFFF"/>
              </a:gs>
              <a:gs pos="39000">
                <a:sysClr val="window" lastClr="FFFFFF"/>
              </a:gs>
            </a:gsLst>
            <a:lin ang="10800000" scaled="1"/>
            <a:tileRect/>
          </a:gradFill>
          <a:ln w="25400" cap="flat" cmpd="sng" algn="ctr">
            <a:gradFill flip="none" rotWithShape="1">
              <a:gsLst>
                <a:gs pos="20000">
                  <a:srgbClr val="F79646">
                    <a:lumMod val="75000"/>
                  </a:srgbClr>
                </a:gs>
                <a:gs pos="71000">
                  <a:srgbClr val="00B050"/>
                </a:gs>
                <a:gs pos="48000">
                  <a:sysClr val="window" lastClr="FFFFFF"/>
                </a:gs>
              </a:gsLst>
              <a:lin ang="0" scaled="1"/>
              <a:tileRect/>
            </a:gra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 name="Date Placeholder 1"/>
          <p:cNvSpPr>
            <a:spLocks noGrp="1"/>
          </p:cNvSpPr>
          <p:nvPr>
            <p:ph type="dt" sz="half" idx="10"/>
          </p:nvPr>
        </p:nvSpPr>
        <p:spPr/>
        <p:txBody>
          <a:bodyPr/>
          <a:lstStyle/>
          <a:p>
            <a:fld id="{DE4C58A0-994A-4B59-9AEA-11DFC9F01DDF}" type="datetimeFigureOut">
              <a:rPr lang="en-US" smtClean="0"/>
              <a:t>4/1/2024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140055" y="6440195"/>
            <a:ext cx="481013" cy="307777"/>
          </a:xfrm>
        </p:spPr>
        <p:txBody>
          <a:bodyPr/>
          <a:lstStyle>
            <a:lvl1pPr algn="l">
              <a:defRPr sz="1800"/>
            </a:lvl1pPr>
          </a:lstStyle>
          <a:p>
            <a:fld id="{37374264-FABE-4A13-B55E-AC77012BA9F4}" type="slidenum">
              <a:rPr lang="en-US" smtClean="0"/>
              <a:pPr/>
              <a:t>‹#›</a:t>
            </a:fld>
            <a:endParaRPr lang="en-US" dirty="0"/>
          </a:p>
        </p:txBody>
      </p:sp>
      <p:sp>
        <p:nvSpPr>
          <p:cNvPr id="5" name="Rectangle 4">
            <a:extLst>
              <a:ext uri="{FF2B5EF4-FFF2-40B4-BE49-F238E27FC236}">
                <a16:creationId xmlns:a16="http://schemas.microsoft.com/office/drawing/2014/main" id="{D2077ACB-2C32-4A4E-90D8-154A4F8B2E44}"/>
              </a:ext>
            </a:extLst>
          </p:cNvPr>
          <p:cNvSpPr/>
          <p:nvPr userDrawn="1"/>
        </p:nvSpPr>
        <p:spPr>
          <a:xfrm>
            <a:off x="0" y="0"/>
            <a:ext cx="9144000" cy="128016"/>
          </a:xfrm>
          <a:prstGeom prst="rect">
            <a:avLst/>
          </a:prstGeom>
          <a:gradFill flip="none" rotWithShape="1">
            <a:gsLst>
              <a:gs pos="98000">
                <a:srgbClr val="F79646">
                  <a:lumMod val="75000"/>
                </a:srgbClr>
              </a:gs>
              <a:gs pos="4000">
                <a:srgbClr val="00B050"/>
              </a:gs>
              <a:gs pos="54000">
                <a:sysClr val="window" lastClr="FFFFFF"/>
              </a:gs>
              <a:gs pos="39000">
                <a:sysClr val="window" lastClr="FFFFFF"/>
              </a:gs>
            </a:gsLst>
            <a:lin ang="10800000" scaled="1"/>
            <a:tileRect/>
          </a:gradFill>
          <a:ln w="25400" cap="flat" cmpd="sng" algn="ctr">
            <a:gradFill flip="none" rotWithShape="1">
              <a:gsLst>
                <a:gs pos="20000">
                  <a:srgbClr val="F79646">
                    <a:lumMod val="75000"/>
                  </a:srgbClr>
                </a:gs>
                <a:gs pos="71000">
                  <a:srgbClr val="00B050"/>
                </a:gs>
                <a:gs pos="48000">
                  <a:sysClr val="window" lastClr="FFFFFF"/>
                </a:gs>
              </a:gsLst>
              <a:lin ang="0" scaled="1"/>
              <a:tileRect/>
            </a:gra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pic>
        <p:nvPicPr>
          <p:cNvPr id="9" name="Picture 11">
            <a:extLst>
              <a:ext uri="{FF2B5EF4-FFF2-40B4-BE49-F238E27FC236}">
                <a16:creationId xmlns:a16="http://schemas.microsoft.com/office/drawing/2014/main" id="{1E9F0D39-DC4F-49ED-B3BE-8A64EB8F480C}"/>
              </a:ext>
            </a:extLst>
          </p:cNvPr>
          <p:cNvPicPr>
            <a:picLocks noChangeAspect="1" noChangeArrowheads="1"/>
          </p:cNvPicPr>
          <p:nvPr userDrawn="1"/>
        </p:nvPicPr>
        <p:blipFill>
          <a:blip r:embed="rId2" cstate="print"/>
          <a:srcRect/>
          <a:stretch>
            <a:fillRect/>
          </a:stretch>
        </p:blipFill>
        <p:spPr bwMode="auto">
          <a:xfrm>
            <a:off x="8666778" y="6386925"/>
            <a:ext cx="481013" cy="457200"/>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Slide Number Placeholder 5">
            <a:extLst>
              <a:ext uri="{FF2B5EF4-FFF2-40B4-BE49-F238E27FC236}">
                <a16:creationId xmlns:a16="http://schemas.microsoft.com/office/drawing/2014/main" id="{E643F5A5-E457-42F9-9760-F7F628BD2145}"/>
              </a:ext>
            </a:extLst>
          </p:cNvPr>
          <p:cNvSpPr txBox="1">
            <a:spLocks/>
          </p:cNvSpPr>
          <p:nvPr userDrawn="1"/>
        </p:nvSpPr>
        <p:spPr>
          <a:xfrm>
            <a:off x="143846" y="6430859"/>
            <a:ext cx="481013" cy="326451"/>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chemeClr val="tx1"/>
              </a:solidFill>
              <a:effectLst/>
              <a:uLnTx/>
              <a:uFillTx/>
              <a:latin typeface="Calibri"/>
              <a:ea typeface="+mn-ea"/>
              <a:cs typeface="+mn-cs"/>
            </a:endParaRPr>
          </a:p>
        </p:txBody>
      </p:sp>
      <p:sp>
        <p:nvSpPr>
          <p:cNvPr id="11" name="TextBox 10">
            <a:extLst>
              <a:ext uri="{FF2B5EF4-FFF2-40B4-BE49-F238E27FC236}">
                <a16:creationId xmlns:a16="http://schemas.microsoft.com/office/drawing/2014/main" id="{E21FD787-78E1-4F41-A594-B1720C42EA05}"/>
              </a:ext>
            </a:extLst>
          </p:cNvPr>
          <p:cNvSpPr txBox="1"/>
          <p:nvPr userDrawn="1"/>
        </p:nvSpPr>
        <p:spPr>
          <a:xfrm>
            <a:off x="-236715" y="6474793"/>
            <a:ext cx="9143999" cy="369332"/>
          </a:xfrm>
          <a:prstGeom prst="rect">
            <a:avLst/>
          </a:prstGeom>
          <a:noFill/>
        </p:spPr>
        <p:txBody>
          <a:bodyPr wrap="square">
            <a:spAutoFit/>
          </a:bodyPr>
          <a:lstStyle/>
          <a:p>
            <a:pPr marL="341313" indent="-341313" algn="ctr">
              <a:buClr>
                <a:srgbClr val="000099"/>
              </a:buClr>
              <a:buSzPct val="80000"/>
            </a:pPr>
            <a:r>
              <a:rPr lang="en-US" sz="1800" b="1" dirty="0">
                <a:latin typeface="Georgia" pitchFamily="18" charset="0"/>
              </a:rPr>
              <a:t>          Alternate Fuels and Advances in I.C. Engines</a:t>
            </a:r>
          </a:p>
        </p:txBody>
      </p:sp>
    </p:spTree>
    <p:extLst>
      <p:ext uri="{BB962C8B-B14F-4D97-AF65-F5344CB8AC3E}">
        <p14:creationId xmlns:p14="http://schemas.microsoft.com/office/powerpoint/2010/main" val="3501254077"/>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4C58A0-994A-4B59-9AEA-11DFC9F01DDF}" type="datetimeFigureOut">
              <a:rPr lang="en-US" smtClean="0"/>
              <a:t>4/1/2024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374264-FABE-4A13-B55E-AC77012BA9F4}" type="slidenum">
              <a:rPr lang="en-US" smtClean="0"/>
              <a:t>‹#›</a:t>
            </a:fld>
            <a:endParaRPr lang="en-US"/>
          </a:p>
        </p:txBody>
      </p:sp>
    </p:spTree>
    <p:extLst>
      <p:ext uri="{BB962C8B-B14F-4D97-AF65-F5344CB8AC3E}">
        <p14:creationId xmlns:p14="http://schemas.microsoft.com/office/powerpoint/2010/main" val="2466752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3" r:id="rId8"/>
    <p:sldLayoutId id="2147483672" r:id="rId9"/>
    <p:sldLayoutId id="2147483668" r:id="rId10"/>
    <p:sldLayoutId id="2147483669" r:id="rId11"/>
    <p:sldLayoutId id="2147483670" r:id="rId12"/>
    <p:sldLayoutId id="214748367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C32A56B-0F6C-4836-9A91-1C0C4DB74D52}"/>
              </a:ext>
            </a:extLst>
          </p:cNvPr>
          <p:cNvSpPr txBox="1">
            <a:spLocks/>
          </p:cNvSpPr>
          <p:nvPr/>
        </p:nvSpPr>
        <p:spPr bwMode="auto">
          <a:xfrm>
            <a:off x="1755647" y="2259449"/>
            <a:ext cx="7388353" cy="1169551"/>
          </a:xfrm>
          <a:prstGeom prst="rect">
            <a:avLst/>
          </a:prstGeom>
          <a:noFill/>
          <a:ln w="9525">
            <a:noFill/>
            <a:miter lim="800000"/>
            <a:headEnd/>
            <a:tailEnd/>
          </a:ln>
        </p:spPr>
        <p:txBody>
          <a:bodyPr anchor="ctr"/>
          <a:lstStyle>
            <a:defPPr>
              <a:defRPr lang="en-US"/>
            </a:defPPr>
            <a:lvl1pPr algn="ctr">
              <a:defRPr sz="2400" b="1">
                <a:solidFill>
                  <a:srgbClr val="002060"/>
                </a:solidFill>
                <a:latin typeface="Georgia" panose="02040502050405020303" pitchFamily="18" charset="0"/>
              </a:defRPr>
            </a:lvl1pPr>
          </a:lstStyle>
          <a:p>
            <a:r>
              <a:rPr lang="en-US" sz="4800" dirty="0">
                <a:solidFill>
                  <a:srgbClr val="0000FF"/>
                </a:solidFill>
              </a:rPr>
              <a:t>Spray characteristics under multiple injection strategies of biofuels</a:t>
            </a:r>
          </a:p>
        </p:txBody>
      </p:sp>
      <p:sp>
        <p:nvSpPr>
          <p:cNvPr id="3" name="Rectangle 2">
            <a:extLst>
              <a:ext uri="{FF2B5EF4-FFF2-40B4-BE49-F238E27FC236}">
                <a16:creationId xmlns:a16="http://schemas.microsoft.com/office/drawing/2014/main" id="{439CBCAA-F6CC-4A9A-97ED-239FCE39D70D}"/>
              </a:ext>
            </a:extLst>
          </p:cNvPr>
          <p:cNvSpPr/>
          <p:nvPr/>
        </p:nvSpPr>
        <p:spPr>
          <a:xfrm>
            <a:off x="1581150" y="5531996"/>
            <a:ext cx="7562850" cy="1169551"/>
          </a:xfrm>
          <a:prstGeom prst="rect">
            <a:avLst/>
          </a:prstGeom>
        </p:spPr>
        <p:txBody>
          <a:bodyPr wrap="square">
            <a:spAutoFit/>
          </a:bodyPr>
          <a:lstStyle/>
          <a:p>
            <a:pPr algn="ctr" defTabSz="914400" fontAlgn="base">
              <a:spcBef>
                <a:spcPct val="0"/>
              </a:spcBef>
              <a:spcAft>
                <a:spcPct val="0"/>
              </a:spcAft>
            </a:pPr>
            <a:r>
              <a:rPr lang="en-US" sz="2400" b="1" baseline="-25000" dirty="0">
                <a:solidFill>
                  <a:prstClr val="black"/>
                </a:solidFill>
                <a:latin typeface="Century Schoolbook" panose="02040604050505020304" pitchFamily="18" charset="0"/>
              </a:rPr>
              <a:t>ANANT KUMAR NAYAK</a:t>
            </a:r>
          </a:p>
          <a:p>
            <a:pPr algn="ctr" defTabSz="914400" fontAlgn="base">
              <a:spcBef>
                <a:spcPct val="0"/>
              </a:spcBef>
              <a:spcAft>
                <a:spcPct val="0"/>
              </a:spcAft>
              <a:defRPr/>
            </a:pPr>
            <a:r>
              <a:rPr lang="en-US" dirty="0">
                <a:solidFill>
                  <a:prstClr val="black"/>
                </a:solidFill>
                <a:latin typeface="Century Schoolbook" panose="02040604050505020304" pitchFamily="18" charset="0"/>
              </a:rPr>
              <a:t>210129</a:t>
            </a:r>
          </a:p>
          <a:p>
            <a:pPr algn="ctr" defTabSz="914400" fontAlgn="base">
              <a:spcBef>
                <a:spcPct val="0"/>
              </a:spcBef>
              <a:spcAft>
                <a:spcPct val="0"/>
              </a:spcAft>
              <a:defRPr/>
            </a:pPr>
            <a:r>
              <a:rPr lang="en-US" dirty="0">
                <a:solidFill>
                  <a:prstClr val="black"/>
                </a:solidFill>
                <a:latin typeface="Century Schoolbook" panose="02040604050505020304" pitchFamily="18" charset="0"/>
              </a:rPr>
              <a:t>Department of Mechanical Engineering</a:t>
            </a:r>
          </a:p>
          <a:p>
            <a:pPr algn="ctr" defTabSz="914400" fontAlgn="base">
              <a:spcBef>
                <a:spcPct val="0"/>
              </a:spcBef>
              <a:spcAft>
                <a:spcPct val="0"/>
              </a:spcAft>
              <a:defRPr/>
            </a:pPr>
            <a:r>
              <a:rPr lang="en-US" dirty="0">
                <a:solidFill>
                  <a:prstClr val="black"/>
                </a:solidFill>
                <a:latin typeface="Century Schoolbook" panose="02040604050505020304" pitchFamily="18" charset="0"/>
              </a:rPr>
              <a:t>Indian Institute of  Technology Kanpur, Kanpur</a:t>
            </a:r>
          </a:p>
        </p:txBody>
      </p:sp>
      <p:sp>
        <p:nvSpPr>
          <p:cNvPr id="5" name="TextBox 4">
            <a:extLst>
              <a:ext uri="{FF2B5EF4-FFF2-40B4-BE49-F238E27FC236}">
                <a16:creationId xmlns:a16="http://schemas.microsoft.com/office/drawing/2014/main" id="{29CD6D49-6461-D783-D5F4-45BBDDEB4037}"/>
              </a:ext>
            </a:extLst>
          </p:cNvPr>
          <p:cNvSpPr txBox="1"/>
          <p:nvPr/>
        </p:nvSpPr>
        <p:spPr>
          <a:xfrm>
            <a:off x="1668398" y="664212"/>
            <a:ext cx="7388353" cy="543739"/>
          </a:xfrm>
          <a:prstGeom prst="rect">
            <a:avLst/>
          </a:prstGeom>
          <a:noFill/>
        </p:spPr>
        <p:txBody>
          <a:bodyPr wrap="square">
            <a:spAutoFit/>
          </a:bodyPr>
          <a:lstStyle/>
          <a:p>
            <a:pPr algn="ctr" defTabSz="914400" fontAlgn="base">
              <a:spcBef>
                <a:spcPct val="0"/>
              </a:spcBef>
              <a:spcAft>
                <a:spcPct val="0"/>
              </a:spcAft>
            </a:pPr>
            <a:r>
              <a:rPr lang="en-US" sz="4400" b="1" baseline="-25000" dirty="0">
                <a:solidFill>
                  <a:srgbClr val="FF0000"/>
                </a:solidFill>
                <a:latin typeface="Century Schoolbook" panose="02040604050505020304" pitchFamily="18" charset="0"/>
              </a:rPr>
              <a:t>Assignment 3</a:t>
            </a:r>
          </a:p>
        </p:txBody>
      </p:sp>
    </p:spTree>
    <p:extLst>
      <p:ext uri="{BB962C8B-B14F-4D97-AF65-F5344CB8AC3E}">
        <p14:creationId xmlns:p14="http://schemas.microsoft.com/office/powerpoint/2010/main" val="2565639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923C815-3F3E-A81C-90BD-7C39D9527434}"/>
              </a:ext>
            </a:extLst>
          </p:cNvPr>
          <p:cNvSpPr>
            <a:spLocks noGrp="1"/>
          </p:cNvSpPr>
          <p:nvPr>
            <p:ph type="sldNum" sz="quarter" idx="12"/>
          </p:nvPr>
        </p:nvSpPr>
        <p:spPr/>
        <p:txBody>
          <a:bodyPr/>
          <a:lstStyle/>
          <a:p>
            <a:fld id="{37374264-FABE-4A13-B55E-AC77012BA9F4}" type="slidenum">
              <a:rPr lang="en-US" smtClean="0"/>
              <a:pPr/>
              <a:t>10</a:t>
            </a:fld>
            <a:endParaRPr lang="en-US" dirty="0"/>
          </a:p>
        </p:txBody>
      </p:sp>
      <p:pic>
        <p:nvPicPr>
          <p:cNvPr id="4" name="Picture 3">
            <a:extLst>
              <a:ext uri="{FF2B5EF4-FFF2-40B4-BE49-F238E27FC236}">
                <a16:creationId xmlns:a16="http://schemas.microsoft.com/office/drawing/2014/main" id="{70175F82-3822-F7B9-C924-853E2F20FD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7127" y="174172"/>
            <a:ext cx="5246873" cy="3874173"/>
          </a:xfrm>
          <a:prstGeom prst="rect">
            <a:avLst/>
          </a:prstGeom>
        </p:spPr>
      </p:pic>
      <p:sp>
        <p:nvSpPr>
          <p:cNvPr id="5" name="TextBox 4">
            <a:extLst>
              <a:ext uri="{FF2B5EF4-FFF2-40B4-BE49-F238E27FC236}">
                <a16:creationId xmlns:a16="http://schemas.microsoft.com/office/drawing/2014/main" id="{AA279FC1-7539-D878-F20B-EF4346C7691A}"/>
              </a:ext>
            </a:extLst>
          </p:cNvPr>
          <p:cNvSpPr txBox="1"/>
          <p:nvPr/>
        </p:nvSpPr>
        <p:spPr>
          <a:xfrm>
            <a:off x="4071257" y="4048345"/>
            <a:ext cx="5072743" cy="461665"/>
          </a:xfrm>
          <a:prstGeom prst="rect">
            <a:avLst/>
          </a:prstGeom>
          <a:noFill/>
        </p:spPr>
        <p:txBody>
          <a:bodyPr wrap="square" rtlCol="0">
            <a:spAutoFit/>
          </a:bodyPr>
          <a:lstStyle/>
          <a:p>
            <a:pPr algn="ctr"/>
            <a:r>
              <a:rPr lang="en-US" sz="1200" b="1" dirty="0">
                <a:latin typeface="Century Schoolbook" panose="02040604050505020304" pitchFamily="18" charset="0"/>
              </a:rPr>
              <a:t>Fig.4. </a:t>
            </a:r>
            <a:r>
              <a:rPr lang="en-US" sz="1200" dirty="0">
                <a:latin typeface="Century Schoolbook" panose="02040604050505020304" pitchFamily="18" charset="0"/>
              </a:rPr>
              <a:t>Schematics of CVSC for microscopic characteristics measurement </a:t>
            </a:r>
            <a:endParaRPr lang="en-IN" sz="1200" b="1" dirty="0">
              <a:latin typeface="Century Schoolbook" panose="02040604050505020304" pitchFamily="18" charset="0"/>
            </a:endParaRPr>
          </a:p>
        </p:txBody>
      </p:sp>
      <p:sp>
        <p:nvSpPr>
          <p:cNvPr id="6" name="TextBox 5">
            <a:extLst>
              <a:ext uri="{FF2B5EF4-FFF2-40B4-BE49-F238E27FC236}">
                <a16:creationId xmlns:a16="http://schemas.microsoft.com/office/drawing/2014/main" id="{412FA998-C1E9-F6C9-E9F5-16C5C9D4A543}"/>
              </a:ext>
            </a:extLst>
          </p:cNvPr>
          <p:cNvSpPr txBox="1"/>
          <p:nvPr/>
        </p:nvSpPr>
        <p:spPr>
          <a:xfrm>
            <a:off x="-47952" y="152401"/>
            <a:ext cx="3945079" cy="4476225"/>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sz="1600" dirty="0">
                <a:latin typeface="Century Schoolbook" panose="02040604050505020304" pitchFamily="18" charset="0"/>
              </a:rPr>
              <a:t>As shown in the figure 4 it is clear that how each component of experiment connected to each other.</a:t>
            </a:r>
          </a:p>
          <a:p>
            <a:pPr marL="285750" indent="-285750" algn="just">
              <a:lnSpc>
                <a:spcPct val="150000"/>
              </a:lnSpc>
              <a:buFont typeface="Wingdings" panose="05000000000000000000" pitchFamily="2" charset="2"/>
              <a:buChar char="Ø"/>
            </a:pPr>
            <a:r>
              <a:rPr lang="en-US" sz="1600" dirty="0">
                <a:latin typeface="Century Schoolbook" panose="02040604050505020304" pitchFamily="18" charset="0"/>
              </a:rPr>
              <a:t> In this experiment, there are four laser beams of different colors which are converge at one spot in CVSC.</a:t>
            </a:r>
            <a:endParaRPr lang="en-IN" sz="1600" dirty="0">
              <a:latin typeface="Century Schoolbook" panose="02040604050505020304" pitchFamily="18" charset="0"/>
            </a:endParaRPr>
          </a:p>
          <a:p>
            <a:pPr marL="285750" indent="-285750" algn="just">
              <a:lnSpc>
                <a:spcPct val="150000"/>
              </a:lnSpc>
              <a:buFont typeface="Wingdings" panose="05000000000000000000" pitchFamily="2" charset="2"/>
              <a:buChar char="Ø"/>
            </a:pPr>
            <a:r>
              <a:rPr lang="en-IN" sz="1600" dirty="0">
                <a:latin typeface="Century Schoolbook" panose="02040604050505020304" pitchFamily="18" charset="0"/>
              </a:rPr>
              <a:t>This convergence is done on the quartz window, which is transparent to these laser beams and at the same time another quartz window is setup to receive the signal by PDI receiver.</a:t>
            </a:r>
            <a:endParaRPr lang="en-US" sz="1600" dirty="0">
              <a:latin typeface="Century Schoolbook" panose="02040604050505020304" pitchFamily="18" charset="0"/>
            </a:endParaRPr>
          </a:p>
        </p:txBody>
      </p:sp>
      <p:sp>
        <p:nvSpPr>
          <p:cNvPr id="7" name="TextBox 6">
            <a:extLst>
              <a:ext uri="{FF2B5EF4-FFF2-40B4-BE49-F238E27FC236}">
                <a16:creationId xmlns:a16="http://schemas.microsoft.com/office/drawing/2014/main" id="{12B6486B-EAB5-F718-1B94-22997B0ED3F7}"/>
              </a:ext>
            </a:extLst>
          </p:cNvPr>
          <p:cNvSpPr txBox="1"/>
          <p:nvPr/>
        </p:nvSpPr>
        <p:spPr>
          <a:xfrm>
            <a:off x="-47952" y="4510010"/>
            <a:ext cx="9144000" cy="1521570"/>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sz="1600" dirty="0">
                <a:latin typeface="Century Schoolbook" panose="02040604050505020304" pitchFamily="18" charset="0"/>
              </a:rPr>
              <a:t>There is one high speed camera which is used to visualize the spray evolution. It is used to see what actually happening in the setup.</a:t>
            </a:r>
          </a:p>
          <a:p>
            <a:pPr marL="285750" indent="-285750" algn="just">
              <a:lnSpc>
                <a:spcPct val="150000"/>
              </a:lnSpc>
              <a:buFont typeface="Wingdings" panose="05000000000000000000" pitchFamily="2" charset="2"/>
              <a:buChar char="Ø"/>
            </a:pPr>
            <a:r>
              <a:rPr lang="en-US" sz="1600" dirty="0">
                <a:latin typeface="Century Schoolbook" panose="02040604050505020304" pitchFamily="18" charset="0"/>
              </a:rPr>
              <a:t>The minimum frame rate of 5400 fps at maximum resolution and minimum resolution of 675000 fps which means that this camera capture the images very quickly.</a:t>
            </a:r>
            <a:endParaRPr lang="en-IN" sz="1600" dirty="0">
              <a:latin typeface="Century Schoolbook" panose="02040604050505020304" pitchFamily="18" charset="0"/>
            </a:endParaRPr>
          </a:p>
        </p:txBody>
      </p:sp>
      <p:sp>
        <p:nvSpPr>
          <p:cNvPr id="8" name="TextBox 7">
            <a:extLst>
              <a:ext uri="{FF2B5EF4-FFF2-40B4-BE49-F238E27FC236}">
                <a16:creationId xmlns:a16="http://schemas.microsoft.com/office/drawing/2014/main" id="{5CFC1F8B-D511-42E3-B115-90591F73CD99}"/>
              </a:ext>
            </a:extLst>
          </p:cNvPr>
          <p:cNvSpPr txBox="1"/>
          <p:nvPr/>
        </p:nvSpPr>
        <p:spPr>
          <a:xfrm>
            <a:off x="0" y="6031580"/>
            <a:ext cx="9096048" cy="338554"/>
          </a:xfrm>
          <a:prstGeom prst="rect">
            <a:avLst/>
          </a:prstGeom>
          <a:noFill/>
        </p:spPr>
        <p:txBody>
          <a:bodyPr wrap="square" rtlCol="0">
            <a:spAutoFit/>
          </a:bodyPr>
          <a:lstStyle/>
          <a:p>
            <a:r>
              <a:rPr lang="en-IN" sz="800" b="0" i="0" dirty="0">
                <a:solidFill>
                  <a:srgbClr val="FF0000"/>
                </a:solidFill>
                <a:effectLst/>
                <a:latin typeface="Century Schoolbook" panose="02040604050505020304" pitchFamily="18" charset="0"/>
              </a:rPr>
              <a:t>Nikhil Sharma, William D. Bachalo, Avinash Kumar Agarwal; Spray droplet size distribution and droplet velocity measurements in a firing optical engine. </a:t>
            </a:r>
            <a:r>
              <a:rPr lang="en-IN" sz="800" b="0" i="1" dirty="0">
                <a:solidFill>
                  <a:srgbClr val="FF0000"/>
                </a:solidFill>
                <a:effectLst/>
                <a:latin typeface="Century Schoolbook" panose="02040604050505020304" pitchFamily="18" charset="0"/>
              </a:rPr>
              <a:t>Physics of Fluids</a:t>
            </a:r>
            <a:r>
              <a:rPr lang="en-IN" sz="800" b="0" i="0" dirty="0">
                <a:solidFill>
                  <a:srgbClr val="FF0000"/>
                </a:solidFill>
                <a:effectLst/>
                <a:latin typeface="Century Schoolbook" panose="02040604050505020304" pitchFamily="18" charset="0"/>
              </a:rPr>
              <a:t> 1 February 2020; 32 (2): 023304.</a:t>
            </a:r>
            <a:endParaRPr lang="en-IN" sz="800" dirty="0">
              <a:solidFill>
                <a:srgbClr val="FF0000"/>
              </a:solidFill>
              <a:latin typeface="Century Schoolbook" panose="02040604050505020304" pitchFamily="18" charset="0"/>
            </a:endParaRPr>
          </a:p>
        </p:txBody>
      </p:sp>
    </p:spTree>
    <p:extLst>
      <p:ext uri="{BB962C8B-B14F-4D97-AF65-F5344CB8AC3E}">
        <p14:creationId xmlns:p14="http://schemas.microsoft.com/office/powerpoint/2010/main" val="2923438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B02967D-7E44-F494-ADEE-96E097581AAD}"/>
              </a:ext>
            </a:extLst>
          </p:cNvPr>
          <p:cNvSpPr>
            <a:spLocks noGrp="1"/>
          </p:cNvSpPr>
          <p:nvPr>
            <p:ph type="sldNum" sz="quarter" idx="12"/>
          </p:nvPr>
        </p:nvSpPr>
        <p:spPr/>
        <p:txBody>
          <a:bodyPr/>
          <a:lstStyle/>
          <a:p>
            <a:fld id="{37374264-FABE-4A13-B55E-AC77012BA9F4}" type="slidenum">
              <a:rPr lang="en-US" smtClean="0"/>
              <a:pPr/>
              <a:t>11</a:t>
            </a:fld>
            <a:endParaRPr lang="en-US" dirty="0"/>
          </a:p>
        </p:txBody>
      </p:sp>
      <p:sp>
        <p:nvSpPr>
          <p:cNvPr id="3" name="TextBox 2">
            <a:extLst>
              <a:ext uri="{FF2B5EF4-FFF2-40B4-BE49-F238E27FC236}">
                <a16:creationId xmlns:a16="http://schemas.microsoft.com/office/drawing/2014/main" id="{C1366132-6B3C-9B5B-43F0-50493E21F3C9}"/>
              </a:ext>
            </a:extLst>
          </p:cNvPr>
          <p:cNvSpPr txBox="1"/>
          <p:nvPr/>
        </p:nvSpPr>
        <p:spPr>
          <a:xfrm>
            <a:off x="0" y="141514"/>
            <a:ext cx="9144000" cy="369332"/>
          </a:xfrm>
          <a:prstGeom prst="rect">
            <a:avLst/>
          </a:prstGeom>
          <a:noFill/>
        </p:spPr>
        <p:txBody>
          <a:bodyPr wrap="square" rtlCol="0">
            <a:spAutoFit/>
          </a:bodyPr>
          <a:lstStyle/>
          <a:p>
            <a:pPr algn="ctr"/>
            <a:r>
              <a:rPr lang="en-US" b="1" dirty="0">
                <a:solidFill>
                  <a:srgbClr val="2103FB"/>
                </a:solidFill>
                <a:latin typeface="Century Schoolbook" panose="02040604050505020304" pitchFamily="18" charset="0"/>
              </a:rPr>
              <a:t>Effect of FIPs on the microscopic parameters of biofuel</a:t>
            </a:r>
            <a:endParaRPr lang="en-IN" b="1" dirty="0">
              <a:solidFill>
                <a:srgbClr val="2103FB"/>
              </a:solidFill>
              <a:latin typeface="Century Schoolbook" panose="02040604050505020304" pitchFamily="18" charset="0"/>
            </a:endParaRPr>
          </a:p>
        </p:txBody>
      </p:sp>
      <p:pic>
        <p:nvPicPr>
          <p:cNvPr id="6" name="Picture 5">
            <a:extLst>
              <a:ext uri="{FF2B5EF4-FFF2-40B4-BE49-F238E27FC236}">
                <a16:creationId xmlns:a16="http://schemas.microsoft.com/office/drawing/2014/main" id="{278E839A-C77F-29BD-C6E1-315A7405BA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9571" y="510847"/>
            <a:ext cx="3864429" cy="3637480"/>
          </a:xfrm>
          <a:prstGeom prst="rect">
            <a:avLst/>
          </a:prstGeom>
        </p:spPr>
      </p:pic>
      <p:sp>
        <p:nvSpPr>
          <p:cNvPr id="7" name="TextBox 6">
            <a:extLst>
              <a:ext uri="{FF2B5EF4-FFF2-40B4-BE49-F238E27FC236}">
                <a16:creationId xmlns:a16="http://schemas.microsoft.com/office/drawing/2014/main" id="{273423D8-2E8C-3871-8DDB-C8CD883739C4}"/>
              </a:ext>
            </a:extLst>
          </p:cNvPr>
          <p:cNvSpPr txBox="1"/>
          <p:nvPr/>
        </p:nvSpPr>
        <p:spPr>
          <a:xfrm>
            <a:off x="5475514" y="4148327"/>
            <a:ext cx="3668486" cy="610680"/>
          </a:xfrm>
          <a:prstGeom prst="rect">
            <a:avLst/>
          </a:prstGeom>
          <a:noFill/>
        </p:spPr>
        <p:txBody>
          <a:bodyPr wrap="square" rtlCol="0">
            <a:spAutoFit/>
          </a:bodyPr>
          <a:lstStyle/>
          <a:p>
            <a:pPr algn="ctr">
              <a:lnSpc>
                <a:spcPct val="150000"/>
              </a:lnSpc>
            </a:pPr>
            <a:r>
              <a:rPr lang="en-US" sz="1200" b="1" dirty="0">
                <a:latin typeface="Century Schoolbook" panose="02040604050505020304" pitchFamily="18" charset="0"/>
              </a:rPr>
              <a:t>Fig.5 . </a:t>
            </a:r>
            <a:r>
              <a:rPr lang="en-US" sz="1200" dirty="0">
                <a:latin typeface="Century Schoolbook" panose="02040604050505020304" pitchFamily="18" charset="0"/>
              </a:rPr>
              <a:t>Scatter plot of droplet diameter and axial velocity</a:t>
            </a:r>
            <a:endParaRPr lang="en-IN" sz="1200" b="1" dirty="0">
              <a:latin typeface="Century Schoolbook" panose="02040604050505020304" pitchFamily="18" charset="0"/>
            </a:endParaRPr>
          </a:p>
        </p:txBody>
      </p:sp>
      <p:sp>
        <p:nvSpPr>
          <p:cNvPr id="8" name="TextBox 7">
            <a:extLst>
              <a:ext uri="{FF2B5EF4-FFF2-40B4-BE49-F238E27FC236}">
                <a16:creationId xmlns:a16="http://schemas.microsoft.com/office/drawing/2014/main" id="{B2690E16-DA57-5BFE-2198-F3A30F0E5609}"/>
              </a:ext>
            </a:extLst>
          </p:cNvPr>
          <p:cNvSpPr txBox="1"/>
          <p:nvPr/>
        </p:nvSpPr>
        <p:spPr>
          <a:xfrm>
            <a:off x="0" y="510846"/>
            <a:ext cx="5279571" cy="4476225"/>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sz="1600" dirty="0">
                <a:latin typeface="Century Schoolbook" panose="02040604050505020304" pitchFamily="18" charset="0"/>
              </a:rPr>
              <a:t>As shown in the figure 5 it represents the scatter plot of spray droplet size in X axis and component of velocity in Y axis.</a:t>
            </a:r>
          </a:p>
          <a:p>
            <a:pPr marL="285750" indent="-285750" algn="just">
              <a:lnSpc>
                <a:spcPct val="150000"/>
              </a:lnSpc>
              <a:buFont typeface="Wingdings" panose="05000000000000000000" pitchFamily="2" charset="2"/>
              <a:buChar char="Ø"/>
            </a:pPr>
            <a:r>
              <a:rPr lang="en-US" sz="1600" dirty="0">
                <a:latin typeface="Century Schoolbook" panose="02040604050505020304" pitchFamily="18" charset="0"/>
              </a:rPr>
              <a:t>This figure indicates the diameter to velocity correlation of spray droplet of blend Karanja biodiesel of 40% blend (KB40) at different FIPs.</a:t>
            </a:r>
          </a:p>
          <a:p>
            <a:pPr marL="285750" indent="-285750" algn="just">
              <a:lnSpc>
                <a:spcPct val="150000"/>
              </a:lnSpc>
              <a:buFont typeface="Wingdings" panose="05000000000000000000" pitchFamily="2" charset="2"/>
              <a:buChar char="Ø"/>
            </a:pPr>
            <a:r>
              <a:rPr lang="en-US" sz="1600" dirty="0">
                <a:latin typeface="Century Schoolbook" panose="02040604050505020304" pitchFamily="18" charset="0"/>
              </a:rPr>
              <a:t>When the spray start coming out from the nozzle it can be observed that outer droplets break up faster in comparison to inner droplet part due to rapid movement of outer periphery of fuel spray.</a:t>
            </a:r>
            <a:endParaRPr lang="en-IN" sz="1600" dirty="0">
              <a:latin typeface="Century Schoolbook" panose="02040604050505020304" pitchFamily="18" charset="0"/>
            </a:endParaRPr>
          </a:p>
          <a:p>
            <a:pPr marL="285750" indent="-285750" algn="just">
              <a:lnSpc>
                <a:spcPct val="150000"/>
              </a:lnSpc>
              <a:buFont typeface="Wingdings" panose="05000000000000000000" pitchFamily="2" charset="2"/>
              <a:buChar char="Ø"/>
            </a:pPr>
            <a:r>
              <a:rPr lang="en-IN" sz="1600" dirty="0">
                <a:latin typeface="Century Schoolbook" panose="02040604050505020304" pitchFamily="18" charset="0"/>
              </a:rPr>
              <a:t>This figure also indicates that by increasing fuel injection pressure (FIP) increases the droplet peak </a:t>
            </a:r>
            <a:endParaRPr lang="en-US" sz="1600" dirty="0">
              <a:latin typeface="Century Schoolbook" panose="02040604050505020304" pitchFamily="18" charset="0"/>
            </a:endParaRPr>
          </a:p>
        </p:txBody>
      </p:sp>
      <p:sp>
        <p:nvSpPr>
          <p:cNvPr id="9" name="TextBox 8">
            <a:extLst>
              <a:ext uri="{FF2B5EF4-FFF2-40B4-BE49-F238E27FC236}">
                <a16:creationId xmlns:a16="http://schemas.microsoft.com/office/drawing/2014/main" id="{11622147-A605-94DA-941A-6468427D7C1C}"/>
              </a:ext>
            </a:extLst>
          </p:cNvPr>
          <p:cNvSpPr txBox="1"/>
          <p:nvPr/>
        </p:nvSpPr>
        <p:spPr>
          <a:xfrm>
            <a:off x="0" y="4922470"/>
            <a:ext cx="9144000" cy="1152239"/>
          </a:xfrm>
          <a:prstGeom prst="rect">
            <a:avLst/>
          </a:prstGeom>
          <a:noFill/>
        </p:spPr>
        <p:txBody>
          <a:bodyPr wrap="square" rtlCol="0">
            <a:spAutoFit/>
          </a:bodyPr>
          <a:lstStyle/>
          <a:p>
            <a:pPr algn="just">
              <a:lnSpc>
                <a:spcPct val="150000"/>
              </a:lnSpc>
            </a:pPr>
            <a:r>
              <a:rPr lang="en-US" sz="1600" dirty="0">
                <a:latin typeface="Century Schoolbook" panose="02040604050505020304" pitchFamily="18" charset="0"/>
              </a:rPr>
              <a:t>     velocity. But at 1500 bar peak velocity is observed to lower due to the poor atomization.</a:t>
            </a:r>
          </a:p>
          <a:p>
            <a:pPr marL="285750" indent="-285750" algn="just">
              <a:lnSpc>
                <a:spcPct val="150000"/>
              </a:lnSpc>
              <a:buFont typeface="Wingdings" panose="05000000000000000000" pitchFamily="2" charset="2"/>
              <a:buChar char="Ø"/>
            </a:pPr>
            <a:r>
              <a:rPr lang="en-US" sz="1600" dirty="0">
                <a:latin typeface="Century Schoolbook" panose="02040604050505020304" pitchFamily="18" charset="0"/>
              </a:rPr>
              <a:t>Peak velocity distribution of smaller droplet size was higher for mineral diesel in compared to blend biodiesel (KB20 and KB40).</a:t>
            </a:r>
            <a:endParaRPr lang="en-IN" sz="1600" dirty="0">
              <a:latin typeface="Century Schoolbook" panose="02040604050505020304" pitchFamily="18" charset="0"/>
            </a:endParaRPr>
          </a:p>
        </p:txBody>
      </p:sp>
      <p:sp>
        <p:nvSpPr>
          <p:cNvPr id="10" name="TextBox 9">
            <a:extLst>
              <a:ext uri="{FF2B5EF4-FFF2-40B4-BE49-F238E27FC236}">
                <a16:creationId xmlns:a16="http://schemas.microsoft.com/office/drawing/2014/main" id="{EC1827B4-E857-C771-43C5-0B673FCD7002}"/>
              </a:ext>
            </a:extLst>
          </p:cNvPr>
          <p:cNvSpPr txBox="1"/>
          <p:nvPr/>
        </p:nvSpPr>
        <p:spPr>
          <a:xfrm>
            <a:off x="0" y="6130450"/>
            <a:ext cx="9144000" cy="215444"/>
          </a:xfrm>
          <a:prstGeom prst="rect">
            <a:avLst/>
          </a:prstGeom>
          <a:noFill/>
        </p:spPr>
        <p:txBody>
          <a:bodyPr wrap="square" rtlCol="0">
            <a:spAutoFit/>
          </a:bodyPr>
          <a:lstStyle/>
          <a:p>
            <a:r>
              <a:rPr lang="en-IN" sz="800" dirty="0"/>
              <a:t>            </a:t>
            </a:r>
            <a:r>
              <a:rPr lang="en-IN" sz="800" dirty="0">
                <a:solidFill>
                  <a:srgbClr val="FF0000"/>
                </a:solidFill>
                <a:latin typeface="Century Schoolbook" panose="02040604050505020304" pitchFamily="18" charset="0"/>
              </a:rPr>
              <a:t>Gupta, J.G. and Agarwal, A.K., 2016. Macroscopic and microscopic spray characteristics of diesel and Karanja biodiesel blends (No. 2016-01-0869). SAE Technical Paper.</a:t>
            </a:r>
          </a:p>
        </p:txBody>
      </p:sp>
    </p:spTree>
    <p:extLst>
      <p:ext uri="{BB962C8B-B14F-4D97-AF65-F5344CB8AC3E}">
        <p14:creationId xmlns:p14="http://schemas.microsoft.com/office/powerpoint/2010/main" val="2412202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07F4C77-4400-929F-09C3-0A681695993C}"/>
              </a:ext>
            </a:extLst>
          </p:cNvPr>
          <p:cNvSpPr>
            <a:spLocks noGrp="1"/>
          </p:cNvSpPr>
          <p:nvPr>
            <p:ph type="sldNum" sz="quarter" idx="12"/>
          </p:nvPr>
        </p:nvSpPr>
        <p:spPr/>
        <p:txBody>
          <a:bodyPr/>
          <a:lstStyle/>
          <a:p>
            <a:fld id="{37374264-FABE-4A13-B55E-AC77012BA9F4}" type="slidenum">
              <a:rPr lang="en-US" smtClean="0"/>
              <a:pPr/>
              <a:t>12</a:t>
            </a:fld>
            <a:endParaRPr lang="en-US" dirty="0"/>
          </a:p>
        </p:txBody>
      </p:sp>
      <p:sp>
        <p:nvSpPr>
          <p:cNvPr id="3" name="TextBox 2">
            <a:extLst>
              <a:ext uri="{FF2B5EF4-FFF2-40B4-BE49-F238E27FC236}">
                <a16:creationId xmlns:a16="http://schemas.microsoft.com/office/drawing/2014/main" id="{8C5A33D9-C814-BF54-DF39-F6952FD39F6E}"/>
              </a:ext>
            </a:extLst>
          </p:cNvPr>
          <p:cNvSpPr txBox="1"/>
          <p:nvPr/>
        </p:nvSpPr>
        <p:spPr>
          <a:xfrm>
            <a:off x="1" y="141513"/>
            <a:ext cx="9144000" cy="369332"/>
          </a:xfrm>
          <a:prstGeom prst="rect">
            <a:avLst/>
          </a:prstGeom>
          <a:noFill/>
        </p:spPr>
        <p:txBody>
          <a:bodyPr wrap="square" rtlCol="0">
            <a:spAutoFit/>
          </a:bodyPr>
          <a:lstStyle/>
          <a:p>
            <a:pPr algn="ctr"/>
            <a:r>
              <a:rPr lang="en-US" b="1" dirty="0">
                <a:solidFill>
                  <a:srgbClr val="2103FB"/>
                </a:solidFill>
                <a:latin typeface="Century Schoolbook" panose="02040604050505020304" pitchFamily="18" charset="0"/>
              </a:rPr>
              <a:t>Effect of split injection in mean velocity of spray droplet</a:t>
            </a:r>
            <a:endParaRPr lang="en-IN" b="1" dirty="0">
              <a:solidFill>
                <a:srgbClr val="2103FB"/>
              </a:solidFill>
              <a:latin typeface="Century Schoolbook" panose="02040604050505020304" pitchFamily="18" charset="0"/>
            </a:endParaRPr>
          </a:p>
        </p:txBody>
      </p:sp>
      <p:sp>
        <p:nvSpPr>
          <p:cNvPr id="4" name="TextBox 3">
            <a:extLst>
              <a:ext uri="{FF2B5EF4-FFF2-40B4-BE49-F238E27FC236}">
                <a16:creationId xmlns:a16="http://schemas.microsoft.com/office/drawing/2014/main" id="{6DFC25F0-9E4A-B6D0-B09C-AFE137C2D694}"/>
              </a:ext>
            </a:extLst>
          </p:cNvPr>
          <p:cNvSpPr txBox="1"/>
          <p:nvPr/>
        </p:nvSpPr>
        <p:spPr>
          <a:xfrm flipH="1">
            <a:off x="-1" y="510846"/>
            <a:ext cx="9144000" cy="1152239"/>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sz="1600" dirty="0">
                <a:latin typeface="Century Schoolbook" panose="02040604050505020304" pitchFamily="18" charset="0"/>
              </a:rPr>
              <a:t>So far we have discussed the effect of FIP in spray droplet size and velocity distribution. Now we see the effect of split injection technique in the mean velocity of spray droplet with different dwell. Dwell is the time interval between two consecutive injection of fuel.</a:t>
            </a:r>
            <a:endParaRPr lang="en-IN" sz="1600" dirty="0">
              <a:latin typeface="Century Schoolbook" panose="02040604050505020304" pitchFamily="18" charset="0"/>
            </a:endParaRPr>
          </a:p>
        </p:txBody>
      </p:sp>
      <p:pic>
        <p:nvPicPr>
          <p:cNvPr id="6" name="Picture 5">
            <a:extLst>
              <a:ext uri="{FF2B5EF4-FFF2-40B4-BE49-F238E27FC236}">
                <a16:creationId xmlns:a16="http://schemas.microsoft.com/office/drawing/2014/main" id="{7A67C90B-F292-52AB-2DF4-DD49B5094A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1999" y="1663085"/>
            <a:ext cx="4502848" cy="3627372"/>
          </a:xfrm>
          <a:prstGeom prst="rect">
            <a:avLst/>
          </a:prstGeom>
        </p:spPr>
      </p:pic>
      <p:sp>
        <p:nvSpPr>
          <p:cNvPr id="7" name="TextBox 6">
            <a:extLst>
              <a:ext uri="{FF2B5EF4-FFF2-40B4-BE49-F238E27FC236}">
                <a16:creationId xmlns:a16="http://schemas.microsoft.com/office/drawing/2014/main" id="{9C945600-0903-854F-3555-4630295D08F7}"/>
              </a:ext>
            </a:extLst>
          </p:cNvPr>
          <p:cNvSpPr txBox="1"/>
          <p:nvPr/>
        </p:nvSpPr>
        <p:spPr>
          <a:xfrm>
            <a:off x="4789714" y="5290457"/>
            <a:ext cx="4354285" cy="276999"/>
          </a:xfrm>
          <a:prstGeom prst="rect">
            <a:avLst/>
          </a:prstGeom>
          <a:noFill/>
        </p:spPr>
        <p:txBody>
          <a:bodyPr wrap="square" rtlCol="0">
            <a:spAutoFit/>
          </a:bodyPr>
          <a:lstStyle/>
          <a:p>
            <a:pPr algn="ctr"/>
            <a:r>
              <a:rPr lang="en-US" sz="1200" b="1" dirty="0">
                <a:latin typeface="Century Schoolbook" panose="02040604050505020304" pitchFamily="18" charset="0"/>
              </a:rPr>
              <a:t>Fig.6 . </a:t>
            </a:r>
            <a:r>
              <a:rPr lang="en-US" sz="1200" dirty="0">
                <a:latin typeface="Century Schoolbook" panose="02040604050505020304" pitchFamily="18" charset="0"/>
              </a:rPr>
              <a:t>Mean velocity at various position of different dwells</a:t>
            </a:r>
            <a:endParaRPr lang="en-IN" sz="1200" b="1" dirty="0">
              <a:latin typeface="Century Schoolbook" panose="02040604050505020304" pitchFamily="18" charset="0"/>
            </a:endParaRPr>
          </a:p>
        </p:txBody>
      </p:sp>
      <p:sp>
        <p:nvSpPr>
          <p:cNvPr id="8" name="TextBox 7">
            <a:extLst>
              <a:ext uri="{FF2B5EF4-FFF2-40B4-BE49-F238E27FC236}">
                <a16:creationId xmlns:a16="http://schemas.microsoft.com/office/drawing/2014/main" id="{12511CE2-F18C-B364-4C1A-29BDDE521F82}"/>
              </a:ext>
            </a:extLst>
          </p:cNvPr>
          <p:cNvSpPr txBox="1"/>
          <p:nvPr/>
        </p:nvSpPr>
        <p:spPr>
          <a:xfrm>
            <a:off x="-17643" y="1663084"/>
            <a:ext cx="4636732" cy="4106894"/>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sz="1600" dirty="0">
                <a:latin typeface="Century Schoolbook" panose="02040604050505020304" pitchFamily="18" charset="0"/>
              </a:rPr>
              <a:t>As shown in figure 6 which indicates the mean velocity at different dwells (0.2ms and 0.8ms) at 60Mpa injection pressure.</a:t>
            </a:r>
          </a:p>
          <a:p>
            <a:pPr marL="285750" indent="-285750" algn="just">
              <a:lnSpc>
                <a:spcPct val="150000"/>
              </a:lnSpc>
              <a:buFont typeface="Wingdings" panose="05000000000000000000" pitchFamily="2" charset="2"/>
              <a:buChar char="Ø"/>
            </a:pPr>
            <a:r>
              <a:rPr lang="en-IN" sz="1600" dirty="0">
                <a:latin typeface="Century Schoolbook" panose="02040604050505020304" pitchFamily="18" charset="0"/>
              </a:rPr>
              <a:t>Initially the velocity is sharply decreasing and then it start quickly rising just before second injection takes place.</a:t>
            </a:r>
          </a:p>
          <a:p>
            <a:pPr marL="285750" indent="-285750" algn="just">
              <a:lnSpc>
                <a:spcPct val="150000"/>
              </a:lnSpc>
              <a:buFont typeface="Wingdings" panose="05000000000000000000" pitchFamily="2" charset="2"/>
              <a:buChar char="Ø"/>
            </a:pPr>
            <a:r>
              <a:rPr lang="en-IN" sz="1600" dirty="0">
                <a:latin typeface="Century Schoolbook" panose="02040604050505020304" pitchFamily="18" charset="0"/>
              </a:rPr>
              <a:t>The peak velocity at second injection for 0.8ms dwell is lower than the peak velocity of first injection whereas for 0.2ms dwell the result is opposite.</a:t>
            </a:r>
          </a:p>
          <a:p>
            <a:pPr algn="just">
              <a:lnSpc>
                <a:spcPct val="150000"/>
              </a:lnSpc>
            </a:pPr>
            <a:endParaRPr lang="en-IN" sz="1600" dirty="0">
              <a:latin typeface="Century Schoolbook" panose="02040604050505020304" pitchFamily="18" charset="0"/>
            </a:endParaRPr>
          </a:p>
        </p:txBody>
      </p:sp>
      <p:sp>
        <p:nvSpPr>
          <p:cNvPr id="9" name="TextBox 8">
            <a:extLst>
              <a:ext uri="{FF2B5EF4-FFF2-40B4-BE49-F238E27FC236}">
                <a16:creationId xmlns:a16="http://schemas.microsoft.com/office/drawing/2014/main" id="{578BC3BB-F4D0-B346-8E9C-BC69B735FA20}"/>
              </a:ext>
            </a:extLst>
          </p:cNvPr>
          <p:cNvSpPr txBox="1"/>
          <p:nvPr/>
        </p:nvSpPr>
        <p:spPr>
          <a:xfrm>
            <a:off x="47689" y="6129951"/>
            <a:ext cx="9027158" cy="215444"/>
          </a:xfrm>
          <a:prstGeom prst="rect">
            <a:avLst/>
          </a:prstGeom>
          <a:noFill/>
        </p:spPr>
        <p:txBody>
          <a:bodyPr wrap="square" rtlCol="0">
            <a:spAutoFit/>
          </a:bodyPr>
          <a:lstStyle/>
          <a:p>
            <a:r>
              <a:rPr lang="en-IN" sz="800" b="0" i="0" dirty="0">
                <a:solidFill>
                  <a:srgbClr val="FF0000"/>
                </a:solidFill>
                <a:effectLst/>
                <a:latin typeface="Century Schoolbook" panose="02040604050505020304" pitchFamily="18" charset="0"/>
              </a:rPr>
              <a:t>Wang, Z., Xu, H., Jiang, C. and Wyszynski, M.L., 2016. Experimental study on microscopic and macroscopic characteristics of diesel spray with split injection. </a:t>
            </a:r>
            <a:r>
              <a:rPr lang="en-IN" sz="800" b="0" i="1" dirty="0">
                <a:solidFill>
                  <a:srgbClr val="FF0000"/>
                </a:solidFill>
                <a:effectLst/>
                <a:latin typeface="Century Schoolbook" panose="02040604050505020304" pitchFamily="18" charset="0"/>
              </a:rPr>
              <a:t>Fuel</a:t>
            </a:r>
            <a:r>
              <a:rPr lang="en-IN" sz="800" b="0" i="0" dirty="0">
                <a:solidFill>
                  <a:srgbClr val="FF0000"/>
                </a:solidFill>
                <a:effectLst/>
                <a:latin typeface="Century Schoolbook" panose="02040604050505020304" pitchFamily="18" charset="0"/>
              </a:rPr>
              <a:t>, </a:t>
            </a:r>
            <a:r>
              <a:rPr lang="en-IN" sz="800" b="0" i="1" dirty="0">
                <a:solidFill>
                  <a:srgbClr val="FF0000"/>
                </a:solidFill>
                <a:effectLst/>
                <a:latin typeface="Century Schoolbook" panose="02040604050505020304" pitchFamily="18" charset="0"/>
              </a:rPr>
              <a:t>174</a:t>
            </a:r>
            <a:r>
              <a:rPr lang="en-IN" sz="800" b="0" i="0" dirty="0">
                <a:solidFill>
                  <a:srgbClr val="FF0000"/>
                </a:solidFill>
                <a:effectLst/>
                <a:latin typeface="Century Schoolbook" panose="02040604050505020304" pitchFamily="18" charset="0"/>
              </a:rPr>
              <a:t>, pp.140-152.</a:t>
            </a:r>
            <a:endParaRPr lang="en-IN" sz="800" dirty="0">
              <a:solidFill>
                <a:srgbClr val="FF0000"/>
              </a:solidFill>
              <a:latin typeface="Century Schoolbook" panose="02040604050505020304" pitchFamily="18" charset="0"/>
            </a:endParaRPr>
          </a:p>
        </p:txBody>
      </p:sp>
    </p:spTree>
    <p:extLst>
      <p:ext uri="{BB962C8B-B14F-4D97-AF65-F5344CB8AC3E}">
        <p14:creationId xmlns:p14="http://schemas.microsoft.com/office/powerpoint/2010/main" val="2261286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262F303-9ACA-8A96-D9F9-7C64C87C33C4}"/>
              </a:ext>
            </a:extLst>
          </p:cNvPr>
          <p:cNvSpPr>
            <a:spLocks noGrp="1"/>
          </p:cNvSpPr>
          <p:nvPr>
            <p:ph type="sldNum" sz="quarter" idx="12"/>
          </p:nvPr>
        </p:nvSpPr>
        <p:spPr/>
        <p:txBody>
          <a:bodyPr/>
          <a:lstStyle/>
          <a:p>
            <a:fld id="{37374264-FABE-4A13-B55E-AC77012BA9F4}" type="slidenum">
              <a:rPr lang="en-US" smtClean="0"/>
              <a:pPr/>
              <a:t>13</a:t>
            </a:fld>
            <a:endParaRPr lang="en-US" dirty="0"/>
          </a:p>
        </p:txBody>
      </p:sp>
      <p:sp>
        <p:nvSpPr>
          <p:cNvPr id="3" name="TextBox 2">
            <a:extLst>
              <a:ext uri="{FF2B5EF4-FFF2-40B4-BE49-F238E27FC236}">
                <a16:creationId xmlns:a16="http://schemas.microsoft.com/office/drawing/2014/main" id="{F2074FAA-5079-1000-1E15-5CDBC9CFA577}"/>
              </a:ext>
            </a:extLst>
          </p:cNvPr>
          <p:cNvSpPr txBox="1"/>
          <p:nvPr/>
        </p:nvSpPr>
        <p:spPr>
          <a:xfrm>
            <a:off x="0" y="587828"/>
            <a:ext cx="9144000" cy="2506455"/>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sz="1600" dirty="0">
                <a:latin typeface="Century Schoolbook" panose="02040604050505020304" pitchFamily="18" charset="0"/>
              </a:rPr>
              <a:t>The main reason behind this is the dwell timing. As the injection duration decreases, the high velocity phase during the second injection event become longer. </a:t>
            </a:r>
          </a:p>
          <a:p>
            <a:pPr marL="285750" indent="-285750" algn="just">
              <a:lnSpc>
                <a:spcPct val="200000"/>
              </a:lnSpc>
              <a:buFont typeface="Wingdings" panose="05000000000000000000" pitchFamily="2" charset="2"/>
              <a:buChar char="Ø"/>
            </a:pPr>
            <a:r>
              <a:rPr lang="en-US" sz="1600" dirty="0">
                <a:latin typeface="Century Schoolbook" panose="02040604050505020304" pitchFamily="18" charset="0"/>
              </a:rPr>
              <a:t>This happens because the shorter dwell time cause the injector to open for long period of time during the second injection, due to which more fuel being injected at a high velocity.</a:t>
            </a:r>
          </a:p>
          <a:p>
            <a:pPr marL="285750" indent="-285750" algn="just">
              <a:lnSpc>
                <a:spcPct val="150000"/>
              </a:lnSpc>
              <a:buFont typeface="Wingdings" panose="05000000000000000000" pitchFamily="2" charset="2"/>
              <a:buChar char="Ø"/>
            </a:pPr>
            <a:r>
              <a:rPr lang="en-US" sz="1600" dirty="0">
                <a:latin typeface="Century Schoolbook" panose="02040604050505020304" pitchFamily="18" charset="0"/>
              </a:rPr>
              <a:t>Hence, the shorter pauses between injections result in the injector to open for long time period and causing more fuel to inject at a very high speed.</a:t>
            </a:r>
          </a:p>
        </p:txBody>
      </p:sp>
    </p:spTree>
    <p:extLst>
      <p:ext uri="{BB962C8B-B14F-4D97-AF65-F5344CB8AC3E}">
        <p14:creationId xmlns:p14="http://schemas.microsoft.com/office/powerpoint/2010/main" val="1296682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B33BD5A-A245-D8E8-6B2A-AEFB6D0F329A}"/>
              </a:ext>
            </a:extLst>
          </p:cNvPr>
          <p:cNvSpPr>
            <a:spLocks noGrp="1"/>
          </p:cNvSpPr>
          <p:nvPr>
            <p:ph type="sldNum" sz="quarter" idx="12"/>
          </p:nvPr>
        </p:nvSpPr>
        <p:spPr/>
        <p:txBody>
          <a:bodyPr/>
          <a:lstStyle/>
          <a:p>
            <a:fld id="{37374264-FABE-4A13-B55E-AC77012BA9F4}" type="slidenum">
              <a:rPr lang="en-US" smtClean="0"/>
              <a:pPr/>
              <a:t>14</a:t>
            </a:fld>
            <a:endParaRPr lang="en-US" dirty="0"/>
          </a:p>
        </p:txBody>
      </p:sp>
      <p:sp>
        <p:nvSpPr>
          <p:cNvPr id="3" name="TextBox 2">
            <a:extLst>
              <a:ext uri="{FF2B5EF4-FFF2-40B4-BE49-F238E27FC236}">
                <a16:creationId xmlns:a16="http://schemas.microsoft.com/office/drawing/2014/main" id="{414E3E1B-78CF-239F-0978-28FDD3384B2F}"/>
              </a:ext>
            </a:extLst>
          </p:cNvPr>
          <p:cNvSpPr txBox="1"/>
          <p:nvPr/>
        </p:nvSpPr>
        <p:spPr>
          <a:xfrm>
            <a:off x="0" y="133992"/>
            <a:ext cx="9143999" cy="369332"/>
          </a:xfrm>
          <a:prstGeom prst="rect">
            <a:avLst/>
          </a:prstGeom>
          <a:noFill/>
        </p:spPr>
        <p:txBody>
          <a:bodyPr wrap="square" rtlCol="0">
            <a:spAutoFit/>
          </a:bodyPr>
          <a:lstStyle/>
          <a:p>
            <a:pPr algn="ctr"/>
            <a:r>
              <a:rPr lang="en-US" b="1" dirty="0">
                <a:solidFill>
                  <a:srgbClr val="2103FB"/>
                </a:solidFill>
                <a:latin typeface="Century Schoolbook" panose="02040604050505020304" pitchFamily="18" charset="0"/>
              </a:rPr>
              <a:t>Conclusion</a:t>
            </a:r>
            <a:r>
              <a:rPr lang="en-US" dirty="0">
                <a:solidFill>
                  <a:srgbClr val="2103FB"/>
                </a:solidFill>
                <a:latin typeface="Century Schoolbook" panose="02040604050505020304" pitchFamily="18" charset="0"/>
              </a:rPr>
              <a:t> </a:t>
            </a:r>
            <a:endParaRPr lang="en-IN" dirty="0">
              <a:solidFill>
                <a:srgbClr val="2103FB"/>
              </a:solidFill>
              <a:latin typeface="Century Schoolbook" panose="02040604050505020304" pitchFamily="18" charset="0"/>
            </a:endParaRPr>
          </a:p>
        </p:txBody>
      </p:sp>
      <p:sp>
        <p:nvSpPr>
          <p:cNvPr id="4" name="TextBox 3">
            <a:extLst>
              <a:ext uri="{FF2B5EF4-FFF2-40B4-BE49-F238E27FC236}">
                <a16:creationId xmlns:a16="http://schemas.microsoft.com/office/drawing/2014/main" id="{E9762FAD-7EAE-E711-239B-9945E5597AAC}"/>
              </a:ext>
            </a:extLst>
          </p:cNvPr>
          <p:cNvSpPr txBox="1"/>
          <p:nvPr/>
        </p:nvSpPr>
        <p:spPr>
          <a:xfrm>
            <a:off x="1" y="620874"/>
            <a:ext cx="9143999" cy="5214889"/>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sz="1600" dirty="0">
                <a:latin typeface="Century Schoolbook" panose="02040604050505020304" pitchFamily="18" charset="0"/>
              </a:rPr>
              <a:t>The spray characteristics of fuel have a great effect on the combustion and ignition quality of a fuel due to which desired emission norms can be reached.</a:t>
            </a:r>
          </a:p>
          <a:p>
            <a:pPr marL="285750" indent="-285750" algn="just">
              <a:lnSpc>
                <a:spcPct val="150000"/>
              </a:lnSpc>
              <a:buFont typeface="Wingdings" panose="05000000000000000000" pitchFamily="2" charset="2"/>
              <a:buChar char="Ø"/>
            </a:pPr>
            <a:r>
              <a:rPr lang="en-US" sz="1600" dirty="0">
                <a:latin typeface="Century Schoolbook" panose="02040604050505020304" pitchFamily="18" charset="0"/>
              </a:rPr>
              <a:t>By understanding the spray behavior help to give the possible solution to reduce fuel consumption and pollution emission level.</a:t>
            </a:r>
          </a:p>
          <a:p>
            <a:pPr marL="285750" indent="-285750" algn="just">
              <a:lnSpc>
                <a:spcPct val="150000"/>
              </a:lnSpc>
              <a:buFont typeface="Wingdings" panose="05000000000000000000" pitchFamily="2" charset="2"/>
              <a:buChar char="Ø"/>
            </a:pPr>
            <a:r>
              <a:rPr lang="en-US" sz="1600" dirty="0">
                <a:latin typeface="Century Schoolbook" panose="02040604050505020304" pitchFamily="18" charset="0"/>
              </a:rPr>
              <a:t>Both the microscopic and macroscopic spray characteristics plays an crucial role to give efficient air-fuel mixer which affect the quality of combustion.</a:t>
            </a:r>
          </a:p>
          <a:p>
            <a:pPr marL="285750" indent="-285750" algn="just">
              <a:lnSpc>
                <a:spcPct val="150000"/>
              </a:lnSpc>
              <a:buFont typeface="Wingdings" panose="05000000000000000000" pitchFamily="2" charset="2"/>
              <a:buChar char="Ø"/>
            </a:pPr>
            <a:r>
              <a:rPr lang="en-US" sz="1600" dirty="0">
                <a:latin typeface="Century Schoolbook" panose="02040604050505020304" pitchFamily="18" charset="0"/>
              </a:rPr>
              <a:t>The atomization of fuel spray depends on the properties such as viscosity, vaporization, enthalpy and surface tension. These properties affect the atomization of fuel which lead to inefficient air-fuel mixer.</a:t>
            </a:r>
          </a:p>
          <a:p>
            <a:pPr marL="285750" indent="-285750" algn="just">
              <a:lnSpc>
                <a:spcPct val="150000"/>
              </a:lnSpc>
              <a:buFont typeface="Wingdings" panose="05000000000000000000" pitchFamily="2" charset="2"/>
              <a:buChar char="Ø"/>
            </a:pPr>
            <a:r>
              <a:rPr lang="en-US" sz="1600" dirty="0">
                <a:latin typeface="Century Schoolbook" panose="02040604050505020304" pitchFamily="18" charset="0"/>
              </a:rPr>
              <a:t>Multiple injection strategies such as pilot, main and split injection have a great influence in the engine performance and combustion quality of fuel.</a:t>
            </a:r>
          </a:p>
          <a:p>
            <a:pPr marL="285750" indent="-285750" algn="just">
              <a:lnSpc>
                <a:spcPct val="150000"/>
              </a:lnSpc>
              <a:buFont typeface="Wingdings" panose="05000000000000000000" pitchFamily="2" charset="2"/>
              <a:buChar char="Ø"/>
            </a:pPr>
            <a:r>
              <a:rPr lang="en-US" sz="1600" dirty="0">
                <a:latin typeface="Century Schoolbook" panose="02040604050505020304" pitchFamily="18" charset="0"/>
              </a:rPr>
              <a:t>These injection techniques affect the spray characteristics of a fuel and depending on the need from the engine favorable injection technique were used in the engine for better spray characteristics. </a:t>
            </a:r>
            <a:endParaRPr lang="en-IN" sz="1600" dirty="0">
              <a:latin typeface="Century Schoolbook" panose="02040604050505020304" pitchFamily="18" charset="0"/>
            </a:endParaRPr>
          </a:p>
        </p:txBody>
      </p:sp>
    </p:spTree>
    <p:extLst>
      <p:ext uri="{BB962C8B-B14F-4D97-AF65-F5344CB8AC3E}">
        <p14:creationId xmlns:p14="http://schemas.microsoft.com/office/powerpoint/2010/main" val="147043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57C8DD6-03AA-481D-8C34-BC083FC9EA35}"/>
              </a:ext>
            </a:extLst>
          </p:cNvPr>
          <p:cNvSpPr>
            <a:spLocks noGrp="1"/>
          </p:cNvSpPr>
          <p:nvPr>
            <p:ph type="sldNum" sz="quarter" idx="12"/>
          </p:nvPr>
        </p:nvSpPr>
        <p:spPr/>
        <p:txBody>
          <a:bodyPr/>
          <a:lstStyle/>
          <a:p>
            <a:fld id="{37374264-FABE-4A13-B55E-AC77012BA9F4}" type="slidenum">
              <a:rPr lang="en-US" smtClean="0"/>
              <a:pPr/>
              <a:t>15</a:t>
            </a:fld>
            <a:endParaRPr lang="en-US" dirty="0"/>
          </a:p>
        </p:txBody>
      </p:sp>
      <p:sp>
        <p:nvSpPr>
          <p:cNvPr id="3" name="Rectangle 2">
            <a:extLst>
              <a:ext uri="{FF2B5EF4-FFF2-40B4-BE49-F238E27FC236}">
                <a16:creationId xmlns:a16="http://schemas.microsoft.com/office/drawing/2014/main" id="{C7336EE1-CDB2-46F4-9D3A-1809A321C9AC}"/>
              </a:ext>
            </a:extLst>
          </p:cNvPr>
          <p:cNvSpPr/>
          <p:nvPr/>
        </p:nvSpPr>
        <p:spPr>
          <a:xfrm>
            <a:off x="0" y="3687122"/>
            <a:ext cx="9144000" cy="1200329"/>
          </a:xfrm>
          <a:prstGeom prst="rect">
            <a:avLst/>
          </a:prstGeom>
          <a:noFill/>
        </p:spPr>
        <p:txBody>
          <a:bodyPr>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defTabSz="914400" fontAlgn="base">
              <a:spcBef>
                <a:spcPct val="0"/>
              </a:spcBef>
              <a:spcAft>
                <a:spcPct val="0"/>
              </a:spcAft>
              <a:defRPr/>
            </a:pPr>
            <a:r>
              <a:rPr lang="en-US" sz="7200" b="1" dirty="0">
                <a:ln>
                  <a:solidFill>
                    <a:srgbClr val="993300"/>
                  </a:solidFill>
                </a:ln>
                <a:gradFill>
                  <a:gsLst>
                    <a:gs pos="30000">
                      <a:srgbClr val="F79646">
                        <a:lumMod val="75000"/>
                      </a:srgbClr>
                    </a:gs>
                    <a:gs pos="67000">
                      <a:srgbClr val="009900"/>
                    </a:gs>
                    <a:gs pos="48000">
                      <a:prstClr val="white"/>
                    </a:gs>
                  </a:gsLst>
                  <a:lin ang="5400000" scaled="0"/>
                </a:gradFill>
                <a:latin typeface="Georgia" pitchFamily="18" charset="0"/>
              </a:rPr>
              <a:t>Thanks</a:t>
            </a:r>
          </a:p>
        </p:txBody>
      </p:sp>
      <p:pic>
        <p:nvPicPr>
          <p:cNvPr id="4" name="Picture 3" descr="C:\Documents and Settings\admin\Desktop\animated indian flag tiranga india.gif">
            <a:extLst>
              <a:ext uri="{FF2B5EF4-FFF2-40B4-BE49-F238E27FC236}">
                <a16:creationId xmlns:a16="http://schemas.microsoft.com/office/drawing/2014/main" id="{2C7EB4C4-EBE6-4301-8F92-B54847BFA68C}"/>
              </a:ext>
            </a:extLst>
          </p:cNvPr>
          <p:cNvPicPr>
            <a:picLocks noChangeAspect="1" noChangeArrowheads="1" noCrop="1"/>
          </p:cNvPicPr>
          <p:nvPr/>
        </p:nvPicPr>
        <p:blipFill>
          <a:blip r:embed="rId2" cstate="print"/>
          <a:srcRect/>
          <a:stretch>
            <a:fillRect/>
          </a:stretch>
        </p:blipFill>
        <p:spPr bwMode="auto">
          <a:xfrm>
            <a:off x="3224213" y="1543050"/>
            <a:ext cx="2836862" cy="2025650"/>
          </a:xfrm>
          <a:prstGeom prst="rect">
            <a:avLst/>
          </a:prstGeom>
          <a:noFill/>
          <a:ln w="9525">
            <a:noFill/>
            <a:miter lim="800000"/>
            <a:headEnd/>
            <a:tailEnd/>
          </a:ln>
        </p:spPr>
      </p:pic>
    </p:spTree>
    <p:extLst>
      <p:ext uri="{BB962C8B-B14F-4D97-AF65-F5344CB8AC3E}">
        <p14:creationId xmlns:p14="http://schemas.microsoft.com/office/powerpoint/2010/main" val="3154299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6BAA152-13D0-BCC9-E17B-BCD79F8CC4A5}"/>
              </a:ext>
            </a:extLst>
          </p:cNvPr>
          <p:cNvSpPr>
            <a:spLocks noGrp="1"/>
          </p:cNvSpPr>
          <p:nvPr>
            <p:ph type="sldNum" sz="quarter" idx="12"/>
          </p:nvPr>
        </p:nvSpPr>
        <p:spPr/>
        <p:txBody>
          <a:bodyPr/>
          <a:lstStyle/>
          <a:p>
            <a:fld id="{37374264-FABE-4A13-B55E-AC77012BA9F4}" type="slidenum">
              <a:rPr lang="en-US" smtClean="0"/>
              <a:pPr/>
              <a:t>2</a:t>
            </a:fld>
            <a:endParaRPr lang="en-US" dirty="0"/>
          </a:p>
        </p:txBody>
      </p:sp>
      <p:sp>
        <p:nvSpPr>
          <p:cNvPr id="3" name="Rectangle 2">
            <a:extLst>
              <a:ext uri="{FF2B5EF4-FFF2-40B4-BE49-F238E27FC236}">
                <a16:creationId xmlns:a16="http://schemas.microsoft.com/office/drawing/2014/main" id="{155033C1-0865-F642-DFB1-23A7D4CA9049}"/>
              </a:ext>
            </a:extLst>
          </p:cNvPr>
          <p:cNvSpPr txBox="1">
            <a:spLocks noChangeArrowheads="1"/>
          </p:cNvSpPr>
          <p:nvPr/>
        </p:nvSpPr>
        <p:spPr>
          <a:xfrm>
            <a:off x="0" y="157425"/>
            <a:ext cx="9144000" cy="461749"/>
          </a:xfrm>
          <a:prstGeom prst="rect">
            <a:avLst/>
          </a:prstGeom>
        </p:spPr>
        <p:txBody>
          <a:bodyPr/>
          <a:lstStyle>
            <a:lvl1pPr algn="just" rtl="0" eaLnBrk="0" fontAlgn="base" hangingPunct="0">
              <a:spcBef>
                <a:spcPct val="0"/>
              </a:spcBef>
              <a:spcAft>
                <a:spcPct val="0"/>
              </a:spcAft>
              <a:defRPr sz="2000" b="1" kern="1200">
                <a:solidFill>
                  <a:schemeClr val="bg1">
                    <a:lumMod val="50000"/>
                  </a:schemeClr>
                </a:solidFill>
                <a:latin typeface="Georgia" pitchFamily="18" charset="0"/>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2103FB"/>
                </a:solidFill>
                <a:effectLst/>
                <a:uLnTx/>
                <a:uFillTx/>
                <a:latin typeface="Century Schoolbook" panose="02040604050505020304" pitchFamily="18" charset="0"/>
              </a:rPr>
              <a:t>Introduction</a:t>
            </a:r>
          </a:p>
        </p:txBody>
      </p:sp>
      <p:sp>
        <p:nvSpPr>
          <p:cNvPr id="4" name="Rectangle 3">
            <a:extLst>
              <a:ext uri="{FF2B5EF4-FFF2-40B4-BE49-F238E27FC236}">
                <a16:creationId xmlns:a16="http://schemas.microsoft.com/office/drawing/2014/main" id="{4F8B728B-C002-3D4B-7664-F26F17BB8418}"/>
              </a:ext>
            </a:extLst>
          </p:cNvPr>
          <p:cNvSpPr txBox="1">
            <a:spLocks noChangeArrowheads="1"/>
          </p:cNvSpPr>
          <p:nvPr/>
        </p:nvSpPr>
        <p:spPr>
          <a:xfrm>
            <a:off x="0" y="687648"/>
            <a:ext cx="9144000" cy="5400155"/>
          </a:xfrm>
          <a:prstGeom prst="rect">
            <a:avLst/>
          </a:prstGeom>
        </p:spPr>
        <p:txBody>
          <a:bodyPr/>
          <a:lstStyle>
            <a:lvl1pPr marL="342900" indent="-342900" algn="just" rtl="0" eaLnBrk="0" fontAlgn="base" hangingPunct="0">
              <a:lnSpc>
                <a:spcPct val="150000"/>
              </a:lnSpc>
              <a:spcBef>
                <a:spcPts val="0"/>
              </a:spcBef>
              <a:spcAft>
                <a:spcPct val="0"/>
              </a:spcAft>
              <a:buSzPct val="100000"/>
              <a:buFont typeface="Wingdings" pitchFamily="2" charset="2"/>
              <a:buChar char="v"/>
              <a:defRPr sz="1500" kern="1200">
                <a:solidFill>
                  <a:schemeClr val="tx1"/>
                </a:solidFill>
                <a:latin typeface="Georgia" pitchFamily="18" charset="0"/>
                <a:ea typeface="+mn-ea"/>
                <a:cs typeface="+mn-cs"/>
              </a:defRPr>
            </a:lvl1pPr>
            <a:lvl2pPr marL="742950" indent="-285750" algn="l" rtl="0" eaLnBrk="0" fontAlgn="base" hangingPunct="0">
              <a:spcBef>
                <a:spcPct val="20000"/>
              </a:spcBef>
              <a:spcAft>
                <a:spcPct val="0"/>
              </a:spcAft>
              <a:buSzPct val="80000"/>
              <a:buFont typeface="Wingdings" pitchFamily="2" charset="2"/>
              <a:buChar char="v"/>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SzPct val="80000"/>
              <a:buFont typeface="Wingdings" pitchFamily="2" charset="2"/>
              <a:buChar char="v"/>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SzPct val="80000"/>
              <a:buFont typeface="Wingdings" pitchFamily="2" charset="2"/>
              <a:buChar char="v"/>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SzPct val="80000"/>
              <a:buFont typeface="Wingdings" pitchFamily="2" charset="2"/>
              <a:buChar char="v"/>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400">
              <a:spcBef>
                <a:spcPct val="0"/>
              </a:spcBef>
              <a:buSzTx/>
              <a:buFont typeface="Wingdings" panose="05000000000000000000" pitchFamily="2" charset="2"/>
              <a:buChar char="Ø"/>
              <a:defRPr/>
            </a:pPr>
            <a:r>
              <a:rPr lang="en-US" sz="1600" dirty="0">
                <a:latin typeface="Century Schoolbook" panose="02040604050505020304" pitchFamily="18" charset="0"/>
                <a:ea typeface="+mj-ea"/>
                <a:cs typeface="+mj-cs"/>
              </a:rPr>
              <a:t>Spray characteristics play a significant role in engine performance, emission and combustion characteristics.</a:t>
            </a:r>
          </a:p>
          <a:p>
            <a:pPr defTabSz="914400">
              <a:spcBef>
                <a:spcPct val="0"/>
              </a:spcBef>
              <a:buSzTx/>
              <a:buFont typeface="Wingdings" panose="05000000000000000000" pitchFamily="2" charset="2"/>
              <a:buChar char="Ø"/>
              <a:defRPr/>
            </a:pPr>
            <a:r>
              <a:rPr kumimoji="0" lang="en-US" sz="1600" i="0" u="none" strike="noStrike" kern="1200" cap="none" spc="0" normalizeH="0" baseline="0" noProof="0" dirty="0">
                <a:ln>
                  <a:noFill/>
                </a:ln>
                <a:effectLst/>
                <a:uLnTx/>
                <a:uFillTx/>
                <a:latin typeface="Century Schoolbook" panose="02040604050505020304" pitchFamily="18" charset="0"/>
                <a:ea typeface="+mj-ea"/>
                <a:cs typeface="+mj-cs"/>
              </a:rPr>
              <a:t>The biofuels have different fuel properties such as viscosity, surface tension, cetane number, density and calorific value which influence spray characteristics of biofuels.</a:t>
            </a:r>
          </a:p>
          <a:p>
            <a:pPr defTabSz="914400">
              <a:spcBef>
                <a:spcPct val="0"/>
              </a:spcBef>
              <a:buSzTx/>
              <a:buFont typeface="Wingdings" panose="05000000000000000000" pitchFamily="2" charset="2"/>
              <a:buChar char="Ø"/>
              <a:defRPr/>
            </a:pPr>
            <a:r>
              <a:rPr lang="en-US" sz="1600" dirty="0">
                <a:latin typeface="Century Schoolbook" panose="02040604050505020304" pitchFamily="18" charset="0"/>
                <a:ea typeface="+mj-ea"/>
                <a:cs typeface="+mj-cs"/>
              </a:rPr>
              <a:t>These properties affect the atomization of fuels which lead to the incomplete combustion of fuel.</a:t>
            </a:r>
          </a:p>
          <a:p>
            <a:pPr defTabSz="914400">
              <a:spcBef>
                <a:spcPct val="0"/>
              </a:spcBef>
              <a:buSzTx/>
              <a:buFont typeface="Wingdings" panose="05000000000000000000" pitchFamily="2" charset="2"/>
              <a:buChar char="Ø"/>
              <a:defRPr/>
            </a:pPr>
            <a:r>
              <a:rPr kumimoji="0" lang="en-US" sz="1600" i="0" u="none" strike="noStrike" kern="1200" cap="none" spc="0" normalizeH="0" baseline="0" noProof="0" dirty="0">
                <a:ln>
                  <a:noFill/>
                </a:ln>
                <a:effectLst/>
                <a:uLnTx/>
                <a:uFillTx/>
                <a:latin typeface="Century Schoolbook" panose="02040604050505020304" pitchFamily="18" charset="0"/>
                <a:ea typeface="+mj-ea"/>
                <a:cs typeface="+mj-cs"/>
              </a:rPr>
              <a:t>There are two class of spray characteristics which are macroscopic and microscopic spray characteristics.</a:t>
            </a:r>
          </a:p>
          <a:p>
            <a:pPr defTabSz="914400">
              <a:spcBef>
                <a:spcPct val="0"/>
              </a:spcBef>
              <a:buSzTx/>
              <a:buFont typeface="Wingdings" panose="05000000000000000000" pitchFamily="2" charset="2"/>
              <a:buChar char="Ø"/>
              <a:defRPr/>
            </a:pPr>
            <a:r>
              <a:rPr lang="en-US" sz="1600" dirty="0">
                <a:latin typeface="Century Schoolbook" panose="02040604050505020304" pitchFamily="18" charset="0"/>
                <a:ea typeface="+mj-ea"/>
                <a:cs typeface="+mj-cs"/>
              </a:rPr>
              <a:t>Macroscopic spray characteristics deals with the large scale parameters such as penetration length, spray cone angle, and radial width.</a:t>
            </a:r>
          </a:p>
          <a:p>
            <a:pPr defTabSz="914400">
              <a:spcBef>
                <a:spcPct val="0"/>
              </a:spcBef>
              <a:buSzTx/>
              <a:buFont typeface="Wingdings" panose="05000000000000000000" pitchFamily="2" charset="2"/>
              <a:buChar char="Ø"/>
              <a:defRPr/>
            </a:pPr>
            <a:r>
              <a:rPr kumimoji="0" lang="en-US" sz="1600" i="0" u="none" strike="noStrike" kern="1200" cap="none" spc="0" normalizeH="0" baseline="0" noProof="0" dirty="0">
                <a:ln>
                  <a:noFill/>
                </a:ln>
                <a:effectLst/>
                <a:uLnTx/>
                <a:uFillTx/>
                <a:latin typeface="Century Schoolbook" panose="02040604050505020304" pitchFamily="18" charset="0"/>
                <a:ea typeface="+mj-ea"/>
                <a:cs typeface="+mj-cs"/>
              </a:rPr>
              <a:t>Microscopic spray characteristics deals with small scale parameters such as spray droplet diameter, Sauter Mean Diameter (SMD), spray droplet velocity.</a:t>
            </a:r>
          </a:p>
          <a:p>
            <a:pPr defTabSz="914400">
              <a:spcBef>
                <a:spcPct val="0"/>
              </a:spcBef>
              <a:buSzTx/>
              <a:buFont typeface="Wingdings" panose="05000000000000000000" pitchFamily="2" charset="2"/>
              <a:buChar char="Ø"/>
              <a:defRPr/>
            </a:pPr>
            <a:r>
              <a:rPr lang="en-US" sz="1600" dirty="0">
                <a:latin typeface="Century Schoolbook" panose="02040604050505020304" pitchFamily="18" charset="0"/>
                <a:ea typeface="+mj-ea"/>
                <a:cs typeface="+mj-cs"/>
              </a:rPr>
              <a:t>Both characteristics have different measuring techniques such as Particle Image Velocimetry (PIV), Phase Doppler Particle Anemometry (PDPA).</a:t>
            </a:r>
          </a:p>
          <a:p>
            <a:pPr marL="0" indent="0" defTabSz="914400">
              <a:spcBef>
                <a:spcPct val="0"/>
              </a:spcBef>
              <a:buSzTx/>
              <a:buNone/>
              <a:defRPr/>
            </a:pPr>
            <a:endParaRPr kumimoji="0" lang="en-US" sz="1600" i="0" u="none" strike="noStrike" kern="1200" cap="none" spc="0" normalizeH="0" baseline="0" noProof="0" dirty="0">
              <a:ln>
                <a:noFill/>
              </a:ln>
              <a:effectLst/>
              <a:uLnTx/>
              <a:uFillTx/>
              <a:latin typeface="Century Schoolbook" panose="02040604050505020304" pitchFamily="18" charset="0"/>
              <a:ea typeface="+mj-ea"/>
              <a:cs typeface="+mj-cs"/>
            </a:endParaRPr>
          </a:p>
          <a:p>
            <a:pPr defTabSz="914400">
              <a:spcBef>
                <a:spcPct val="0"/>
              </a:spcBef>
              <a:buSzTx/>
              <a:buFont typeface="Wingdings" panose="05000000000000000000" pitchFamily="2" charset="2"/>
              <a:buChar char="Ø"/>
              <a:defRPr/>
            </a:pPr>
            <a:endParaRPr kumimoji="0" lang="en-US" sz="1600" i="0" u="none" strike="noStrike" kern="1200" cap="none" spc="0" normalizeH="0" baseline="0" noProof="0" dirty="0">
              <a:ln>
                <a:noFill/>
              </a:ln>
              <a:effectLst/>
              <a:uLnTx/>
              <a:uFillTx/>
              <a:latin typeface="Georgia" pitchFamily="18" charset="0"/>
              <a:ea typeface="+mj-ea"/>
              <a:cs typeface="+mj-cs"/>
            </a:endParaRPr>
          </a:p>
          <a:p>
            <a:pPr defTabSz="914400">
              <a:spcBef>
                <a:spcPct val="0"/>
              </a:spcBef>
              <a:buSzTx/>
              <a:buFont typeface="Wingdings" panose="05000000000000000000" pitchFamily="2" charset="2"/>
              <a:buChar char="§"/>
              <a:defRPr/>
            </a:pPr>
            <a:endParaRPr kumimoji="0" lang="en-US" sz="1600" i="0" u="none" strike="noStrike" kern="1200" cap="none" spc="0" normalizeH="0" baseline="0" noProof="0" dirty="0">
              <a:ln>
                <a:noFill/>
              </a:ln>
              <a:effectLst/>
              <a:uLnTx/>
              <a:uFillTx/>
              <a:latin typeface="Georgia" pitchFamily="18" charset="0"/>
              <a:ea typeface="+mj-ea"/>
              <a:cs typeface="+mj-cs"/>
            </a:endParaRPr>
          </a:p>
          <a:p>
            <a:pPr defTabSz="914400">
              <a:spcBef>
                <a:spcPct val="0"/>
              </a:spcBef>
              <a:buSzTx/>
              <a:buFont typeface="Wingdings" panose="05000000000000000000" pitchFamily="2" charset="2"/>
              <a:buChar char="§"/>
              <a:defRPr/>
            </a:pPr>
            <a:endParaRPr kumimoji="0" lang="en-US" sz="1600" i="0" u="none" strike="noStrike" kern="1200" cap="none" spc="0" normalizeH="0" baseline="0" noProof="0" dirty="0">
              <a:ln>
                <a:noFill/>
              </a:ln>
              <a:effectLst/>
              <a:uLnTx/>
              <a:uFillTx/>
              <a:latin typeface="Georgia" pitchFamily="18" charset="0"/>
              <a:ea typeface="+mj-ea"/>
              <a:cs typeface="+mj-cs"/>
            </a:endParaRPr>
          </a:p>
          <a:p>
            <a:pPr defTabSz="914400">
              <a:spcBef>
                <a:spcPct val="0"/>
              </a:spcBef>
              <a:buSzTx/>
              <a:buFont typeface="Wingdings" panose="05000000000000000000" pitchFamily="2" charset="2"/>
              <a:buChar char="§"/>
              <a:defRPr/>
            </a:pPr>
            <a:endParaRPr kumimoji="0" lang="en-US" sz="1600" i="0" u="none" strike="noStrike" kern="1200" cap="none" spc="0" normalizeH="0" baseline="0" noProof="0" dirty="0">
              <a:ln>
                <a:noFill/>
              </a:ln>
              <a:effectLst/>
              <a:uLnTx/>
              <a:uFillTx/>
              <a:latin typeface="Georgia" pitchFamily="18" charset="0"/>
              <a:ea typeface="+mj-ea"/>
              <a:cs typeface="+mj-cs"/>
            </a:endParaRPr>
          </a:p>
        </p:txBody>
      </p:sp>
    </p:spTree>
    <p:extLst>
      <p:ext uri="{BB962C8B-B14F-4D97-AF65-F5344CB8AC3E}">
        <p14:creationId xmlns:p14="http://schemas.microsoft.com/office/powerpoint/2010/main" val="3101622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3FA0883-2AC1-8599-D77F-39B3E106A6C0}"/>
              </a:ext>
            </a:extLst>
          </p:cNvPr>
          <p:cNvSpPr>
            <a:spLocks noGrp="1"/>
          </p:cNvSpPr>
          <p:nvPr>
            <p:ph type="sldNum" sz="quarter" idx="12"/>
          </p:nvPr>
        </p:nvSpPr>
        <p:spPr/>
        <p:txBody>
          <a:bodyPr/>
          <a:lstStyle/>
          <a:p>
            <a:fld id="{37374264-FABE-4A13-B55E-AC77012BA9F4}" type="slidenum">
              <a:rPr lang="en-US" smtClean="0"/>
              <a:pPr/>
              <a:t>3</a:t>
            </a:fld>
            <a:endParaRPr lang="en-US" dirty="0"/>
          </a:p>
        </p:txBody>
      </p:sp>
      <p:sp>
        <p:nvSpPr>
          <p:cNvPr id="4" name="TextBox 3">
            <a:extLst>
              <a:ext uri="{FF2B5EF4-FFF2-40B4-BE49-F238E27FC236}">
                <a16:creationId xmlns:a16="http://schemas.microsoft.com/office/drawing/2014/main" id="{4FA2EDF7-3097-7B30-FF70-9A251E889FC5}"/>
              </a:ext>
            </a:extLst>
          </p:cNvPr>
          <p:cNvSpPr txBox="1"/>
          <p:nvPr/>
        </p:nvSpPr>
        <p:spPr>
          <a:xfrm>
            <a:off x="2525486" y="152400"/>
            <a:ext cx="4479111" cy="369332"/>
          </a:xfrm>
          <a:prstGeom prst="rect">
            <a:avLst/>
          </a:prstGeom>
          <a:noFill/>
        </p:spPr>
        <p:txBody>
          <a:bodyPr wrap="none" rtlCol="0">
            <a:spAutoFit/>
          </a:bodyPr>
          <a:lstStyle/>
          <a:p>
            <a:r>
              <a:rPr lang="en-US" b="1" dirty="0">
                <a:solidFill>
                  <a:srgbClr val="2103FB"/>
                </a:solidFill>
                <a:latin typeface="Century Schoolbook" panose="02040604050505020304" pitchFamily="18" charset="0"/>
              </a:rPr>
              <a:t>Macroscopic Spray Characteristics</a:t>
            </a:r>
            <a:endParaRPr lang="en-IN" b="1" dirty="0">
              <a:solidFill>
                <a:srgbClr val="2103FB"/>
              </a:solidFill>
              <a:latin typeface="Century Schoolbook" panose="02040604050505020304" pitchFamily="18" charset="0"/>
            </a:endParaRPr>
          </a:p>
        </p:txBody>
      </p:sp>
      <p:sp>
        <p:nvSpPr>
          <p:cNvPr id="7" name="TextBox 6">
            <a:extLst>
              <a:ext uri="{FF2B5EF4-FFF2-40B4-BE49-F238E27FC236}">
                <a16:creationId xmlns:a16="http://schemas.microsoft.com/office/drawing/2014/main" id="{0934749C-3309-D463-C762-3C293E271D0D}"/>
              </a:ext>
            </a:extLst>
          </p:cNvPr>
          <p:cNvSpPr txBox="1"/>
          <p:nvPr/>
        </p:nvSpPr>
        <p:spPr>
          <a:xfrm>
            <a:off x="0" y="696686"/>
            <a:ext cx="9143999" cy="5312228"/>
          </a:xfrm>
          <a:prstGeom prst="rect">
            <a:avLst/>
          </a:prstGeom>
          <a:noFill/>
        </p:spPr>
        <p:txBody>
          <a:bodyPr wrap="square" anchor="ctr">
            <a:spAutoFit/>
          </a:bodyPr>
          <a:lstStyle/>
          <a:p>
            <a:pPr marL="285750" indent="-285750" algn="just" defTabSz="914400">
              <a:lnSpc>
                <a:spcPct val="150000"/>
              </a:lnSpc>
              <a:spcBef>
                <a:spcPct val="0"/>
              </a:spcBef>
              <a:buSzTx/>
              <a:buFont typeface="Wingdings" panose="05000000000000000000" pitchFamily="2" charset="2"/>
              <a:buChar char="Ø"/>
              <a:defRPr/>
            </a:pPr>
            <a:r>
              <a:rPr lang="en-US" sz="1600" dirty="0">
                <a:latin typeface="Century Schoolbook" panose="02040604050505020304" pitchFamily="18" charset="0"/>
                <a:ea typeface="+mj-ea"/>
                <a:cs typeface="+mj-cs"/>
              </a:rPr>
              <a:t> Macroscopic characteristics deals with the large scale parameters such as spray penetration length, spray cone angle and spray radial width.</a:t>
            </a:r>
          </a:p>
          <a:p>
            <a:pPr marL="285750" indent="-285750" algn="just" defTabSz="914400">
              <a:lnSpc>
                <a:spcPct val="150000"/>
              </a:lnSpc>
              <a:spcBef>
                <a:spcPct val="0"/>
              </a:spcBef>
              <a:buSzTx/>
              <a:buFont typeface="Wingdings" panose="05000000000000000000" pitchFamily="2" charset="2"/>
              <a:buChar char="Ø"/>
              <a:defRPr/>
            </a:pPr>
            <a:r>
              <a:rPr lang="en-US" sz="1600" dirty="0">
                <a:latin typeface="Century Schoolbook" panose="02040604050505020304" pitchFamily="18" charset="0"/>
                <a:ea typeface="+mj-ea"/>
                <a:cs typeface="+mj-cs"/>
              </a:rPr>
              <a:t>Spray penetration length is the maximum length from injector nozzle to the farthest point on the spray plume.</a:t>
            </a:r>
          </a:p>
          <a:p>
            <a:pPr marL="285750" indent="-285750" algn="just" defTabSz="914400">
              <a:lnSpc>
                <a:spcPct val="150000"/>
              </a:lnSpc>
              <a:spcBef>
                <a:spcPct val="0"/>
              </a:spcBef>
              <a:buSzTx/>
              <a:buFont typeface="Wingdings" panose="05000000000000000000" pitchFamily="2" charset="2"/>
              <a:buChar char="Ø"/>
              <a:defRPr/>
            </a:pPr>
            <a:r>
              <a:rPr lang="en-US" sz="1600" dirty="0">
                <a:latin typeface="Century Schoolbook" panose="02040604050505020304" pitchFamily="18" charset="0"/>
                <a:ea typeface="+mj-ea"/>
                <a:cs typeface="+mj-cs"/>
              </a:rPr>
              <a:t>Larger penetration length of spray lead to wall wetting of cylinder which can lead to wear and tear in an engine whereas shorter penetration length can cause ineffective air-fuel mixture.</a:t>
            </a:r>
          </a:p>
          <a:p>
            <a:pPr marL="285750" indent="-285750" algn="just" defTabSz="914400">
              <a:lnSpc>
                <a:spcPct val="150000"/>
              </a:lnSpc>
              <a:spcBef>
                <a:spcPct val="0"/>
              </a:spcBef>
              <a:buSzTx/>
              <a:buFont typeface="Wingdings" panose="05000000000000000000" pitchFamily="2" charset="2"/>
              <a:buChar char="Ø"/>
              <a:defRPr/>
            </a:pPr>
            <a:r>
              <a:rPr lang="en-US" sz="1600" dirty="0">
                <a:latin typeface="Century Schoolbook" panose="02040604050505020304" pitchFamily="18" charset="0"/>
                <a:ea typeface="+mj-ea"/>
                <a:cs typeface="+mj-cs"/>
              </a:rPr>
              <a:t>Spray cone angle is defined as the measure of spread of spray from </a:t>
            </a:r>
          </a:p>
          <a:p>
            <a:pPr algn="just" defTabSz="914400">
              <a:lnSpc>
                <a:spcPct val="150000"/>
              </a:lnSpc>
              <a:spcBef>
                <a:spcPct val="0"/>
              </a:spcBef>
              <a:buSzTx/>
              <a:defRPr/>
            </a:pPr>
            <a:r>
              <a:rPr lang="en-US" sz="1600" dirty="0">
                <a:latin typeface="Century Schoolbook" panose="02040604050505020304" pitchFamily="18" charset="0"/>
                <a:ea typeface="+mj-ea"/>
                <a:cs typeface="+mj-cs"/>
              </a:rPr>
              <a:t>     the exit of the injector nozzle. </a:t>
            </a:r>
          </a:p>
          <a:p>
            <a:pPr marL="285750" indent="-285750" algn="just" defTabSz="914400">
              <a:lnSpc>
                <a:spcPct val="150000"/>
              </a:lnSpc>
              <a:spcBef>
                <a:spcPct val="0"/>
              </a:spcBef>
              <a:buSzTx/>
              <a:buFont typeface="Wingdings" panose="05000000000000000000" pitchFamily="2" charset="2"/>
              <a:buChar char="Ø"/>
              <a:defRPr/>
            </a:pPr>
            <a:r>
              <a:rPr lang="en-US" sz="1600" dirty="0">
                <a:latin typeface="Century Schoolbook" panose="02040604050505020304" pitchFamily="18" charset="0"/>
                <a:ea typeface="+mj-ea"/>
                <a:cs typeface="+mj-cs"/>
              </a:rPr>
              <a:t>Spray radial width is maximum horizontal distance of spray plume.</a:t>
            </a:r>
          </a:p>
          <a:p>
            <a:pPr algn="just" defTabSz="914400">
              <a:lnSpc>
                <a:spcPct val="150000"/>
              </a:lnSpc>
              <a:spcBef>
                <a:spcPct val="0"/>
              </a:spcBef>
              <a:buSzTx/>
              <a:defRPr/>
            </a:pPr>
            <a:r>
              <a:rPr lang="en-US" sz="1600" dirty="0">
                <a:latin typeface="Century Schoolbook" panose="02040604050505020304" pitchFamily="18" charset="0"/>
                <a:ea typeface="+mj-ea"/>
                <a:cs typeface="+mj-cs"/>
              </a:rPr>
              <a:t>     It also shows how much spray is expand in the horizontal direction.</a:t>
            </a:r>
          </a:p>
          <a:p>
            <a:pPr marL="285750" indent="-285750" algn="just" defTabSz="914400">
              <a:lnSpc>
                <a:spcPct val="150000"/>
              </a:lnSpc>
              <a:spcBef>
                <a:spcPct val="0"/>
              </a:spcBef>
              <a:buSzTx/>
              <a:buFont typeface="Wingdings" panose="05000000000000000000" pitchFamily="2" charset="2"/>
              <a:buChar char="Ø"/>
              <a:defRPr/>
            </a:pPr>
            <a:r>
              <a:rPr lang="en-US" sz="1600" dirty="0">
                <a:latin typeface="Century Schoolbook" panose="02040604050505020304" pitchFamily="18" charset="0"/>
                <a:ea typeface="+mj-ea"/>
                <a:cs typeface="+mj-cs"/>
              </a:rPr>
              <a:t>As shown in the figure 1 which give the clear understanding.</a:t>
            </a:r>
          </a:p>
          <a:p>
            <a:pPr algn="just" defTabSz="914400">
              <a:lnSpc>
                <a:spcPct val="150000"/>
              </a:lnSpc>
              <a:spcBef>
                <a:spcPct val="0"/>
              </a:spcBef>
              <a:buSzTx/>
              <a:defRPr/>
            </a:pPr>
            <a:endParaRPr lang="en-US" sz="1600" dirty="0">
              <a:latin typeface="Century Schoolbook" panose="02040604050505020304" pitchFamily="18" charset="0"/>
              <a:ea typeface="+mj-ea"/>
              <a:cs typeface="+mj-cs"/>
            </a:endParaRPr>
          </a:p>
          <a:p>
            <a:pPr algn="just" defTabSz="914400">
              <a:lnSpc>
                <a:spcPct val="150000"/>
              </a:lnSpc>
              <a:spcBef>
                <a:spcPct val="0"/>
              </a:spcBef>
              <a:buSzTx/>
              <a:defRPr/>
            </a:pPr>
            <a:endParaRPr lang="en-US" sz="1600" dirty="0">
              <a:latin typeface="Century Schoolbook" panose="02040604050505020304" pitchFamily="18" charset="0"/>
              <a:ea typeface="+mj-ea"/>
              <a:cs typeface="+mj-cs"/>
            </a:endParaRPr>
          </a:p>
        </p:txBody>
      </p:sp>
      <p:pic>
        <p:nvPicPr>
          <p:cNvPr id="11" name="Picture 10">
            <a:extLst>
              <a:ext uri="{FF2B5EF4-FFF2-40B4-BE49-F238E27FC236}">
                <a16:creationId xmlns:a16="http://schemas.microsoft.com/office/drawing/2014/main" id="{2FC5F061-CEBF-42B2-F0A0-CD67C40C22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9329" y="3189514"/>
            <a:ext cx="1685699" cy="2331715"/>
          </a:xfrm>
          <a:prstGeom prst="rect">
            <a:avLst/>
          </a:prstGeom>
        </p:spPr>
      </p:pic>
      <p:sp>
        <p:nvSpPr>
          <p:cNvPr id="14" name="TextBox 13">
            <a:extLst>
              <a:ext uri="{FF2B5EF4-FFF2-40B4-BE49-F238E27FC236}">
                <a16:creationId xmlns:a16="http://schemas.microsoft.com/office/drawing/2014/main" id="{0B60C5E4-D880-308C-6FC8-9F05AD2A7BB8}"/>
              </a:ext>
            </a:extLst>
          </p:cNvPr>
          <p:cNvSpPr txBox="1"/>
          <p:nvPr/>
        </p:nvSpPr>
        <p:spPr>
          <a:xfrm>
            <a:off x="5649686" y="5490744"/>
            <a:ext cx="3579121" cy="276999"/>
          </a:xfrm>
          <a:prstGeom prst="rect">
            <a:avLst/>
          </a:prstGeom>
          <a:noFill/>
        </p:spPr>
        <p:txBody>
          <a:bodyPr wrap="none" rtlCol="0">
            <a:spAutoFit/>
          </a:bodyPr>
          <a:lstStyle/>
          <a:p>
            <a:r>
              <a:rPr lang="en-US" sz="1200" b="1" dirty="0">
                <a:latin typeface="Century Schoolbook" panose="02040604050505020304" pitchFamily="18" charset="0"/>
              </a:rPr>
              <a:t>Fig</a:t>
            </a:r>
            <a:r>
              <a:rPr lang="en-US" sz="1200" b="1" dirty="0"/>
              <a:t>. 1. </a:t>
            </a:r>
            <a:r>
              <a:rPr lang="en-US" sz="1200" dirty="0">
                <a:latin typeface="Century Schoolbook" panose="02040604050505020304" pitchFamily="18" charset="0"/>
              </a:rPr>
              <a:t>Measurement</a:t>
            </a:r>
            <a:r>
              <a:rPr lang="en-US" sz="1200" dirty="0"/>
              <a:t> of macroscopic characteristics</a:t>
            </a:r>
          </a:p>
        </p:txBody>
      </p:sp>
      <p:sp>
        <p:nvSpPr>
          <p:cNvPr id="3" name="TextBox 2">
            <a:extLst>
              <a:ext uri="{FF2B5EF4-FFF2-40B4-BE49-F238E27FC236}">
                <a16:creationId xmlns:a16="http://schemas.microsoft.com/office/drawing/2014/main" id="{F8ED94CB-F258-4545-973E-1B966345D8AD}"/>
              </a:ext>
            </a:extLst>
          </p:cNvPr>
          <p:cNvSpPr txBox="1"/>
          <p:nvPr/>
        </p:nvSpPr>
        <p:spPr>
          <a:xfrm>
            <a:off x="1" y="6091302"/>
            <a:ext cx="9143999" cy="338554"/>
          </a:xfrm>
          <a:prstGeom prst="rect">
            <a:avLst/>
          </a:prstGeom>
          <a:noFill/>
        </p:spPr>
        <p:txBody>
          <a:bodyPr wrap="square" rtlCol="0">
            <a:spAutoFit/>
          </a:bodyPr>
          <a:lstStyle/>
          <a:p>
            <a:r>
              <a:rPr lang="en-IN" sz="800" dirty="0">
                <a:solidFill>
                  <a:srgbClr val="FF0000"/>
                </a:solidFill>
                <a:latin typeface="Century Schoolbook" panose="02040604050505020304" pitchFamily="18" charset="0"/>
              </a:rPr>
              <a:t>Bohl, T., Tian, G., Smallbone, A. and Roskilly, A.P., 2017. Macroscopic spray characteristics of next-generation bio-derived diesel fuels in comparison to mineral diesel. Applied Energy, 186, pp.562-573.</a:t>
            </a:r>
          </a:p>
        </p:txBody>
      </p:sp>
    </p:spTree>
    <p:extLst>
      <p:ext uri="{BB962C8B-B14F-4D97-AF65-F5344CB8AC3E}">
        <p14:creationId xmlns:p14="http://schemas.microsoft.com/office/powerpoint/2010/main" val="174273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DE483CE-5ED0-AF44-0F98-7B2AB5C3801A}"/>
              </a:ext>
            </a:extLst>
          </p:cNvPr>
          <p:cNvSpPr>
            <a:spLocks noGrp="1"/>
          </p:cNvSpPr>
          <p:nvPr>
            <p:ph type="sldNum" sz="quarter" idx="12"/>
          </p:nvPr>
        </p:nvSpPr>
        <p:spPr/>
        <p:txBody>
          <a:bodyPr/>
          <a:lstStyle/>
          <a:p>
            <a:fld id="{37374264-FABE-4A13-B55E-AC77012BA9F4}" type="slidenum">
              <a:rPr lang="en-US" smtClean="0"/>
              <a:pPr/>
              <a:t>4</a:t>
            </a:fld>
            <a:endParaRPr lang="en-US" dirty="0"/>
          </a:p>
        </p:txBody>
      </p:sp>
      <p:sp>
        <p:nvSpPr>
          <p:cNvPr id="3" name="TextBox 2">
            <a:extLst>
              <a:ext uri="{FF2B5EF4-FFF2-40B4-BE49-F238E27FC236}">
                <a16:creationId xmlns:a16="http://schemas.microsoft.com/office/drawing/2014/main" id="{C89A1499-211E-F9E4-C07E-67DA0D06B3F9}"/>
              </a:ext>
            </a:extLst>
          </p:cNvPr>
          <p:cNvSpPr txBox="1"/>
          <p:nvPr/>
        </p:nvSpPr>
        <p:spPr>
          <a:xfrm>
            <a:off x="1567543" y="250372"/>
            <a:ext cx="7002238" cy="369332"/>
          </a:xfrm>
          <a:prstGeom prst="rect">
            <a:avLst/>
          </a:prstGeom>
          <a:noFill/>
        </p:spPr>
        <p:txBody>
          <a:bodyPr wrap="none" rtlCol="0">
            <a:spAutoFit/>
          </a:bodyPr>
          <a:lstStyle/>
          <a:p>
            <a:r>
              <a:rPr lang="en-US" b="1" dirty="0">
                <a:solidFill>
                  <a:srgbClr val="2103FB"/>
                </a:solidFill>
                <a:latin typeface="Century Schoolbook" panose="02040604050505020304" pitchFamily="18" charset="0"/>
              </a:rPr>
              <a:t>Measurement technique of macroscopic characteristics </a:t>
            </a:r>
            <a:endParaRPr lang="en-IN" b="1" dirty="0">
              <a:solidFill>
                <a:srgbClr val="2103FB"/>
              </a:solidFill>
              <a:latin typeface="Century Schoolbook" panose="02040604050505020304" pitchFamily="18" charset="0"/>
            </a:endParaRPr>
          </a:p>
        </p:txBody>
      </p:sp>
      <p:sp>
        <p:nvSpPr>
          <p:cNvPr id="6" name="TextBox 5">
            <a:extLst>
              <a:ext uri="{FF2B5EF4-FFF2-40B4-BE49-F238E27FC236}">
                <a16:creationId xmlns:a16="http://schemas.microsoft.com/office/drawing/2014/main" id="{718AFED7-FCA1-4F42-1718-F66ACE453F02}"/>
              </a:ext>
            </a:extLst>
          </p:cNvPr>
          <p:cNvSpPr txBox="1"/>
          <p:nvPr/>
        </p:nvSpPr>
        <p:spPr>
          <a:xfrm>
            <a:off x="0" y="794420"/>
            <a:ext cx="9003945" cy="5953553"/>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sz="1600" dirty="0">
                <a:latin typeface="Century Schoolbook" panose="02040604050505020304" pitchFamily="18" charset="0"/>
              </a:rPr>
              <a:t>To measure the macroscopic spray characteristics experiments were conducted at high pressure and high temperature.</a:t>
            </a:r>
          </a:p>
          <a:p>
            <a:pPr marL="285750" indent="-285750" algn="just">
              <a:lnSpc>
                <a:spcPct val="150000"/>
              </a:lnSpc>
              <a:buFont typeface="Wingdings" panose="05000000000000000000" pitchFamily="2" charset="2"/>
              <a:buChar char="Ø"/>
            </a:pPr>
            <a:r>
              <a:rPr lang="en-US" sz="1600" dirty="0">
                <a:latin typeface="Century Schoolbook" panose="02040604050505020304" pitchFamily="18" charset="0"/>
              </a:rPr>
              <a:t>In this experiment there is one chamber which is filled with nitrogen at medium pressure and high temperature. This chamber is generally known as constant volume combustion chamber (CVCC) or constant volume vessel (CVV).</a:t>
            </a:r>
          </a:p>
          <a:p>
            <a:pPr marL="285750" indent="-285750" algn="just">
              <a:lnSpc>
                <a:spcPct val="150000"/>
              </a:lnSpc>
              <a:buFont typeface="Wingdings" panose="05000000000000000000" pitchFamily="2" charset="2"/>
              <a:buChar char="Ø"/>
            </a:pPr>
            <a:r>
              <a:rPr lang="en-US" sz="1600" dirty="0">
                <a:latin typeface="Century Schoolbook" panose="02040604050505020304" pitchFamily="18" charset="0"/>
              </a:rPr>
              <a:t>On this chamber solenoid injector is placed normally to it which is connected to the common rail injection system. </a:t>
            </a:r>
          </a:p>
          <a:p>
            <a:pPr marL="285750" indent="-285750" algn="just">
              <a:lnSpc>
                <a:spcPct val="150000"/>
              </a:lnSpc>
              <a:buFont typeface="Wingdings" panose="05000000000000000000" pitchFamily="2" charset="2"/>
              <a:buChar char="Ø"/>
            </a:pPr>
            <a:r>
              <a:rPr lang="en-US" sz="1600" dirty="0">
                <a:latin typeface="Century Schoolbook" panose="02040604050505020304" pitchFamily="18" charset="0"/>
              </a:rPr>
              <a:t>The fuel injector system injects the fuel at various FIPs and this spray plume is illuminated by the white light.</a:t>
            </a:r>
          </a:p>
          <a:p>
            <a:pPr marL="285750" indent="-285750" algn="just">
              <a:lnSpc>
                <a:spcPct val="150000"/>
              </a:lnSpc>
              <a:buFont typeface="Wingdings" panose="05000000000000000000" pitchFamily="2" charset="2"/>
              <a:buChar char="Ø"/>
            </a:pPr>
            <a:r>
              <a:rPr lang="en-US" sz="1600" dirty="0">
                <a:latin typeface="Century Schoolbook" panose="02040604050505020304" pitchFamily="18" charset="0"/>
              </a:rPr>
              <a:t>The fuel injection is containing a high pressure fuel pump which have highly pressurized fuel of 1800 bar.</a:t>
            </a:r>
          </a:p>
          <a:p>
            <a:pPr marL="285750" indent="-285750" algn="just">
              <a:lnSpc>
                <a:spcPct val="150000"/>
              </a:lnSpc>
              <a:buFont typeface="Wingdings" panose="05000000000000000000" pitchFamily="2" charset="2"/>
              <a:buChar char="Ø"/>
            </a:pPr>
            <a:r>
              <a:rPr lang="en-US" sz="1600" dirty="0">
                <a:latin typeface="Century Schoolbook" panose="02040604050505020304" pitchFamily="18" charset="0"/>
              </a:rPr>
              <a:t>There is a high speed camera which capture the clear images of spray and then these images is further processed by image processing technique.</a:t>
            </a:r>
          </a:p>
          <a:p>
            <a:pPr marL="285750" indent="-285750" algn="just">
              <a:lnSpc>
                <a:spcPct val="150000"/>
              </a:lnSpc>
              <a:buFont typeface="Wingdings" panose="05000000000000000000" pitchFamily="2" charset="2"/>
              <a:buChar char="Ø"/>
            </a:pPr>
            <a:endParaRPr lang="en-US" sz="1600" dirty="0">
              <a:latin typeface="Century Schoolbook" panose="02040604050505020304" pitchFamily="18" charset="0"/>
            </a:endParaRPr>
          </a:p>
          <a:p>
            <a:pPr marL="285750" indent="-285750" algn="just">
              <a:lnSpc>
                <a:spcPct val="150000"/>
              </a:lnSpc>
              <a:buFont typeface="Wingdings" panose="05000000000000000000" pitchFamily="2" charset="2"/>
              <a:buChar char="Ø"/>
            </a:pPr>
            <a:endParaRPr lang="en-US" sz="1600" dirty="0">
              <a:latin typeface="Century Schoolbook" panose="02040604050505020304" pitchFamily="18" charset="0"/>
            </a:endParaRPr>
          </a:p>
          <a:p>
            <a:pPr marL="285750" indent="-285750" algn="just">
              <a:lnSpc>
                <a:spcPct val="150000"/>
              </a:lnSpc>
              <a:buFont typeface="Wingdings" panose="05000000000000000000" pitchFamily="2" charset="2"/>
              <a:buChar char="Ø"/>
            </a:pPr>
            <a:endParaRPr lang="en-IN" sz="1600" dirty="0">
              <a:latin typeface="Century Schoolbook" panose="02040604050505020304" pitchFamily="18" charset="0"/>
            </a:endParaRPr>
          </a:p>
        </p:txBody>
      </p:sp>
    </p:spTree>
    <p:extLst>
      <p:ext uri="{BB962C8B-B14F-4D97-AF65-F5344CB8AC3E}">
        <p14:creationId xmlns:p14="http://schemas.microsoft.com/office/powerpoint/2010/main" val="4169831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43626B2-09F1-F442-90BE-C79E88AB689B}"/>
              </a:ext>
            </a:extLst>
          </p:cNvPr>
          <p:cNvSpPr>
            <a:spLocks noGrp="1"/>
          </p:cNvSpPr>
          <p:nvPr>
            <p:ph type="sldNum" sz="quarter" idx="12"/>
          </p:nvPr>
        </p:nvSpPr>
        <p:spPr/>
        <p:txBody>
          <a:bodyPr/>
          <a:lstStyle/>
          <a:p>
            <a:fld id="{37374264-FABE-4A13-B55E-AC77012BA9F4}" type="slidenum">
              <a:rPr lang="en-US" smtClean="0"/>
              <a:pPr/>
              <a:t>5</a:t>
            </a:fld>
            <a:endParaRPr lang="en-US" dirty="0"/>
          </a:p>
        </p:txBody>
      </p:sp>
      <p:sp>
        <p:nvSpPr>
          <p:cNvPr id="6" name="TextBox 5">
            <a:extLst>
              <a:ext uri="{FF2B5EF4-FFF2-40B4-BE49-F238E27FC236}">
                <a16:creationId xmlns:a16="http://schemas.microsoft.com/office/drawing/2014/main" id="{8582E493-5A57-9F50-AB73-34A6AA285C18}"/>
              </a:ext>
            </a:extLst>
          </p:cNvPr>
          <p:cNvSpPr txBox="1"/>
          <p:nvPr/>
        </p:nvSpPr>
        <p:spPr>
          <a:xfrm>
            <a:off x="4767944" y="4441373"/>
            <a:ext cx="4043094" cy="276999"/>
          </a:xfrm>
          <a:prstGeom prst="rect">
            <a:avLst/>
          </a:prstGeom>
          <a:noFill/>
        </p:spPr>
        <p:txBody>
          <a:bodyPr wrap="none" rtlCol="0">
            <a:spAutoFit/>
          </a:bodyPr>
          <a:lstStyle/>
          <a:p>
            <a:r>
              <a:rPr lang="en-US" sz="1200" b="1" dirty="0">
                <a:latin typeface="Century Schoolbook" panose="02040604050505020304" pitchFamily="18" charset="0"/>
              </a:rPr>
              <a:t>Fig.2 .</a:t>
            </a:r>
            <a:r>
              <a:rPr lang="en-US" sz="1200" dirty="0">
                <a:latin typeface="Century Schoolbook" panose="02040604050505020304" pitchFamily="18" charset="0"/>
              </a:rPr>
              <a:t> Experimental setup of constant volume vessels</a:t>
            </a:r>
            <a:endParaRPr lang="en-IN" sz="1200" b="1" dirty="0">
              <a:latin typeface="Century Schoolbook" panose="02040604050505020304" pitchFamily="18" charset="0"/>
            </a:endParaRPr>
          </a:p>
        </p:txBody>
      </p:sp>
      <p:sp>
        <p:nvSpPr>
          <p:cNvPr id="7" name="TextBox 6">
            <a:extLst>
              <a:ext uri="{FF2B5EF4-FFF2-40B4-BE49-F238E27FC236}">
                <a16:creationId xmlns:a16="http://schemas.microsoft.com/office/drawing/2014/main" id="{FEEBB881-5626-E643-89DC-261DC9E6C6BA}"/>
              </a:ext>
            </a:extLst>
          </p:cNvPr>
          <p:cNvSpPr txBox="1"/>
          <p:nvPr/>
        </p:nvSpPr>
        <p:spPr>
          <a:xfrm>
            <a:off x="0" y="371917"/>
            <a:ext cx="4258210" cy="4845557"/>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sz="1600" dirty="0">
                <a:latin typeface="Century Schoolbook" panose="02040604050505020304" pitchFamily="18" charset="0"/>
              </a:rPr>
              <a:t>As shown in the figure 2 which clearly shows that how each and every components are connected to each other which help to understand the basic principle of experiment.</a:t>
            </a:r>
          </a:p>
          <a:p>
            <a:pPr marL="285750" indent="-285750" algn="just">
              <a:lnSpc>
                <a:spcPct val="150000"/>
              </a:lnSpc>
              <a:buFont typeface="Wingdings" panose="05000000000000000000" pitchFamily="2" charset="2"/>
              <a:buChar char="Ø"/>
            </a:pPr>
            <a:r>
              <a:rPr lang="en-US" sz="1600" dirty="0">
                <a:latin typeface="Century Schoolbook" panose="02040604050505020304" pitchFamily="18" charset="0"/>
              </a:rPr>
              <a:t>After obtaining all the images at desired physical condition. Then different sets of images are created.</a:t>
            </a:r>
          </a:p>
          <a:p>
            <a:pPr marL="285750" indent="-285750" algn="just">
              <a:lnSpc>
                <a:spcPct val="150000"/>
              </a:lnSpc>
              <a:buFont typeface="Wingdings" panose="05000000000000000000" pitchFamily="2" charset="2"/>
              <a:buChar char="Ø"/>
            </a:pPr>
            <a:r>
              <a:rPr lang="en-US" sz="1600" dirty="0">
                <a:latin typeface="Century Schoolbook" panose="02040604050505020304" pitchFamily="18" charset="0"/>
              </a:rPr>
              <a:t>Then the MATLAB code is generated which further process the image.</a:t>
            </a:r>
          </a:p>
          <a:p>
            <a:pPr marL="285750" indent="-285750" algn="just">
              <a:lnSpc>
                <a:spcPct val="150000"/>
              </a:lnSpc>
              <a:buFont typeface="Wingdings" panose="05000000000000000000" pitchFamily="2" charset="2"/>
              <a:buChar char="Ø"/>
            </a:pPr>
            <a:r>
              <a:rPr lang="en-US" sz="1600" dirty="0">
                <a:latin typeface="Century Schoolbook" panose="02040604050505020304" pitchFamily="18" charset="0"/>
              </a:rPr>
              <a:t>This MATLAB code converted RGB image to binary image. This binary image help to measure the macroscopic  </a:t>
            </a:r>
            <a:endParaRPr lang="en-IN" sz="1600" dirty="0">
              <a:latin typeface="Century Schoolbook" panose="02040604050505020304" pitchFamily="18" charset="0"/>
            </a:endParaRPr>
          </a:p>
        </p:txBody>
      </p:sp>
      <p:sp>
        <p:nvSpPr>
          <p:cNvPr id="8" name="TextBox 7">
            <a:extLst>
              <a:ext uri="{FF2B5EF4-FFF2-40B4-BE49-F238E27FC236}">
                <a16:creationId xmlns:a16="http://schemas.microsoft.com/office/drawing/2014/main" id="{832D9B85-50AA-5523-A56F-A34DCD952F94}"/>
              </a:ext>
            </a:extLst>
          </p:cNvPr>
          <p:cNvSpPr txBox="1"/>
          <p:nvPr/>
        </p:nvSpPr>
        <p:spPr>
          <a:xfrm>
            <a:off x="-11325" y="5133796"/>
            <a:ext cx="9155325" cy="782907"/>
          </a:xfrm>
          <a:prstGeom prst="rect">
            <a:avLst/>
          </a:prstGeom>
          <a:noFill/>
        </p:spPr>
        <p:txBody>
          <a:bodyPr wrap="square" rtlCol="0">
            <a:spAutoFit/>
          </a:bodyPr>
          <a:lstStyle/>
          <a:p>
            <a:pPr algn="just">
              <a:lnSpc>
                <a:spcPct val="150000"/>
              </a:lnSpc>
            </a:pPr>
            <a:r>
              <a:rPr lang="en-US" sz="1600" dirty="0">
                <a:latin typeface="Century Schoolbook" panose="02040604050505020304" pitchFamily="18" charset="0"/>
              </a:rPr>
              <a:t>     parameters which we have discuss in the upper slide that is spray penetration length, cone</a:t>
            </a:r>
          </a:p>
          <a:p>
            <a:pPr>
              <a:lnSpc>
                <a:spcPct val="150000"/>
              </a:lnSpc>
            </a:pPr>
            <a:r>
              <a:rPr lang="en-US" sz="1600" dirty="0">
                <a:latin typeface="Century Schoolbook" panose="02040604050505020304" pitchFamily="18" charset="0"/>
              </a:rPr>
              <a:t>     angle and radial width.</a:t>
            </a:r>
            <a:endParaRPr lang="en-IN" sz="1600" dirty="0">
              <a:latin typeface="Century Schoolbook" panose="02040604050505020304" pitchFamily="18" charset="0"/>
            </a:endParaRPr>
          </a:p>
        </p:txBody>
      </p:sp>
      <p:pic>
        <p:nvPicPr>
          <p:cNvPr id="5" name="Picture 4">
            <a:extLst>
              <a:ext uri="{FF2B5EF4-FFF2-40B4-BE49-F238E27FC236}">
                <a16:creationId xmlns:a16="http://schemas.microsoft.com/office/drawing/2014/main" id="{12ED40FE-4217-4393-72B5-A0A386ED6B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5066" y="555171"/>
            <a:ext cx="4818934" cy="3794478"/>
          </a:xfrm>
          <a:prstGeom prst="rect">
            <a:avLst/>
          </a:prstGeom>
        </p:spPr>
      </p:pic>
      <p:sp>
        <p:nvSpPr>
          <p:cNvPr id="9" name="TextBox 8">
            <a:extLst>
              <a:ext uri="{FF2B5EF4-FFF2-40B4-BE49-F238E27FC236}">
                <a16:creationId xmlns:a16="http://schemas.microsoft.com/office/drawing/2014/main" id="{D2BACC77-6185-7FDD-F177-B38938FB8583}"/>
              </a:ext>
            </a:extLst>
          </p:cNvPr>
          <p:cNvSpPr txBox="1"/>
          <p:nvPr/>
        </p:nvSpPr>
        <p:spPr>
          <a:xfrm>
            <a:off x="47689" y="6024350"/>
            <a:ext cx="9096311" cy="338554"/>
          </a:xfrm>
          <a:prstGeom prst="rect">
            <a:avLst/>
          </a:prstGeom>
          <a:noFill/>
        </p:spPr>
        <p:txBody>
          <a:bodyPr wrap="square" rtlCol="0">
            <a:spAutoFit/>
          </a:bodyPr>
          <a:lstStyle/>
          <a:p>
            <a:r>
              <a:rPr lang="en-US" sz="800" b="0" i="0" dirty="0">
                <a:solidFill>
                  <a:srgbClr val="FF0000"/>
                </a:solidFill>
                <a:effectLst/>
                <a:latin typeface="Century Schoolbook" panose="02040604050505020304" pitchFamily="18" charset="0"/>
              </a:rPr>
              <a:t>Park, S.H., Yoon, S.H. and Lee, C.S., 2011. Effects of multiple-injection strategies on overall spray behavior, combustion, and emissions reduction characteristics of biodiesel fuel. </a:t>
            </a:r>
            <a:r>
              <a:rPr lang="en-US" sz="800" b="0" i="1" dirty="0">
                <a:solidFill>
                  <a:srgbClr val="FF0000"/>
                </a:solidFill>
                <a:effectLst/>
                <a:latin typeface="Century Schoolbook" panose="02040604050505020304" pitchFamily="18" charset="0"/>
              </a:rPr>
              <a:t>Applied Energy</a:t>
            </a:r>
            <a:r>
              <a:rPr lang="en-US" sz="800" b="0" i="0" dirty="0">
                <a:solidFill>
                  <a:srgbClr val="FF0000"/>
                </a:solidFill>
                <a:effectLst/>
                <a:latin typeface="Century Schoolbook" panose="02040604050505020304" pitchFamily="18" charset="0"/>
              </a:rPr>
              <a:t>, </a:t>
            </a:r>
            <a:r>
              <a:rPr lang="en-US" sz="800" b="0" i="1" dirty="0">
                <a:solidFill>
                  <a:srgbClr val="FF0000"/>
                </a:solidFill>
                <a:effectLst/>
                <a:latin typeface="Century Schoolbook" panose="02040604050505020304" pitchFamily="18" charset="0"/>
              </a:rPr>
              <a:t>88</a:t>
            </a:r>
            <a:r>
              <a:rPr lang="en-US" sz="800" b="0" i="0" dirty="0">
                <a:solidFill>
                  <a:srgbClr val="FF0000"/>
                </a:solidFill>
                <a:effectLst/>
                <a:latin typeface="Century Schoolbook" panose="02040604050505020304" pitchFamily="18" charset="0"/>
              </a:rPr>
              <a:t>(1), pp.88-98.</a:t>
            </a:r>
            <a:endParaRPr lang="en-IN" sz="800" dirty="0">
              <a:solidFill>
                <a:srgbClr val="FF0000"/>
              </a:solidFill>
              <a:latin typeface="Century Schoolbook" panose="02040604050505020304" pitchFamily="18" charset="0"/>
            </a:endParaRPr>
          </a:p>
        </p:txBody>
      </p:sp>
    </p:spTree>
    <p:extLst>
      <p:ext uri="{BB962C8B-B14F-4D97-AF65-F5344CB8AC3E}">
        <p14:creationId xmlns:p14="http://schemas.microsoft.com/office/powerpoint/2010/main" val="1697063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3F2DAE9-5C49-BCF3-B91B-F1EDB2D9CD27}"/>
              </a:ext>
            </a:extLst>
          </p:cNvPr>
          <p:cNvSpPr>
            <a:spLocks noGrp="1"/>
          </p:cNvSpPr>
          <p:nvPr>
            <p:ph type="sldNum" sz="quarter" idx="12"/>
          </p:nvPr>
        </p:nvSpPr>
        <p:spPr/>
        <p:txBody>
          <a:bodyPr/>
          <a:lstStyle/>
          <a:p>
            <a:fld id="{37374264-FABE-4A13-B55E-AC77012BA9F4}" type="slidenum">
              <a:rPr lang="en-US" smtClean="0"/>
              <a:pPr/>
              <a:t>6</a:t>
            </a:fld>
            <a:endParaRPr lang="en-US" dirty="0"/>
          </a:p>
        </p:txBody>
      </p:sp>
      <p:sp>
        <p:nvSpPr>
          <p:cNvPr id="3" name="TextBox 2">
            <a:extLst>
              <a:ext uri="{FF2B5EF4-FFF2-40B4-BE49-F238E27FC236}">
                <a16:creationId xmlns:a16="http://schemas.microsoft.com/office/drawing/2014/main" id="{493B46F0-F6D9-C130-378D-8D57D6E30763}"/>
              </a:ext>
            </a:extLst>
          </p:cNvPr>
          <p:cNvSpPr txBox="1"/>
          <p:nvPr/>
        </p:nvSpPr>
        <p:spPr>
          <a:xfrm>
            <a:off x="1" y="163285"/>
            <a:ext cx="9144000" cy="369332"/>
          </a:xfrm>
          <a:prstGeom prst="rect">
            <a:avLst/>
          </a:prstGeom>
          <a:noFill/>
        </p:spPr>
        <p:txBody>
          <a:bodyPr wrap="square" rtlCol="0">
            <a:spAutoFit/>
          </a:bodyPr>
          <a:lstStyle/>
          <a:p>
            <a:pPr algn="ctr"/>
            <a:r>
              <a:rPr lang="en-US" b="1" dirty="0">
                <a:solidFill>
                  <a:srgbClr val="2103FB"/>
                </a:solidFill>
                <a:latin typeface="Century Schoolbook" panose="02040604050505020304" pitchFamily="18" charset="0"/>
              </a:rPr>
              <a:t>Effect of injection strategies on macroscopic characteristics</a:t>
            </a:r>
            <a:endParaRPr lang="en-IN" b="1" dirty="0">
              <a:solidFill>
                <a:srgbClr val="2103FB"/>
              </a:solidFill>
              <a:latin typeface="Century Schoolbook" panose="02040604050505020304" pitchFamily="18" charset="0"/>
            </a:endParaRPr>
          </a:p>
        </p:txBody>
      </p:sp>
      <p:sp>
        <p:nvSpPr>
          <p:cNvPr id="4" name="TextBox 3">
            <a:extLst>
              <a:ext uri="{FF2B5EF4-FFF2-40B4-BE49-F238E27FC236}">
                <a16:creationId xmlns:a16="http://schemas.microsoft.com/office/drawing/2014/main" id="{19BF5236-8ED5-1F92-0DBF-F707A39EE062}"/>
              </a:ext>
            </a:extLst>
          </p:cNvPr>
          <p:cNvSpPr txBox="1"/>
          <p:nvPr/>
        </p:nvSpPr>
        <p:spPr>
          <a:xfrm>
            <a:off x="0" y="532616"/>
            <a:ext cx="9143999" cy="2260234"/>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sz="1600" dirty="0">
                <a:latin typeface="Century Schoolbook" panose="02040604050505020304" pitchFamily="18" charset="0"/>
              </a:rPr>
              <a:t>In this section we see the effect of pilot injection and main injection on penetration length of different biofuels.</a:t>
            </a:r>
          </a:p>
          <a:p>
            <a:pPr marL="285750" indent="-285750" algn="just">
              <a:lnSpc>
                <a:spcPct val="150000"/>
              </a:lnSpc>
              <a:buFont typeface="Wingdings" panose="05000000000000000000" pitchFamily="2" charset="2"/>
              <a:buChar char="Ø"/>
            </a:pPr>
            <a:r>
              <a:rPr lang="en-US" sz="1600" dirty="0">
                <a:latin typeface="Century Schoolbook" panose="02040604050505020304" pitchFamily="18" charset="0"/>
              </a:rPr>
              <a:t>Pilot injection is defined as the injecting a small amount of fuel before the main injection event of fuel.</a:t>
            </a:r>
          </a:p>
          <a:p>
            <a:pPr marL="285750" indent="-285750" algn="just">
              <a:lnSpc>
                <a:spcPct val="150000"/>
              </a:lnSpc>
              <a:buFont typeface="Wingdings" panose="05000000000000000000" pitchFamily="2" charset="2"/>
              <a:buChar char="Ø"/>
            </a:pPr>
            <a:r>
              <a:rPr lang="en-US" sz="1600" dirty="0">
                <a:latin typeface="Century Schoolbook" panose="02040604050505020304" pitchFamily="18" charset="0"/>
              </a:rPr>
              <a:t>Main injection is defined as injecting the bulk of fuel at one time only. In this there is not steps to inject the fuel in combustion chamber.</a:t>
            </a:r>
          </a:p>
        </p:txBody>
      </p:sp>
      <p:pic>
        <p:nvPicPr>
          <p:cNvPr id="6" name="Picture 5">
            <a:extLst>
              <a:ext uri="{FF2B5EF4-FFF2-40B4-BE49-F238E27FC236}">
                <a16:creationId xmlns:a16="http://schemas.microsoft.com/office/drawing/2014/main" id="{B4ED4FC5-7545-EA06-0D1F-EA550A5289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1285" y="2792850"/>
            <a:ext cx="5932714" cy="2552036"/>
          </a:xfrm>
          <a:prstGeom prst="rect">
            <a:avLst/>
          </a:prstGeom>
        </p:spPr>
      </p:pic>
      <p:sp>
        <p:nvSpPr>
          <p:cNvPr id="7" name="TextBox 6">
            <a:extLst>
              <a:ext uri="{FF2B5EF4-FFF2-40B4-BE49-F238E27FC236}">
                <a16:creationId xmlns:a16="http://schemas.microsoft.com/office/drawing/2014/main" id="{D8339886-6C32-6FE0-0F31-98B42578B6DD}"/>
              </a:ext>
            </a:extLst>
          </p:cNvPr>
          <p:cNvSpPr txBox="1"/>
          <p:nvPr/>
        </p:nvSpPr>
        <p:spPr>
          <a:xfrm>
            <a:off x="3378376" y="5344886"/>
            <a:ext cx="5843266" cy="276999"/>
          </a:xfrm>
          <a:prstGeom prst="rect">
            <a:avLst/>
          </a:prstGeom>
          <a:noFill/>
        </p:spPr>
        <p:txBody>
          <a:bodyPr wrap="none" rtlCol="0">
            <a:spAutoFit/>
          </a:bodyPr>
          <a:lstStyle/>
          <a:p>
            <a:pPr algn="ctr"/>
            <a:r>
              <a:rPr lang="en-US" sz="1200" b="1" dirty="0">
                <a:latin typeface="Century Schoolbook" panose="02040604050505020304" pitchFamily="18" charset="0"/>
              </a:rPr>
              <a:t>Fig.3 . </a:t>
            </a:r>
            <a:r>
              <a:rPr lang="en-US" sz="1200" dirty="0">
                <a:latin typeface="Century Schoolbook" panose="02040604050505020304" pitchFamily="18" charset="0"/>
              </a:rPr>
              <a:t>Spray penetration length at different timing for pilot and main injection</a:t>
            </a:r>
            <a:endParaRPr lang="en-IN" sz="1200" b="1" dirty="0">
              <a:latin typeface="Century Schoolbook" panose="02040604050505020304" pitchFamily="18" charset="0"/>
            </a:endParaRPr>
          </a:p>
        </p:txBody>
      </p:sp>
      <p:sp>
        <p:nvSpPr>
          <p:cNvPr id="8" name="TextBox 7">
            <a:extLst>
              <a:ext uri="{FF2B5EF4-FFF2-40B4-BE49-F238E27FC236}">
                <a16:creationId xmlns:a16="http://schemas.microsoft.com/office/drawing/2014/main" id="{E2B22DF3-FB02-B218-B070-7CE73A3CD3E3}"/>
              </a:ext>
            </a:extLst>
          </p:cNvPr>
          <p:cNvSpPr txBox="1"/>
          <p:nvPr/>
        </p:nvSpPr>
        <p:spPr>
          <a:xfrm>
            <a:off x="11468" y="2792849"/>
            <a:ext cx="3366906" cy="2260234"/>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sz="1600" dirty="0">
                <a:latin typeface="Century Schoolbook" panose="02040604050505020304" pitchFamily="18" charset="0"/>
              </a:rPr>
              <a:t>As shown in figure 3 each vertical bar shows the spray penetration length of different bio fuels such as RME, TME, CME, SME, WCME and ULSD.</a:t>
            </a:r>
          </a:p>
        </p:txBody>
      </p:sp>
      <p:sp>
        <p:nvSpPr>
          <p:cNvPr id="5" name="TextBox 4">
            <a:extLst>
              <a:ext uri="{FF2B5EF4-FFF2-40B4-BE49-F238E27FC236}">
                <a16:creationId xmlns:a16="http://schemas.microsoft.com/office/drawing/2014/main" id="{1334EAE8-8D41-E3FA-972A-6ECB9C3F1C96}"/>
              </a:ext>
            </a:extLst>
          </p:cNvPr>
          <p:cNvSpPr txBox="1"/>
          <p:nvPr/>
        </p:nvSpPr>
        <p:spPr>
          <a:xfrm>
            <a:off x="11468" y="5956052"/>
            <a:ext cx="9132531" cy="338554"/>
          </a:xfrm>
          <a:prstGeom prst="rect">
            <a:avLst/>
          </a:prstGeom>
          <a:noFill/>
        </p:spPr>
        <p:txBody>
          <a:bodyPr wrap="square" rtlCol="0">
            <a:spAutoFit/>
          </a:bodyPr>
          <a:lstStyle/>
          <a:p>
            <a:r>
              <a:rPr lang="en-IN" sz="800" dirty="0">
                <a:solidFill>
                  <a:srgbClr val="FF0000"/>
                </a:solidFill>
                <a:latin typeface="Century Schoolbook" panose="02040604050505020304" pitchFamily="18" charset="0"/>
              </a:rPr>
              <a:t>Oscar A. de la Garza, S. Martínez-Martínez, Madan Mohan Avulapati, Radboud Pos, Thanos Megaritis, Lionel Ganippa, 2021. Biofuels, and its spray interactions under pilot-main injection strategy. Energy, 219, pp 110-464.</a:t>
            </a:r>
          </a:p>
        </p:txBody>
      </p:sp>
    </p:spTree>
    <p:extLst>
      <p:ext uri="{BB962C8B-B14F-4D97-AF65-F5344CB8AC3E}">
        <p14:creationId xmlns:p14="http://schemas.microsoft.com/office/powerpoint/2010/main" val="1975384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7B66FBE-8B81-9284-F27C-0DDBE4B956D2}"/>
              </a:ext>
            </a:extLst>
          </p:cNvPr>
          <p:cNvSpPr>
            <a:spLocks noGrp="1"/>
          </p:cNvSpPr>
          <p:nvPr>
            <p:ph type="sldNum" sz="quarter" idx="12"/>
          </p:nvPr>
        </p:nvSpPr>
        <p:spPr/>
        <p:txBody>
          <a:bodyPr/>
          <a:lstStyle/>
          <a:p>
            <a:fld id="{37374264-FABE-4A13-B55E-AC77012BA9F4}" type="slidenum">
              <a:rPr lang="en-US" smtClean="0"/>
              <a:pPr/>
              <a:t>7</a:t>
            </a:fld>
            <a:endParaRPr lang="en-US" dirty="0"/>
          </a:p>
        </p:txBody>
      </p:sp>
      <p:sp>
        <p:nvSpPr>
          <p:cNvPr id="3" name="TextBox 2">
            <a:extLst>
              <a:ext uri="{FF2B5EF4-FFF2-40B4-BE49-F238E27FC236}">
                <a16:creationId xmlns:a16="http://schemas.microsoft.com/office/drawing/2014/main" id="{F0E5E1E2-70D7-04B1-0450-A75D9BD9B9BA}"/>
              </a:ext>
            </a:extLst>
          </p:cNvPr>
          <p:cNvSpPr txBox="1"/>
          <p:nvPr/>
        </p:nvSpPr>
        <p:spPr>
          <a:xfrm>
            <a:off x="-44676" y="304800"/>
            <a:ext cx="9188676" cy="5953553"/>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sz="1600" dirty="0">
                <a:latin typeface="Century Schoolbook" panose="02040604050505020304" pitchFamily="18" charset="0"/>
              </a:rPr>
              <a:t>Figure 3a shows the comparison of penetration length of pilot injection at 0.53ms and 0.60ms whereas fig 3b shows the comparison of penetration length at main injection strategy.</a:t>
            </a:r>
          </a:p>
          <a:p>
            <a:pPr marL="285750" indent="-285750" algn="just">
              <a:lnSpc>
                <a:spcPct val="150000"/>
              </a:lnSpc>
              <a:buFont typeface="Wingdings" panose="05000000000000000000" pitchFamily="2" charset="2"/>
              <a:buChar char="Ø"/>
            </a:pPr>
            <a:r>
              <a:rPr lang="en-IN" sz="1600" dirty="0">
                <a:latin typeface="Century Schoolbook" panose="02040604050505020304" pitchFamily="18" charset="0"/>
              </a:rPr>
              <a:t>The ULSD biofuels taken as a reference as shown in figure penetration length of RME and SME are both comparable to each other whereas slightly longer than ULSD&gt;</a:t>
            </a:r>
          </a:p>
          <a:p>
            <a:pPr marL="285750" indent="-285750" algn="just">
              <a:lnSpc>
                <a:spcPct val="150000"/>
              </a:lnSpc>
              <a:buFont typeface="Wingdings" panose="05000000000000000000" pitchFamily="2" charset="2"/>
              <a:buChar char="Ø"/>
            </a:pPr>
            <a:r>
              <a:rPr lang="en-IN" sz="1600" dirty="0">
                <a:latin typeface="Century Schoolbook" panose="02040604050505020304" pitchFamily="18" charset="0"/>
              </a:rPr>
              <a:t>TME has the lowest spray penetration length among all the biofuels. TME has lowest penetration length in both pilot as well as main injection.</a:t>
            </a:r>
          </a:p>
          <a:p>
            <a:pPr marL="285750" indent="-285750" algn="just">
              <a:lnSpc>
                <a:spcPct val="150000"/>
              </a:lnSpc>
              <a:buFont typeface="Wingdings" panose="05000000000000000000" pitchFamily="2" charset="2"/>
              <a:buChar char="Ø"/>
            </a:pPr>
            <a:r>
              <a:rPr lang="en-IN" sz="1600" dirty="0">
                <a:latin typeface="Century Schoolbook" panose="02040604050505020304" pitchFamily="18" charset="0"/>
              </a:rPr>
              <a:t>The difference in the TME and ULSD as well as all other biofuels is due to the differences in the flow properties of fuel through nozzle hole caused by its high viscosity.</a:t>
            </a:r>
          </a:p>
          <a:p>
            <a:pPr marL="285750" indent="-285750" algn="just">
              <a:lnSpc>
                <a:spcPct val="150000"/>
              </a:lnSpc>
              <a:buFont typeface="Wingdings" panose="05000000000000000000" pitchFamily="2" charset="2"/>
              <a:buChar char="Ø"/>
            </a:pPr>
            <a:r>
              <a:rPr lang="en-IN" sz="1600" dirty="0">
                <a:latin typeface="Century Schoolbook" panose="02040604050505020304" pitchFamily="18" charset="0"/>
              </a:rPr>
              <a:t>This viscosity causes the delay in the early start of injection because it affects nozzle needle move during the initial opening.</a:t>
            </a:r>
          </a:p>
          <a:p>
            <a:pPr marL="285750" indent="-285750" algn="just">
              <a:lnSpc>
                <a:spcPct val="150000"/>
              </a:lnSpc>
              <a:buFont typeface="Wingdings" panose="05000000000000000000" pitchFamily="2" charset="2"/>
              <a:buChar char="Ø"/>
            </a:pPr>
            <a:r>
              <a:rPr lang="en-IN" sz="1600" dirty="0">
                <a:latin typeface="Century Schoolbook" panose="02040604050505020304" pitchFamily="18" charset="0"/>
              </a:rPr>
              <a:t>Due to this effect TME is decelerate its injection speed and result in small penetration length in pilot injection.</a:t>
            </a:r>
          </a:p>
          <a:p>
            <a:pPr marL="285750" indent="-285750" algn="just">
              <a:lnSpc>
                <a:spcPct val="150000"/>
              </a:lnSpc>
              <a:buFont typeface="Wingdings" panose="05000000000000000000" pitchFamily="2" charset="2"/>
              <a:buChar char="Ø"/>
            </a:pPr>
            <a:r>
              <a:rPr lang="en-IN" sz="1600" dirty="0">
                <a:latin typeface="Century Schoolbook" panose="02040604050505020304" pitchFamily="18" charset="0"/>
              </a:rPr>
              <a:t>Whereas in main injection needle is fully lifted and TME spreads up very easily due to plenty of time.</a:t>
            </a:r>
          </a:p>
          <a:p>
            <a:pPr marL="285750" indent="-285750">
              <a:lnSpc>
                <a:spcPct val="150000"/>
              </a:lnSpc>
              <a:buFont typeface="Wingdings" panose="05000000000000000000" pitchFamily="2" charset="2"/>
              <a:buChar char="Ø"/>
            </a:pPr>
            <a:endParaRPr lang="en-IN" sz="1600" dirty="0">
              <a:latin typeface="Century Schoolbook" panose="02040604050505020304" pitchFamily="18" charset="0"/>
            </a:endParaRPr>
          </a:p>
        </p:txBody>
      </p:sp>
    </p:spTree>
    <p:extLst>
      <p:ext uri="{BB962C8B-B14F-4D97-AF65-F5344CB8AC3E}">
        <p14:creationId xmlns:p14="http://schemas.microsoft.com/office/powerpoint/2010/main" val="3439145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EA22B2-2AF9-57C9-E9F7-483DD64DDB5A}"/>
              </a:ext>
            </a:extLst>
          </p:cNvPr>
          <p:cNvSpPr>
            <a:spLocks noGrp="1"/>
          </p:cNvSpPr>
          <p:nvPr>
            <p:ph type="sldNum" sz="quarter" idx="12"/>
          </p:nvPr>
        </p:nvSpPr>
        <p:spPr/>
        <p:txBody>
          <a:bodyPr/>
          <a:lstStyle/>
          <a:p>
            <a:fld id="{37374264-FABE-4A13-B55E-AC77012BA9F4}" type="slidenum">
              <a:rPr lang="en-US" smtClean="0"/>
              <a:pPr/>
              <a:t>8</a:t>
            </a:fld>
            <a:endParaRPr lang="en-US" dirty="0"/>
          </a:p>
        </p:txBody>
      </p:sp>
      <p:sp>
        <p:nvSpPr>
          <p:cNvPr id="3" name="TextBox 2">
            <a:extLst>
              <a:ext uri="{FF2B5EF4-FFF2-40B4-BE49-F238E27FC236}">
                <a16:creationId xmlns:a16="http://schemas.microsoft.com/office/drawing/2014/main" id="{FFB80A3A-6468-F12E-7B9A-D220EC427A8A}"/>
              </a:ext>
            </a:extLst>
          </p:cNvPr>
          <p:cNvSpPr txBox="1"/>
          <p:nvPr/>
        </p:nvSpPr>
        <p:spPr>
          <a:xfrm>
            <a:off x="2372472" y="163286"/>
            <a:ext cx="4235455" cy="369332"/>
          </a:xfrm>
          <a:prstGeom prst="rect">
            <a:avLst/>
          </a:prstGeom>
          <a:noFill/>
        </p:spPr>
        <p:txBody>
          <a:bodyPr wrap="none" rtlCol="0">
            <a:spAutoFit/>
          </a:bodyPr>
          <a:lstStyle/>
          <a:p>
            <a:pPr algn="ctr"/>
            <a:r>
              <a:rPr lang="en-US" b="1" dirty="0">
                <a:solidFill>
                  <a:srgbClr val="2103FB"/>
                </a:solidFill>
                <a:latin typeface="Century Schoolbook" panose="02040604050505020304" pitchFamily="18" charset="0"/>
              </a:rPr>
              <a:t>Microscopic spray characteristics</a:t>
            </a:r>
            <a:endParaRPr lang="en-IN" b="1" dirty="0">
              <a:solidFill>
                <a:srgbClr val="2103FB"/>
              </a:solidFill>
              <a:latin typeface="Century Schoolbook" panose="02040604050505020304" pitchFamily="18" charset="0"/>
            </a:endParaRPr>
          </a:p>
        </p:txBody>
      </p:sp>
      <p:sp>
        <p:nvSpPr>
          <p:cNvPr id="4" name="TextBox 3">
            <a:extLst>
              <a:ext uri="{FF2B5EF4-FFF2-40B4-BE49-F238E27FC236}">
                <a16:creationId xmlns:a16="http://schemas.microsoft.com/office/drawing/2014/main" id="{409EABB0-E8DE-536C-665F-500286ADDF19}"/>
              </a:ext>
            </a:extLst>
          </p:cNvPr>
          <p:cNvSpPr txBox="1"/>
          <p:nvPr/>
        </p:nvSpPr>
        <p:spPr>
          <a:xfrm>
            <a:off x="0" y="631952"/>
            <a:ext cx="9144000" cy="5963427"/>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sz="1600" dirty="0">
                <a:latin typeface="Century Schoolbook" panose="02040604050505020304" pitchFamily="18" charset="0"/>
              </a:rPr>
              <a:t>Microscopic spray characteristics mainly deals with small scale region of spray such as droplet diameter, velocity distribution, radial and axial component of velocity.</a:t>
            </a:r>
          </a:p>
          <a:p>
            <a:pPr marL="285750" indent="-285750" algn="just">
              <a:lnSpc>
                <a:spcPct val="150000"/>
              </a:lnSpc>
              <a:buFont typeface="Wingdings" panose="05000000000000000000" pitchFamily="2" charset="2"/>
              <a:buChar char="Ø"/>
            </a:pPr>
            <a:r>
              <a:rPr lang="en-US" sz="1600" dirty="0">
                <a:latin typeface="Century Schoolbook" panose="02040604050505020304" pitchFamily="18" charset="0"/>
              </a:rPr>
              <a:t>It mainly describe the spray droplet size, droplet number density and droplet size distribution. Spray droplet can be measured by various diameter such as volume mean diameter, arithmetic mean diameter and Sauter Mean Diameter (SMD).</a:t>
            </a:r>
          </a:p>
          <a:p>
            <a:pPr marL="285750" indent="-285750" algn="just">
              <a:lnSpc>
                <a:spcPct val="150000"/>
              </a:lnSpc>
              <a:buFont typeface="Wingdings" panose="05000000000000000000" pitchFamily="2" charset="2"/>
              <a:buChar char="Ø"/>
            </a:pPr>
            <a:r>
              <a:rPr lang="en-US" sz="1600" dirty="0">
                <a:latin typeface="Century Schoolbook" panose="02040604050505020304" pitchFamily="18" charset="0"/>
              </a:rPr>
              <a:t>Volume mean diameter is defined as the diameter of droplet that gives the volume of complete sample, if multiplied by the total number of droplets.</a:t>
            </a:r>
          </a:p>
          <a:p>
            <a:pPr marL="285750" indent="-285750" algn="just">
              <a:lnSpc>
                <a:spcPct val="150000"/>
              </a:lnSpc>
              <a:buFont typeface="Wingdings" panose="05000000000000000000" pitchFamily="2" charset="2"/>
              <a:buChar char="Ø"/>
            </a:pPr>
            <a:r>
              <a:rPr lang="en-US" sz="1600" dirty="0">
                <a:latin typeface="Century Schoolbook" panose="02040604050505020304" pitchFamily="18" charset="0"/>
              </a:rPr>
              <a:t>Arithmetic mean diameter is defined as the average of all the diameter of spray droplet in a plume.</a:t>
            </a:r>
          </a:p>
          <a:p>
            <a:pPr marL="285750" indent="-285750" algn="just">
              <a:lnSpc>
                <a:spcPct val="150000"/>
              </a:lnSpc>
              <a:buFont typeface="Wingdings" panose="05000000000000000000" pitchFamily="2" charset="2"/>
              <a:buChar char="Ø"/>
            </a:pPr>
            <a:r>
              <a:rPr lang="en-US" sz="1600" dirty="0">
                <a:latin typeface="Century Schoolbook" panose="02040604050505020304" pitchFamily="18" charset="0"/>
              </a:rPr>
              <a:t>Sauter Mean Diameter (SMD) is defined as the average measure of particle size. It is the diameter that has same volume/surface area ratio as particle of interest.</a:t>
            </a:r>
          </a:p>
          <a:p>
            <a:pPr marL="285750" indent="-285750" algn="just">
              <a:lnSpc>
                <a:spcPct val="150000"/>
              </a:lnSpc>
              <a:buFont typeface="Wingdings" panose="05000000000000000000" pitchFamily="2" charset="2"/>
              <a:buChar char="Ø"/>
            </a:pPr>
            <a:r>
              <a:rPr lang="en-US" sz="1600" dirty="0">
                <a:latin typeface="Century Schoolbook" panose="02040604050505020304" pitchFamily="18" charset="0"/>
              </a:rPr>
              <a:t>These parameters are essential to know the effectiveness and efficiency of a spray atomization. Atomization affects the ignition quality and combustion efficiency of fuel.</a:t>
            </a:r>
          </a:p>
          <a:p>
            <a:pPr marL="285750" indent="-285750" algn="just">
              <a:lnSpc>
                <a:spcPct val="150000"/>
              </a:lnSpc>
              <a:buFont typeface="Wingdings" panose="05000000000000000000" pitchFamily="2" charset="2"/>
              <a:buChar char="Ø"/>
            </a:pPr>
            <a:r>
              <a:rPr lang="en-US" sz="1600" dirty="0">
                <a:latin typeface="Century Schoolbook" panose="02040604050505020304" pitchFamily="18" charset="0"/>
              </a:rPr>
              <a:t>It is crucial to understand the microscopic characteristics of a fuel in order to know the effectiveness and efficiency of fuel atomization.</a:t>
            </a:r>
          </a:p>
          <a:p>
            <a:pPr marL="285750" indent="-285750" algn="just">
              <a:lnSpc>
                <a:spcPct val="150000"/>
              </a:lnSpc>
              <a:buFont typeface="Wingdings" panose="05000000000000000000" pitchFamily="2" charset="2"/>
              <a:buChar char="Ø"/>
            </a:pPr>
            <a:endParaRPr lang="en-IN" sz="1600" dirty="0"/>
          </a:p>
        </p:txBody>
      </p:sp>
    </p:spTree>
    <p:extLst>
      <p:ext uri="{BB962C8B-B14F-4D97-AF65-F5344CB8AC3E}">
        <p14:creationId xmlns:p14="http://schemas.microsoft.com/office/powerpoint/2010/main" val="1730424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C153805-A278-58D5-90E4-C700E88574E6}"/>
              </a:ext>
            </a:extLst>
          </p:cNvPr>
          <p:cNvSpPr>
            <a:spLocks noGrp="1"/>
          </p:cNvSpPr>
          <p:nvPr>
            <p:ph type="sldNum" sz="quarter" idx="12"/>
          </p:nvPr>
        </p:nvSpPr>
        <p:spPr/>
        <p:txBody>
          <a:bodyPr/>
          <a:lstStyle/>
          <a:p>
            <a:fld id="{37374264-FABE-4A13-B55E-AC77012BA9F4}" type="slidenum">
              <a:rPr lang="en-US" smtClean="0"/>
              <a:pPr/>
              <a:t>9</a:t>
            </a:fld>
            <a:endParaRPr lang="en-US" dirty="0"/>
          </a:p>
        </p:txBody>
      </p:sp>
      <p:sp>
        <p:nvSpPr>
          <p:cNvPr id="3" name="TextBox 2">
            <a:extLst>
              <a:ext uri="{FF2B5EF4-FFF2-40B4-BE49-F238E27FC236}">
                <a16:creationId xmlns:a16="http://schemas.microsoft.com/office/drawing/2014/main" id="{7AD5181A-22F1-E6A8-CA56-E33512D39FCA}"/>
              </a:ext>
            </a:extLst>
          </p:cNvPr>
          <p:cNvSpPr txBox="1"/>
          <p:nvPr/>
        </p:nvSpPr>
        <p:spPr>
          <a:xfrm>
            <a:off x="0" y="141512"/>
            <a:ext cx="9143999" cy="369332"/>
          </a:xfrm>
          <a:prstGeom prst="rect">
            <a:avLst/>
          </a:prstGeom>
          <a:noFill/>
        </p:spPr>
        <p:txBody>
          <a:bodyPr wrap="square" rtlCol="0">
            <a:spAutoFit/>
          </a:bodyPr>
          <a:lstStyle/>
          <a:p>
            <a:pPr algn="ctr"/>
            <a:r>
              <a:rPr lang="en-US" b="1" dirty="0">
                <a:solidFill>
                  <a:srgbClr val="2103FB"/>
                </a:solidFill>
                <a:latin typeface="Century Schoolbook" panose="02040604050505020304" pitchFamily="18" charset="0"/>
              </a:rPr>
              <a:t>Measurement technique of microscopic characteristics </a:t>
            </a:r>
            <a:endParaRPr lang="en-IN" b="1" dirty="0">
              <a:solidFill>
                <a:srgbClr val="2103FB"/>
              </a:solidFill>
              <a:latin typeface="Century Schoolbook" panose="02040604050505020304" pitchFamily="18" charset="0"/>
            </a:endParaRPr>
          </a:p>
        </p:txBody>
      </p:sp>
      <p:sp>
        <p:nvSpPr>
          <p:cNvPr id="4" name="TextBox 3">
            <a:extLst>
              <a:ext uri="{FF2B5EF4-FFF2-40B4-BE49-F238E27FC236}">
                <a16:creationId xmlns:a16="http://schemas.microsoft.com/office/drawing/2014/main" id="{D06DA396-3691-1586-19D7-800D97A709F3}"/>
              </a:ext>
            </a:extLst>
          </p:cNvPr>
          <p:cNvSpPr txBox="1"/>
          <p:nvPr/>
        </p:nvSpPr>
        <p:spPr>
          <a:xfrm>
            <a:off x="1" y="619701"/>
            <a:ext cx="9143999" cy="5214889"/>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sz="1600" dirty="0">
                <a:latin typeface="Century Schoolbook" panose="02040604050505020304" pitchFamily="18" charset="0"/>
              </a:rPr>
              <a:t>Similar to macroscopic experiment this experiment is also consist of constant volume spray chamber (CVSC) in which non reacting gases are filled.</a:t>
            </a:r>
          </a:p>
          <a:p>
            <a:pPr marL="285750" indent="-285750" algn="just">
              <a:lnSpc>
                <a:spcPct val="150000"/>
              </a:lnSpc>
              <a:buFont typeface="Wingdings" panose="05000000000000000000" pitchFamily="2" charset="2"/>
              <a:buChar char="Ø"/>
            </a:pPr>
            <a:r>
              <a:rPr lang="en-IN" sz="1600" dirty="0">
                <a:latin typeface="Century Schoolbook" panose="02040604050505020304" pitchFamily="18" charset="0"/>
              </a:rPr>
              <a:t>This CVSC consist of seven flanges out of which five flanges has quartz window and remaining two have metallic window.</a:t>
            </a:r>
          </a:p>
          <a:p>
            <a:pPr marL="285750" indent="-285750" algn="just">
              <a:lnSpc>
                <a:spcPct val="150000"/>
              </a:lnSpc>
              <a:buFont typeface="Wingdings" panose="05000000000000000000" pitchFamily="2" charset="2"/>
              <a:buChar char="Ø"/>
            </a:pPr>
            <a:r>
              <a:rPr lang="en-IN" sz="1600" dirty="0">
                <a:latin typeface="Century Schoolbook" panose="02040604050505020304" pitchFamily="18" charset="0"/>
              </a:rPr>
              <a:t>This CVSC experiment consists of fuel injection system, CVSC and Phase Doppler interferometry (PDI). Each of this system consist of several component.</a:t>
            </a:r>
          </a:p>
          <a:p>
            <a:pPr marL="285750" indent="-285750" algn="just">
              <a:lnSpc>
                <a:spcPct val="150000"/>
              </a:lnSpc>
              <a:buFont typeface="Wingdings" panose="05000000000000000000" pitchFamily="2" charset="2"/>
              <a:buChar char="Ø"/>
            </a:pPr>
            <a:r>
              <a:rPr lang="en-IN" sz="1600" dirty="0">
                <a:latin typeface="Century Schoolbook" panose="02040604050505020304" pitchFamily="18" charset="0"/>
              </a:rPr>
              <a:t>This PDI instrument helps to measure the droplet size, velocity distribution and also measure the drop size and component of velocity.</a:t>
            </a:r>
          </a:p>
          <a:p>
            <a:pPr marL="285750" indent="-285750" algn="just">
              <a:lnSpc>
                <a:spcPct val="150000"/>
              </a:lnSpc>
              <a:buFont typeface="Wingdings" panose="05000000000000000000" pitchFamily="2" charset="2"/>
              <a:buChar char="Ø"/>
            </a:pPr>
            <a:r>
              <a:rPr lang="en-IN" sz="1600" dirty="0">
                <a:latin typeface="Century Schoolbook" panose="02040604050505020304" pitchFamily="18" charset="0"/>
              </a:rPr>
              <a:t>In PDI system the Artium 3D system consists of two transmitters, one receiver, three signal analysers and a computer.</a:t>
            </a:r>
          </a:p>
          <a:p>
            <a:pPr marL="285750" indent="-285750" algn="just">
              <a:lnSpc>
                <a:spcPct val="150000"/>
              </a:lnSpc>
              <a:buFont typeface="Wingdings" panose="05000000000000000000" pitchFamily="2" charset="2"/>
              <a:buChar char="Ø"/>
            </a:pPr>
            <a:r>
              <a:rPr lang="en-IN" sz="1600" dirty="0">
                <a:latin typeface="Century Schoolbook" panose="02040604050505020304" pitchFamily="18" charset="0"/>
              </a:rPr>
              <a:t>These two transmitters delivered the six-laser beam, which is intersected in point called probe volume.</a:t>
            </a:r>
          </a:p>
          <a:p>
            <a:pPr marL="285750" indent="-285750" algn="just">
              <a:lnSpc>
                <a:spcPct val="150000"/>
              </a:lnSpc>
              <a:buFont typeface="Wingdings" panose="05000000000000000000" pitchFamily="2" charset="2"/>
              <a:buChar char="Ø"/>
            </a:pPr>
            <a:r>
              <a:rPr lang="en-IN" sz="1600" dirty="0">
                <a:latin typeface="Century Schoolbook" panose="02040604050505020304" pitchFamily="18" charset="0"/>
              </a:rPr>
              <a:t>A second pair of laser beams disposed orthogonal to the first pair is used to measure the orthogonal velocity component.</a:t>
            </a:r>
          </a:p>
        </p:txBody>
      </p:sp>
    </p:spTree>
    <p:extLst>
      <p:ext uri="{BB962C8B-B14F-4D97-AF65-F5344CB8AC3E}">
        <p14:creationId xmlns:p14="http://schemas.microsoft.com/office/powerpoint/2010/main" val="677791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496</TotalTime>
  <Words>2193</Words>
  <Application>Microsoft Office PowerPoint</Application>
  <PresentationFormat>On-screen Show (4:3)</PresentationFormat>
  <Paragraphs>122</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Century Schoolbook</vt:lpstr>
      <vt:lpstr>Garamond</vt:lpstr>
      <vt:lpstr>Georgia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 joe</dc:creator>
  <cp:lastModifiedBy>Anant Nayak</cp:lastModifiedBy>
  <cp:revision>31</cp:revision>
  <cp:lastPrinted>2024-03-22T05:28:57Z</cp:lastPrinted>
  <dcterms:created xsi:type="dcterms:W3CDTF">2020-08-22T15:20:14Z</dcterms:created>
  <dcterms:modified xsi:type="dcterms:W3CDTF">2024-04-01T09:41:21Z</dcterms:modified>
</cp:coreProperties>
</file>