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69" r:id="rId17"/>
    <p:sldId id="270" r:id="rId18"/>
    <p:sldId id="271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print.in/india/why-modi-govt-dropped-the-idea-of-transferring-cash-to-migrant-workers-during-lockdown/427214/" TargetMode="External"/><Relationship Id="rId2" Type="http://schemas.openxmlformats.org/officeDocument/2006/relationships/hyperlink" Target="https://m.economictimes.com/news/politics-and-nation/unorganised-sector-workers-may-get-ids/amp_articleshow/76124747.cm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title"/>
          </p:nvPr>
        </p:nvSpPr>
        <p:spPr>
          <a:xfrm>
            <a:off x="826325" y="365125"/>
            <a:ext cx="10515601" cy="86991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DINPro-Regular"/>
                <a:ea typeface="DINPro-Regular"/>
                <a:cs typeface="DINPro-Regular"/>
                <a:sym typeface="DINPro-Regular"/>
              </a:defRPr>
            </a:lvl1pPr>
          </a:lstStyle>
          <a:p>
            <a:r>
              <a:t>Problem Statement </a:t>
            </a:r>
          </a:p>
        </p:txBody>
      </p:sp>
      <p:sp>
        <p:nvSpPr>
          <p:cNvPr id="9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71938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DINPro-Regular"/>
                <a:ea typeface="DINPro-Regular"/>
                <a:cs typeface="DINPro-Regular"/>
                <a:sym typeface="DINPro-Regular"/>
              </a:defRPr>
            </a:lvl1pPr>
          </a:lstStyle>
          <a:p>
            <a:r>
              <a:t>As a program manager reporting in to RBI governor, how will you get money to migrant laborers so they can get home and manage during CoVID crisis.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>
            <a:spLocks noGrp="1"/>
          </p:cNvSpPr>
          <p:nvPr>
            <p:ph type="title"/>
          </p:nvPr>
        </p:nvSpPr>
        <p:spPr>
          <a:xfrm>
            <a:off x="826325" y="365125"/>
            <a:ext cx="10515601" cy="86991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DINPro-Regular"/>
                <a:ea typeface="DINPro-Regular"/>
                <a:cs typeface="DINPro-Regular"/>
                <a:sym typeface="DINPro-Regular"/>
              </a:defRPr>
            </a:lvl1pPr>
          </a:lstStyle>
          <a:p>
            <a:r>
              <a:t>Solving the Day 2 problem</a:t>
            </a:r>
          </a:p>
        </p:txBody>
      </p:sp>
      <p:sp>
        <p:nvSpPr>
          <p:cNvPr id="11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71938"/>
            <a:ext cx="10515600" cy="4351338"/>
          </a:xfrm>
          <a:prstGeom prst="rect">
            <a:avLst/>
          </a:prstGeom>
        </p:spPr>
        <p:txBody>
          <a:bodyPr/>
          <a:lstStyle/>
          <a:p>
            <a:pPr marL="239562" indent="-239562" defTabSz="585215">
              <a:spcBef>
                <a:spcPts val="600"/>
              </a:spcBef>
              <a:buFontTx/>
              <a:buAutoNum type="arabicPeriod"/>
              <a:defRPr sz="1792"/>
            </a:pPr>
            <a:r>
              <a:t>Y = spending (fixed) per adult, medical cost m = f(pct_covid)</a:t>
            </a:r>
          </a:p>
          <a:p>
            <a:pPr marL="239562" indent="-239562" defTabSz="585215">
              <a:spcBef>
                <a:spcPts val="600"/>
              </a:spcBef>
              <a:buFontTx/>
              <a:buAutoNum type="arabicPeriod"/>
              <a:defRPr sz="1792"/>
            </a:pPr>
            <a:r>
              <a:t>x1 = #adults, x2 = children, x3 = pct_covid (epidemic curve), x4 = location</a:t>
            </a:r>
          </a:p>
          <a:p>
            <a:pPr marL="239562" indent="-239562" defTabSz="585215">
              <a:spcBef>
                <a:spcPts val="600"/>
              </a:spcBef>
              <a:buFontTx/>
              <a:buAutoNum type="arabicPeriod"/>
              <a:defRPr sz="1792"/>
            </a:pPr>
            <a:r>
              <a:t>Model specification:</a:t>
            </a:r>
          </a:p>
          <a:p>
            <a:pPr marL="564682" lvl="1" indent="-239562" defTabSz="585215">
              <a:spcBef>
                <a:spcPts val="600"/>
              </a:spcBef>
              <a:buFontTx/>
              <a:buAutoNum type="arabicPeriod"/>
              <a:defRPr sz="1792"/>
            </a:pPr>
            <a:r>
              <a:t>pct_covid =f(pdf(pct_covid(x4)), x1, x2)</a:t>
            </a:r>
          </a:p>
          <a:p>
            <a:pPr marL="564682" lvl="1" indent="-239562" defTabSz="585215">
              <a:spcBef>
                <a:spcPts val="600"/>
              </a:spcBef>
              <a:buFontTx/>
              <a:buAutoNum type="arabicPeriod"/>
              <a:defRPr sz="1792"/>
            </a:pPr>
            <a:r>
              <a:t>sigma(m) = f(pct_covid) where m = n if pct_covid = 0 and m =10n if pct_covid = 1</a:t>
            </a:r>
          </a:p>
          <a:p>
            <a:pPr marL="564682" lvl="1" indent="-239562" defTabSz="585215">
              <a:spcBef>
                <a:spcPts val="600"/>
              </a:spcBef>
              <a:buFontTx/>
              <a:buAutoNum type="arabicPeriod"/>
              <a:defRPr sz="1792"/>
            </a:pPr>
            <a:r>
              <a:t>Y = MREP*x1 + sigma(m)</a:t>
            </a:r>
          </a:p>
          <a:p>
            <a:pPr marL="239562" indent="-239562" defTabSz="585215">
              <a:spcBef>
                <a:spcPts val="600"/>
              </a:spcBef>
              <a:buFontTx/>
              <a:buAutoNum type="arabicPeriod"/>
              <a:defRPr sz="1792"/>
            </a:pPr>
            <a:r>
              <a:t>Constraints - 100 days</a:t>
            </a:r>
          </a:p>
          <a:p>
            <a:pPr marL="239562" indent="-239562" defTabSz="585215">
              <a:spcBef>
                <a:spcPts val="600"/>
              </a:spcBef>
              <a:buFontTx/>
              <a:buAutoNum type="arabicPeriod"/>
              <a:defRPr sz="1792"/>
            </a:pPr>
            <a:r>
              <a:t>Get epidemic curve by location, x1, x2, x4 from Day 1 problem</a:t>
            </a:r>
          </a:p>
          <a:p>
            <a:pPr marL="239562" indent="-239562" defTabSz="585215">
              <a:spcBef>
                <a:spcPts val="600"/>
              </a:spcBef>
              <a:buFontTx/>
              <a:buAutoNum type="arabicPeriod"/>
              <a:defRPr sz="1792"/>
            </a:pPr>
            <a:r>
              <a:t>Apply data to model and refine</a:t>
            </a:r>
          </a:p>
          <a:p>
            <a:pPr marL="239562" indent="-239562" defTabSz="585215">
              <a:spcBef>
                <a:spcPts val="600"/>
              </a:spcBef>
              <a:buFontTx/>
              <a:buAutoNum type="arabicPeriod"/>
              <a:defRPr sz="1792"/>
            </a:pPr>
            <a:r>
              <a:t>Backtest </a:t>
            </a:r>
          </a:p>
          <a:p>
            <a:pPr marL="239562" indent="-239562" defTabSz="585215">
              <a:spcBef>
                <a:spcPts val="600"/>
              </a:spcBef>
              <a:buFontTx/>
              <a:buAutoNum type="arabicPeriod"/>
              <a:defRPr sz="1792"/>
            </a:pPr>
            <a:r>
              <a:t>Identify boundary condition (iterate step 5 to 8)</a:t>
            </a:r>
          </a:p>
          <a:p>
            <a:pPr marL="239562" indent="-239562" defTabSz="585215">
              <a:spcBef>
                <a:spcPts val="600"/>
              </a:spcBef>
              <a:buFontTx/>
              <a:buAutoNum type="arabicPeriod"/>
              <a:defRPr sz="1792"/>
            </a:pPr>
            <a:r>
              <a:t>Cross check with independent data</a:t>
            </a:r>
          </a:p>
          <a:p>
            <a:pPr marL="239562" indent="-239562" defTabSz="585215">
              <a:spcBef>
                <a:spcPts val="600"/>
              </a:spcBef>
              <a:buFontTx/>
              <a:buAutoNum type="arabicPeriod"/>
              <a:defRPr sz="1792"/>
            </a:pPr>
            <a:r>
              <a:t>Conclude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xfrm>
            <a:off x="826325" y="365125"/>
            <a:ext cx="10515601" cy="86991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DINPro-Regular"/>
                <a:ea typeface="DINPro-Regular"/>
                <a:cs typeface="DINPro-Regular"/>
                <a:sym typeface="DINPro-Regular"/>
              </a:defRPr>
            </a:lvl1pPr>
          </a:lstStyle>
          <a:p>
            <a:r>
              <a:t>Day 3 Problem</a:t>
            </a:r>
          </a:p>
        </p:txBody>
      </p:sp>
      <p:sp>
        <p:nvSpPr>
          <p:cNvPr id="12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71938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dirty="0"/>
              <a:t>How will you get them the money? Security, accessibility, frequency</a:t>
            </a:r>
            <a:r>
              <a:rPr lang="en-US" dirty="0"/>
              <a:t>, time to implement, “identify more factors” etc., </a:t>
            </a:r>
            <a:endParaRPr dirty="0"/>
          </a:p>
          <a:p>
            <a:r>
              <a:rPr dirty="0"/>
              <a:t>Choose between:</a:t>
            </a:r>
          </a:p>
          <a:p>
            <a:pPr marL="685800" lvl="1" indent="-228600"/>
            <a:r>
              <a:rPr dirty="0"/>
              <a:t>Bank account</a:t>
            </a:r>
          </a:p>
          <a:p>
            <a:pPr marL="685800" lvl="1" indent="-228600"/>
            <a:r>
              <a:rPr dirty="0"/>
              <a:t>Mobile money (what form - wallet or e-money or crypto)</a:t>
            </a:r>
          </a:p>
          <a:p>
            <a:pPr marL="685800" lvl="1" indent="-228600"/>
            <a:r>
              <a:rPr dirty="0"/>
              <a:t>One-time Deposit - post office or nearest business correspondent (</a:t>
            </a:r>
            <a:r>
              <a:rPr dirty="0" err="1"/>
              <a:t>paan</a:t>
            </a:r>
            <a:r>
              <a:rPr dirty="0"/>
              <a:t> </a:t>
            </a:r>
            <a:r>
              <a:rPr dirty="0" err="1"/>
              <a:t>waala</a:t>
            </a:r>
            <a:r>
              <a:rPr dirty="0"/>
              <a:t>) within 1 km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>
            <a:spLocks noGrp="1"/>
          </p:cNvSpPr>
          <p:nvPr>
            <p:ph type="title"/>
          </p:nvPr>
        </p:nvSpPr>
        <p:spPr>
          <a:xfrm>
            <a:off x="826325" y="365125"/>
            <a:ext cx="10515601" cy="86991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DINPro-Regular"/>
                <a:ea typeface="DINPro-Regular"/>
                <a:cs typeface="DINPro-Regular"/>
                <a:sym typeface="DINPro-Regular"/>
              </a:defRPr>
            </a:lvl1pPr>
          </a:lstStyle>
          <a:p>
            <a:r>
              <a:t>Framing the Day 3 Problem</a:t>
            </a:r>
          </a:p>
        </p:txBody>
      </p:sp>
      <p:sp>
        <p:nvSpPr>
          <p:cNvPr id="12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71938"/>
            <a:ext cx="10515600" cy="4351338"/>
          </a:xfrm>
          <a:prstGeom prst="rect">
            <a:avLst/>
          </a:prstGeom>
        </p:spPr>
        <p:txBody>
          <a:bodyPr/>
          <a:lstStyle/>
          <a:p>
            <a:pPr marL="374315" indent="-374315">
              <a:buFontTx/>
              <a:buAutoNum type="arabicPeriod"/>
            </a:pPr>
            <a:r>
              <a:t>Rank choice the three options in terms of Security, accessibility, frequency of access, independence of control by person</a:t>
            </a:r>
          </a:p>
          <a:p>
            <a:pPr marL="374315" indent="-374315">
              <a:buFontTx/>
              <a:buAutoNum type="arabicPeriod"/>
            </a:pPr>
            <a:r>
              <a:t>Estimate Y1 = bank penetration, Y2 = mobile penetration, Y3 = payment acceptance (card vs electronic vs contactless)</a:t>
            </a:r>
          </a:p>
          <a:p>
            <a:pPr marL="882315" lvl="1" indent="-374315">
              <a:buFontTx/>
              <a:buAutoNum type="arabicPeriod"/>
            </a:pPr>
            <a:r>
              <a:t>Hint: smart phone vs feature phone</a:t>
            </a:r>
          </a:p>
          <a:p>
            <a:pPr marL="882315" lvl="1" indent="-374315">
              <a:buFontTx/>
              <a:buAutoNum type="arabicPeriod"/>
            </a:pPr>
            <a:r>
              <a:t>Hint: mobile banking yes/no?</a:t>
            </a:r>
          </a:p>
          <a:p>
            <a:pPr marL="374315" indent="-374315">
              <a:buFontTx/>
              <a:buAutoNum type="arabicPeriod"/>
            </a:pPr>
            <a:r>
              <a:t>Pick optimal (Y1, Y2, Y3) as method of transfer and maintenance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>
            <a:spLocks noGrp="1"/>
          </p:cNvSpPr>
          <p:nvPr>
            <p:ph type="title"/>
          </p:nvPr>
        </p:nvSpPr>
        <p:spPr>
          <a:xfrm>
            <a:off x="826325" y="365125"/>
            <a:ext cx="10515601" cy="86991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DINPro-Regular"/>
                <a:ea typeface="DINPro-Regular"/>
                <a:cs typeface="DINPro-Regular"/>
                <a:sym typeface="DINPro-Regular"/>
              </a:defRPr>
            </a:lvl1pPr>
          </a:lstStyle>
          <a:p>
            <a:r>
              <a:t>Day 4 Problem</a:t>
            </a:r>
          </a:p>
        </p:txBody>
      </p:sp>
      <p:sp>
        <p:nvSpPr>
          <p:cNvPr id="12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71938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dirty="0"/>
              <a:t>Selection of technology for transfer, storage, and transacting? Security, fraud prevention, counterfeiting, disintermediation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>
            <a:spLocks noGrp="1"/>
          </p:cNvSpPr>
          <p:nvPr>
            <p:ph type="title"/>
          </p:nvPr>
        </p:nvSpPr>
        <p:spPr>
          <a:xfrm>
            <a:off x="826325" y="365125"/>
            <a:ext cx="10515601" cy="86991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DINPro-Regular"/>
                <a:ea typeface="DINPro-Regular"/>
                <a:cs typeface="DINPro-Regular"/>
                <a:sym typeface="DINPro-Regular"/>
              </a:defRPr>
            </a:lvl1pPr>
          </a:lstStyle>
          <a:p>
            <a:r>
              <a:rPr dirty="0"/>
              <a:t>Day 4</a:t>
            </a:r>
            <a:r>
              <a:rPr lang="en-US" dirty="0"/>
              <a:t> a</a:t>
            </a:r>
            <a:r>
              <a:rPr dirty="0"/>
              <a:t> Problem Framing</a:t>
            </a:r>
          </a:p>
        </p:txBody>
      </p:sp>
      <p:sp>
        <p:nvSpPr>
          <p:cNvPr id="13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71938"/>
            <a:ext cx="10515600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a survey to identify the eligible migrant laborers, options like mass blast of SMS. </a:t>
            </a:r>
          </a:p>
          <a:p>
            <a:r>
              <a:rPr lang="en-US" dirty="0"/>
              <a:t>In the survey, get the response from the migrant laborers, whether they have a debit card. If no, do they have feature phone or smart phone.</a:t>
            </a:r>
          </a:p>
          <a:p>
            <a:r>
              <a:rPr dirty="0"/>
              <a:t>Assume Paytm/UPI-style option chosen on Day 3</a:t>
            </a:r>
          </a:p>
          <a:p>
            <a:r>
              <a:rPr dirty="0"/>
              <a:t>Identity established through mobile number which in turn is based on Aadhaar identity</a:t>
            </a:r>
          </a:p>
          <a:p>
            <a:r>
              <a:rPr dirty="0"/>
              <a:t>Mass blast (text/voice) to every user with instructions (not more than 3 steps - download Paytm, it will ask for some security question, and it will give them an account number)</a:t>
            </a:r>
          </a:p>
          <a:p>
            <a:r>
              <a:rPr dirty="0"/>
              <a:t>Wallet is created by Paytm, ack sent to RBI, RBI records each Aadhar number, creates an account on their ledger (DLT)</a:t>
            </a:r>
          </a:p>
          <a:p>
            <a:r>
              <a:rPr dirty="0"/>
              <a:t>Account balance check at transaction time.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>
            <a:spLocks noGrp="1"/>
          </p:cNvSpPr>
          <p:nvPr>
            <p:ph type="title"/>
          </p:nvPr>
        </p:nvSpPr>
        <p:spPr>
          <a:xfrm>
            <a:off x="826325" y="365125"/>
            <a:ext cx="10515601" cy="86991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DINPro-Regular"/>
                <a:ea typeface="DINPro-Regular"/>
                <a:cs typeface="DINPro-Regular"/>
                <a:sym typeface="DINPro-Regular"/>
              </a:defRPr>
            </a:lvl1pPr>
          </a:lstStyle>
          <a:p>
            <a:r>
              <a:rPr dirty="0"/>
              <a:t>Day 4 </a:t>
            </a:r>
            <a:r>
              <a:rPr lang="en-US" dirty="0"/>
              <a:t>b </a:t>
            </a:r>
            <a:r>
              <a:rPr dirty="0"/>
              <a:t>Problem Framing</a:t>
            </a:r>
          </a:p>
        </p:txBody>
      </p:sp>
      <p:sp>
        <p:nvSpPr>
          <p:cNvPr id="13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71938"/>
            <a:ext cx="10515600" cy="4351338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IN" dirty="0"/>
              <a:t>Assume Bank account chosen on Day 3</a:t>
            </a:r>
            <a:endParaRPr lang="en-US" dirty="0"/>
          </a:p>
          <a:p>
            <a:r>
              <a:rPr lang="en-US" dirty="0"/>
              <a:t>As per the Ministry of Finance, direct transfer of cash, to Bank accounts haven’t been effective for migrant workers, due to </a:t>
            </a:r>
            <a:r>
              <a:rPr lang="en-US" dirty="0">
                <a:hlinkClick r:id="rId2"/>
              </a:rPr>
              <a:t>non availability of data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In an ideal scenario, you would have created a survey to identify the eligible migrant laborers, options like </a:t>
            </a:r>
            <a:r>
              <a:rPr lang="en-US" dirty="0">
                <a:hlinkClick r:id="rId3"/>
              </a:rPr>
              <a:t>mass blast of SMS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In the survey, you would have got the response from the migrant laborers, whether they have a debit card. If no, do they have feature phone or smart phone. </a:t>
            </a:r>
          </a:p>
          <a:p>
            <a:r>
              <a:rPr lang="en-IN" dirty="0"/>
              <a:t>Assume Paytm/UPI-style option as a solution</a:t>
            </a:r>
            <a:endParaRPr lang="en-US" dirty="0"/>
          </a:p>
          <a:p>
            <a:r>
              <a:rPr dirty="0"/>
              <a:t>Identity established through mobile number which in turn is based on Aadhaar identity</a:t>
            </a:r>
          </a:p>
          <a:p>
            <a:r>
              <a:rPr dirty="0"/>
              <a:t>Mass blast (text/voice) to every user with instructions (not more than 3 steps - download Paytm, it will ask for some security question, and it will give them an account number)</a:t>
            </a:r>
          </a:p>
          <a:p>
            <a:r>
              <a:rPr dirty="0"/>
              <a:t>Wallet is created by Paytm, ack sent to RBI, RBI records each Aadhar number, creates an account on their ledger (DLT)</a:t>
            </a:r>
          </a:p>
          <a:p>
            <a:r>
              <a:rPr dirty="0"/>
              <a:t>Account balance check at transaction time.</a:t>
            </a:r>
          </a:p>
        </p:txBody>
      </p:sp>
    </p:spTree>
    <p:extLst>
      <p:ext uri="{BB962C8B-B14F-4D97-AF65-F5344CB8AC3E}">
        <p14:creationId xmlns:p14="http://schemas.microsoft.com/office/powerpoint/2010/main" val="325390530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>
            <a:spLocks noGrp="1"/>
          </p:cNvSpPr>
          <p:nvPr>
            <p:ph type="title"/>
          </p:nvPr>
        </p:nvSpPr>
        <p:spPr>
          <a:xfrm>
            <a:off x="826325" y="365125"/>
            <a:ext cx="10515601" cy="86991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DINPro-Regular"/>
                <a:ea typeface="DINPro-Regular"/>
                <a:cs typeface="DINPro-Regular"/>
                <a:sym typeface="DINPro-Regular"/>
              </a:defRPr>
            </a:lvl1pPr>
          </a:lstStyle>
          <a:p>
            <a:r>
              <a:t>Day 5 Problem </a:t>
            </a:r>
          </a:p>
        </p:txBody>
      </p:sp>
      <p:sp>
        <p:nvSpPr>
          <p:cNvPr id="13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71938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Just do it!</a:t>
            </a:r>
          </a:p>
          <a:p>
            <a:r>
              <a:t>Then present it!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>
            <a:spLocks noGrp="1"/>
          </p:cNvSpPr>
          <p:nvPr>
            <p:ph type="title"/>
          </p:nvPr>
        </p:nvSpPr>
        <p:spPr>
          <a:xfrm>
            <a:off x="826325" y="365125"/>
            <a:ext cx="10515601" cy="86991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DINPro-Regular"/>
                <a:ea typeface="DINPro-Regular"/>
                <a:cs typeface="DINPro-Regular"/>
                <a:sym typeface="DINPro-Regular"/>
              </a:defRPr>
            </a:lvl1pPr>
          </a:lstStyle>
          <a:p>
            <a:r>
              <a:t>Day 5 Problem Framing</a:t>
            </a:r>
          </a:p>
        </p:txBody>
      </p:sp>
      <p:sp>
        <p:nvSpPr>
          <p:cNvPr id="13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71938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Step 1: Set-up account and implement single cash transfer from RBI to recipient </a:t>
            </a:r>
          </a:p>
          <a:p>
            <a:r>
              <a:rPr lang="en-US" dirty="0"/>
              <a:t>Step 2: Set-up scheduled payments for 6 months and alerts notifications </a:t>
            </a:r>
          </a:p>
          <a:p>
            <a:r>
              <a:rPr dirty="0"/>
              <a:t>Use our DLT infra to effect initial money transfer</a:t>
            </a:r>
          </a:p>
          <a:p>
            <a:r>
              <a:rPr dirty="0"/>
              <a:t>(Optional post Day 5) </a:t>
            </a:r>
          </a:p>
          <a:p>
            <a:pPr marL="685800" lvl="1" indent="-228600"/>
            <a:r>
              <a:rPr dirty="0"/>
              <a:t>Extend it with your own code to track activities and make it behave like a bank account</a:t>
            </a:r>
          </a:p>
          <a:p>
            <a:pPr marL="685800" lvl="1" indent="-228600"/>
            <a:r>
              <a:rPr dirty="0"/>
              <a:t>User also has a method of getting cash at accepting merchants, post office or ATM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826325" y="365125"/>
            <a:ext cx="10515601" cy="86991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DINPro-Regular"/>
                <a:ea typeface="DINPro-Regular"/>
                <a:cs typeface="DINPro-Regular"/>
                <a:sym typeface="DINPro-Regular"/>
              </a:defRPr>
            </a:lvl1pPr>
          </a:lstStyle>
          <a:p>
            <a:r>
              <a:t>Output for Problems</a:t>
            </a:r>
          </a:p>
        </p:txBody>
      </p:sp>
      <p:sp>
        <p:nvSpPr>
          <p:cNvPr id="14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71938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Solution Set</a:t>
            </a:r>
          </a:p>
          <a:p>
            <a:r>
              <a:t>Method/steps you used to arrive at the solution</a:t>
            </a:r>
          </a:p>
          <a:p>
            <a:r>
              <a:t>Data sets you collected, how you collected</a:t>
            </a:r>
          </a:p>
          <a:p>
            <a:r>
              <a:t>Potential hints, which could have helped you in solving the problem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title"/>
          </p:nvPr>
        </p:nvSpPr>
        <p:spPr>
          <a:xfrm>
            <a:off x="826325" y="365125"/>
            <a:ext cx="10515601" cy="86991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DINPro-Regular"/>
                <a:ea typeface="DINPro-Regular"/>
                <a:cs typeface="DINPro-Regular"/>
                <a:sym typeface="DINPro-Regular"/>
              </a:defRPr>
            </a:lvl1pPr>
          </a:lstStyle>
          <a:p>
            <a:r>
              <a:t>Problem Statement </a:t>
            </a:r>
          </a:p>
        </p:txBody>
      </p:sp>
      <p:sp>
        <p:nvSpPr>
          <p:cNvPr id="9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71938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DINPro-Regular"/>
                <a:ea typeface="DINPro-Regular"/>
                <a:cs typeface="DINPro-Regular"/>
                <a:sym typeface="DINPro-Regular"/>
              </a:defRPr>
            </a:lvl1pPr>
          </a:lstStyle>
          <a:p>
            <a:r>
              <a:rPr lang="en-US" dirty="0"/>
              <a:t>Responses for each day problem set, Great, Good, Poor. </a:t>
            </a:r>
          </a:p>
          <a:p>
            <a:r>
              <a:rPr lang="en-US" dirty="0"/>
              <a:t>How do we assess the student’s answer?</a:t>
            </a:r>
          </a:p>
          <a:p>
            <a:r>
              <a:rPr lang="en-US" dirty="0"/>
              <a:t>Rubric grade them on the answer</a:t>
            </a:r>
          </a:p>
          <a:p>
            <a:r>
              <a:rPr lang="en-US" dirty="0"/>
              <a:t>What do we with the answer, ask to re-work, go with a lower grade</a:t>
            </a:r>
          </a:p>
          <a:p>
            <a:r>
              <a:rPr lang="en-US" dirty="0"/>
              <a:t>At specific points, we need to force them to take a particular path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765738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>
            <a:spLocks noGrp="1"/>
          </p:cNvSpPr>
          <p:nvPr>
            <p:ph type="title"/>
          </p:nvPr>
        </p:nvSpPr>
        <p:spPr>
          <a:xfrm>
            <a:off x="826325" y="365125"/>
            <a:ext cx="10515601" cy="86991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DINPro-Regular"/>
                <a:ea typeface="DINPro-Regular"/>
                <a:cs typeface="DINPro-Regular"/>
                <a:sym typeface="DINPro-Regular"/>
              </a:defRPr>
            </a:lvl1pPr>
          </a:lstStyle>
          <a:p>
            <a:r>
              <a:t>Approach to solve the problem statement</a:t>
            </a:r>
          </a:p>
        </p:txBody>
      </p:sp>
      <p:sp>
        <p:nvSpPr>
          <p:cNvPr id="9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71938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DINPro-Regular"/>
                <a:ea typeface="DINPro-Regular"/>
                <a:cs typeface="DINPro-Regular"/>
                <a:sym typeface="DINPro-Regular"/>
              </a:defRPr>
            </a:lvl1pPr>
          </a:lstStyle>
          <a:p>
            <a:r>
              <a:t>In the next 5 days, this problem statement, will be broken down to series of smaller problem sets, which you will solve to arrive at the final conclusion.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>
            <a:spLocks noGrp="1"/>
          </p:cNvSpPr>
          <p:nvPr>
            <p:ph type="title"/>
          </p:nvPr>
        </p:nvSpPr>
        <p:spPr>
          <a:xfrm>
            <a:off x="826325" y="365125"/>
            <a:ext cx="10515601" cy="86991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DINPro-Regular"/>
                <a:ea typeface="DINPro-Regular"/>
                <a:cs typeface="DINPro-Regular"/>
                <a:sym typeface="DINPro-Regular"/>
              </a:defRPr>
            </a:lvl1pPr>
          </a:lstStyle>
          <a:p>
            <a:r>
              <a:t>Analysis of any problem</a:t>
            </a:r>
          </a:p>
        </p:txBody>
      </p:sp>
      <p:sp>
        <p:nvSpPr>
          <p:cNvPr id="10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189737" indent="-189737" defTabSz="758951">
              <a:spcBef>
                <a:spcPts val="800"/>
              </a:spcBef>
              <a:defRPr sz="2324"/>
            </a:pPr>
            <a:r>
              <a:t>Understand problem and identify dependent variable to be optimized</a:t>
            </a:r>
          </a:p>
          <a:p>
            <a:pPr marL="189737" indent="-189737" defTabSz="758951">
              <a:spcBef>
                <a:spcPts val="800"/>
              </a:spcBef>
              <a:defRPr sz="2324"/>
            </a:pPr>
            <a:r>
              <a:t>Identify input variables (at least starting point)</a:t>
            </a:r>
          </a:p>
          <a:p>
            <a:pPr marL="189737" indent="-189737" defTabSz="758951">
              <a:spcBef>
                <a:spcPts val="800"/>
              </a:spcBef>
              <a:defRPr sz="2324"/>
            </a:pPr>
            <a:r>
              <a:t>Identify constraints</a:t>
            </a:r>
          </a:p>
          <a:p>
            <a:pPr marL="189737" indent="-189737" defTabSz="758951">
              <a:spcBef>
                <a:spcPts val="800"/>
              </a:spcBef>
              <a:defRPr sz="2324"/>
            </a:pPr>
            <a:r>
              <a:t>Specify model - with facts and assumptions</a:t>
            </a:r>
          </a:p>
          <a:p>
            <a:pPr marL="189737" indent="-189737" defTabSz="758951">
              <a:spcBef>
                <a:spcPts val="800"/>
              </a:spcBef>
              <a:defRPr sz="2324"/>
            </a:pPr>
            <a:r>
              <a:t>Get and cleanse data </a:t>
            </a:r>
          </a:p>
          <a:p>
            <a:pPr marL="189737" indent="-189737" defTabSz="758951">
              <a:spcBef>
                <a:spcPts val="800"/>
              </a:spcBef>
              <a:defRPr sz="2324"/>
            </a:pPr>
            <a:r>
              <a:t>Apply data to model and refine</a:t>
            </a:r>
          </a:p>
          <a:p>
            <a:pPr marL="189737" indent="-189737" defTabSz="758951">
              <a:spcBef>
                <a:spcPts val="800"/>
              </a:spcBef>
              <a:defRPr sz="2324"/>
            </a:pPr>
            <a:r>
              <a:t>Backtest</a:t>
            </a:r>
          </a:p>
          <a:p>
            <a:pPr marL="189737" indent="-189737" defTabSz="758951">
              <a:spcBef>
                <a:spcPts val="800"/>
              </a:spcBef>
              <a:defRPr sz="2324"/>
            </a:pPr>
            <a:r>
              <a:t>Identify boundary condition</a:t>
            </a:r>
          </a:p>
          <a:p>
            <a:pPr marL="189737" indent="-189737" defTabSz="758951">
              <a:spcBef>
                <a:spcPts val="800"/>
              </a:spcBef>
              <a:defRPr sz="2324"/>
            </a:pPr>
            <a:r>
              <a:t>Cross check with independent data</a:t>
            </a:r>
          </a:p>
          <a:p>
            <a:pPr marL="189737" indent="-189737" defTabSz="758951">
              <a:spcBef>
                <a:spcPts val="800"/>
              </a:spcBef>
              <a:defRPr sz="2324"/>
            </a:pPr>
            <a:r>
              <a:t>Conclude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 noGrp="1"/>
          </p:cNvSpPr>
          <p:nvPr>
            <p:ph type="title"/>
          </p:nvPr>
        </p:nvSpPr>
        <p:spPr>
          <a:xfrm>
            <a:off x="826325" y="365125"/>
            <a:ext cx="10515601" cy="86991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DINPro-Regular"/>
                <a:ea typeface="DINPro-Regular"/>
                <a:cs typeface="DINPro-Regular"/>
                <a:sym typeface="DINPro-Regular"/>
              </a:defRPr>
            </a:lvl1pPr>
          </a:lstStyle>
          <a:p>
            <a:r>
              <a:t>Day 1 Problem set</a:t>
            </a:r>
          </a:p>
        </p:txBody>
      </p:sp>
      <p:sp>
        <p:nvSpPr>
          <p:cNvPr id="10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71938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dirty="0"/>
              <a:t>Estimate the transportation cost to enable migrants to reach their home town.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>
            <a:spLocks noGrp="1"/>
          </p:cNvSpPr>
          <p:nvPr>
            <p:ph type="title"/>
          </p:nvPr>
        </p:nvSpPr>
        <p:spPr>
          <a:xfrm>
            <a:off x="826325" y="365125"/>
            <a:ext cx="10515601" cy="86991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DINPro-Regular"/>
                <a:ea typeface="DINPro-Regular"/>
                <a:cs typeface="DINPro-Regular"/>
                <a:sym typeface="DINPro-Regular"/>
              </a:defRPr>
            </a:lvl1pPr>
          </a:lstStyle>
          <a:p>
            <a:r>
              <a:t>Framing the Day 1 Problem</a:t>
            </a:r>
          </a:p>
        </p:txBody>
      </p:sp>
      <p:sp>
        <p:nvSpPr>
          <p:cNvPr id="10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71938"/>
            <a:ext cx="10515600" cy="4351338"/>
          </a:xfrm>
          <a:prstGeom prst="rect">
            <a:avLst/>
          </a:prstGeom>
        </p:spPr>
        <p:txBody>
          <a:bodyPr/>
          <a:lstStyle/>
          <a:p>
            <a:pPr marL="310682" indent="-310682" defTabSz="758951">
              <a:spcBef>
                <a:spcPts val="800"/>
              </a:spcBef>
              <a:buFontTx/>
              <a:buAutoNum type="arabicPeriod"/>
              <a:defRPr sz="2324"/>
            </a:pPr>
            <a:r>
              <a:t>Define a transportation cost estimation model consisting of:</a:t>
            </a:r>
          </a:p>
          <a:p>
            <a:pPr marL="732322" lvl="1" indent="-310682" defTabSz="758951">
              <a:spcBef>
                <a:spcPts val="800"/>
              </a:spcBef>
              <a:buFontTx/>
              <a:buAutoNum type="alphaLcPeriod"/>
              <a:defRPr sz="2324"/>
            </a:pPr>
            <a:r>
              <a:t>A set of independent variables x1,x2,x3,…x</a:t>
            </a:r>
            <a:r>
              <a:rPr baseline="-5999"/>
              <a:t>n</a:t>
            </a:r>
            <a:r>
              <a:t> where each  x</a:t>
            </a:r>
            <a:r>
              <a:rPr baseline="-5999"/>
              <a:t>i </a:t>
            </a:r>
            <a:r>
              <a:t>is a number</a:t>
            </a:r>
          </a:p>
          <a:p>
            <a:pPr marL="732322" lvl="1" indent="-310682" defTabSz="758951">
              <a:spcBef>
                <a:spcPts val="800"/>
              </a:spcBef>
              <a:buFontTx/>
              <a:buAutoNum type="alphaLcPeriod"/>
              <a:defRPr sz="2324"/>
            </a:pPr>
            <a:r>
              <a:t>A probability distribution function H to calculate distance to home town</a:t>
            </a:r>
          </a:p>
          <a:p>
            <a:pPr marL="732322" lvl="1" indent="-310682" defTabSz="758951">
              <a:spcBef>
                <a:spcPts val="800"/>
              </a:spcBef>
              <a:buFontTx/>
              <a:buAutoNum type="alphaLcPeriod"/>
              <a:defRPr sz="2324"/>
            </a:pPr>
            <a:r>
              <a:t>A set of constraints c1, c2,….c</a:t>
            </a:r>
            <a:r>
              <a:rPr baseline="-5999"/>
              <a:t>k</a:t>
            </a:r>
            <a:r>
              <a:t> &gt;=0</a:t>
            </a:r>
          </a:p>
          <a:p>
            <a:pPr marL="310682" indent="-310682" defTabSz="758951">
              <a:spcBef>
                <a:spcPts val="800"/>
              </a:spcBef>
              <a:buFontTx/>
              <a:buAutoNum type="arabicPeriod"/>
              <a:defRPr sz="2324"/>
            </a:pPr>
            <a:r>
              <a:t>Estimate Y = f(x1, x2, x3, …x</a:t>
            </a:r>
            <a:r>
              <a:rPr baseline="-5999"/>
              <a:t>n, </a:t>
            </a:r>
            <a:r>
              <a:t>H) subject to {c</a:t>
            </a:r>
            <a:r>
              <a:rPr baseline="-5999"/>
              <a:t>i</a:t>
            </a:r>
            <a:r>
              <a:t>} </a:t>
            </a:r>
          </a:p>
          <a:p>
            <a:pPr marL="310682" indent="-310682" defTabSz="758951">
              <a:spcBef>
                <a:spcPts val="800"/>
              </a:spcBef>
              <a:buFontTx/>
              <a:buAutoNum type="arabicPeriod"/>
              <a:defRPr sz="2324"/>
            </a:pPr>
            <a:r>
              <a:t>Backtest model with publicly available data for {x</a:t>
            </a:r>
            <a:r>
              <a:rPr baseline="-5999"/>
              <a:t>n</a:t>
            </a:r>
            <a:r>
              <a:t>}, {c</a:t>
            </a:r>
            <a:r>
              <a:rPr baseline="-5999"/>
              <a:t>i</a:t>
            </a:r>
            <a:r>
              <a:t>} and H</a:t>
            </a:r>
          </a:p>
          <a:p>
            <a:pPr marL="310682" indent="-310682" defTabSz="758951">
              <a:spcBef>
                <a:spcPts val="800"/>
              </a:spcBef>
              <a:buFontTx/>
              <a:buAutoNum type="arabicPeriod"/>
              <a:defRPr sz="2324"/>
            </a:pPr>
            <a:r>
              <a:t>Look for boundary conditions</a:t>
            </a:r>
          </a:p>
          <a:p>
            <a:pPr marL="310682" indent="-310682" defTabSz="758951">
              <a:spcBef>
                <a:spcPts val="800"/>
              </a:spcBef>
              <a:buFontTx/>
              <a:buAutoNum type="arabicPeriod"/>
              <a:defRPr sz="2324"/>
            </a:pPr>
            <a:r>
              <a:t>Iterate steps 2,3,4</a:t>
            </a:r>
          </a:p>
          <a:p>
            <a:pPr marL="310682" indent="-310682" defTabSz="758951">
              <a:spcBef>
                <a:spcPts val="800"/>
              </a:spcBef>
              <a:buFontTx/>
              <a:buAutoNum type="arabicPeriod"/>
              <a:defRPr sz="2324"/>
            </a:pPr>
            <a:r>
              <a:t>Cross check Y with independent (publicly available) data</a:t>
            </a:r>
          </a:p>
          <a:p>
            <a:pPr marL="310682" indent="-310682" defTabSz="758951">
              <a:spcBef>
                <a:spcPts val="800"/>
              </a:spcBef>
              <a:buFontTx/>
              <a:buAutoNum type="arabicPeriod"/>
              <a:defRPr sz="2324"/>
            </a:pPr>
            <a:r>
              <a:t>Conclude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>
            <a:spLocks noGrp="1"/>
          </p:cNvSpPr>
          <p:nvPr>
            <p:ph type="title"/>
          </p:nvPr>
        </p:nvSpPr>
        <p:spPr>
          <a:xfrm>
            <a:off x="826325" y="365125"/>
            <a:ext cx="10515601" cy="86991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DINPro-Regular"/>
                <a:ea typeface="DINPro-Regular"/>
                <a:cs typeface="DINPro-Regular"/>
                <a:sym typeface="DINPro-Regular"/>
              </a:defRPr>
            </a:lvl1pPr>
          </a:lstStyle>
          <a:p>
            <a:r>
              <a:t>Solving the Day 1 problem</a:t>
            </a:r>
          </a:p>
        </p:txBody>
      </p:sp>
      <p:sp>
        <p:nvSpPr>
          <p:cNvPr id="11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71938"/>
            <a:ext cx="10515600" cy="4351338"/>
          </a:xfrm>
          <a:prstGeom prst="rect">
            <a:avLst/>
          </a:prstGeom>
        </p:spPr>
        <p:txBody>
          <a:bodyPr/>
          <a:lstStyle/>
          <a:p>
            <a:pPr marL="220846" indent="-220846" defTabSz="539495">
              <a:spcBef>
                <a:spcPts val="500"/>
              </a:spcBef>
              <a:buFontTx/>
              <a:buAutoNum type="arabicPeriod"/>
              <a:defRPr sz="1651"/>
            </a:pPr>
            <a:r>
              <a:t>Y = Total passenger miles</a:t>
            </a:r>
          </a:p>
          <a:p>
            <a:pPr marL="220846" indent="-220846" defTabSz="539495">
              <a:spcBef>
                <a:spcPts val="500"/>
              </a:spcBef>
              <a:buFontTx/>
              <a:buAutoNum type="arabicPeriod"/>
              <a:defRPr sz="1651"/>
            </a:pPr>
            <a:r>
              <a:t>x1 = #migrants/families, x2 = distance(start,end), x3 = cost per mile</a:t>
            </a:r>
          </a:p>
          <a:p>
            <a:pPr marL="220846" indent="-220846" defTabSz="539495">
              <a:spcBef>
                <a:spcPts val="500"/>
              </a:spcBef>
              <a:buFontTx/>
              <a:buAutoNum type="arabicPeriod"/>
              <a:defRPr sz="1651"/>
            </a:pPr>
            <a:r>
              <a:t>Model specification:</a:t>
            </a:r>
          </a:p>
          <a:p>
            <a:pPr marL="520566" lvl="1" indent="-220846" defTabSz="539495">
              <a:spcBef>
                <a:spcPts val="500"/>
              </a:spcBef>
              <a:buFontTx/>
              <a:buAutoNum type="arabicPeriod"/>
              <a:defRPr sz="1651"/>
            </a:pPr>
            <a:r>
              <a:t>#migrants * distance (destination,location) = passenger miles</a:t>
            </a:r>
          </a:p>
          <a:p>
            <a:pPr marL="520566" lvl="1" indent="-220846" defTabSz="539495">
              <a:spcBef>
                <a:spcPts val="500"/>
              </a:spcBef>
              <a:buFontTx/>
              <a:buAutoNum type="arabicPeriod"/>
              <a:defRPr sz="1651"/>
            </a:pPr>
            <a:r>
              <a:t>cost per mile based on assumption</a:t>
            </a:r>
          </a:p>
          <a:p>
            <a:pPr marL="520566" lvl="1" indent="-220846" defTabSz="539495">
              <a:spcBef>
                <a:spcPts val="500"/>
              </a:spcBef>
              <a:buFontTx/>
              <a:buAutoNum type="arabicPeriod"/>
              <a:defRPr sz="1651"/>
            </a:pPr>
            <a:r>
              <a:t>passenger miles * cost per mile = total cost</a:t>
            </a:r>
          </a:p>
          <a:p>
            <a:pPr marL="220846" indent="-220846" defTabSz="539495">
              <a:spcBef>
                <a:spcPts val="500"/>
              </a:spcBef>
              <a:buFontTx/>
              <a:buAutoNum type="arabicPeriod"/>
              <a:defRPr sz="1651"/>
            </a:pPr>
            <a:r>
              <a:t>Constraints - social distancing (1 seat for every 3 seats), time (15 days to complete operation)</a:t>
            </a:r>
          </a:p>
          <a:p>
            <a:pPr marL="220846" indent="-220846" defTabSz="539495">
              <a:spcBef>
                <a:spcPts val="500"/>
              </a:spcBef>
              <a:buFontTx/>
              <a:buAutoNum type="arabicPeriod"/>
              <a:defRPr sz="1651"/>
            </a:pPr>
            <a:r>
              <a:t>Get data on #migrant families and their current destination. Assumption: destination is probability distribution of n states (Bihar, UP etc)</a:t>
            </a:r>
          </a:p>
          <a:p>
            <a:pPr marL="220846" indent="-220846" defTabSz="539495">
              <a:spcBef>
                <a:spcPts val="500"/>
              </a:spcBef>
              <a:buFontTx/>
              <a:buAutoNum type="arabicPeriod"/>
              <a:defRPr sz="1651"/>
            </a:pPr>
            <a:r>
              <a:t>Apply data to model and refine</a:t>
            </a:r>
          </a:p>
          <a:p>
            <a:pPr marL="220846" indent="-220846" defTabSz="539495">
              <a:spcBef>
                <a:spcPts val="500"/>
              </a:spcBef>
              <a:buFontTx/>
              <a:buAutoNum type="arabicPeriod"/>
              <a:defRPr sz="1651"/>
            </a:pPr>
            <a:r>
              <a:t>Backtest </a:t>
            </a:r>
          </a:p>
          <a:p>
            <a:pPr marL="220846" indent="-220846" defTabSz="539495">
              <a:spcBef>
                <a:spcPts val="500"/>
              </a:spcBef>
              <a:buFontTx/>
              <a:buAutoNum type="arabicPeriod"/>
              <a:defRPr sz="1651"/>
            </a:pPr>
            <a:r>
              <a:t>Identify boundary condition (iterate step 5 to 8)</a:t>
            </a:r>
          </a:p>
          <a:p>
            <a:pPr marL="220846" indent="-220846" defTabSz="539495">
              <a:spcBef>
                <a:spcPts val="500"/>
              </a:spcBef>
              <a:buFontTx/>
              <a:buAutoNum type="arabicPeriod"/>
              <a:defRPr sz="1651"/>
            </a:pPr>
            <a:r>
              <a:t>Cross check with independent data</a:t>
            </a:r>
          </a:p>
          <a:p>
            <a:pPr marL="220846" indent="-220846" defTabSz="539495">
              <a:spcBef>
                <a:spcPts val="500"/>
              </a:spcBef>
              <a:buFontTx/>
              <a:buAutoNum type="arabicPeriod"/>
              <a:defRPr sz="1651"/>
            </a:pPr>
            <a:r>
              <a:t>Conclude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826325" y="365125"/>
            <a:ext cx="10515601" cy="86991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DINPro-Regular"/>
                <a:ea typeface="DINPro-Regular"/>
                <a:cs typeface="DINPro-Regular"/>
                <a:sym typeface="DINPro-Regular"/>
              </a:defRPr>
            </a:lvl1pPr>
          </a:lstStyle>
          <a:p>
            <a:r>
              <a:t>Day 2 Problem</a:t>
            </a:r>
          </a:p>
        </p:txBody>
      </p:sp>
      <p:sp>
        <p:nvSpPr>
          <p:cNvPr id="11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71938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Estimate the total outlay for maintaining them for 100 days in destination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26325" y="365125"/>
            <a:ext cx="10515601" cy="86991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DINPro-Regular"/>
                <a:ea typeface="DINPro-Regular"/>
                <a:cs typeface="DINPro-Regular"/>
                <a:sym typeface="DINPro-Regular"/>
              </a:defRPr>
            </a:lvl1pPr>
          </a:lstStyle>
          <a:p>
            <a:r>
              <a:t>Framing the Day 2 Problem</a:t>
            </a:r>
          </a:p>
        </p:txBody>
      </p:sp>
      <p:sp>
        <p:nvSpPr>
          <p:cNvPr id="11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71938"/>
            <a:ext cx="10515600" cy="4351338"/>
          </a:xfrm>
          <a:prstGeom prst="rect">
            <a:avLst/>
          </a:prstGeom>
        </p:spPr>
        <p:txBody>
          <a:bodyPr/>
          <a:lstStyle/>
          <a:p>
            <a:pPr marL="269507" indent="-269507" defTabSz="658368">
              <a:spcBef>
                <a:spcPts val="700"/>
              </a:spcBef>
              <a:buFontTx/>
              <a:buAutoNum type="arabicPeriod"/>
              <a:defRPr sz="2016"/>
            </a:pPr>
            <a:r>
              <a:t>Define a model to estimate total outlay per family for living and medical expenses consisting of:</a:t>
            </a:r>
          </a:p>
          <a:p>
            <a:pPr marL="635267" lvl="1" indent="-269507" defTabSz="658368">
              <a:spcBef>
                <a:spcPts val="700"/>
              </a:spcBef>
              <a:buFontTx/>
              <a:buAutoNum type="alphaLcPeriod"/>
              <a:defRPr sz="2016"/>
            </a:pPr>
            <a:r>
              <a:t>A set of independent variables x1,x2,x3,…x</a:t>
            </a:r>
            <a:r>
              <a:rPr baseline="-5999"/>
              <a:t>n</a:t>
            </a:r>
            <a:r>
              <a:t> where each  x</a:t>
            </a:r>
            <a:r>
              <a:rPr baseline="-5999"/>
              <a:t>i </a:t>
            </a:r>
            <a:r>
              <a:t>is a number</a:t>
            </a:r>
          </a:p>
          <a:p>
            <a:pPr marL="635267" lvl="1" indent="-269507" defTabSz="658368">
              <a:spcBef>
                <a:spcPts val="700"/>
              </a:spcBef>
              <a:buFontTx/>
              <a:buAutoNum type="alphaLcPeriod"/>
              <a:defRPr sz="2016"/>
            </a:pPr>
            <a:r>
              <a:t>A simple linear regression model R for Covid epidemic curve for each  home state to predict infection</a:t>
            </a:r>
          </a:p>
          <a:p>
            <a:pPr marL="635267" lvl="1" indent="-269507" defTabSz="658368">
              <a:spcBef>
                <a:spcPts val="700"/>
              </a:spcBef>
              <a:buFontTx/>
              <a:buAutoNum type="alphaLcPeriod"/>
              <a:defRPr sz="2016"/>
            </a:pPr>
            <a:r>
              <a:t>A set of constraints c1, c2,….c</a:t>
            </a:r>
            <a:r>
              <a:rPr baseline="-5999"/>
              <a:t>k</a:t>
            </a:r>
            <a:r>
              <a:t> &gt;=0</a:t>
            </a:r>
          </a:p>
          <a:p>
            <a:pPr marL="269507" indent="-269507" defTabSz="658368">
              <a:spcBef>
                <a:spcPts val="700"/>
              </a:spcBef>
              <a:buFontTx/>
              <a:buAutoNum type="arabicPeriod"/>
              <a:defRPr sz="2016"/>
            </a:pPr>
            <a:r>
              <a:t>Estimate Y = f(x1, x2, x3, …x</a:t>
            </a:r>
            <a:r>
              <a:rPr baseline="-5999"/>
              <a:t>n, </a:t>
            </a:r>
            <a:r>
              <a:t>R) subject to {c</a:t>
            </a:r>
            <a:r>
              <a:rPr baseline="-5999"/>
              <a:t>i</a:t>
            </a:r>
            <a:r>
              <a:t>} </a:t>
            </a:r>
          </a:p>
          <a:p>
            <a:pPr marL="269507" indent="-269507" defTabSz="658368">
              <a:spcBef>
                <a:spcPts val="700"/>
              </a:spcBef>
              <a:buFontTx/>
              <a:buAutoNum type="arabicPeriod"/>
              <a:defRPr sz="2016"/>
            </a:pPr>
            <a:r>
              <a:t>Backtest model with publicly available data for {x</a:t>
            </a:r>
            <a:r>
              <a:rPr baseline="-5999"/>
              <a:t>n</a:t>
            </a:r>
            <a:r>
              <a:t>} and R. If a location-specific R is not publicly available use a reasonable substitute </a:t>
            </a:r>
          </a:p>
          <a:p>
            <a:pPr marL="269507" indent="-269507" defTabSz="658368">
              <a:spcBef>
                <a:spcPts val="700"/>
              </a:spcBef>
              <a:buFontTx/>
              <a:buAutoNum type="arabicPeriod"/>
              <a:defRPr sz="2016"/>
            </a:pPr>
            <a:r>
              <a:t>Look for boundary conditions</a:t>
            </a:r>
          </a:p>
          <a:p>
            <a:pPr marL="269507" indent="-269507" defTabSz="658368">
              <a:spcBef>
                <a:spcPts val="700"/>
              </a:spcBef>
              <a:buFontTx/>
              <a:buAutoNum type="arabicPeriod"/>
              <a:defRPr sz="2016"/>
            </a:pPr>
            <a:r>
              <a:t>Iterate steps 2,3,4</a:t>
            </a:r>
          </a:p>
          <a:p>
            <a:pPr marL="269507" indent="-269507" defTabSz="658368">
              <a:spcBef>
                <a:spcPts val="700"/>
              </a:spcBef>
              <a:buFontTx/>
              <a:buAutoNum type="arabicPeriod"/>
              <a:defRPr sz="2016"/>
            </a:pPr>
            <a:r>
              <a:t>Cross check Y with independent (publicly available) data</a:t>
            </a:r>
          </a:p>
          <a:p>
            <a:pPr marL="269507" indent="-269507" defTabSz="658368">
              <a:spcBef>
                <a:spcPts val="700"/>
              </a:spcBef>
              <a:buFontTx/>
              <a:buAutoNum type="arabicPeriod"/>
              <a:defRPr sz="2016"/>
            </a:pPr>
            <a:r>
              <a:t>Conclude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1354</Words>
  <Application>Microsoft Macintosh PowerPoint</Application>
  <PresentationFormat>Widescreen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DINPro-Regular</vt:lpstr>
      <vt:lpstr>Office Theme</vt:lpstr>
      <vt:lpstr>Problem Statement </vt:lpstr>
      <vt:lpstr>Problem Statement </vt:lpstr>
      <vt:lpstr>Approach to solve the problem statement</vt:lpstr>
      <vt:lpstr>Analysis of any problem</vt:lpstr>
      <vt:lpstr>Day 1 Problem set</vt:lpstr>
      <vt:lpstr>Framing the Day 1 Problem</vt:lpstr>
      <vt:lpstr>Solving the Day 1 problem</vt:lpstr>
      <vt:lpstr>Day 2 Problem</vt:lpstr>
      <vt:lpstr>Framing the Day 2 Problem</vt:lpstr>
      <vt:lpstr>Solving the Day 2 problem</vt:lpstr>
      <vt:lpstr>Day 3 Problem</vt:lpstr>
      <vt:lpstr>Framing the Day 3 Problem</vt:lpstr>
      <vt:lpstr>Day 4 Problem</vt:lpstr>
      <vt:lpstr>Day 4 a Problem Framing</vt:lpstr>
      <vt:lpstr>Day 4 b Problem Framing</vt:lpstr>
      <vt:lpstr>Day 5 Problem </vt:lpstr>
      <vt:lpstr>Day 5 Problem Framing</vt:lpstr>
      <vt:lpstr>Output for Problems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</dc:title>
  <cp:lastModifiedBy>Sathya Palaniappan</cp:lastModifiedBy>
  <cp:revision>8</cp:revision>
  <dcterms:modified xsi:type="dcterms:W3CDTF">2020-06-08T15:37:13Z</dcterms:modified>
</cp:coreProperties>
</file>