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sldIdLst>
    <p:sldId id="256" r:id="rId2"/>
    <p:sldId id="257" r:id="rId3"/>
    <p:sldId id="258" r:id="rId4"/>
    <p:sldId id="260" r:id="rId5"/>
    <p:sldId id="281" r:id="rId6"/>
    <p:sldId id="259" r:id="rId7"/>
    <p:sldId id="282" r:id="rId8"/>
    <p:sldId id="261" r:id="rId9"/>
    <p:sldId id="262" r:id="rId10"/>
    <p:sldId id="283" r:id="rId11"/>
    <p:sldId id="263" r:id="rId12"/>
    <p:sldId id="264" r:id="rId13"/>
    <p:sldId id="265" r:id="rId14"/>
    <p:sldId id="284" r:id="rId15"/>
    <p:sldId id="266" r:id="rId16"/>
    <p:sldId id="285" r:id="rId17"/>
    <p:sldId id="267" r:id="rId18"/>
    <p:sldId id="286" r:id="rId19"/>
    <p:sldId id="268" r:id="rId20"/>
    <p:sldId id="269" r:id="rId21"/>
    <p:sldId id="287" r:id="rId22"/>
    <p:sldId id="270" r:id="rId23"/>
    <p:sldId id="273" r:id="rId24"/>
    <p:sldId id="274" r:id="rId25"/>
    <p:sldId id="271" r:id="rId26"/>
    <p:sldId id="272" r:id="rId27"/>
    <p:sldId id="275" r:id="rId28"/>
    <p:sldId id="276" r:id="rId29"/>
    <p:sldId id="288" r:id="rId30"/>
    <p:sldId id="277" r:id="rId31"/>
    <p:sldId id="278" r:id="rId32"/>
    <p:sldId id="289" r:id="rId33"/>
    <p:sldId id="279" r:id="rId34"/>
    <p:sldId id="280"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EB21F-0EBB-4FC4-8385-E873495C5E71}"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0B025-7D4C-466E-9BB5-D103156CDE88}" type="slidenum">
              <a:rPr lang="en-IN" smtClean="0"/>
              <a:t>‹#›</a:t>
            </a:fld>
            <a:endParaRPr lang="en-IN"/>
          </a:p>
        </p:txBody>
      </p:sp>
    </p:spTree>
    <p:extLst>
      <p:ext uri="{BB962C8B-B14F-4D97-AF65-F5344CB8AC3E}">
        <p14:creationId xmlns:p14="http://schemas.microsoft.com/office/powerpoint/2010/main" val="361115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90B025-7D4C-466E-9BB5-D103156CDE88}" type="slidenum">
              <a:rPr lang="en-IN" smtClean="0"/>
              <a:t>7</a:t>
            </a:fld>
            <a:endParaRPr lang="en-IN"/>
          </a:p>
        </p:txBody>
      </p:sp>
    </p:spTree>
    <p:extLst>
      <p:ext uri="{BB962C8B-B14F-4D97-AF65-F5344CB8AC3E}">
        <p14:creationId xmlns:p14="http://schemas.microsoft.com/office/powerpoint/2010/main" val="279212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90B025-7D4C-466E-9BB5-D103156CDE88}" type="slidenum">
              <a:rPr lang="en-IN" smtClean="0"/>
              <a:t>12</a:t>
            </a:fld>
            <a:endParaRPr lang="en-IN"/>
          </a:p>
        </p:txBody>
      </p:sp>
    </p:spTree>
    <p:extLst>
      <p:ext uri="{BB962C8B-B14F-4D97-AF65-F5344CB8AC3E}">
        <p14:creationId xmlns:p14="http://schemas.microsoft.com/office/powerpoint/2010/main" val="27882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193892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04A18-26B9-4B9F-9389-06B8CA87B9F3}"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2190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1548656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414024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2848499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3565012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2120989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184421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193498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221451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04A18-26B9-4B9F-9389-06B8CA87B9F3}"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82266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04A18-26B9-4B9F-9389-06B8CA87B9F3}"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100112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604A18-26B9-4B9F-9389-06B8CA87B9F3}"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51349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4A18-26B9-4B9F-9389-06B8CA87B9F3}"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256256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04A18-26B9-4B9F-9389-06B8CA87B9F3}"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40070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04A18-26B9-4B9F-9389-06B8CA87B9F3}"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32929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04A18-26B9-4B9F-9389-06B8CA87B9F3}"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70BE6B-0BDC-4C1C-9A83-EE676DB23CC4}" type="slidenum">
              <a:rPr lang="en-IN" smtClean="0"/>
              <a:t>‹#›</a:t>
            </a:fld>
            <a:endParaRPr lang="en-IN"/>
          </a:p>
        </p:txBody>
      </p:sp>
    </p:spTree>
    <p:extLst>
      <p:ext uri="{BB962C8B-B14F-4D97-AF65-F5344CB8AC3E}">
        <p14:creationId xmlns:p14="http://schemas.microsoft.com/office/powerpoint/2010/main" val="421000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604A18-26B9-4B9F-9389-06B8CA87B9F3}" type="datetimeFigureOut">
              <a:rPr lang="en-IN" smtClean="0"/>
              <a:t>23-09-2024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70BE6B-0BDC-4C1C-9A83-EE676DB23CC4}" type="slidenum">
              <a:rPr lang="en-IN" smtClean="0"/>
              <a:t>‹#›</a:t>
            </a:fld>
            <a:endParaRPr lang="en-IN"/>
          </a:p>
        </p:txBody>
      </p:sp>
    </p:spTree>
    <p:extLst>
      <p:ext uri="{BB962C8B-B14F-4D97-AF65-F5344CB8AC3E}">
        <p14:creationId xmlns:p14="http://schemas.microsoft.com/office/powerpoint/2010/main" val="281506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2C69-02A2-69BF-D92B-96D4E6CF9340}"/>
              </a:ext>
            </a:extLst>
          </p:cNvPr>
          <p:cNvSpPr>
            <a:spLocks noGrp="1"/>
          </p:cNvSpPr>
          <p:nvPr>
            <p:ph type="ctrTitle"/>
          </p:nvPr>
        </p:nvSpPr>
        <p:spPr>
          <a:xfrm>
            <a:off x="273377" y="1253765"/>
            <a:ext cx="8898903" cy="3704734"/>
          </a:xfrm>
        </p:spPr>
        <p:txBody>
          <a:bodyPr/>
          <a:lstStyle/>
          <a:p>
            <a:r>
              <a:rPr lang="en-IN" dirty="0">
                <a:solidFill>
                  <a:srgbClr val="FF0000"/>
                </a:solidFill>
              </a:rPr>
              <a:t>CUSTOMER</a:t>
            </a:r>
            <a:r>
              <a:rPr lang="en-IN" dirty="0"/>
              <a:t> </a:t>
            </a:r>
            <a:r>
              <a:rPr lang="en-IN" dirty="0">
                <a:solidFill>
                  <a:srgbClr val="FF0000"/>
                </a:solidFill>
              </a:rPr>
              <a:t>ANALYSIS</a:t>
            </a:r>
            <a:br>
              <a:rPr lang="en-IN" dirty="0"/>
            </a:br>
            <a:br>
              <a:rPr lang="en-IN" dirty="0"/>
            </a:br>
            <a:endParaRPr lang="en-IN" dirty="0"/>
          </a:p>
        </p:txBody>
      </p:sp>
      <p:sp>
        <p:nvSpPr>
          <p:cNvPr id="3" name="Subtitle 2">
            <a:extLst>
              <a:ext uri="{FF2B5EF4-FFF2-40B4-BE49-F238E27FC236}">
                <a16:creationId xmlns:a16="http://schemas.microsoft.com/office/drawing/2014/main" id="{86E9942F-27CC-4E92-8B32-3E37439274AA}"/>
              </a:ext>
            </a:extLst>
          </p:cNvPr>
          <p:cNvSpPr>
            <a:spLocks noGrp="1"/>
          </p:cNvSpPr>
          <p:nvPr>
            <p:ph type="subTitle" idx="1"/>
          </p:nvPr>
        </p:nvSpPr>
        <p:spPr>
          <a:xfrm>
            <a:off x="0" y="6664750"/>
            <a:ext cx="10668000" cy="490193"/>
          </a:xfrm>
        </p:spPr>
        <p:txBody>
          <a:bodyPr/>
          <a:lstStyle/>
          <a:p>
            <a:endParaRPr lang="en-IN" dirty="0"/>
          </a:p>
        </p:txBody>
      </p:sp>
    </p:spTree>
    <p:extLst>
      <p:ext uri="{BB962C8B-B14F-4D97-AF65-F5344CB8AC3E}">
        <p14:creationId xmlns:p14="http://schemas.microsoft.com/office/powerpoint/2010/main" val="113093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E5422-459F-BC14-4941-258639FCD296}"/>
              </a:ext>
            </a:extLst>
          </p:cNvPr>
          <p:cNvSpPr txBox="1"/>
          <p:nvPr/>
        </p:nvSpPr>
        <p:spPr>
          <a:xfrm>
            <a:off x="-81280" y="107923"/>
            <a:ext cx="12273280" cy="5452775"/>
          </a:xfrm>
          <a:prstGeom prst="rect">
            <a:avLst/>
          </a:prstGeom>
          <a:noFill/>
        </p:spPr>
        <p:txBody>
          <a:bodyPr wrap="square">
            <a:spAutoFit/>
          </a:bodyPr>
          <a:lstStyle/>
          <a:p>
            <a:r>
              <a:rPr lang="en-IN" sz="2200" dirty="0">
                <a:highlight>
                  <a:srgbClr val="00FFFF"/>
                </a:highlight>
              </a:rPr>
              <a:t>Insight</a:t>
            </a:r>
            <a:r>
              <a:rPr lang="en-IN" sz="2200" dirty="0"/>
              <a:t>: </a:t>
            </a:r>
            <a:r>
              <a:rPr lang="en-IN" sz="2200" u="sng" dirty="0"/>
              <a:t>Sales performance shows seasonal trends and fluctuations.</a:t>
            </a:r>
          </a:p>
          <a:p>
            <a:endParaRPr lang="en-IN" sz="2200" dirty="0"/>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latin typeface="Calibri" panose="020F0502020204030204" pitchFamily="34" charset="0"/>
                <a:ea typeface="Calibri" panose="020F0502020204030204" pitchFamily="34" charset="0"/>
                <a:cs typeface="Times New Roman" panose="02020603050405020304" pitchFamily="18" charset="0"/>
              </a:rPr>
              <a:t>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he </a:t>
            </a:r>
            <a:r>
              <a:rPr lang="en-US" sz="2000" u="sng" kern="100" dirty="0">
                <a:effectLst/>
                <a:latin typeface="Calibri" panose="020F0502020204030204" pitchFamily="34" charset="0"/>
                <a:ea typeface="Calibri" panose="020F0502020204030204" pitchFamily="34" charset="0"/>
                <a:cs typeface="Times New Roman" panose="02020603050405020304" pitchFamily="18" charset="0"/>
              </a:rPr>
              <a:t>Overall Sales Performance in the year 2019 pre covid the sales hits the highest with 18.26 million followed by 2018 with 12.79 million then 2020  with 9.29 million then 2017 with 7.42 million then 2016 with 6.95 million and the least 2021 where the covid hits very hard sales were only 1.04 million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kern="100" dirty="0">
                <a:effectLst/>
                <a:latin typeface="Calibri" panose="020F0502020204030204" pitchFamily="34" charset="0"/>
                <a:ea typeface="Calibri" panose="020F0502020204030204" pitchFamily="34" charset="0"/>
                <a:cs typeface="Times New Roman" panose="02020603050405020304" pitchFamily="18" charset="0"/>
              </a:rPr>
              <a:t> The pre covid sales in 2019 and before it also eventually good and with in it the highest sales happened in the </a:t>
            </a:r>
            <a:r>
              <a:rPr lang="en-US" sz="2000"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month of Christmas in the December</a:t>
            </a:r>
            <a:endParaRPr lang="en-IN" sz="2000" dirty="0"/>
          </a:p>
          <a:p>
            <a:endParaRPr lang="en-IN" sz="2000" dirty="0"/>
          </a:p>
          <a:p>
            <a:endParaRPr lang="en-IN" sz="2000" dirty="0"/>
          </a:p>
          <a:p>
            <a:r>
              <a:rPr lang="en-IN" sz="2400" dirty="0">
                <a:highlight>
                  <a:srgbClr val="00FFFF"/>
                </a:highlight>
              </a:rPr>
              <a:t>Recommendation</a:t>
            </a:r>
            <a:r>
              <a:rPr lang="en-IN" sz="2400" dirty="0"/>
              <a:t>: </a:t>
            </a:r>
            <a:r>
              <a:rPr lang="en-IN" sz="2400" u="sng" dirty="0"/>
              <a:t>Increase marketing efforts during peak seasons identified in the sales performance visual. Additionally, plan for inventory adjustments to match peak demand periods, ensuring high-demand products are well-stocked.</a:t>
            </a:r>
          </a:p>
          <a:p>
            <a:endParaRPr lang="en-IN" sz="1600" dirty="0"/>
          </a:p>
          <a:p>
            <a:endParaRPr lang="en-IN" sz="2800" dirty="0"/>
          </a:p>
          <a:p>
            <a:endParaRPr lang="en-IN" sz="2800" dirty="0"/>
          </a:p>
        </p:txBody>
      </p:sp>
    </p:spTree>
    <p:extLst>
      <p:ext uri="{BB962C8B-B14F-4D97-AF65-F5344CB8AC3E}">
        <p14:creationId xmlns:p14="http://schemas.microsoft.com/office/powerpoint/2010/main" val="300129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2137-EC71-2C29-6251-3D380D9EC650}"/>
              </a:ext>
            </a:extLst>
          </p:cNvPr>
          <p:cNvSpPr>
            <a:spLocks noGrp="1"/>
          </p:cNvSpPr>
          <p:nvPr>
            <p:ph type="title"/>
          </p:nvPr>
        </p:nvSpPr>
        <p:spPr>
          <a:xfrm>
            <a:off x="1" y="1"/>
            <a:ext cx="10546079" cy="538480"/>
          </a:xfrm>
        </p:spPr>
        <p:txBody>
          <a:bodyPr>
            <a:normAutofit/>
          </a:bodyPr>
          <a:lstStyle/>
          <a:p>
            <a:r>
              <a:rPr lang="en-US" sz="2400" b="0" i="0" u="sng" strike="noStrike" dirty="0">
                <a:solidFill>
                  <a:schemeClr val="accent4">
                    <a:lumMod val="50000"/>
                  </a:schemeClr>
                </a:solidFill>
                <a:effectLst/>
                <a:latin typeface="Arial" panose="020B0604020202020204" pitchFamily="34" charset="0"/>
              </a:rPr>
              <a:t>2.Sales by Product: </a:t>
            </a:r>
            <a:r>
              <a:rPr lang="en-US" sz="2400" u="sng" dirty="0">
                <a:solidFill>
                  <a:schemeClr val="accent4">
                    <a:lumMod val="50000"/>
                  </a:schemeClr>
                </a:solidFill>
                <a:latin typeface="Arial" panose="020B0604020202020204" pitchFamily="34" charset="0"/>
              </a:rPr>
              <a:t>P</a:t>
            </a:r>
            <a:r>
              <a:rPr lang="en-US" sz="2400" b="0" i="0" u="sng" strike="noStrike" dirty="0">
                <a:solidFill>
                  <a:schemeClr val="accent4">
                    <a:lumMod val="50000"/>
                  </a:schemeClr>
                </a:solidFill>
                <a:effectLst/>
                <a:latin typeface="Arial" panose="020B0604020202020204" pitchFamily="34" charset="0"/>
              </a:rPr>
              <a:t>roducts are the top performers in terms of quantity sold</a:t>
            </a:r>
            <a:endParaRPr lang="en-IN" sz="2400" u="sng" dirty="0">
              <a:solidFill>
                <a:schemeClr val="accent4">
                  <a:lumMod val="50000"/>
                </a:schemeClr>
              </a:solidFill>
            </a:endParaRPr>
          </a:p>
        </p:txBody>
      </p:sp>
      <p:pic>
        <p:nvPicPr>
          <p:cNvPr id="6" name="Picture 5">
            <a:extLst>
              <a:ext uri="{FF2B5EF4-FFF2-40B4-BE49-F238E27FC236}">
                <a16:creationId xmlns:a16="http://schemas.microsoft.com/office/drawing/2014/main" id="{5C4485CA-5649-ABCD-02C0-9C378799F7F4}"/>
              </a:ext>
            </a:extLst>
          </p:cNvPr>
          <p:cNvPicPr>
            <a:picLocks noChangeAspect="1"/>
          </p:cNvPicPr>
          <p:nvPr/>
        </p:nvPicPr>
        <p:blipFill>
          <a:blip r:embed="rId2">
            <a:extLst>
              <a:ext uri="{28A0092B-C50C-407E-A947-70E740481C1C}">
                <a14:useLocalDpi xmlns:a14="http://schemas.microsoft.com/office/drawing/2010/main" val="0"/>
              </a:ext>
            </a:extLst>
          </a:blip>
          <a:srcRect l="5500" t="23556" r="35083" b="16592"/>
          <a:stretch/>
        </p:blipFill>
        <p:spPr>
          <a:xfrm>
            <a:off x="91440" y="822959"/>
            <a:ext cx="12192000" cy="6390639"/>
          </a:xfrm>
          <a:prstGeom prst="rect">
            <a:avLst/>
          </a:prstGeom>
        </p:spPr>
      </p:pic>
    </p:spTree>
    <p:extLst>
      <p:ext uri="{BB962C8B-B14F-4D97-AF65-F5344CB8AC3E}">
        <p14:creationId xmlns:p14="http://schemas.microsoft.com/office/powerpoint/2010/main" val="129373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707E-EBB2-9F82-BA3F-8DD726779BBF}"/>
              </a:ext>
            </a:extLst>
          </p:cNvPr>
          <p:cNvSpPr>
            <a:spLocks noGrp="1"/>
          </p:cNvSpPr>
          <p:nvPr>
            <p:ph type="title"/>
          </p:nvPr>
        </p:nvSpPr>
        <p:spPr>
          <a:xfrm>
            <a:off x="0" y="0"/>
            <a:ext cx="12191999" cy="792480"/>
          </a:xfrm>
        </p:spPr>
        <p:txBody>
          <a:bodyPr>
            <a:normAutofit/>
          </a:bodyPr>
          <a:lstStyle/>
          <a:p>
            <a:r>
              <a:rPr lang="en-US" sz="2400" b="0" i="0" u="sng" strike="noStrike" dirty="0">
                <a:solidFill>
                  <a:schemeClr val="accent4">
                    <a:lumMod val="50000"/>
                  </a:schemeClr>
                </a:solidFill>
                <a:effectLst/>
                <a:latin typeface="Arial" panose="020B0604020202020204" pitchFamily="34" charset="0"/>
              </a:rPr>
              <a:t>3.Sales by Product: Products are the top performers in terms of revenue generated</a:t>
            </a:r>
            <a:r>
              <a:rPr lang="en-US" sz="1800" b="0" i="0" u="none" strike="noStrike" dirty="0">
                <a:solidFill>
                  <a:srgbClr val="0D0D0D"/>
                </a:solidFill>
                <a:effectLst/>
                <a:latin typeface="Arial" panose="020B0604020202020204" pitchFamily="34" charset="0"/>
              </a:rPr>
              <a:t>.</a:t>
            </a:r>
            <a:endParaRPr lang="en-IN" dirty="0"/>
          </a:p>
        </p:txBody>
      </p:sp>
      <p:pic>
        <p:nvPicPr>
          <p:cNvPr id="8" name="Picture 7">
            <a:extLst>
              <a:ext uri="{FF2B5EF4-FFF2-40B4-BE49-F238E27FC236}">
                <a16:creationId xmlns:a16="http://schemas.microsoft.com/office/drawing/2014/main" id="{C5C635A6-1E6D-A01C-57C8-7FEE0B8EF135}"/>
              </a:ext>
            </a:extLst>
          </p:cNvPr>
          <p:cNvPicPr>
            <a:picLocks noChangeAspect="1"/>
          </p:cNvPicPr>
          <p:nvPr/>
        </p:nvPicPr>
        <p:blipFill>
          <a:blip r:embed="rId3">
            <a:extLst>
              <a:ext uri="{28A0092B-C50C-407E-A947-70E740481C1C}">
                <a14:useLocalDpi xmlns:a14="http://schemas.microsoft.com/office/drawing/2010/main" val="0"/>
              </a:ext>
            </a:extLst>
          </a:blip>
          <a:srcRect l="10166" t="22815" r="30083" b="16295"/>
          <a:stretch/>
        </p:blipFill>
        <p:spPr>
          <a:xfrm>
            <a:off x="0" y="792480"/>
            <a:ext cx="12192000" cy="6065520"/>
          </a:xfrm>
          <a:prstGeom prst="rect">
            <a:avLst/>
          </a:prstGeom>
        </p:spPr>
      </p:pic>
    </p:spTree>
    <p:extLst>
      <p:ext uri="{BB962C8B-B14F-4D97-AF65-F5344CB8AC3E}">
        <p14:creationId xmlns:p14="http://schemas.microsoft.com/office/powerpoint/2010/main" val="97199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97FF82-F383-E545-9C71-BC0DCC3796E8}"/>
              </a:ext>
            </a:extLst>
          </p:cNvPr>
          <p:cNvPicPr>
            <a:picLocks noChangeAspect="1"/>
          </p:cNvPicPr>
          <p:nvPr/>
        </p:nvPicPr>
        <p:blipFill>
          <a:blip r:embed="rId2">
            <a:extLst>
              <a:ext uri="{28A0092B-C50C-407E-A947-70E740481C1C}">
                <a14:useLocalDpi xmlns:a14="http://schemas.microsoft.com/office/drawing/2010/main" val="0"/>
              </a:ext>
            </a:extLst>
          </a:blip>
          <a:srcRect l="10247" t="22814" r="29753" b="24296"/>
          <a:stretch/>
        </p:blipFill>
        <p:spPr>
          <a:xfrm>
            <a:off x="72586" y="0"/>
            <a:ext cx="12029440" cy="6573520"/>
          </a:xfrm>
          <a:prstGeom prst="rect">
            <a:avLst/>
          </a:prstGeom>
        </p:spPr>
      </p:pic>
    </p:spTree>
    <p:extLst>
      <p:ext uri="{BB962C8B-B14F-4D97-AF65-F5344CB8AC3E}">
        <p14:creationId xmlns:p14="http://schemas.microsoft.com/office/powerpoint/2010/main" val="151456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5BCD7-1381-A553-1D54-5750FA2BC5EC}"/>
              </a:ext>
            </a:extLst>
          </p:cNvPr>
          <p:cNvSpPr txBox="1"/>
          <p:nvPr/>
        </p:nvSpPr>
        <p:spPr>
          <a:xfrm>
            <a:off x="-121920" y="0"/>
            <a:ext cx="12242800" cy="4210768"/>
          </a:xfrm>
          <a:prstGeom prst="rect">
            <a:avLst/>
          </a:prstGeom>
          <a:noFill/>
        </p:spPr>
        <p:txBody>
          <a:bodyPr wrap="square">
            <a:spAutoFit/>
          </a:bodyPr>
          <a:lstStyle/>
          <a:p>
            <a:r>
              <a:rPr lang="en-IN" sz="2000" dirty="0">
                <a:highlight>
                  <a:srgbClr val="00FFFF"/>
                </a:highlight>
              </a:rPr>
              <a:t>Insight</a:t>
            </a:r>
            <a:r>
              <a:rPr lang="en-IN" sz="2000" dirty="0"/>
              <a:t>: </a:t>
            </a:r>
            <a:r>
              <a:rPr lang="en-IN" sz="2000" u="sng" dirty="0">
                <a:solidFill>
                  <a:schemeClr val="accent4">
                    <a:lumMod val="50000"/>
                  </a:schemeClr>
                </a:solidFill>
              </a:rPr>
              <a:t>Certain products are top performers in both quantity sold and revenue</a:t>
            </a:r>
            <a:r>
              <a:rPr lang="en-IN" u="sng" dirty="0">
                <a:solidFill>
                  <a:schemeClr val="accent4">
                    <a:lumMod val="50000"/>
                  </a:schemeClr>
                </a:solidFill>
              </a:rPr>
              <a:t>.</a:t>
            </a:r>
          </a:p>
          <a:p>
            <a:endParaRPr lang="en-IN" u="sng" dirty="0">
              <a:solidFill>
                <a:schemeClr val="accent4">
                  <a:lumMod val="50000"/>
                </a:schemeClr>
              </a:solidFill>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In terms of the Quantity sold products the top 10 products were all the DVD’s.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In terms of revenue generated product in top 10 products 8 were the desktop and 2 were the TV’s and in this 2 Brands were competing with each other the Adventure Works &amp; the Wide World Importers . So </a:t>
            </a:r>
            <a:r>
              <a:rPr lang="en-US" sz="1800"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 the TV’s  Adventure Works sold the highest and generated highest revenue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whereas in desktop Wide World Importers sold the highest with 505k revenue and sold  550 desktop and on 2</a:t>
            </a:r>
            <a:r>
              <a:rPr lang="en-US" sz="1800" u="sng" kern="100" baseline="30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nd</a:t>
            </a:r>
            <a:r>
              <a:rPr lang="en-US" sz="1800" u="sng"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Adventure Works with 466K revenue and sold 538 desktop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r>
              <a:rPr lang="en-IN" sz="2200" dirty="0">
                <a:highlight>
                  <a:srgbClr val="00FFFF"/>
                </a:highlight>
              </a:rPr>
              <a:t>Recommendation</a:t>
            </a:r>
            <a:r>
              <a:rPr lang="en-IN" sz="2200" dirty="0"/>
              <a:t>: </a:t>
            </a:r>
            <a:r>
              <a:rPr lang="en-IN" sz="2200" u="sng" dirty="0">
                <a:solidFill>
                  <a:schemeClr val="accent4">
                    <a:lumMod val="50000"/>
                  </a:schemeClr>
                </a:solidFill>
              </a:rPr>
              <a:t>Focus marketing and sales efforts on the top-performing products. Bundle popular products with lower-performing items to clear inventory. Products with high revenue but low quantities sold can benefit from premium positioning or targeted ads.</a:t>
            </a:r>
          </a:p>
        </p:txBody>
      </p:sp>
    </p:spTree>
    <p:extLst>
      <p:ext uri="{BB962C8B-B14F-4D97-AF65-F5344CB8AC3E}">
        <p14:creationId xmlns:p14="http://schemas.microsoft.com/office/powerpoint/2010/main" val="236732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5E408A44-7334-7E8B-E0FD-78B1C0B65950}"/>
              </a:ext>
            </a:extLst>
          </p:cNvPr>
          <p:cNvSpPr>
            <a:spLocks noGrp="1"/>
          </p:cNvSpPr>
          <p:nvPr>
            <p:ph type="title"/>
          </p:nvPr>
        </p:nvSpPr>
        <p:spPr>
          <a:xfrm>
            <a:off x="0" y="86360"/>
            <a:ext cx="9337040" cy="553719"/>
          </a:xfrm>
        </p:spPr>
        <p:txBody>
          <a:bodyPr>
            <a:normAutofit fontScale="90000"/>
          </a:bodyPr>
          <a:lstStyle/>
          <a:p>
            <a:r>
              <a:rPr lang="en-US" sz="2400" b="0" i="0" u="sng" strike="noStrike" dirty="0">
                <a:solidFill>
                  <a:schemeClr val="accent4">
                    <a:lumMod val="50000"/>
                  </a:schemeClr>
                </a:solidFill>
                <a:effectLst/>
                <a:latin typeface="Arial" panose="020B0604020202020204" pitchFamily="34" charset="0"/>
              </a:rPr>
              <a:t>4.Sales by Store:  Performance of different stores based on sales data.</a:t>
            </a:r>
            <a:endParaRPr lang="en-IN" sz="2400" u="sng" dirty="0">
              <a:solidFill>
                <a:schemeClr val="accent4">
                  <a:lumMod val="50000"/>
                </a:schemeClr>
              </a:solidFill>
            </a:endParaRPr>
          </a:p>
        </p:txBody>
      </p:sp>
      <p:pic>
        <p:nvPicPr>
          <p:cNvPr id="4" name="Picture 3">
            <a:extLst>
              <a:ext uri="{FF2B5EF4-FFF2-40B4-BE49-F238E27FC236}">
                <a16:creationId xmlns:a16="http://schemas.microsoft.com/office/drawing/2014/main" id="{35C3308F-FF23-C82F-5987-2AAA121A20F9}"/>
              </a:ext>
            </a:extLst>
          </p:cNvPr>
          <p:cNvPicPr>
            <a:picLocks noChangeAspect="1"/>
          </p:cNvPicPr>
          <p:nvPr/>
        </p:nvPicPr>
        <p:blipFill>
          <a:blip r:embed="rId2">
            <a:extLst>
              <a:ext uri="{28A0092B-C50C-407E-A947-70E740481C1C}">
                <a14:useLocalDpi xmlns:a14="http://schemas.microsoft.com/office/drawing/2010/main" val="0"/>
              </a:ext>
            </a:extLst>
          </a:blip>
          <a:srcRect l="5083" t="22815" r="35250" b="17185"/>
          <a:stretch/>
        </p:blipFill>
        <p:spPr>
          <a:xfrm>
            <a:off x="10160" y="762000"/>
            <a:ext cx="12181840" cy="6177279"/>
          </a:xfrm>
          <a:prstGeom prst="rect">
            <a:avLst/>
          </a:prstGeom>
        </p:spPr>
      </p:pic>
    </p:spTree>
    <p:extLst>
      <p:ext uri="{BB962C8B-B14F-4D97-AF65-F5344CB8AC3E}">
        <p14:creationId xmlns:p14="http://schemas.microsoft.com/office/powerpoint/2010/main" val="159372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902D5-C30F-701D-D216-486C5D4AA2CE}"/>
              </a:ext>
            </a:extLst>
          </p:cNvPr>
          <p:cNvSpPr txBox="1"/>
          <p:nvPr/>
        </p:nvSpPr>
        <p:spPr>
          <a:xfrm>
            <a:off x="-81280" y="0"/>
            <a:ext cx="12161520" cy="3970318"/>
          </a:xfrm>
          <a:prstGeom prst="rect">
            <a:avLst/>
          </a:prstGeom>
          <a:noFill/>
        </p:spPr>
        <p:txBody>
          <a:bodyPr wrap="square">
            <a:spAutoFit/>
          </a:bodyPr>
          <a:lstStyle/>
          <a:p>
            <a:r>
              <a:rPr lang="en-IN" sz="2800" dirty="0">
                <a:highlight>
                  <a:srgbClr val="00FFFF"/>
                </a:highlight>
              </a:rPr>
              <a:t>Insight</a:t>
            </a:r>
            <a:r>
              <a:rPr lang="en-IN" sz="2800" dirty="0"/>
              <a:t>: </a:t>
            </a:r>
            <a:r>
              <a:rPr lang="en-IN" sz="2800" u="sng" dirty="0">
                <a:solidFill>
                  <a:schemeClr val="accent4">
                    <a:lumMod val="50000"/>
                  </a:schemeClr>
                </a:solidFill>
              </a:rPr>
              <a:t>Different stores have varying performance based on sales data</a:t>
            </a:r>
            <a:r>
              <a:rPr lang="en-IN" sz="2800" dirty="0"/>
              <a:t>.</a:t>
            </a:r>
          </a:p>
          <a:p>
            <a:endParaRPr lang="en-IN" sz="2800" dirty="0"/>
          </a:p>
          <a:p>
            <a:endParaRPr lang="en-IN" sz="2800" dirty="0"/>
          </a:p>
          <a:p>
            <a:endParaRPr lang="en-IN" sz="2800" dirty="0"/>
          </a:p>
          <a:p>
            <a:r>
              <a:rPr lang="en-IN" sz="2800" dirty="0">
                <a:highlight>
                  <a:srgbClr val="00FFFF"/>
                </a:highlight>
              </a:rPr>
              <a:t>Recommendation</a:t>
            </a:r>
            <a:r>
              <a:rPr lang="en-IN" sz="2800" dirty="0"/>
              <a:t>: </a:t>
            </a:r>
            <a:r>
              <a:rPr lang="en-IN" sz="2800" u="sng" dirty="0">
                <a:solidFill>
                  <a:schemeClr val="accent4">
                    <a:lumMod val="50000"/>
                  </a:schemeClr>
                </a:solidFill>
              </a:rPr>
              <a:t>Allocate more resources (</a:t>
            </a:r>
            <a:r>
              <a:rPr lang="en-IN" sz="2800" dirty="0">
                <a:solidFill>
                  <a:schemeClr val="accent4">
                    <a:lumMod val="50000"/>
                  </a:schemeClr>
                </a:solidFill>
              </a:rPr>
              <a:t>e.g., inventory, staffing, promotional activities) to high-performing stores.</a:t>
            </a:r>
          </a:p>
          <a:p>
            <a:r>
              <a:rPr lang="en-IN" sz="2800" dirty="0">
                <a:solidFill>
                  <a:schemeClr val="accent4">
                    <a:lumMod val="50000"/>
                  </a:schemeClr>
                </a:solidFill>
              </a:rPr>
              <a:t> </a:t>
            </a:r>
          </a:p>
          <a:p>
            <a:r>
              <a:rPr lang="en-IN" sz="2800" u="sng" dirty="0">
                <a:solidFill>
                  <a:schemeClr val="accent4">
                    <a:lumMod val="50000"/>
                  </a:schemeClr>
                </a:solidFill>
              </a:rPr>
              <a:t>Identify and address factors contributing to underperformance in weaker stores this may involve local marketing efforts or adjustments to the product mix.</a:t>
            </a:r>
          </a:p>
        </p:txBody>
      </p:sp>
    </p:spTree>
    <p:extLst>
      <p:ext uri="{BB962C8B-B14F-4D97-AF65-F5344CB8AC3E}">
        <p14:creationId xmlns:p14="http://schemas.microsoft.com/office/powerpoint/2010/main" val="69481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CBC0-605B-53AE-B380-23D8C10566F0}"/>
              </a:ext>
            </a:extLst>
          </p:cNvPr>
          <p:cNvSpPr>
            <a:spLocks noGrp="1"/>
          </p:cNvSpPr>
          <p:nvPr>
            <p:ph type="title"/>
          </p:nvPr>
        </p:nvSpPr>
        <p:spPr>
          <a:xfrm>
            <a:off x="0" y="1"/>
            <a:ext cx="12192000" cy="853439"/>
          </a:xfrm>
        </p:spPr>
        <p:txBody>
          <a:bodyPr>
            <a:normAutofit fontScale="90000"/>
          </a:bodyPr>
          <a:lstStyle/>
          <a:p>
            <a:r>
              <a:rPr lang="en-US" sz="2400" b="0" i="0" u="sng" strike="noStrike" dirty="0">
                <a:solidFill>
                  <a:schemeClr val="accent4">
                    <a:lumMod val="50000"/>
                  </a:schemeClr>
                </a:solidFill>
                <a:effectLst/>
                <a:latin typeface="Arial" panose="020B0604020202020204" pitchFamily="34" charset="0"/>
              </a:rPr>
              <a:t>5.Sales by Currency:  Different currencies impact sales figures, considering exchange rates</a:t>
            </a:r>
            <a:r>
              <a:rPr lang="en-US" sz="1800" b="0" i="0" u="sng" strike="noStrike" dirty="0">
                <a:solidFill>
                  <a:srgbClr val="0D0D0D"/>
                </a:solidFill>
                <a:effectLst/>
                <a:latin typeface="Arial" panose="020B0604020202020204" pitchFamily="34" charset="0"/>
              </a:rPr>
              <a:t>.</a:t>
            </a:r>
            <a:br>
              <a:rPr lang="en-US" sz="1800" b="0" i="0" u="sng" strike="noStrike" dirty="0">
                <a:solidFill>
                  <a:srgbClr val="0D0D0D"/>
                </a:solidFill>
                <a:effectLst/>
                <a:latin typeface="Arial" panose="020B0604020202020204" pitchFamily="34" charset="0"/>
              </a:rPr>
            </a:br>
            <a:endParaRPr lang="en-IN" u="sng" dirty="0"/>
          </a:p>
        </p:txBody>
      </p:sp>
      <p:pic>
        <p:nvPicPr>
          <p:cNvPr id="4" name="Picture 3">
            <a:extLst>
              <a:ext uri="{FF2B5EF4-FFF2-40B4-BE49-F238E27FC236}">
                <a16:creationId xmlns:a16="http://schemas.microsoft.com/office/drawing/2014/main" id="{018E3A38-9C8B-BF51-DC08-1ECA68F8DF4C}"/>
              </a:ext>
            </a:extLst>
          </p:cNvPr>
          <p:cNvPicPr>
            <a:picLocks noChangeAspect="1"/>
          </p:cNvPicPr>
          <p:nvPr/>
        </p:nvPicPr>
        <p:blipFill>
          <a:blip r:embed="rId2">
            <a:extLst>
              <a:ext uri="{28A0092B-C50C-407E-A947-70E740481C1C}">
                <a14:useLocalDpi xmlns:a14="http://schemas.microsoft.com/office/drawing/2010/main" val="0"/>
              </a:ext>
            </a:extLst>
          </a:blip>
          <a:srcRect l="10750" t="22667" r="29417" b="16000"/>
          <a:stretch/>
        </p:blipFill>
        <p:spPr>
          <a:xfrm>
            <a:off x="121920" y="853440"/>
            <a:ext cx="12070080" cy="6004558"/>
          </a:xfrm>
          <a:prstGeom prst="rect">
            <a:avLst/>
          </a:prstGeom>
        </p:spPr>
      </p:pic>
    </p:spTree>
    <p:extLst>
      <p:ext uri="{BB962C8B-B14F-4D97-AF65-F5344CB8AC3E}">
        <p14:creationId xmlns:p14="http://schemas.microsoft.com/office/powerpoint/2010/main" val="198431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13C50-6FED-2368-BFB7-882125D75B02}"/>
              </a:ext>
            </a:extLst>
          </p:cNvPr>
          <p:cNvSpPr txBox="1"/>
          <p:nvPr/>
        </p:nvSpPr>
        <p:spPr>
          <a:xfrm>
            <a:off x="0" y="0"/>
            <a:ext cx="12080240" cy="3970318"/>
          </a:xfrm>
          <a:prstGeom prst="rect">
            <a:avLst/>
          </a:prstGeom>
          <a:noFill/>
        </p:spPr>
        <p:txBody>
          <a:bodyPr wrap="square">
            <a:spAutoFit/>
          </a:bodyPr>
          <a:lstStyle/>
          <a:p>
            <a:r>
              <a:rPr lang="en-IN" sz="2800" dirty="0">
                <a:highlight>
                  <a:srgbClr val="00FFFF"/>
                </a:highlight>
              </a:rPr>
              <a:t>Insight</a:t>
            </a:r>
            <a:r>
              <a:rPr lang="en-IN" sz="2800" dirty="0"/>
              <a:t>: </a:t>
            </a:r>
            <a:r>
              <a:rPr lang="en-IN" sz="2800" u="sng" dirty="0">
                <a:solidFill>
                  <a:schemeClr val="accent4">
                    <a:lumMod val="50000"/>
                  </a:schemeClr>
                </a:solidFill>
              </a:rPr>
              <a:t>Sales performance is impacted by currency fluctuations</a:t>
            </a:r>
            <a:r>
              <a:rPr lang="en-IN" sz="2800" dirty="0"/>
              <a:t>.</a:t>
            </a:r>
          </a:p>
          <a:p>
            <a:endParaRPr lang="en-IN" sz="2800" dirty="0"/>
          </a:p>
          <a:p>
            <a:endParaRPr lang="en-IN" sz="2800" dirty="0"/>
          </a:p>
          <a:p>
            <a:endParaRPr lang="en-IN" sz="2800" dirty="0"/>
          </a:p>
          <a:p>
            <a:r>
              <a:rPr lang="en-IN" sz="2800" dirty="0">
                <a:highlight>
                  <a:srgbClr val="00FFFF"/>
                </a:highlight>
              </a:rPr>
              <a:t>Recommendation</a:t>
            </a:r>
            <a:r>
              <a:rPr lang="en-IN" sz="2800" dirty="0"/>
              <a:t>: </a:t>
            </a:r>
            <a:r>
              <a:rPr lang="en-IN" sz="2800" u="sng" dirty="0">
                <a:solidFill>
                  <a:schemeClr val="accent4">
                    <a:lumMod val="50000"/>
                  </a:schemeClr>
                </a:solidFill>
              </a:rPr>
              <a:t>Regularly adjust pricing strategies in regions affected by currency exchange rates to maintain profitability. </a:t>
            </a:r>
          </a:p>
          <a:p>
            <a:endParaRPr lang="en-IN" sz="2800" u="sng" dirty="0">
              <a:solidFill>
                <a:schemeClr val="accent4">
                  <a:lumMod val="50000"/>
                </a:schemeClr>
              </a:solidFill>
            </a:endParaRPr>
          </a:p>
          <a:p>
            <a:r>
              <a:rPr lang="en-IN" sz="2800" u="sng" dirty="0">
                <a:solidFill>
                  <a:schemeClr val="accent4">
                    <a:lumMod val="50000"/>
                  </a:schemeClr>
                </a:solidFill>
              </a:rPr>
              <a:t>For regions where sales are heavily impacted by currency devaluation, consider alternative pricing models like dynamic pricing.</a:t>
            </a:r>
          </a:p>
        </p:txBody>
      </p:sp>
    </p:spTree>
    <p:extLst>
      <p:ext uri="{BB962C8B-B14F-4D97-AF65-F5344CB8AC3E}">
        <p14:creationId xmlns:p14="http://schemas.microsoft.com/office/powerpoint/2010/main" val="37167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D894-F3C5-1861-95A9-1CA7E80CD420}"/>
              </a:ext>
            </a:extLst>
          </p:cNvPr>
          <p:cNvSpPr>
            <a:spLocks noGrp="1"/>
          </p:cNvSpPr>
          <p:nvPr>
            <p:ph type="title"/>
          </p:nvPr>
        </p:nvSpPr>
        <p:spPr>
          <a:xfrm>
            <a:off x="1484311" y="1341120"/>
            <a:ext cx="7537769" cy="4124960"/>
          </a:xfrm>
          <a:noFill/>
        </p:spPr>
        <p:txBody>
          <a:bodyPr>
            <a:normAutofit/>
          </a:bodyPr>
          <a:lstStyle/>
          <a:p>
            <a:r>
              <a:rPr lang="en-IN" sz="4800" b="1" i="0" u="none" strike="noStrike" dirty="0">
                <a:solidFill>
                  <a:srgbClr val="C00000"/>
                </a:solidFill>
                <a:effectLst/>
                <a:latin typeface="Cambria" panose="02040503050406030204" pitchFamily="18" charset="0"/>
                <a:ea typeface="Cambria" panose="02040503050406030204" pitchFamily="18" charset="0"/>
              </a:rPr>
              <a:t>Product Analysis</a:t>
            </a:r>
            <a:endParaRPr lang="en-IN"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084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992-069A-204C-978F-4201043D60B4}"/>
              </a:ext>
            </a:extLst>
          </p:cNvPr>
          <p:cNvSpPr>
            <a:spLocks noGrp="1"/>
          </p:cNvSpPr>
          <p:nvPr>
            <p:ph type="ctrTitle" idx="4294967295"/>
          </p:nvPr>
        </p:nvSpPr>
        <p:spPr>
          <a:xfrm>
            <a:off x="0" y="-109538"/>
            <a:ext cx="12192000" cy="1501776"/>
          </a:xfrm>
        </p:spPr>
        <p:txBody>
          <a:bodyPr/>
          <a:lstStyle/>
          <a:p>
            <a:pPr marL="457200" indent="-457200">
              <a:buFont typeface="+mj-lt"/>
              <a:buAutoNum type="arabicPeriod"/>
            </a:pPr>
            <a:r>
              <a:rPr lang="en-US" sz="2400" b="1" i="1" u="sng" strike="noStrike" dirty="0">
                <a:solidFill>
                  <a:schemeClr val="accent4">
                    <a:lumMod val="50000"/>
                  </a:schemeClr>
                </a:solidFill>
                <a:effectLst/>
                <a:highlight>
                  <a:srgbClr val="C0C0C0"/>
                </a:highlight>
                <a:latin typeface="Arial" panose="020B0604020202020204" pitchFamily="34" charset="0"/>
              </a:rPr>
              <a:t>Demographic Distribution: Distribution Of Customer On Basis Of Country , Age, Gender,</a:t>
            </a:r>
            <a:br>
              <a:rPr lang="en-US" sz="1800" b="0" i="0" u="sng" strike="noStrike" dirty="0">
                <a:solidFill>
                  <a:schemeClr val="accent4">
                    <a:lumMod val="50000"/>
                  </a:schemeClr>
                </a:solidFill>
                <a:effectLst/>
                <a:latin typeface="Roboto" panose="02000000000000000000" pitchFamily="2" charset="0"/>
              </a:rPr>
            </a:br>
            <a:endParaRPr lang="en-IN" u="sng" dirty="0">
              <a:solidFill>
                <a:schemeClr val="accent4">
                  <a:lumMod val="50000"/>
                </a:schemeClr>
              </a:solidFill>
            </a:endParaRPr>
          </a:p>
        </p:txBody>
      </p:sp>
      <p:pic>
        <p:nvPicPr>
          <p:cNvPr id="5" name="Picture 4">
            <a:extLst>
              <a:ext uri="{FF2B5EF4-FFF2-40B4-BE49-F238E27FC236}">
                <a16:creationId xmlns:a16="http://schemas.microsoft.com/office/drawing/2014/main" id="{65BEE529-9BA9-7703-4285-D736F05C0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5" y="1113180"/>
            <a:ext cx="11433410" cy="6084322"/>
          </a:xfrm>
          <a:prstGeom prst="rect">
            <a:avLst/>
          </a:prstGeom>
        </p:spPr>
      </p:pic>
    </p:spTree>
    <p:extLst>
      <p:ext uri="{BB962C8B-B14F-4D97-AF65-F5344CB8AC3E}">
        <p14:creationId xmlns:p14="http://schemas.microsoft.com/office/powerpoint/2010/main" val="117726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9185-6291-9CBD-443C-F2C5C6EA068A}"/>
              </a:ext>
            </a:extLst>
          </p:cNvPr>
          <p:cNvSpPr>
            <a:spLocks noGrp="1"/>
          </p:cNvSpPr>
          <p:nvPr>
            <p:ph type="title"/>
          </p:nvPr>
        </p:nvSpPr>
        <p:spPr>
          <a:xfrm>
            <a:off x="0" y="1"/>
            <a:ext cx="10515600" cy="955039"/>
          </a:xfrm>
        </p:spPr>
        <p:txBody>
          <a:bodyPr>
            <a:normAutofit fontScale="90000"/>
          </a:bodyPr>
          <a:lstStyle/>
          <a:p>
            <a:r>
              <a:rPr lang="en-US" sz="2400" b="0" i="0" u="sng" strike="noStrike" dirty="0">
                <a:solidFill>
                  <a:schemeClr val="accent4">
                    <a:lumMod val="50000"/>
                  </a:schemeClr>
                </a:solidFill>
                <a:effectLst/>
                <a:latin typeface="Arial" panose="020B0604020202020204" pitchFamily="34" charset="0"/>
              </a:rPr>
              <a:t>1.Product Popularity:  Least popular products based on sales data</a:t>
            </a:r>
            <a:r>
              <a:rPr lang="en-US" sz="1800" b="0" i="0" u="none" strike="noStrike" dirty="0">
                <a:solidFill>
                  <a:schemeClr val="accent4">
                    <a:lumMod val="50000"/>
                  </a:schemeClr>
                </a:solidFill>
                <a:effectLst/>
                <a:latin typeface="Arial" panose="020B0604020202020204" pitchFamily="34" charset="0"/>
              </a:rPr>
              <a:t>.</a:t>
            </a:r>
            <a:br>
              <a:rPr lang="en-US" sz="1800" b="0" i="0" u="none" strike="noStrike" dirty="0">
                <a:solidFill>
                  <a:schemeClr val="accent4">
                    <a:lumMod val="50000"/>
                  </a:schemeClr>
                </a:solidFill>
                <a:effectLst/>
                <a:latin typeface="Arial" panose="020B0604020202020204" pitchFamily="34" charset="0"/>
              </a:rPr>
            </a:br>
            <a:endParaRPr lang="en-IN" dirty="0">
              <a:solidFill>
                <a:schemeClr val="accent4">
                  <a:lumMod val="50000"/>
                </a:schemeClr>
              </a:solidFill>
            </a:endParaRPr>
          </a:p>
        </p:txBody>
      </p:sp>
      <p:pic>
        <p:nvPicPr>
          <p:cNvPr id="4" name="Picture 3">
            <a:extLst>
              <a:ext uri="{FF2B5EF4-FFF2-40B4-BE49-F238E27FC236}">
                <a16:creationId xmlns:a16="http://schemas.microsoft.com/office/drawing/2014/main" id="{339D352E-BE44-AA59-401C-798221AACE26}"/>
              </a:ext>
            </a:extLst>
          </p:cNvPr>
          <p:cNvPicPr>
            <a:picLocks noChangeAspect="1"/>
          </p:cNvPicPr>
          <p:nvPr/>
        </p:nvPicPr>
        <p:blipFill>
          <a:blip r:embed="rId2">
            <a:extLst>
              <a:ext uri="{28A0092B-C50C-407E-A947-70E740481C1C}">
                <a14:useLocalDpi xmlns:a14="http://schemas.microsoft.com/office/drawing/2010/main" val="0"/>
              </a:ext>
            </a:extLst>
          </a:blip>
          <a:srcRect l="10417" t="23260" r="29583" b="16443"/>
          <a:stretch/>
        </p:blipFill>
        <p:spPr>
          <a:xfrm>
            <a:off x="0" y="625102"/>
            <a:ext cx="12019280" cy="6146799"/>
          </a:xfrm>
          <a:prstGeom prst="rect">
            <a:avLst/>
          </a:prstGeom>
        </p:spPr>
      </p:pic>
    </p:spTree>
    <p:extLst>
      <p:ext uri="{BB962C8B-B14F-4D97-AF65-F5344CB8AC3E}">
        <p14:creationId xmlns:p14="http://schemas.microsoft.com/office/powerpoint/2010/main" val="3086463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E830F-D6A4-5A5A-C2A1-78A9D4125BDD}"/>
              </a:ext>
            </a:extLst>
          </p:cNvPr>
          <p:cNvSpPr txBox="1"/>
          <p:nvPr/>
        </p:nvSpPr>
        <p:spPr>
          <a:xfrm>
            <a:off x="-81280" y="0"/>
            <a:ext cx="12273280" cy="3539430"/>
          </a:xfrm>
          <a:prstGeom prst="rect">
            <a:avLst/>
          </a:prstGeom>
          <a:noFill/>
        </p:spPr>
        <p:txBody>
          <a:bodyPr wrap="square">
            <a:spAutoFit/>
          </a:bodyPr>
          <a:lstStyle/>
          <a:p>
            <a:r>
              <a:rPr lang="en-IN" sz="2800" dirty="0">
                <a:highlight>
                  <a:srgbClr val="FFFF00"/>
                </a:highlight>
              </a:rPr>
              <a:t>Insight</a:t>
            </a:r>
            <a:r>
              <a:rPr lang="en-IN" sz="2800" dirty="0"/>
              <a:t>: </a:t>
            </a:r>
            <a:r>
              <a:rPr lang="en-IN" sz="2800" u="sng" dirty="0">
                <a:solidFill>
                  <a:schemeClr val="accent4">
                    <a:lumMod val="50000"/>
                  </a:schemeClr>
                </a:solidFill>
              </a:rPr>
              <a:t>Certain products consistently underperform based on sales.</a:t>
            </a:r>
          </a:p>
          <a:p>
            <a:endParaRPr lang="en-IN" sz="2800" u="sng" dirty="0">
              <a:solidFill>
                <a:schemeClr val="accent4">
                  <a:lumMod val="50000"/>
                </a:schemeClr>
              </a:solidFill>
            </a:endParaRPr>
          </a:p>
          <a:p>
            <a:endParaRPr lang="en-IN" sz="2800" dirty="0"/>
          </a:p>
          <a:p>
            <a:r>
              <a:rPr lang="en-IN" sz="2800" dirty="0">
                <a:highlight>
                  <a:srgbClr val="FFFF00"/>
                </a:highlight>
              </a:rPr>
              <a:t>Recommendation</a:t>
            </a:r>
            <a:r>
              <a:rPr lang="en-IN" sz="2800" dirty="0"/>
              <a:t>: </a:t>
            </a:r>
            <a:r>
              <a:rPr lang="en-IN" sz="2800" u="sng" dirty="0">
                <a:solidFill>
                  <a:schemeClr val="accent4">
                    <a:lumMod val="50000"/>
                  </a:schemeClr>
                </a:solidFill>
              </a:rPr>
              <a:t>Reevaluate the product mix and phase out or revamp the least popular products. Consider redistributing inventory of underperforming products to regions where they may perform better based on local demand. </a:t>
            </a:r>
          </a:p>
          <a:p>
            <a:endParaRPr lang="en-IN" sz="2800" u="sng" dirty="0">
              <a:solidFill>
                <a:schemeClr val="accent4">
                  <a:lumMod val="50000"/>
                </a:schemeClr>
              </a:solidFill>
            </a:endParaRPr>
          </a:p>
          <a:p>
            <a:r>
              <a:rPr lang="en-IN" sz="2800" u="sng" dirty="0">
                <a:solidFill>
                  <a:schemeClr val="accent4">
                    <a:lumMod val="50000"/>
                  </a:schemeClr>
                </a:solidFill>
              </a:rPr>
              <a:t>Focus R&amp;D efforts on developing more products in top-performing categories</a:t>
            </a:r>
            <a:r>
              <a:rPr lang="en-IN" sz="2800" dirty="0"/>
              <a:t>.</a:t>
            </a:r>
          </a:p>
        </p:txBody>
      </p:sp>
    </p:spTree>
    <p:extLst>
      <p:ext uri="{BB962C8B-B14F-4D97-AF65-F5344CB8AC3E}">
        <p14:creationId xmlns:p14="http://schemas.microsoft.com/office/powerpoint/2010/main" val="363188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A277-F568-DD95-5907-11EBFDF7C9C9}"/>
              </a:ext>
            </a:extLst>
          </p:cNvPr>
          <p:cNvSpPr>
            <a:spLocks noGrp="1"/>
          </p:cNvSpPr>
          <p:nvPr>
            <p:ph type="title"/>
          </p:nvPr>
        </p:nvSpPr>
        <p:spPr>
          <a:xfrm>
            <a:off x="40640" y="1"/>
            <a:ext cx="12151360" cy="1229360"/>
          </a:xfrm>
        </p:spPr>
        <p:txBody>
          <a:bodyPr>
            <a:normAutofit/>
          </a:bodyPr>
          <a:lstStyle/>
          <a:p>
            <a:r>
              <a:rPr lang="en-US" sz="2400" b="0" i="0" u="sng" strike="noStrike" dirty="0">
                <a:solidFill>
                  <a:schemeClr val="accent4">
                    <a:lumMod val="50000"/>
                  </a:schemeClr>
                </a:solidFill>
                <a:effectLst/>
                <a:latin typeface="Arial" panose="020B0604020202020204" pitchFamily="34" charset="0"/>
              </a:rPr>
              <a:t>2.Profitability Analysis:  </a:t>
            </a:r>
            <a:r>
              <a:rPr lang="en-US" sz="2400" u="sng" dirty="0">
                <a:solidFill>
                  <a:schemeClr val="accent4">
                    <a:lumMod val="50000"/>
                  </a:schemeClr>
                </a:solidFill>
                <a:latin typeface="Arial" panose="020B0604020202020204" pitchFamily="34" charset="0"/>
              </a:rPr>
              <a:t>P</a:t>
            </a:r>
            <a:r>
              <a:rPr lang="en-US" sz="2400" b="0" i="0" u="sng" strike="noStrike" dirty="0">
                <a:solidFill>
                  <a:schemeClr val="accent4">
                    <a:lumMod val="50000"/>
                  </a:schemeClr>
                </a:solidFill>
                <a:effectLst/>
                <a:latin typeface="Arial" panose="020B0604020202020204" pitchFamily="34" charset="0"/>
              </a:rPr>
              <a:t>rofit margins for products by comparing unit cost and unit price</a:t>
            </a:r>
            <a:endParaRPr lang="en-IN" sz="2400" u="sng" dirty="0">
              <a:solidFill>
                <a:schemeClr val="accent4">
                  <a:lumMod val="50000"/>
                </a:schemeClr>
              </a:solidFill>
            </a:endParaRPr>
          </a:p>
        </p:txBody>
      </p:sp>
      <p:pic>
        <p:nvPicPr>
          <p:cNvPr id="4" name="Picture 3">
            <a:extLst>
              <a:ext uri="{FF2B5EF4-FFF2-40B4-BE49-F238E27FC236}">
                <a16:creationId xmlns:a16="http://schemas.microsoft.com/office/drawing/2014/main" id="{4BC68E4C-A065-1FC3-466B-D52C7D29B135}"/>
              </a:ext>
            </a:extLst>
          </p:cNvPr>
          <p:cNvPicPr>
            <a:picLocks noChangeAspect="1"/>
          </p:cNvPicPr>
          <p:nvPr/>
        </p:nvPicPr>
        <p:blipFill>
          <a:blip r:embed="rId2">
            <a:extLst>
              <a:ext uri="{28A0092B-C50C-407E-A947-70E740481C1C}">
                <a14:useLocalDpi xmlns:a14="http://schemas.microsoft.com/office/drawing/2010/main" val="0"/>
              </a:ext>
            </a:extLst>
          </a:blip>
          <a:srcRect l="4667" t="22667" r="34833" b="15852"/>
          <a:stretch/>
        </p:blipFill>
        <p:spPr>
          <a:xfrm>
            <a:off x="40640" y="995679"/>
            <a:ext cx="12151360" cy="5862319"/>
          </a:xfrm>
          <a:prstGeom prst="rect">
            <a:avLst/>
          </a:prstGeom>
        </p:spPr>
      </p:pic>
    </p:spTree>
    <p:extLst>
      <p:ext uri="{BB962C8B-B14F-4D97-AF65-F5344CB8AC3E}">
        <p14:creationId xmlns:p14="http://schemas.microsoft.com/office/powerpoint/2010/main" val="3930175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60EF5-6AA2-83C8-4A6D-B83F49240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2" y="0"/>
            <a:ext cx="10469436" cy="6786880"/>
          </a:xfrm>
          <a:prstGeom prst="rect">
            <a:avLst/>
          </a:prstGeom>
        </p:spPr>
      </p:pic>
    </p:spTree>
    <p:extLst>
      <p:ext uri="{BB962C8B-B14F-4D97-AF65-F5344CB8AC3E}">
        <p14:creationId xmlns:p14="http://schemas.microsoft.com/office/powerpoint/2010/main" val="259056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9A07F-F539-8250-FFBC-16EFE92AD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
            <a:ext cx="11383113" cy="6339839"/>
          </a:xfrm>
          <a:prstGeom prst="rect">
            <a:avLst/>
          </a:prstGeom>
        </p:spPr>
      </p:pic>
    </p:spTree>
    <p:extLst>
      <p:ext uri="{BB962C8B-B14F-4D97-AF65-F5344CB8AC3E}">
        <p14:creationId xmlns:p14="http://schemas.microsoft.com/office/powerpoint/2010/main" val="102231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EDC52-52F1-DD69-5A15-5DF77C7E7BD7}"/>
              </a:ext>
            </a:extLst>
          </p:cNvPr>
          <p:cNvPicPr>
            <a:picLocks noChangeAspect="1"/>
          </p:cNvPicPr>
          <p:nvPr/>
        </p:nvPicPr>
        <p:blipFill>
          <a:blip r:embed="rId2">
            <a:extLst>
              <a:ext uri="{28A0092B-C50C-407E-A947-70E740481C1C}">
                <a14:useLocalDpi xmlns:a14="http://schemas.microsoft.com/office/drawing/2010/main" val="0"/>
              </a:ext>
            </a:extLst>
          </a:blip>
          <a:srcRect l="10500" t="23408" r="29083" b="24148"/>
          <a:stretch/>
        </p:blipFill>
        <p:spPr>
          <a:xfrm>
            <a:off x="0" y="0"/>
            <a:ext cx="12273280" cy="6858000"/>
          </a:xfrm>
          <a:prstGeom prst="rect">
            <a:avLst/>
          </a:prstGeom>
        </p:spPr>
      </p:pic>
    </p:spTree>
    <p:extLst>
      <p:ext uri="{BB962C8B-B14F-4D97-AF65-F5344CB8AC3E}">
        <p14:creationId xmlns:p14="http://schemas.microsoft.com/office/powerpoint/2010/main" val="388074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6F9E26-04AD-672B-2ABE-2EA0C5D583E2}"/>
              </a:ext>
            </a:extLst>
          </p:cNvPr>
          <p:cNvPicPr>
            <a:picLocks noChangeAspect="1"/>
          </p:cNvPicPr>
          <p:nvPr/>
        </p:nvPicPr>
        <p:blipFill>
          <a:blip r:embed="rId2">
            <a:extLst>
              <a:ext uri="{28A0092B-C50C-407E-A947-70E740481C1C}">
                <a14:useLocalDpi xmlns:a14="http://schemas.microsoft.com/office/drawing/2010/main" val="0"/>
              </a:ext>
            </a:extLst>
          </a:blip>
          <a:srcRect l="10333" t="22963" r="29083" b="23703"/>
          <a:stretch/>
        </p:blipFill>
        <p:spPr>
          <a:xfrm>
            <a:off x="-91440" y="0"/>
            <a:ext cx="11734800" cy="6461760"/>
          </a:xfrm>
          <a:prstGeom prst="rect">
            <a:avLst/>
          </a:prstGeom>
        </p:spPr>
      </p:pic>
    </p:spTree>
    <p:extLst>
      <p:ext uri="{BB962C8B-B14F-4D97-AF65-F5344CB8AC3E}">
        <p14:creationId xmlns:p14="http://schemas.microsoft.com/office/powerpoint/2010/main" val="254357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63E8D-57E1-3AD7-37D0-9F0894812ED8}"/>
              </a:ext>
            </a:extLst>
          </p:cNvPr>
          <p:cNvPicPr>
            <a:picLocks noChangeAspect="1"/>
          </p:cNvPicPr>
          <p:nvPr/>
        </p:nvPicPr>
        <p:blipFill>
          <a:blip r:embed="rId2">
            <a:extLst>
              <a:ext uri="{28A0092B-C50C-407E-A947-70E740481C1C}">
                <a14:useLocalDpi xmlns:a14="http://schemas.microsoft.com/office/drawing/2010/main" val="0"/>
              </a:ext>
            </a:extLst>
          </a:blip>
          <a:srcRect l="10598" t="22962" r="29348" b="23852"/>
          <a:stretch/>
        </p:blipFill>
        <p:spPr>
          <a:xfrm>
            <a:off x="0" y="0"/>
            <a:ext cx="12192000" cy="6786880"/>
          </a:xfrm>
          <a:prstGeom prst="rect">
            <a:avLst/>
          </a:prstGeom>
        </p:spPr>
      </p:pic>
    </p:spTree>
    <p:extLst>
      <p:ext uri="{BB962C8B-B14F-4D97-AF65-F5344CB8AC3E}">
        <p14:creationId xmlns:p14="http://schemas.microsoft.com/office/powerpoint/2010/main" val="445394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615384-2F07-A99D-8680-C3592FB11820}"/>
              </a:ext>
            </a:extLst>
          </p:cNvPr>
          <p:cNvPicPr>
            <a:picLocks noChangeAspect="1"/>
          </p:cNvPicPr>
          <p:nvPr/>
        </p:nvPicPr>
        <p:blipFill>
          <a:blip r:embed="rId2">
            <a:extLst>
              <a:ext uri="{28A0092B-C50C-407E-A947-70E740481C1C}">
                <a14:useLocalDpi xmlns:a14="http://schemas.microsoft.com/office/drawing/2010/main" val="0"/>
              </a:ext>
            </a:extLst>
          </a:blip>
          <a:srcRect l="4500" t="22815" r="34833" b="16445"/>
          <a:stretch/>
        </p:blipFill>
        <p:spPr>
          <a:xfrm>
            <a:off x="-81280" y="0"/>
            <a:ext cx="12273280" cy="6858000"/>
          </a:xfrm>
          <a:prstGeom prst="rect">
            <a:avLst/>
          </a:prstGeom>
        </p:spPr>
      </p:pic>
    </p:spTree>
    <p:extLst>
      <p:ext uri="{BB962C8B-B14F-4D97-AF65-F5344CB8AC3E}">
        <p14:creationId xmlns:p14="http://schemas.microsoft.com/office/powerpoint/2010/main" val="299691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FF904-DBAA-4844-42CE-3E7936F961EB}"/>
              </a:ext>
            </a:extLst>
          </p:cNvPr>
          <p:cNvSpPr txBox="1"/>
          <p:nvPr/>
        </p:nvSpPr>
        <p:spPr>
          <a:xfrm>
            <a:off x="-91440" y="150336"/>
            <a:ext cx="12151360" cy="6776599"/>
          </a:xfrm>
          <a:prstGeom prst="rect">
            <a:avLst/>
          </a:prstGeom>
          <a:noFill/>
        </p:spPr>
        <p:txBody>
          <a:bodyPr wrap="square">
            <a:spAutoFit/>
          </a:bodyPr>
          <a:lstStyle/>
          <a:p>
            <a:r>
              <a:rPr lang="en-IN" sz="2400" dirty="0">
                <a:highlight>
                  <a:srgbClr val="008000"/>
                </a:highlight>
              </a:rPr>
              <a:t>Insight</a:t>
            </a:r>
            <a:r>
              <a:rPr lang="en-IN" sz="2400" dirty="0"/>
              <a:t>: </a:t>
            </a:r>
            <a:r>
              <a:rPr lang="en-IN" sz="2400" u="sng" dirty="0">
                <a:solidFill>
                  <a:schemeClr val="accent4">
                    <a:lumMod val="50000"/>
                  </a:schemeClr>
                </a:solidFill>
              </a:rPr>
              <a:t>Variability in product profitability</a:t>
            </a:r>
            <a:r>
              <a:rPr lang="en-IN" sz="2400" dirty="0"/>
              <a:t>.</a:t>
            </a:r>
          </a:p>
          <a:p>
            <a:endParaRPr lang="en-IN" sz="2400" dirty="0"/>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Top 10 least product are mostly the floor lamps , Wall lamp, Desk lamp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On the basis of the highest profit made by the product with respect to the sales DVD 60 L20 SILVER 0.6K unit sold with 9.5K profit , followed by DVD 60 L20 BLACK 0.6K Unit Sold with 8.6K profit, DVD 60 L20 RED 0.6K  with 8.3K profit.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Brand </a:t>
            </a:r>
            <a:r>
              <a:rPr lang="en-US" sz="1800"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'Contoso'  has the highest profit margin among all the products that company have 38K(sum of profit margin in %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Fabrikam</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(15k)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Litware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(14k)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Proseware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'(13k )  'Southridge Video'(10k)   'Adventure Work’(10k)  'Wide World Importers'(9k)   'A. Datum'(8k)    'The Phone Company'(8k) 'Tailspin Toys'(7k)  'Northwind Traders' (3k)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Total sales by a brand </a:t>
            </a:r>
            <a:r>
              <a:rPr lang="en-US" sz="1800"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'Contoso'  has the highest sales among all the products that company have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(50k), 'Wide World Importers'(27k), 'Southridge Video'(25k), 'Adventure Works'(20k), 'The Phone Company'(19k), 'Tailspin Toys'(17k),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Fabrikam</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(11k),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Proseware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'(9k), 'Northwind Traders'(8k), 'A. Datum'(6k),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Litware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(5k).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The profit made by a brand across all the products they have    'Adventure Work’(6.9Million), Contoso (6.3 Million), Wide World Importer(5.4 Million),</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Fabrikam</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(4.1 Million), The Phone Company(3.1 Million),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Proseware</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(1.9million)</a:t>
            </a:r>
          </a:p>
          <a:p>
            <a:pPr>
              <a:lnSpc>
                <a:spcPct val="107000"/>
              </a:lnSpc>
              <a:spcAft>
                <a:spcPts val="800"/>
              </a:spcAft>
            </a:pPr>
            <a:r>
              <a:rPr lang="en-US" u="sng" kern="100" dirty="0">
                <a:latin typeface="Calibri" panose="020F0502020204030204" pitchFamily="34" charset="0"/>
                <a:ea typeface="Calibri" panose="020F0502020204030204" pitchFamily="34" charset="0"/>
                <a:cs typeface="Times New Roman" panose="02020603050405020304" pitchFamily="18" charset="0"/>
              </a:rPr>
              <a:t>Contoso brand has the highest no. of products(710) but the brand making highest profit is Adventure Work it is because Contoso value of the products ,the products Adventure Work have , has the high value comparing to Contoso.</a:t>
            </a:r>
            <a:endParaRPr lang="en-IN" dirty="0"/>
          </a:p>
          <a:p>
            <a:r>
              <a:rPr lang="en-IN" sz="2400" dirty="0">
                <a:highlight>
                  <a:srgbClr val="008000"/>
                </a:highlight>
              </a:rPr>
              <a:t>Recommendation</a:t>
            </a:r>
            <a:r>
              <a:rPr lang="en-IN" sz="2400" dirty="0"/>
              <a:t>: </a:t>
            </a:r>
            <a:r>
              <a:rPr lang="en-IN" sz="2400" u="sng" dirty="0">
                <a:solidFill>
                  <a:schemeClr val="accent4">
                    <a:lumMod val="50000"/>
                  </a:schemeClr>
                </a:solidFill>
              </a:rPr>
              <a:t>For products with low profit margins, explore opportunities to reduce costs, such as through negotiations with suppliers or optimizing production processes.</a:t>
            </a:r>
          </a:p>
          <a:p>
            <a:endParaRPr lang="en-IN" sz="2400" u="sng" dirty="0">
              <a:solidFill>
                <a:schemeClr val="accent4">
                  <a:lumMod val="50000"/>
                </a:schemeClr>
              </a:solidFill>
            </a:endParaRPr>
          </a:p>
          <a:p>
            <a:r>
              <a:rPr lang="en-IN" sz="2400" u="sng" dirty="0">
                <a:solidFill>
                  <a:schemeClr val="accent4">
                    <a:lumMod val="50000"/>
                  </a:schemeClr>
                </a:solidFill>
              </a:rPr>
              <a:t> Prioritize promoting products with higher margins to maximize overall profitability.</a:t>
            </a:r>
          </a:p>
        </p:txBody>
      </p:sp>
    </p:spTree>
    <p:extLst>
      <p:ext uri="{BB962C8B-B14F-4D97-AF65-F5344CB8AC3E}">
        <p14:creationId xmlns:p14="http://schemas.microsoft.com/office/powerpoint/2010/main" val="375088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A800F5-A16C-C7A6-F8FA-858375FCE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30" y="0"/>
            <a:ext cx="11526859" cy="6695440"/>
          </a:xfrm>
          <a:prstGeom prst="rect">
            <a:avLst/>
          </a:prstGeom>
        </p:spPr>
      </p:pic>
    </p:spTree>
    <p:extLst>
      <p:ext uri="{BB962C8B-B14F-4D97-AF65-F5344CB8AC3E}">
        <p14:creationId xmlns:p14="http://schemas.microsoft.com/office/powerpoint/2010/main" val="277329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3EE-8AA6-ECC8-0656-9BC0F4D7FEFF}"/>
              </a:ext>
            </a:extLst>
          </p:cNvPr>
          <p:cNvSpPr>
            <a:spLocks noGrp="1"/>
          </p:cNvSpPr>
          <p:nvPr>
            <p:ph type="title"/>
          </p:nvPr>
        </p:nvSpPr>
        <p:spPr>
          <a:xfrm>
            <a:off x="10160" y="1"/>
            <a:ext cx="12192000" cy="1076960"/>
          </a:xfrm>
        </p:spPr>
        <p:txBody>
          <a:bodyPr/>
          <a:lstStyle/>
          <a:p>
            <a:r>
              <a:rPr lang="en-US" sz="2400" b="0" i="0" u="sng" strike="noStrike" dirty="0">
                <a:solidFill>
                  <a:schemeClr val="accent4">
                    <a:lumMod val="50000"/>
                  </a:schemeClr>
                </a:solidFill>
                <a:effectLst/>
                <a:latin typeface="Arial" panose="020B0604020202020204" pitchFamily="34" charset="0"/>
              </a:rPr>
              <a:t>3.Category Analysis:  </a:t>
            </a:r>
            <a:r>
              <a:rPr lang="en-US" sz="2400" u="sng" dirty="0">
                <a:solidFill>
                  <a:schemeClr val="accent4">
                    <a:lumMod val="50000"/>
                  </a:schemeClr>
                </a:solidFill>
                <a:latin typeface="Arial" panose="020B0604020202020204" pitchFamily="34" charset="0"/>
              </a:rPr>
              <a:t>S</a:t>
            </a:r>
            <a:r>
              <a:rPr lang="en-US" sz="2400" b="0" i="0" u="sng" strike="noStrike" dirty="0">
                <a:solidFill>
                  <a:schemeClr val="accent4">
                    <a:lumMod val="50000"/>
                  </a:schemeClr>
                </a:solidFill>
                <a:effectLst/>
                <a:latin typeface="Arial" panose="020B0604020202020204" pitchFamily="34" charset="0"/>
              </a:rPr>
              <a:t>ales performance across different product categories and subcategories</a:t>
            </a:r>
            <a:r>
              <a:rPr lang="en-US" sz="1800" b="0" i="0" u="none" strike="noStrike" dirty="0">
                <a:solidFill>
                  <a:srgbClr val="0D0D0D"/>
                </a:solidFill>
                <a:effectLst/>
                <a:latin typeface="Arial" panose="020B0604020202020204" pitchFamily="34" charset="0"/>
              </a:rPr>
              <a:t>.</a:t>
            </a:r>
            <a:endParaRPr lang="en-IN" dirty="0"/>
          </a:p>
        </p:txBody>
      </p:sp>
      <p:pic>
        <p:nvPicPr>
          <p:cNvPr id="4" name="Picture 3">
            <a:extLst>
              <a:ext uri="{FF2B5EF4-FFF2-40B4-BE49-F238E27FC236}">
                <a16:creationId xmlns:a16="http://schemas.microsoft.com/office/drawing/2014/main" id="{7916554D-B1D8-180F-4EA6-34B4AF0BB160}"/>
              </a:ext>
            </a:extLst>
          </p:cNvPr>
          <p:cNvPicPr>
            <a:picLocks noChangeAspect="1"/>
          </p:cNvPicPr>
          <p:nvPr/>
        </p:nvPicPr>
        <p:blipFill>
          <a:blip r:embed="rId2">
            <a:extLst>
              <a:ext uri="{28A0092B-C50C-407E-A947-70E740481C1C}">
                <a14:useLocalDpi xmlns:a14="http://schemas.microsoft.com/office/drawing/2010/main" val="0"/>
              </a:ext>
            </a:extLst>
          </a:blip>
          <a:srcRect l="10500" t="23407" r="29250" b="15556"/>
          <a:stretch/>
        </p:blipFill>
        <p:spPr>
          <a:xfrm>
            <a:off x="0" y="1005839"/>
            <a:ext cx="12192000" cy="5852159"/>
          </a:xfrm>
          <a:prstGeom prst="rect">
            <a:avLst/>
          </a:prstGeom>
        </p:spPr>
      </p:pic>
    </p:spTree>
    <p:extLst>
      <p:ext uri="{BB962C8B-B14F-4D97-AF65-F5344CB8AC3E}">
        <p14:creationId xmlns:p14="http://schemas.microsoft.com/office/powerpoint/2010/main" val="3819841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F07208-1800-8F07-F81D-4AF2A84EED77}"/>
              </a:ext>
            </a:extLst>
          </p:cNvPr>
          <p:cNvPicPr>
            <a:picLocks noChangeAspect="1"/>
          </p:cNvPicPr>
          <p:nvPr/>
        </p:nvPicPr>
        <p:blipFill>
          <a:blip r:embed="rId2">
            <a:extLst>
              <a:ext uri="{28A0092B-C50C-407E-A947-70E740481C1C}">
                <a14:useLocalDpi xmlns:a14="http://schemas.microsoft.com/office/drawing/2010/main" val="0"/>
              </a:ext>
            </a:extLst>
          </a:blip>
          <a:srcRect l="10667" t="23408" r="29083" b="15852"/>
          <a:stretch/>
        </p:blipFill>
        <p:spPr>
          <a:xfrm>
            <a:off x="0" y="0"/>
            <a:ext cx="12192000" cy="6858000"/>
          </a:xfrm>
          <a:prstGeom prst="rect">
            <a:avLst/>
          </a:prstGeom>
        </p:spPr>
      </p:pic>
    </p:spTree>
    <p:extLst>
      <p:ext uri="{BB962C8B-B14F-4D97-AF65-F5344CB8AC3E}">
        <p14:creationId xmlns:p14="http://schemas.microsoft.com/office/powerpoint/2010/main" val="792976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84DDC-6E56-3295-A961-69B6EFAC2792}"/>
              </a:ext>
            </a:extLst>
          </p:cNvPr>
          <p:cNvSpPr txBox="1"/>
          <p:nvPr/>
        </p:nvSpPr>
        <p:spPr>
          <a:xfrm>
            <a:off x="0" y="0"/>
            <a:ext cx="12192000" cy="3970318"/>
          </a:xfrm>
          <a:prstGeom prst="rect">
            <a:avLst/>
          </a:prstGeom>
          <a:noFill/>
        </p:spPr>
        <p:txBody>
          <a:bodyPr wrap="square">
            <a:spAutoFit/>
          </a:bodyPr>
          <a:lstStyle/>
          <a:p>
            <a:r>
              <a:rPr lang="en-IN" sz="2800" dirty="0">
                <a:highlight>
                  <a:srgbClr val="FFFF00"/>
                </a:highlight>
              </a:rPr>
              <a:t>Insight</a:t>
            </a:r>
            <a:r>
              <a:rPr lang="en-IN" sz="2800" dirty="0"/>
              <a:t>: </a:t>
            </a:r>
            <a:r>
              <a:rPr lang="en-IN" sz="2800" u="sng" dirty="0">
                <a:solidFill>
                  <a:schemeClr val="accent4">
                    <a:lumMod val="50000"/>
                  </a:schemeClr>
                </a:solidFill>
              </a:rPr>
              <a:t>Differences in performance across categories and subcategories.</a:t>
            </a:r>
          </a:p>
          <a:p>
            <a:endParaRPr lang="en-IN" sz="2800" dirty="0"/>
          </a:p>
          <a:p>
            <a:endParaRPr lang="en-IN" sz="2800" dirty="0"/>
          </a:p>
          <a:p>
            <a:endParaRPr lang="en-IN" sz="2800" dirty="0"/>
          </a:p>
          <a:p>
            <a:r>
              <a:rPr lang="en-IN" sz="2800" dirty="0">
                <a:highlight>
                  <a:srgbClr val="FFFF00"/>
                </a:highlight>
              </a:rPr>
              <a:t>Recommendation</a:t>
            </a:r>
            <a:r>
              <a:rPr lang="en-IN" sz="2800" u="sng" dirty="0">
                <a:solidFill>
                  <a:schemeClr val="accent4">
                    <a:lumMod val="50000"/>
                  </a:schemeClr>
                </a:solidFill>
              </a:rPr>
              <a:t>: Invest in expanding product lines within high-performing categories. </a:t>
            </a:r>
          </a:p>
          <a:p>
            <a:r>
              <a:rPr lang="en-IN" sz="2800" u="sng" dirty="0">
                <a:solidFill>
                  <a:schemeClr val="accent4">
                    <a:lumMod val="50000"/>
                  </a:schemeClr>
                </a:solidFill>
              </a:rPr>
              <a:t>For underperforming categories, conduct further market research to determine customer preferences, and consider introducing new subcategories or discontinuing underperforming ones.</a:t>
            </a:r>
          </a:p>
        </p:txBody>
      </p:sp>
    </p:spTree>
    <p:extLst>
      <p:ext uri="{BB962C8B-B14F-4D97-AF65-F5344CB8AC3E}">
        <p14:creationId xmlns:p14="http://schemas.microsoft.com/office/powerpoint/2010/main" val="292467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13E3-9918-2B54-FDA5-60AC09C3C8F2}"/>
              </a:ext>
            </a:extLst>
          </p:cNvPr>
          <p:cNvSpPr>
            <a:spLocks noGrp="1"/>
          </p:cNvSpPr>
          <p:nvPr>
            <p:ph type="title"/>
          </p:nvPr>
        </p:nvSpPr>
        <p:spPr>
          <a:xfrm>
            <a:off x="1484311" y="1524000"/>
            <a:ext cx="10018713" cy="4236720"/>
          </a:xfrm>
        </p:spPr>
        <p:txBody>
          <a:bodyPr/>
          <a:lstStyle/>
          <a:p>
            <a:r>
              <a:rPr lang="en-IN" sz="6000" b="1" i="0" u="none" strike="noStrike" dirty="0">
                <a:solidFill>
                  <a:srgbClr val="C00000"/>
                </a:solidFill>
                <a:effectLst/>
                <a:latin typeface="Arial" panose="020B0604020202020204" pitchFamily="34" charset="0"/>
              </a:rPr>
              <a:t>Store Analysis</a:t>
            </a:r>
            <a:br>
              <a:rPr lang="en-IN" sz="1800" b="1" i="0" u="none" strike="noStrike"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1209243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054E-03AE-1F98-3593-416B90CC1E67}"/>
              </a:ext>
            </a:extLst>
          </p:cNvPr>
          <p:cNvSpPr>
            <a:spLocks noGrp="1"/>
          </p:cNvSpPr>
          <p:nvPr>
            <p:ph type="title"/>
          </p:nvPr>
        </p:nvSpPr>
        <p:spPr>
          <a:xfrm>
            <a:off x="0" y="1"/>
            <a:ext cx="12192000" cy="1036320"/>
          </a:xfrm>
        </p:spPr>
        <p:txBody>
          <a:bodyPr>
            <a:normAutofit fontScale="90000"/>
          </a:bodyPr>
          <a:lstStyle/>
          <a:p>
            <a:r>
              <a:rPr lang="en-US" sz="2400" b="0" i="0" u="sng" strike="noStrike" dirty="0">
                <a:solidFill>
                  <a:schemeClr val="accent4">
                    <a:lumMod val="50000"/>
                  </a:schemeClr>
                </a:solidFill>
                <a:effectLst/>
                <a:latin typeface="Arial" panose="020B0604020202020204" pitchFamily="34" charset="0"/>
              </a:rPr>
              <a:t>1.Store Performance: Evaluate store performance based on sales, size (square meters), and operational data (open date)</a:t>
            </a:r>
            <a:r>
              <a:rPr lang="en-US" sz="1800" b="0" i="0" u="sng" strike="noStrike" dirty="0">
                <a:solidFill>
                  <a:srgbClr val="000000"/>
                </a:solidFill>
                <a:effectLst/>
                <a:latin typeface="Arial" panose="020B0604020202020204" pitchFamily="34" charset="0"/>
              </a:rPr>
              <a:t> ,</a:t>
            </a:r>
            <a:r>
              <a:rPr lang="en-US" sz="2700" b="0" i="0" u="sng" strike="noStrike" dirty="0">
                <a:solidFill>
                  <a:schemeClr val="accent4">
                    <a:lumMod val="50000"/>
                  </a:schemeClr>
                </a:solidFill>
                <a:effectLst/>
                <a:latin typeface="Arial" panose="020B0604020202020204" pitchFamily="34" charset="0"/>
              </a:rPr>
              <a:t>sales by store location to identify high-performing regions</a:t>
            </a:r>
            <a:r>
              <a:rPr lang="en-US" sz="1800" b="0" i="0" u="sng" strike="noStrike" dirty="0">
                <a:solidFill>
                  <a:srgbClr val="000000"/>
                </a:solidFill>
                <a:effectLst/>
                <a:latin typeface="Arial" panose="020B0604020202020204" pitchFamily="34" charset="0"/>
              </a:rPr>
              <a:t>.</a:t>
            </a:r>
            <a:br>
              <a:rPr lang="en-US" sz="1800" b="0" i="0" u="sng" strike="noStrike" dirty="0">
                <a:solidFill>
                  <a:srgbClr val="000000"/>
                </a:solidFill>
                <a:effectLst/>
                <a:latin typeface="Arial" panose="020B0604020202020204" pitchFamily="34" charset="0"/>
              </a:rPr>
            </a:br>
            <a:endParaRPr lang="en-IN" sz="2400" u="sng" dirty="0">
              <a:solidFill>
                <a:schemeClr val="accent4">
                  <a:lumMod val="50000"/>
                </a:schemeClr>
              </a:solidFill>
            </a:endParaRPr>
          </a:p>
        </p:txBody>
      </p:sp>
      <p:pic>
        <p:nvPicPr>
          <p:cNvPr id="4" name="Picture 3">
            <a:extLst>
              <a:ext uri="{FF2B5EF4-FFF2-40B4-BE49-F238E27FC236}">
                <a16:creationId xmlns:a16="http://schemas.microsoft.com/office/drawing/2014/main" id="{0F31081F-DE52-7B7B-1030-149E4C4A790F}"/>
              </a:ext>
            </a:extLst>
          </p:cNvPr>
          <p:cNvPicPr>
            <a:picLocks noChangeAspect="1"/>
          </p:cNvPicPr>
          <p:nvPr/>
        </p:nvPicPr>
        <p:blipFill>
          <a:blip r:embed="rId2">
            <a:extLst>
              <a:ext uri="{28A0092B-C50C-407E-A947-70E740481C1C}">
                <a14:useLocalDpi xmlns:a14="http://schemas.microsoft.com/office/drawing/2010/main" val="0"/>
              </a:ext>
            </a:extLst>
          </a:blip>
          <a:srcRect l="10417" t="23112" r="35666" b="33185"/>
          <a:stretch/>
        </p:blipFill>
        <p:spPr>
          <a:xfrm>
            <a:off x="121920" y="1036321"/>
            <a:ext cx="11724640" cy="5364479"/>
          </a:xfrm>
          <a:prstGeom prst="rect">
            <a:avLst/>
          </a:prstGeom>
        </p:spPr>
      </p:pic>
    </p:spTree>
    <p:extLst>
      <p:ext uri="{BB962C8B-B14F-4D97-AF65-F5344CB8AC3E}">
        <p14:creationId xmlns:p14="http://schemas.microsoft.com/office/powerpoint/2010/main" val="131768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F9A19-E8D3-E3D4-0CB9-9DA0827C53EC}"/>
              </a:ext>
            </a:extLst>
          </p:cNvPr>
          <p:cNvSpPr txBox="1"/>
          <p:nvPr/>
        </p:nvSpPr>
        <p:spPr>
          <a:xfrm>
            <a:off x="101600" y="0"/>
            <a:ext cx="12192000" cy="5447645"/>
          </a:xfrm>
          <a:prstGeom prst="rect">
            <a:avLst/>
          </a:prstGeom>
          <a:noFill/>
        </p:spPr>
        <p:txBody>
          <a:bodyPr wrap="square">
            <a:spAutoFit/>
          </a:bodyPr>
          <a:lstStyle/>
          <a:p>
            <a:pPr marL="342900" indent="-342900">
              <a:buAutoNum type="alphaUcPeriod"/>
            </a:pPr>
            <a:r>
              <a:rPr lang="en-IN" sz="2800" dirty="0">
                <a:highlight>
                  <a:srgbClr val="FFFF00"/>
                </a:highlight>
              </a:rPr>
              <a:t>Store Performance: Sales and Size Correlation</a:t>
            </a:r>
          </a:p>
          <a:p>
            <a:endParaRPr lang="en-IN" dirty="0"/>
          </a:p>
          <a:p>
            <a:r>
              <a:rPr lang="en-IN" sz="2000" dirty="0">
                <a:highlight>
                  <a:srgbClr val="00FF00"/>
                </a:highlight>
              </a:rPr>
              <a:t>Insight</a:t>
            </a:r>
            <a:r>
              <a:rPr lang="en-IN" sz="2000" dirty="0"/>
              <a:t>: </a:t>
            </a:r>
            <a:r>
              <a:rPr lang="en-IN" sz="2000" u="sng" dirty="0">
                <a:solidFill>
                  <a:schemeClr val="accent4">
                    <a:lumMod val="50000"/>
                  </a:schemeClr>
                </a:solidFill>
              </a:rPr>
              <a:t>Store performance varies with size and sales.</a:t>
            </a:r>
          </a:p>
          <a:p>
            <a:endParaRPr lang="en-IN" sz="2000" dirty="0"/>
          </a:p>
          <a:p>
            <a:r>
              <a:rPr lang="en-IN" sz="2000" dirty="0">
                <a:highlight>
                  <a:srgbClr val="00FF00"/>
                </a:highlight>
              </a:rPr>
              <a:t>Recommendation</a:t>
            </a:r>
            <a:r>
              <a:rPr lang="en-IN" sz="2000" dirty="0"/>
              <a:t>: </a:t>
            </a:r>
            <a:r>
              <a:rPr lang="en-IN" sz="2000" u="sng" dirty="0">
                <a:solidFill>
                  <a:schemeClr val="accent4">
                    <a:lumMod val="50000"/>
                  </a:schemeClr>
                </a:solidFill>
              </a:rPr>
              <a:t>Consider expanding the size of high-performing stores to accommodate more inventory and drive higher sales. </a:t>
            </a:r>
          </a:p>
          <a:p>
            <a:r>
              <a:rPr lang="en-IN" sz="2000" u="sng" dirty="0">
                <a:solidFill>
                  <a:schemeClr val="accent4">
                    <a:lumMod val="50000"/>
                  </a:schemeClr>
                </a:solidFill>
              </a:rPr>
              <a:t>For underperforming larger stores, explore downsizing or optimizing the product layout to enhance efficiency and profitability.</a:t>
            </a:r>
          </a:p>
          <a:p>
            <a:endParaRPr lang="en-IN" dirty="0"/>
          </a:p>
          <a:p>
            <a:pPr marL="342900" indent="-342900">
              <a:buAutoNum type="alphaUcPeriod"/>
            </a:pPr>
            <a:endParaRPr lang="en-IN" dirty="0"/>
          </a:p>
          <a:p>
            <a:r>
              <a:rPr lang="en-IN" sz="2800" dirty="0"/>
              <a:t>B. </a:t>
            </a:r>
            <a:r>
              <a:rPr lang="en-IN" sz="2800" dirty="0">
                <a:highlight>
                  <a:srgbClr val="FFFF00"/>
                </a:highlight>
              </a:rPr>
              <a:t>Store Location Performance  </a:t>
            </a:r>
          </a:p>
          <a:p>
            <a:endParaRPr lang="en-IN" dirty="0"/>
          </a:p>
          <a:p>
            <a:r>
              <a:rPr lang="en-IN" sz="2000" dirty="0">
                <a:highlight>
                  <a:srgbClr val="00FF00"/>
                </a:highlight>
              </a:rPr>
              <a:t>Insight</a:t>
            </a:r>
            <a:r>
              <a:rPr lang="en-IN" sz="2000" dirty="0"/>
              <a:t>: </a:t>
            </a:r>
            <a:r>
              <a:rPr lang="en-IN" sz="2000" u="sng" dirty="0">
                <a:solidFill>
                  <a:schemeClr val="accent4">
                    <a:lumMod val="50000"/>
                  </a:schemeClr>
                </a:solidFill>
              </a:rPr>
              <a:t>Certain regions show stronger sales</a:t>
            </a:r>
            <a:r>
              <a:rPr lang="en-IN" sz="2000" dirty="0"/>
              <a:t>.</a:t>
            </a:r>
          </a:p>
          <a:p>
            <a:endParaRPr lang="en-IN" sz="2000" dirty="0"/>
          </a:p>
          <a:p>
            <a:r>
              <a:rPr lang="en-IN" sz="2000" dirty="0">
                <a:highlight>
                  <a:srgbClr val="00FF00"/>
                </a:highlight>
              </a:rPr>
              <a:t>Recommendation</a:t>
            </a:r>
            <a:r>
              <a:rPr lang="en-IN" sz="2000" dirty="0"/>
              <a:t>: </a:t>
            </a:r>
            <a:r>
              <a:rPr lang="en-IN" sz="2000" u="sng" dirty="0">
                <a:solidFill>
                  <a:schemeClr val="accent4">
                    <a:lumMod val="50000"/>
                  </a:schemeClr>
                </a:solidFill>
              </a:rPr>
              <a:t>Prioritize expansion in high-performing regions. </a:t>
            </a:r>
          </a:p>
          <a:p>
            <a:r>
              <a:rPr lang="en-IN" sz="2000" u="sng" dirty="0">
                <a:solidFill>
                  <a:schemeClr val="accent4">
                    <a:lumMod val="50000"/>
                  </a:schemeClr>
                </a:solidFill>
              </a:rPr>
              <a:t>For regions with lower sales, adjust marketing strategies to boost awareness, or reconfigure the product mix to better match local preferences.</a:t>
            </a:r>
          </a:p>
        </p:txBody>
      </p:sp>
    </p:spTree>
    <p:extLst>
      <p:ext uri="{BB962C8B-B14F-4D97-AF65-F5344CB8AC3E}">
        <p14:creationId xmlns:p14="http://schemas.microsoft.com/office/powerpoint/2010/main" val="86724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BCD8-10E0-D7A6-06AB-52A36B2DCA6E}"/>
              </a:ext>
            </a:extLst>
          </p:cNvPr>
          <p:cNvSpPr>
            <a:spLocks noGrp="1"/>
          </p:cNvSpPr>
          <p:nvPr>
            <p:ph type="title"/>
          </p:nvPr>
        </p:nvSpPr>
        <p:spPr>
          <a:xfrm>
            <a:off x="-538480" y="182880"/>
            <a:ext cx="12354560" cy="558800"/>
          </a:xfrm>
        </p:spPr>
        <p:txBody>
          <a:bodyPr>
            <a:normAutofit fontScale="90000"/>
          </a:bodyPr>
          <a:lstStyle/>
          <a:p>
            <a:r>
              <a:rPr lang="en-US" sz="2400" u="sng" dirty="0">
                <a:solidFill>
                  <a:schemeClr val="accent4">
                    <a:lumMod val="50000"/>
                  </a:schemeClr>
                </a:solidFill>
                <a:latin typeface="Arial" panose="020B0604020202020204" pitchFamily="34" charset="0"/>
              </a:rPr>
              <a:t>3.</a:t>
            </a:r>
            <a:r>
              <a:rPr lang="en-US" sz="2400" b="0" i="0" u="sng" strike="noStrike" dirty="0">
                <a:solidFill>
                  <a:schemeClr val="accent4">
                    <a:lumMod val="50000"/>
                  </a:schemeClr>
                </a:solidFill>
                <a:effectLst/>
                <a:latin typeface="Arial" panose="020B0604020202020204" pitchFamily="34" charset="0"/>
              </a:rPr>
              <a:t>Segmentation: Segment customers based on demographics , Age Group and purchasing behavior to identify key customer groups.</a:t>
            </a:r>
            <a:br>
              <a:rPr lang="en-US" sz="2400" b="0" i="0" u="sng" strike="noStrike" dirty="0">
                <a:solidFill>
                  <a:schemeClr val="accent4">
                    <a:lumMod val="50000"/>
                  </a:schemeClr>
                </a:solidFill>
                <a:effectLst/>
                <a:latin typeface="Arial" panose="020B0604020202020204" pitchFamily="34" charset="0"/>
              </a:rPr>
            </a:br>
            <a:endParaRPr lang="en-IN" sz="2400" u="sng" dirty="0">
              <a:solidFill>
                <a:schemeClr val="accent4">
                  <a:lumMod val="50000"/>
                </a:schemeClr>
              </a:solidFill>
            </a:endParaRPr>
          </a:p>
        </p:txBody>
      </p:sp>
      <p:pic>
        <p:nvPicPr>
          <p:cNvPr id="4" name="Picture 3">
            <a:extLst>
              <a:ext uri="{FF2B5EF4-FFF2-40B4-BE49-F238E27FC236}">
                <a16:creationId xmlns:a16="http://schemas.microsoft.com/office/drawing/2014/main" id="{F9DEE39E-F277-5142-57F9-32AD3CDB0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965200"/>
            <a:ext cx="12222480" cy="5140960"/>
          </a:xfrm>
          <a:prstGeom prst="rect">
            <a:avLst/>
          </a:prstGeom>
        </p:spPr>
      </p:pic>
    </p:spTree>
    <p:extLst>
      <p:ext uri="{BB962C8B-B14F-4D97-AF65-F5344CB8AC3E}">
        <p14:creationId xmlns:p14="http://schemas.microsoft.com/office/powerpoint/2010/main" val="75315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47F6-C9C2-7D4A-06B9-6798DCD295BB}"/>
              </a:ext>
            </a:extLst>
          </p:cNvPr>
          <p:cNvSpPr>
            <a:spLocks noGrp="1"/>
          </p:cNvSpPr>
          <p:nvPr>
            <p:ph type="ctrTitle"/>
          </p:nvPr>
        </p:nvSpPr>
        <p:spPr>
          <a:xfrm>
            <a:off x="0" y="0"/>
            <a:ext cx="10027920" cy="1066800"/>
          </a:xfrm>
        </p:spPr>
        <p:txBody>
          <a:bodyPr>
            <a:normAutofit/>
          </a:bodyPr>
          <a:lstStyle/>
          <a:p>
            <a:br>
              <a:rPr lang="en-US" sz="2800" dirty="0"/>
            </a:br>
            <a:r>
              <a:rPr lang="en-US" sz="2800" dirty="0"/>
              <a:t>Insight: Different age groups display distinct purchasing behaviors.</a:t>
            </a:r>
            <a:endParaRPr lang="en-IN" sz="2800" dirty="0"/>
          </a:p>
        </p:txBody>
      </p:sp>
      <p:sp>
        <p:nvSpPr>
          <p:cNvPr id="3" name="Subtitle 2">
            <a:extLst>
              <a:ext uri="{FF2B5EF4-FFF2-40B4-BE49-F238E27FC236}">
                <a16:creationId xmlns:a16="http://schemas.microsoft.com/office/drawing/2014/main" id="{DA2FEFF6-3E6C-FC52-1630-1430F24A7720}"/>
              </a:ext>
            </a:extLst>
          </p:cNvPr>
          <p:cNvSpPr>
            <a:spLocks noGrp="1"/>
          </p:cNvSpPr>
          <p:nvPr>
            <p:ph type="subTitle" idx="1"/>
          </p:nvPr>
        </p:nvSpPr>
        <p:spPr>
          <a:xfrm>
            <a:off x="0" y="1344506"/>
            <a:ext cx="12120880" cy="2648373"/>
          </a:xfrm>
        </p:spPr>
        <p:txBody>
          <a:bodyPr>
            <a:normAutofit/>
          </a:bodyPr>
          <a:lstStyle/>
          <a:p>
            <a:r>
              <a:rPr lang="en-US" sz="3200" dirty="0"/>
              <a:t>Recommendation: Segment marketing efforts based on age groups. For younger demographics with higher purchase frequency, promote tech-oriented products.</a:t>
            </a:r>
          </a:p>
          <a:p>
            <a:r>
              <a:rPr lang="en-US" sz="3200" dirty="0"/>
              <a:t> For older customers, focus on customer service and reliability</a:t>
            </a:r>
            <a:r>
              <a:rPr lang="en-US" dirty="0"/>
              <a:t>.</a:t>
            </a:r>
            <a:endParaRPr lang="en-IN" dirty="0"/>
          </a:p>
        </p:txBody>
      </p:sp>
    </p:spTree>
    <p:extLst>
      <p:ext uri="{BB962C8B-B14F-4D97-AF65-F5344CB8AC3E}">
        <p14:creationId xmlns:p14="http://schemas.microsoft.com/office/powerpoint/2010/main" val="143911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2A88-3764-2A94-7D43-4B9017B0451E}"/>
              </a:ext>
            </a:extLst>
          </p:cNvPr>
          <p:cNvSpPr>
            <a:spLocks noGrp="1"/>
          </p:cNvSpPr>
          <p:nvPr>
            <p:ph type="title"/>
          </p:nvPr>
        </p:nvSpPr>
        <p:spPr>
          <a:xfrm>
            <a:off x="0" y="0"/>
            <a:ext cx="12192000" cy="955040"/>
          </a:xfrm>
        </p:spPr>
        <p:txBody>
          <a:bodyPr>
            <a:normAutofit/>
          </a:bodyPr>
          <a:lstStyle/>
          <a:p>
            <a:r>
              <a:rPr lang="en-US" sz="2400" b="0" i="0" u="sng" strike="noStrike" dirty="0">
                <a:solidFill>
                  <a:srgbClr val="002060"/>
                </a:solidFill>
                <a:effectLst/>
                <a:latin typeface="Bahnschrift SemiBold" panose="020B0502040204020203" pitchFamily="34" charset="0"/>
              </a:rPr>
              <a:t>2.Purchase Patterns: Identify purchasing patterns such as average order value, frequency of purchases</a:t>
            </a:r>
            <a:endParaRPr lang="en-IN" u="sng" dirty="0">
              <a:solidFill>
                <a:srgbClr val="002060"/>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C28F4C2C-DF48-C4C4-DDAF-3029FD37E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37" y="1046480"/>
            <a:ext cx="12290237" cy="5717654"/>
          </a:xfrm>
          <a:prstGeom prst="rect">
            <a:avLst/>
          </a:prstGeom>
        </p:spPr>
      </p:pic>
    </p:spTree>
    <p:extLst>
      <p:ext uri="{BB962C8B-B14F-4D97-AF65-F5344CB8AC3E}">
        <p14:creationId xmlns:p14="http://schemas.microsoft.com/office/powerpoint/2010/main" val="70537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5B3285-5618-4FBD-3DCD-3E1C00812014}"/>
              </a:ext>
            </a:extLst>
          </p:cNvPr>
          <p:cNvSpPr txBox="1"/>
          <p:nvPr/>
        </p:nvSpPr>
        <p:spPr>
          <a:xfrm>
            <a:off x="0" y="274320"/>
            <a:ext cx="12100560" cy="3970318"/>
          </a:xfrm>
          <a:prstGeom prst="rect">
            <a:avLst/>
          </a:prstGeom>
          <a:noFill/>
        </p:spPr>
        <p:txBody>
          <a:bodyPr wrap="square">
            <a:spAutoFit/>
          </a:bodyPr>
          <a:lstStyle/>
          <a:p>
            <a:r>
              <a:rPr lang="en-IN" sz="2800" dirty="0">
                <a:highlight>
                  <a:srgbClr val="00FFFF"/>
                </a:highlight>
              </a:rPr>
              <a:t>Insight</a:t>
            </a:r>
            <a:r>
              <a:rPr lang="en-IN" sz="2800" dirty="0">
                <a:solidFill>
                  <a:schemeClr val="accent3">
                    <a:lumMod val="50000"/>
                  </a:schemeClr>
                </a:solidFill>
              </a:rPr>
              <a:t>: </a:t>
            </a:r>
            <a:r>
              <a:rPr lang="en-IN" sz="2800" u="sng" dirty="0">
                <a:solidFill>
                  <a:schemeClr val="accent3">
                    <a:lumMod val="50000"/>
                  </a:schemeClr>
                </a:solidFill>
              </a:rPr>
              <a:t>Variations in average order value and frequency indicate that some customer segments purchase more frequently.</a:t>
            </a:r>
          </a:p>
          <a:p>
            <a:endParaRPr lang="en-IN" sz="2800" dirty="0">
              <a:solidFill>
                <a:schemeClr val="accent3">
                  <a:lumMod val="50000"/>
                </a:schemeClr>
              </a:solidFill>
            </a:endParaRPr>
          </a:p>
          <a:p>
            <a:endParaRPr lang="en-IN" sz="2800" dirty="0"/>
          </a:p>
          <a:p>
            <a:endParaRPr lang="en-IN" sz="2800" dirty="0"/>
          </a:p>
          <a:p>
            <a:r>
              <a:rPr lang="en-IN" sz="2800" dirty="0">
                <a:highlight>
                  <a:srgbClr val="00FFFF"/>
                </a:highlight>
              </a:rPr>
              <a:t>Recommendation</a:t>
            </a:r>
            <a:r>
              <a:rPr lang="en-IN" sz="2800" dirty="0"/>
              <a:t>: </a:t>
            </a:r>
            <a:r>
              <a:rPr lang="en-IN" sz="2800" u="sng" dirty="0">
                <a:solidFill>
                  <a:schemeClr val="accent3">
                    <a:lumMod val="75000"/>
                  </a:schemeClr>
                </a:solidFill>
              </a:rPr>
              <a:t>For customers with lower frequency but high order value, introduce loyalty programs or personalized discounts to encourage more frequent purchases. </a:t>
            </a:r>
          </a:p>
          <a:p>
            <a:r>
              <a:rPr lang="en-IN" sz="2800" u="sng" dirty="0">
                <a:solidFill>
                  <a:schemeClr val="accent3">
                    <a:lumMod val="75000"/>
                  </a:schemeClr>
                </a:solidFill>
              </a:rPr>
              <a:t>For frequent buyers, introduce upselling or cross-selling strategies.</a:t>
            </a:r>
          </a:p>
        </p:txBody>
      </p:sp>
    </p:spTree>
    <p:extLst>
      <p:ext uri="{BB962C8B-B14F-4D97-AF65-F5344CB8AC3E}">
        <p14:creationId xmlns:p14="http://schemas.microsoft.com/office/powerpoint/2010/main" val="20652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C575-F4F1-0EDC-3E7A-A9DFB017D20E}"/>
              </a:ext>
            </a:extLst>
          </p:cNvPr>
          <p:cNvSpPr>
            <a:spLocks noGrp="1"/>
          </p:cNvSpPr>
          <p:nvPr>
            <p:ph type="title"/>
          </p:nvPr>
        </p:nvSpPr>
        <p:spPr>
          <a:xfrm>
            <a:off x="1484311" y="1310640"/>
            <a:ext cx="8289609" cy="3840480"/>
          </a:xfrm>
        </p:spPr>
        <p:txBody>
          <a:bodyPr>
            <a:normAutofit/>
          </a:bodyPr>
          <a:lstStyle/>
          <a:p>
            <a:r>
              <a:rPr lang="en-IN" sz="6000" dirty="0">
                <a:solidFill>
                  <a:srgbClr val="C00000"/>
                </a:solidFill>
                <a:latin typeface="Arial Black" panose="020B0A04020102020204" pitchFamily="34" charset="0"/>
              </a:rPr>
              <a:t>Sales Analysis</a:t>
            </a:r>
          </a:p>
        </p:txBody>
      </p:sp>
    </p:spTree>
    <p:extLst>
      <p:ext uri="{BB962C8B-B14F-4D97-AF65-F5344CB8AC3E}">
        <p14:creationId xmlns:p14="http://schemas.microsoft.com/office/powerpoint/2010/main" val="290968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6952-1AA1-23D2-34B4-48B31D4C3D69}"/>
              </a:ext>
            </a:extLst>
          </p:cNvPr>
          <p:cNvSpPr>
            <a:spLocks noGrp="1"/>
          </p:cNvSpPr>
          <p:nvPr>
            <p:ph type="title"/>
          </p:nvPr>
        </p:nvSpPr>
        <p:spPr>
          <a:xfrm>
            <a:off x="0" y="1"/>
            <a:ext cx="12192000" cy="853439"/>
          </a:xfrm>
        </p:spPr>
        <p:txBody>
          <a:bodyPr>
            <a:normAutofit/>
          </a:bodyPr>
          <a:lstStyle/>
          <a:p>
            <a:r>
              <a:rPr lang="en-US" sz="2400" b="0" i="0" u="sng" strike="noStrike" dirty="0">
                <a:solidFill>
                  <a:schemeClr val="accent4">
                    <a:lumMod val="50000"/>
                  </a:schemeClr>
                </a:solidFill>
                <a:effectLst/>
                <a:latin typeface="Arial" panose="020B0604020202020204" pitchFamily="34" charset="0"/>
              </a:rPr>
              <a:t>1.Overall Sales Performance:  </a:t>
            </a:r>
            <a:r>
              <a:rPr lang="en-US" sz="2400" u="sng" dirty="0">
                <a:solidFill>
                  <a:schemeClr val="accent4">
                    <a:lumMod val="50000"/>
                  </a:schemeClr>
                </a:solidFill>
                <a:latin typeface="Arial" panose="020B0604020202020204" pitchFamily="34" charset="0"/>
              </a:rPr>
              <a:t>T</a:t>
            </a:r>
            <a:r>
              <a:rPr lang="en-US" sz="2400" b="0" i="0" u="sng" strike="noStrike" dirty="0">
                <a:solidFill>
                  <a:schemeClr val="accent4">
                    <a:lumMod val="50000"/>
                  </a:schemeClr>
                </a:solidFill>
                <a:effectLst/>
                <a:latin typeface="Arial" panose="020B0604020202020204" pitchFamily="34" charset="0"/>
              </a:rPr>
              <a:t>otal sales over time</a:t>
            </a:r>
            <a:endParaRPr lang="en-IN" u="sng" dirty="0">
              <a:solidFill>
                <a:schemeClr val="accent4">
                  <a:lumMod val="50000"/>
                </a:schemeClr>
              </a:solidFill>
            </a:endParaRPr>
          </a:p>
        </p:txBody>
      </p:sp>
      <p:pic>
        <p:nvPicPr>
          <p:cNvPr id="4" name="Picture 3">
            <a:extLst>
              <a:ext uri="{FF2B5EF4-FFF2-40B4-BE49-F238E27FC236}">
                <a16:creationId xmlns:a16="http://schemas.microsoft.com/office/drawing/2014/main" id="{15CCBC6C-9436-002C-918B-878AC0F9B5BC}"/>
              </a:ext>
            </a:extLst>
          </p:cNvPr>
          <p:cNvPicPr>
            <a:picLocks noChangeAspect="1"/>
          </p:cNvPicPr>
          <p:nvPr/>
        </p:nvPicPr>
        <p:blipFill>
          <a:blip r:embed="rId2">
            <a:extLst>
              <a:ext uri="{28A0092B-C50C-407E-A947-70E740481C1C}">
                <a14:useLocalDpi xmlns:a14="http://schemas.microsoft.com/office/drawing/2010/main" val="0"/>
              </a:ext>
            </a:extLst>
          </a:blip>
          <a:srcRect l="2866" t="22689" r="30406" b="11766"/>
          <a:stretch/>
        </p:blipFill>
        <p:spPr>
          <a:xfrm>
            <a:off x="-71120" y="985520"/>
            <a:ext cx="12263120" cy="5872480"/>
          </a:xfrm>
          <a:prstGeom prst="rect">
            <a:avLst/>
          </a:prstGeom>
        </p:spPr>
      </p:pic>
    </p:spTree>
    <p:extLst>
      <p:ext uri="{BB962C8B-B14F-4D97-AF65-F5344CB8AC3E}">
        <p14:creationId xmlns:p14="http://schemas.microsoft.com/office/powerpoint/2010/main" val="1718506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447</TotalTime>
  <Words>1244</Words>
  <Application>Microsoft Office PowerPoint</Application>
  <PresentationFormat>Widescreen</PresentationFormat>
  <Paragraphs>94</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Black</vt:lpstr>
      <vt:lpstr>Bahnschrift SemiBold</vt:lpstr>
      <vt:lpstr>Calibri</vt:lpstr>
      <vt:lpstr>Cambria</vt:lpstr>
      <vt:lpstr>Corbel</vt:lpstr>
      <vt:lpstr>Roboto</vt:lpstr>
      <vt:lpstr>Parallax</vt:lpstr>
      <vt:lpstr>CUSTOMER ANALYSIS  </vt:lpstr>
      <vt:lpstr>Demographic Distribution: Distribution Of Customer On Basis Of Country , Age, Gender, </vt:lpstr>
      <vt:lpstr>PowerPoint Presentation</vt:lpstr>
      <vt:lpstr>3.Segmentation: Segment customers based on demographics , Age Group and purchasing behavior to identify key customer groups. </vt:lpstr>
      <vt:lpstr> Insight: Different age groups display distinct purchasing behaviors.</vt:lpstr>
      <vt:lpstr>2.Purchase Patterns: Identify purchasing patterns such as average order value, frequency of purchases</vt:lpstr>
      <vt:lpstr>PowerPoint Presentation</vt:lpstr>
      <vt:lpstr>Sales Analysis</vt:lpstr>
      <vt:lpstr>1.Overall Sales Performance:  Total sales over time</vt:lpstr>
      <vt:lpstr>PowerPoint Presentation</vt:lpstr>
      <vt:lpstr>2.Sales by Product: Products are the top performers in terms of quantity sold</vt:lpstr>
      <vt:lpstr>3.Sales by Product: Products are the top performers in terms of revenue generated.</vt:lpstr>
      <vt:lpstr>PowerPoint Presentation</vt:lpstr>
      <vt:lpstr>PowerPoint Presentation</vt:lpstr>
      <vt:lpstr>4.Sales by Store:  Performance of different stores based on sales data.</vt:lpstr>
      <vt:lpstr>PowerPoint Presentation</vt:lpstr>
      <vt:lpstr>5.Sales by Currency:  Different currencies impact sales figures, considering exchange rates. </vt:lpstr>
      <vt:lpstr>PowerPoint Presentation</vt:lpstr>
      <vt:lpstr>Product Analysis</vt:lpstr>
      <vt:lpstr>1.Product Popularity:  Least popular products based on sales data. </vt:lpstr>
      <vt:lpstr>PowerPoint Presentation</vt:lpstr>
      <vt:lpstr>2.Profitability Analysis:  Profit margins for products by comparing unit cost and unit price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3.Category Analysis:  Sales performance across different product categories and subcategories.</vt:lpstr>
      <vt:lpstr>PowerPoint Presentation</vt:lpstr>
      <vt:lpstr>PowerPoint Presentation</vt:lpstr>
      <vt:lpstr>Store Analysis </vt:lpstr>
      <vt:lpstr>1.Store Performance: Evaluate store performance based on sales, size (square meters), and operational data (open date) ,sales by store location to identify high-performing regions.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Anant Tyagi</dc:creator>
  <cp:lastModifiedBy>Anant Tyagi</cp:lastModifiedBy>
  <cp:revision>2</cp:revision>
  <dcterms:created xsi:type="dcterms:W3CDTF">2024-09-22T13:08:42Z</dcterms:created>
  <dcterms:modified xsi:type="dcterms:W3CDTF">2024-09-23T20:58:40Z</dcterms:modified>
</cp:coreProperties>
</file>