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E1E33BC-E83B-4F71-90EF-5FFA1065B0E9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A61AAE8-F9B6-4450-9976-68822C90AFD4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317768D-9D9A-48B4-B235-C287D271CEBC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164D6DB-0457-4D16-91C5-D48DDDD2487D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15271D2-980C-46BF-A200-7F5A8F378584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8C9534D-9CD9-4753-9238-0780F95DC9A3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BCC2E4A-2F21-43AF-A3E7-5F8084825865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8484E4A-5887-4E96-8ACD-A230F8585B13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E347F73-BBA5-4FDC-B074-867E19963B80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992880"/>
            <a:ext cx="8520120" cy="2736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992880"/>
            <a:ext cx="8520120" cy="2736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992880"/>
            <a:ext cx="8520120" cy="2736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992880"/>
            <a:ext cx="8520120" cy="2736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992880"/>
            <a:ext cx="8520120" cy="2736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992880"/>
            <a:ext cx="8520120" cy="2736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992880"/>
            <a:ext cx="8520120" cy="2736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11760" y="992880"/>
            <a:ext cx="8520120" cy="1268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992880"/>
            <a:ext cx="8520120" cy="2736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992880"/>
            <a:ext cx="8520120" cy="2736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992880"/>
            <a:ext cx="8520120" cy="2736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992880"/>
            <a:ext cx="8520120" cy="2736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992880"/>
            <a:ext cx="8520120" cy="2736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992880"/>
            <a:ext cx="8520120" cy="2736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992880"/>
            <a:ext cx="8520120" cy="2736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992880"/>
            <a:ext cx="8520120" cy="2736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992880"/>
            <a:ext cx="8520120" cy="2736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992880"/>
            <a:ext cx="8520120" cy="2736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992880"/>
            <a:ext cx="8520120" cy="1268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992880"/>
            <a:ext cx="8520120" cy="2736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992880"/>
            <a:ext cx="8520120" cy="2736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992880"/>
            <a:ext cx="8520120" cy="27367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992880"/>
            <a:ext cx="8520120" cy="27367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E58F5493-471E-4CE4-A9EF-283BEB47B3D0}" type="slidenum">
              <a:rPr b="0" lang="en-I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anchor="b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anchor="b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D502E6E8-346A-49B8-9BAE-35DC96C7E8C6}" type="slidenum">
              <a:rPr b="0" lang="en-I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0" y="0"/>
            <a:ext cx="9020880" cy="6905520"/>
          </a:xfrm>
          <a:prstGeom prst="rect">
            <a:avLst/>
          </a:prstGeom>
          <a:solidFill>
            <a:srgbClr val="ffffff"/>
          </a:solidFill>
          <a:ln w="55080">
            <a:solidFill>
              <a:srgbClr val="ffab40"/>
            </a:solidFill>
            <a:round/>
          </a:ln>
        </p:spPr>
        <p:txBody>
          <a:bodyPr lIns="45720" rIns="45720"/>
          <a:p>
            <a:pPr algn="ctr">
              <a:lnSpc>
                <a:spcPct val="90000"/>
              </a:lnSpc>
            </a:pPr>
            <a:endParaRPr b="0" lang="en-IN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400"/>
              </a:spcBef>
            </a:pPr>
            <a:endParaRPr b="0" lang="en-IN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400"/>
              </a:spcBef>
            </a:pPr>
            <a:endParaRPr b="0" lang="en-IN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400"/>
              </a:spcBef>
            </a:pPr>
            <a:endParaRPr b="0" lang="en-IN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400"/>
              </a:spcBef>
            </a:pPr>
            <a:endParaRPr b="0" lang="en-IN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b="1" lang="en-IN" sz="176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Walchand College of Engineering, Sangli</a:t>
            </a:r>
            <a:endParaRPr b="0" lang="en-IN" sz="176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b="1" lang="en-IN" sz="176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Department of Information Technology</a:t>
            </a:r>
            <a:endParaRPr b="0" lang="en-IN" sz="176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400"/>
              </a:spcBef>
            </a:pPr>
            <a:endParaRPr b="0" lang="en-IN" sz="176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b="0" lang="en-IN" sz="157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endParaRPr b="0" lang="en-IN" sz="157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b="0" lang="en-IN" sz="157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                                                                        </a:t>
            </a:r>
            <a:r>
              <a:rPr b="0" lang="en-IN" sz="157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Presentation on</a:t>
            </a:r>
            <a:endParaRPr b="0" lang="en-IN" sz="157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400"/>
              </a:spcBef>
            </a:pPr>
            <a:endParaRPr b="0" lang="en-IN" sz="157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b="1" lang="en-IN" sz="259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Design and Implementation of Rao’s Algorithm on Spark Framework</a:t>
            </a:r>
            <a:endParaRPr b="0" lang="en-IN" sz="259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400"/>
              </a:spcBef>
            </a:pPr>
            <a:endParaRPr b="0" lang="en-IN" sz="259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b="1" lang="en-IN" sz="139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       </a:t>
            </a:r>
            <a:endParaRPr b="0" lang="en-IN" sz="139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b="1" lang="en-IN" sz="176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        </a:t>
            </a:r>
            <a:r>
              <a:rPr b="1" lang="en-IN" sz="176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Presented By</a:t>
            </a:r>
            <a:r>
              <a:rPr b="1" lang="en-IN" sz="176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1" lang="en-IN" sz="176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1" lang="en-IN" sz="176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1" lang="en-IN" sz="176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                                      Guided by:</a:t>
            </a:r>
            <a:endParaRPr b="0" lang="en-IN" sz="176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b="0" lang="en-IN" sz="157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          </a:t>
            </a:r>
            <a:r>
              <a:rPr b="0" lang="en-IN" sz="157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1.Shraddha Varma (2017bteit00203)</a:t>
            </a:r>
            <a:r>
              <a:rPr b="0" lang="en-IN" sz="157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157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                         Dr. A. J. Umbarkar </a:t>
            </a:r>
            <a:endParaRPr b="0" lang="en-IN" sz="157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b="0" lang="en-IN" sz="157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          </a:t>
            </a:r>
            <a:r>
              <a:rPr b="0" lang="en-IN" sz="157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2.Shreya Bodhane (2017bteit00204)</a:t>
            </a:r>
            <a:endParaRPr b="0" lang="en-IN" sz="157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b="0" lang="en-IN" sz="157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          </a:t>
            </a:r>
            <a:r>
              <a:rPr b="0" lang="en-IN" sz="157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3.Sumit Lohar        (2017bteit00207)</a:t>
            </a:r>
            <a:endParaRPr b="0" lang="en-IN" sz="157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400"/>
              </a:spcBef>
            </a:pPr>
            <a:endParaRPr b="0" lang="en-IN" sz="1570" spc="-1" strike="noStrike"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124080" y="6248520"/>
            <a:ext cx="235044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pic>
        <p:nvPicPr>
          <p:cNvPr id="88" name="Google Shape;66;p14" descr=""/>
          <p:cNvPicPr/>
          <p:nvPr/>
        </p:nvPicPr>
        <p:blipFill>
          <a:blip r:embed="rId1"/>
          <a:stretch/>
        </p:blipFill>
        <p:spPr>
          <a:xfrm>
            <a:off x="3962520" y="304920"/>
            <a:ext cx="1198800" cy="1096200"/>
          </a:xfrm>
          <a:prstGeom prst="rect">
            <a:avLst/>
          </a:prstGeom>
          <a:ln>
            <a:noFill/>
          </a:ln>
        </p:spPr>
      </p:pic>
      <p:sp>
        <p:nvSpPr>
          <p:cNvPr id="89" name="TextShape 3"/>
          <p:cNvSpPr txBox="1"/>
          <p:nvPr/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005C90F2-9E9C-446F-BAFF-AD359AF6B1ED}" type="slidenum">
              <a:rPr b="0" lang="en-I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685800" y="76320"/>
            <a:ext cx="7772040" cy="533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IN" sz="324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References</a:t>
            </a:r>
            <a:endParaRPr b="0" lang="en-IN" sz="32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0" y="1116720"/>
            <a:ext cx="9143640" cy="5790960"/>
          </a:xfrm>
          <a:prstGeom prst="rect">
            <a:avLst/>
          </a:prstGeom>
          <a:solidFill>
            <a:srgbClr val="ffffff"/>
          </a:solidFill>
          <a:ln w="55080">
            <a:solidFill>
              <a:srgbClr val="ffab40"/>
            </a:solidFill>
            <a:round/>
          </a:ln>
        </p:spPr>
        <p:txBody>
          <a:bodyPr lIns="45720" rIns="45720"/>
          <a:p>
            <a:pPr marL="457200" algn="just">
              <a:lnSpc>
                <a:spcPct val="100000"/>
              </a:lnSpc>
              <a:spcBef>
                <a:spcPts val="400"/>
              </a:spcBef>
            </a:pPr>
            <a:endParaRPr b="0" lang="en-IN" sz="3200" spc="-1" strike="noStrike">
              <a:latin typeface="Arial"/>
            </a:endParaRPr>
          </a:p>
          <a:p>
            <a:pPr marL="457200" indent="-329760" algn="just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R. V Rao,“Rao algorithm:three metaphor simple algorithm for solving optimization problem” of IJIEC vol 11,2020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 marL="457200" indent="-329760" algn="just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J. Dean, and S. Ghemawat, "MapReduce: simplified data processing on large clusters." </a:t>
            </a:r>
            <a:r>
              <a:rPr b="0" i="1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Communications of the ACM,   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vol. 51.1, pp. 107-113, 2008.</a:t>
            </a:r>
            <a:endParaRPr b="0" lang="en-IN" sz="16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 marL="457200" indent="-329760" algn="just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 New Roman"/>
              <a:buChar char="●"/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Y. Zhang, X. Yang, C. Cattani, and R. V. Rao, "Tea category identification using a novel fractional fourier entropy and Jaya algorithm." </a:t>
            </a:r>
            <a:r>
              <a:rPr b="0" i="1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Entropy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vol. 18.3 pp. 77, 2016.</a:t>
            </a:r>
            <a:endParaRPr b="0" lang="en-IN" sz="16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  <a:spcBef>
                <a:spcPts val="400"/>
              </a:spcBef>
            </a:pPr>
            <a:endParaRPr b="0" lang="en-IN" sz="1600" spc="-1" strike="noStrike">
              <a:latin typeface="Arial"/>
            </a:endParaRPr>
          </a:p>
          <a:p>
            <a:pPr marL="457200" indent="-329760" algn="just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 New Roman"/>
              <a:buChar char="●"/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R. V Rao, K. C. More, and J. Taler, "Dimensional optimization of a micro-channel heat sink using Jaya algorithm." </a:t>
            </a:r>
            <a:r>
              <a:rPr b="0" i="1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Applied Thermal Engineering,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vol. 103 pp. 572-582, 2016.</a:t>
            </a:r>
            <a:endParaRPr b="0" lang="en-IN" sz="16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  <a:spcBef>
                <a:spcPts val="400"/>
              </a:spcBef>
            </a:pPr>
            <a:endParaRPr b="0" lang="en-IN" sz="1600" spc="-1" strike="noStrike">
              <a:latin typeface="Arial"/>
            </a:endParaRPr>
          </a:p>
          <a:p>
            <a:pPr marL="457200" indent="-329760" algn="just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 New Roman"/>
              <a:buChar char="●"/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S. V. Ashok, and D. P. Schrage, "Optimization techniques for gear train design," </a:t>
            </a:r>
            <a:r>
              <a:rPr b="0" i="1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American Helicopter Society   International Annual Forum, Phoenix, Arizona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 2013.</a:t>
            </a:r>
            <a:endParaRPr b="0" lang="en-IN" sz="16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  <a:spcBef>
                <a:spcPts val="400"/>
              </a:spcBef>
            </a:pPr>
            <a:endParaRPr b="0" lang="en-IN" sz="1600" spc="-1" strike="noStrike">
              <a:latin typeface="Arial"/>
            </a:endParaRPr>
          </a:p>
          <a:p>
            <a:pPr marL="457200" indent="-329760" algn="just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 New Roman"/>
              <a:buChar char="●"/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Deb, and Kalyanmoy, "Optimization for engineering design algorithms and examples," </a:t>
            </a:r>
            <a:r>
              <a:rPr b="0" i="1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PHI Learning Pvt. Ltd.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 2012.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</a:pPr>
            <a:endParaRPr b="0" lang="en-IN" sz="1600" spc="-1" strike="noStrike">
              <a:latin typeface="Arial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E42AA05F-79D3-4EB6-8930-9889C5A40B41}" type="slidenum">
              <a:rPr b="0" lang="en-I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685800" y="76320"/>
            <a:ext cx="7772040" cy="685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 </a:t>
            </a: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Problem Statement 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0" y="914400"/>
            <a:ext cx="9143640" cy="6000480"/>
          </a:xfrm>
          <a:prstGeom prst="rect">
            <a:avLst/>
          </a:prstGeom>
          <a:solidFill>
            <a:srgbClr val="ffffff"/>
          </a:solidFill>
          <a:ln w="55080">
            <a:solidFill>
              <a:srgbClr val="ffab40"/>
            </a:solidFill>
            <a:round/>
          </a:ln>
        </p:spPr>
        <p:txBody>
          <a:bodyPr lIns="45720" rIns="45720"/>
          <a:p>
            <a:pPr marL="914400"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Design &amp; Implementation of Rao’s Algorithm on Spark for Solving Optimization Problem.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6726960" y="6408000"/>
            <a:ext cx="1919880" cy="3654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93" name="TextShape 4"/>
          <p:cNvSpPr txBox="1"/>
          <p:nvPr/>
        </p:nvSpPr>
        <p:spPr>
          <a:xfrm>
            <a:off x="3124080" y="6409440"/>
            <a:ext cx="2920320" cy="448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94" name="TextShape 5"/>
          <p:cNvSpPr txBox="1"/>
          <p:nvPr/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B4143430-B4DF-4D86-B13A-7887722DFE68}" type="slidenum">
              <a:rPr b="0" lang="en-I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685800" y="76320"/>
            <a:ext cx="7772040" cy="685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      </a:t>
            </a: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Objectives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76680" y="875160"/>
            <a:ext cx="9143640" cy="5982480"/>
          </a:xfrm>
          <a:prstGeom prst="rect">
            <a:avLst/>
          </a:prstGeom>
          <a:solidFill>
            <a:srgbClr val="ffffff"/>
          </a:solidFill>
          <a:ln w="55080">
            <a:solidFill>
              <a:srgbClr val="ffab40"/>
            </a:solidFill>
            <a:round/>
          </a:ln>
        </p:spPr>
        <p:txBody>
          <a:bodyPr lIns="45720" rIns="45720"/>
          <a:p>
            <a:pPr marL="457200"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595959"/>
              </a:buClr>
              <a:buFont typeface="Times New Roman"/>
              <a:buChar char="●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Design Spark based model of Rao’s Algorithm</a:t>
            </a:r>
            <a:r>
              <a:rPr b="0" lang="en-IN" sz="2000" spc="-1" strike="noStrike">
                <a:solidFill>
                  <a:srgbClr val="666666"/>
                </a:solidFill>
                <a:latin typeface="Times New Roman"/>
                <a:ea typeface="Times New Roman"/>
              </a:rPr>
              <a:t>.</a:t>
            </a:r>
            <a:endParaRPr b="0" lang="en-IN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spcBef>
                <a:spcPts val="323"/>
              </a:spcBef>
              <a:buClr>
                <a:srgbClr val="000000"/>
              </a:buClr>
              <a:buFont typeface="Times New Roman"/>
              <a:buChar char="●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Implement  Rao’s Algorithm in sequential and Distributed Manner on Spark.</a:t>
            </a:r>
            <a:endParaRPr b="0" lang="en-IN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3"/>
              </a:spcBef>
            </a:pPr>
            <a:endParaRPr b="0" lang="en-IN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spcBef>
                <a:spcPts val="323"/>
              </a:spcBef>
              <a:buClr>
                <a:srgbClr val="000000"/>
              </a:buClr>
              <a:buFont typeface="Times New Roman"/>
              <a:buChar char="●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Apply Rao’s Algorithm to solve Optimization Problem.</a:t>
            </a:r>
            <a:endParaRPr b="0" lang="en-IN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6726960" y="6408000"/>
            <a:ext cx="1919880" cy="3654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98" name="TextShape 4"/>
          <p:cNvSpPr txBox="1"/>
          <p:nvPr/>
        </p:nvSpPr>
        <p:spPr>
          <a:xfrm>
            <a:off x="3124080" y="6409440"/>
            <a:ext cx="2920320" cy="448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99" name="TextShape 5"/>
          <p:cNvSpPr txBox="1"/>
          <p:nvPr/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212B4AE3-A0FA-4B04-BA6D-E6B4C404C224}" type="slidenum">
              <a:rPr b="0" lang="en-I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685800" y="76320"/>
            <a:ext cx="7772040" cy="685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Introduction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-55800" y="913320"/>
            <a:ext cx="9143640" cy="5944320"/>
          </a:xfrm>
          <a:prstGeom prst="rect">
            <a:avLst/>
          </a:prstGeom>
          <a:solidFill>
            <a:srgbClr val="ffffff"/>
          </a:solidFill>
          <a:ln w="55080">
            <a:solidFill>
              <a:srgbClr val="ffab40"/>
            </a:solidFill>
            <a:round/>
          </a:ln>
        </p:spPr>
        <p:txBody>
          <a:bodyPr lIns="45720" rIns="45720"/>
          <a:p>
            <a:pPr lvl="1" marL="457200" indent="-114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Spark based Model</a:t>
            </a:r>
            <a:endParaRPr b="0" lang="en-IN" sz="20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lvl="1" marL="457200" indent="-126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Rao’s Algorithm- Type of Evolutionary Algorithm.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lvl="1" marL="457200" indent="-126720">
              <a:lnSpc>
                <a:spcPct val="100000"/>
              </a:lnSpc>
              <a:spcBef>
                <a:spcPts val="323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Population based iterative algorithm</a:t>
            </a:r>
            <a:endParaRPr b="0" lang="en-IN" sz="20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  <a:spcBef>
                <a:spcPts val="323"/>
              </a:spcBef>
            </a:pPr>
            <a:endParaRPr b="0" lang="en-IN" sz="2000" spc="-1" strike="noStrike">
              <a:latin typeface="Arial"/>
            </a:endParaRPr>
          </a:p>
          <a:p>
            <a:pPr lvl="1" marL="457200" indent="-126720">
              <a:lnSpc>
                <a:spcPct val="100000"/>
              </a:lnSpc>
              <a:spcBef>
                <a:spcPts val="323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Controlling parameters</a:t>
            </a:r>
            <a:endParaRPr b="0" lang="en-IN" sz="2000" spc="-1" strike="noStrike">
              <a:latin typeface="Arial"/>
            </a:endParaRPr>
          </a:p>
          <a:p>
            <a:pPr lvl="2" marL="1371600" indent="-48240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Population size </a:t>
            </a:r>
            <a:endParaRPr b="0" lang="en-IN" sz="2000" spc="-1" strike="noStrike">
              <a:latin typeface="Arial"/>
            </a:endParaRPr>
          </a:p>
          <a:p>
            <a:pPr lvl="2" marL="1371600" indent="-48240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Design variables (Dimensions)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9"/>
              </a:spcBef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6726960" y="6408000"/>
            <a:ext cx="1919880" cy="3654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103" name="TextShape 4"/>
          <p:cNvSpPr txBox="1"/>
          <p:nvPr/>
        </p:nvSpPr>
        <p:spPr>
          <a:xfrm>
            <a:off x="3124080" y="6409440"/>
            <a:ext cx="2920320" cy="448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104" name="TextShape 5"/>
          <p:cNvSpPr txBox="1"/>
          <p:nvPr/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13386FE7-538E-4570-AD4F-A20DE5CF1D7B}" type="slidenum">
              <a:rPr b="0" lang="en-I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630000" y="99000"/>
            <a:ext cx="7772040" cy="685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12600" y="0"/>
            <a:ext cx="9143640" cy="6586920"/>
          </a:xfrm>
          <a:prstGeom prst="rect">
            <a:avLst/>
          </a:prstGeom>
          <a:solidFill>
            <a:srgbClr val="ffffff"/>
          </a:solidFill>
          <a:ln w="55080">
            <a:solidFill>
              <a:srgbClr val="ffab40"/>
            </a:solidFill>
            <a:round/>
          </a:ln>
        </p:spPr>
        <p:txBody>
          <a:bodyPr lIns="45720" rIns="45720"/>
          <a:p>
            <a:pPr algn="ctr"/>
            <a:endParaRPr b="0" lang="en-IN" sz="3200" spc="-1" strike="noStrike">
              <a:latin typeface="Arial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6829560" y="6575760"/>
            <a:ext cx="1919880" cy="3654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108" name="TextShape 4"/>
          <p:cNvSpPr txBox="1"/>
          <p:nvPr/>
        </p:nvSpPr>
        <p:spPr>
          <a:xfrm>
            <a:off x="3124080" y="6409440"/>
            <a:ext cx="2920320" cy="448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pic>
        <p:nvPicPr>
          <p:cNvPr id="109" name="Google Shape;107;p18" descr=""/>
          <p:cNvPicPr/>
          <p:nvPr/>
        </p:nvPicPr>
        <p:blipFill>
          <a:blip r:embed="rId1"/>
          <a:stretch/>
        </p:blipFill>
        <p:spPr>
          <a:xfrm>
            <a:off x="1533600" y="55440"/>
            <a:ext cx="6102000" cy="6476400"/>
          </a:xfrm>
          <a:prstGeom prst="rect">
            <a:avLst/>
          </a:prstGeom>
          <a:ln>
            <a:noFill/>
          </a:ln>
        </p:spPr>
      </p:pic>
      <p:sp>
        <p:nvSpPr>
          <p:cNvPr id="110" name="TextShape 5"/>
          <p:cNvSpPr txBox="1"/>
          <p:nvPr/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98A0D1B5-63C4-4E8C-80E8-F9B4106BF637}" type="slidenum">
              <a:rPr b="0" lang="en-I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3E41812-94F9-47AE-8AA1-495272849B54}" type="slidenum">
              <a:rPr b="0" lang="en-I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457200" y="76320"/>
            <a:ext cx="8229240" cy="609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Rao’s Algorithm Example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0" y="762120"/>
            <a:ext cx="9143640" cy="6095520"/>
          </a:xfrm>
          <a:prstGeom prst="rect">
            <a:avLst/>
          </a:prstGeom>
          <a:solidFill>
            <a:srgbClr val="ffffff"/>
          </a:solidFill>
          <a:ln w="55080">
            <a:solidFill>
              <a:srgbClr val="ffab40"/>
            </a:solidFill>
            <a:round/>
          </a:ln>
        </p:spPr>
        <p:txBody>
          <a:bodyPr/>
          <a:p>
            <a:pPr marL="365760" indent="-255600">
              <a:lnSpc>
                <a:spcPct val="115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Algorithm Equation: 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IN" sz="1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X’ </a:t>
            </a:r>
            <a:r>
              <a:rPr b="0" i="1" lang="en-IN" sz="1700" spc="-1" strike="noStrike" baseline="-25000">
                <a:solidFill>
                  <a:srgbClr val="000000"/>
                </a:solidFill>
                <a:latin typeface="Times New Roman"/>
                <a:ea typeface="Times New Roman"/>
              </a:rPr>
              <a:t>j, k, i</a:t>
            </a:r>
            <a:r>
              <a:rPr b="0" i="1" lang="en-IN" sz="1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= X </a:t>
            </a:r>
            <a:r>
              <a:rPr b="0" i="1" lang="en-IN" sz="1700" spc="-1" strike="noStrike" baseline="-25000">
                <a:solidFill>
                  <a:srgbClr val="000000"/>
                </a:solidFill>
                <a:latin typeface="Times New Roman"/>
                <a:ea typeface="Times New Roman"/>
              </a:rPr>
              <a:t>j, k, i </a:t>
            </a:r>
            <a:r>
              <a:rPr b="0" i="1" lang="en-IN" sz="1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+ r</a:t>
            </a:r>
            <a:r>
              <a:rPr b="0" i="1" lang="en-IN" sz="1700" spc="-1" strike="noStrike" baseline="-25000">
                <a:solidFill>
                  <a:srgbClr val="000000"/>
                </a:solidFill>
                <a:latin typeface="Times New Roman"/>
                <a:ea typeface="Times New Roman"/>
              </a:rPr>
              <a:t>1, j, i</a:t>
            </a:r>
            <a:r>
              <a:rPr b="0" i="1" lang="en-IN" sz="1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(X </a:t>
            </a:r>
            <a:r>
              <a:rPr b="0" i="1" lang="en-IN" sz="1700" spc="-1" strike="noStrike" baseline="-25000">
                <a:solidFill>
                  <a:srgbClr val="000000"/>
                </a:solidFill>
                <a:latin typeface="Times New Roman"/>
                <a:ea typeface="Times New Roman"/>
              </a:rPr>
              <a:t>j, best, i</a:t>
            </a:r>
            <a:r>
              <a:rPr b="0" i="1" lang="en-IN" sz="1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– X</a:t>
            </a:r>
            <a:r>
              <a:rPr b="0" i="1" lang="en-IN" sz="1700" spc="-1" strike="noStrike" baseline="-25000">
                <a:solidFill>
                  <a:srgbClr val="000000"/>
                </a:solidFill>
                <a:latin typeface="Times New Roman"/>
                <a:ea typeface="Times New Roman"/>
              </a:rPr>
              <a:t> j,  worst,i</a:t>
            </a:r>
            <a:r>
              <a:rPr b="0" i="1" lang="en-IN" sz="1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) 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…………..............(1)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365760" indent="-255600">
              <a:lnSpc>
                <a:spcPct val="115000"/>
              </a:lnSpc>
              <a:spcBef>
                <a:spcPts val="400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Objective Function: 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Sphere function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                    </a:t>
            </a:r>
            <a:r>
              <a:rPr b="0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365760" indent="-255600">
              <a:lnSpc>
                <a:spcPct val="115000"/>
              </a:lnSpc>
              <a:spcBef>
                <a:spcPts val="400"/>
              </a:spcBef>
            </a:pP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365760" indent="-255600">
              <a:lnSpc>
                <a:spcPct val="115000"/>
              </a:lnSpc>
              <a:spcBef>
                <a:spcPts val="400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      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Subject to: </a:t>
            </a:r>
            <a:r>
              <a:rPr b="0" i="1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-100 ≤ Xi ≤ 100</a:t>
            </a:r>
            <a:r>
              <a:rPr b="0" i="1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………………………….......................................(2)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365760" indent="-255600">
              <a:lnSpc>
                <a:spcPct val="115000"/>
              </a:lnSpc>
              <a:spcBef>
                <a:spcPts val="400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Algorithm Working: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365760" indent="-255600">
              <a:lnSpc>
                <a:spcPct val="115000"/>
              </a:lnSpc>
              <a:spcBef>
                <a:spcPts val="400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Step: 1  Initialize population and Calculate </a:t>
            </a:r>
            <a:r>
              <a:rPr b="0" i="1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f(x)</a:t>
            </a:r>
            <a:r>
              <a:rPr b="0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using eq. 2</a:t>
            </a:r>
            <a:r>
              <a:rPr b="0" i="1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        </a:t>
            </a:r>
            <a:r>
              <a:rPr b="0" i="1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i="1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Step: 2  Apply eq. (1) and find new </a:t>
            </a:r>
            <a:r>
              <a:rPr b="0" i="1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  <a:r>
              <a:rPr b="0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and </a:t>
            </a:r>
            <a:r>
              <a:rPr b="0" i="1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f(x) </a:t>
            </a:r>
            <a:r>
              <a:rPr b="0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values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365760" indent="-255600">
              <a:lnSpc>
                <a:spcPct val="115000"/>
              </a:lnSpc>
              <a:spcBef>
                <a:spcPts val="400"/>
              </a:spcBef>
            </a:pPr>
            <a:r>
              <a:rPr b="0" lang="en-IN" sz="12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R1=0.10</a:t>
            </a:r>
            <a:r>
              <a:rPr b="0" lang="en-IN" sz="12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	</a:t>
            </a:r>
            <a:r>
              <a:rPr b="0" lang="en-IN" sz="12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R2=0.50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365760" indent="-255600">
              <a:lnSpc>
                <a:spcPct val="115000"/>
              </a:lnSpc>
              <a:spcBef>
                <a:spcPts val="400"/>
              </a:spcBef>
            </a:pP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365760" indent="-255600">
              <a:lnSpc>
                <a:spcPct val="115000"/>
              </a:lnSpc>
              <a:spcBef>
                <a:spcPts val="400"/>
              </a:spcBef>
            </a:pP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365760" indent="-255600">
              <a:lnSpc>
                <a:spcPct val="115000"/>
              </a:lnSpc>
              <a:spcBef>
                <a:spcPts val="400"/>
              </a:spcBef>
            </a:pP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365760" indent="-255600">
              <a:lnSpc>
                <a:spcPct val="115000"/>
              </a:lnSpc>
              <a:spcBef>
                <a:spcPts val="400"/>
              </a:spcBef>
            </a:pP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365760" indent="-255600">
              <a:lnSpc>
                <a:spcPct val="115000"/>
              </a:lnSpc>
              <a:spcBef>
                <a:spcPts val="400"/>
              </a:spcBef>
            </a:pP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365760" indent="-255600">
              <a:lnSpc>
                <a:spcPct val="115000"/>
              </a:lnSpc>
              <a:spcBef>
                <a:spcPts val="400"/>
              </a:spcBef>
            </a:pP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365760" indent="-255600">
              <a:lnSpc>
                <a:spcPct val="115000"/>
              </a:lnSpc>
              <a:spcBef>
                <a:spcPts val="400"/>
              </a:spcBef>
            </a:pP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365760" indent="-255600">
              <a:lnSpc>
                <a:spcPct val="115000"/>
              </a:lnSpc>
              <a:spcBef>
                <a:spcPts val="400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Table: 1</a:t>
            </a:r>
            <a:r>
              <a:rPr b="0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365760" indent="-255600">
              <a:lnSpc>
                <a:spcPct val="115000"/>
              </a:lnSpc>
              <a:spcBef>
                <a:spcPts val="400"/>
              </a:spcBef>
            </a:pPr>
            <a:r>
              <a:rPr b="0" i="1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X’</a:t>
            </a:r>
            <a:r>
              <a:rPr b="0" i="1" lang="en-IN" sz="1200" spc="-1" strike="noStrike" baseline="-25000">
                <a:solidFill>
                  <a:srgbClr val="000000"/>
                </a:solidFill>
                <a:latin typeface="Times New Roman"/>
                <a:ea typeface="Times New Roman"/>
              </a:rPr>
              <a:t>1, 1, 1</a:t>
            </a:r>
            <a:r>
              <a:rPr b="0" i="1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= X</a:t>
            </a:r>
            <a:r>
              <a:rPr b="0" i="1" lang="en-IN" sz="1200" spc="-1" strike="noStrike" baseline="-25000">
                <a:solidFill>
                  <a:srgbClr val="000000"/>
                </a:solidFill>
                <a:latin typeface="Times New Roman"/>
                <a:ea typeface="Times New Roman"/>
              </a:rPr>
              <a:t>1, 1, 1 </a:t>
            </a:r>
            <a:r>
              <a:rPr b="0" i="1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+ r</a:t>
            </a:r>
            <a:r>
              <a:rPr b="0" i="1" lang="en-IN" sz="1200" spc="-1" strike="noStrike" baseline="-25000">
                <a:solidFill>
                  <a:srgbClr val="000000"/>
                </a:solidFill>
                <a:latin typeface="Times New Roman"/>
                <a:ea typeface="Times New Roman"/>
              </a:rPr>
              <a:t>1, 1, 1</a:t>
            </a:r>
            <a:r>
              <a:rPr b="0" i="1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(X</a:t>
            </a:r>
            <a:r>
              <a:rPr b="0" i="1" lang="en-IN" sz="1200" spc="-1" strike="noStrike" baseline="-25000">
                <a:solidFill>
                  <a:srgbClr val="000000"/>
                </a:solidFill>
                <a:latin typeface="Times New Roman"/>
                <a:ea typeface="Times New Roman"/>
              </a:rPr>
              <a:t>1, 4, 1</a:t>
            </a:r>
            <a:r>
              <a:rPr b="0" i="1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– X</a:t>
            </a:r>
            <a:r>
              <a:rPr b="0" i="1" lang="en-IN" sz="1200" spc="-1" strike="noStrike" baseline="-25000">
                <a:solidFill>
                  <a:srgbClr val="000000"/>
                </a:solidFill>
                <a:latin typeface="Times New Roman"/>
                <a:ea typeface="Times New Roman"/>
              </a:rPr>
              <a:t>1 ,2, 1</a:t>
            </a:r>
            <a:r>
              <a:rPr b="0" i="1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)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365760" indent="-255600">
              <a:lnSpc>
                <a:spcPct val="115000"/>
              </a:lnSpc>
              <a:spcBef>
                <a:spcPts val="400"/>
              </a:spcBef>
            </a:pPr>
            <a:r>
              <a:rPr b="0" i="1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i="1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</a:t>
            </a:r>
            <a:r>
              <a:rPr b="0" i="1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= -5 +0.10 (-8-14)=-7.2,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365760" indent="-255600">
              <a:lnSpc>
                <a:spcPct val="115000"/>
              </a:lnSpc>
              <a:spcBef>
                <a:spcPts val="400"/>
              </a:spcBef>
            </a:pPr>
            <a:r>
              <a:rPr b="0" i="1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X’</a:t>
            </a:r>
            <a:r>
              <a:rPr b="0" i="1" lang="en-IN" sz="1200" spc="-1" strike="noStrike" baseline="-25000">
                <a:solidFill>
                  <a:srgbClr val="000000"/>
                </a:solidFill>
                <a:latin typeface="Times New Roman"/>
                <a:ea typeface="Times New Roman"/>
              </a:rPr>
              <a:t>2, 1, 1</a:t>
            </a:r>
            <a:r>
              <a:rPr b="0" i="1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= X</a:t>
            </a:r>
            <a:r>
              <a:rPr b="0" i="1" lang="en-IN" sz="1200" spc="-1" strike="noStrike" baseline="-25000">
                <a:solidFill>
                  <a:srgbClr val="000000"/>
                </a:solidFill>
                <a:latin typeface="Times New Roman"/>
                <a:ea typeface="Times New Roman"/>
              </a:rPr>
              <a:t>2,1, 1 </a:t>
            </a:r>
            <a:r>
              <a:rPr b="0" i="1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+ r</a:t>
            </a:r>
            <a:r>
              <a:rPr b="0" i="1" lang="en-IN" sz="1200" spc="-1" strike="noStrike" baseline="-25000">
                <a:solidFill>
                  <a:srgbClr val="000000"/>
                </a:solidFill>
                <a:latin typeface="Times New Roman"/>
                <a:ea typeface="Times New Roman"/>
              </a:rPr>
              <a:t>1, 1, 1</a:t>
            </a:r>
            <a:r>
              <a:rPr b="0" i="1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(X</a:t>
            </a:r>
            <a:r>
              <a:rPr b="0" i="1" lang="en-IN" sz="1200" spc="-1" strike="noStrike" baseline="-25000">
                <a:solidFill>
                  <a:srgbClr val="000000"/>
                </a:solidFill>
                <a:latin typeface="Times New Roman"/>
                <a:ea typeface="Times New Roman"/>
              </a:rPr>
              <a:t>2, 4, 1</a:t>
            </a:r>
            <a:r>
              <a:rPr b="0" i="1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– X</a:t>
            </a:r>
            <a:r>
              <a:rPr b="0" i="1" lang="en-IN" sz="1200" spc="-1" strike="noStrike" baseline="-25000">
                <a:solidFill>
                  <a:srgbClr val="000000"/>
                </a:solidFill>
                <a:latin typeface="Times New Roman"/>
                <a:ea typeface="Times New Roman"/>
              </a:rPr>
              <a:t>2 ,2, 1</a:t>
            </a:r>
            <a:r>
              <a:rPr b="0" i="1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)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365760" indent="-255600">
              <a:lnSpc>
                <a:spcPct val="115000"/>
              </a:lnSpc>
              <a:spcBef>
                <a:spcPts val="400"/>
              </a:spcBef>
            </a:pPr>
            <a:r>
              <a:rPr b="0" i="1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i="1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</a:t>
            </a:r>
            <a:r>
              <a:rPr b="0" i="1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= 18+ 0.50 (7-33)= 5.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</a:pPr>
            <a:r>
              <a:rPr b="0" i="1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  </a:t>
            </a:r>
            <a:r>
              <a:rPr b="0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Step: 3  Update values of </a:t>
            </a:r>
            <a:r>
              <a:rPr b="0" i="1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  <a:r>
              <a:rPr b="0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and </a:t>
            </a:r>
            <a:r>
              <a:rPr b="0" i="1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f(x)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365760" indent="-255600">
              <a:lnSpc>
                <a:spcPct val="115000"/>
              </a:lnSpc>
              <a:spcBef>
                <a:spcPts val="400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</a:t>
            </a:r>
            <a:r>
              <a:rPr b="0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(Compare </a:t>
            </a:r>
            <a:r>
              <a:rPr b="0" i="1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f(x)</a:t>
            </a:r>
            <a:r>
              <a:rPr b="0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of Table:1 and Table:2)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365760" indent="-255600">
              <a:lnSpc>
                <a:spcPct val="115000"/>
              </a:lnSpc>
              <a:spcBef>
                <a:spcPts val="400"/>
              </a:spcBef>
            </a:pP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365760" indent="-255600">
              <a:lnSpc>
                <a:spcPct val="115000"/>
              </a:lnSpc>
              <a:spcBef>
                <a:spcPts val="400"/>
              </a:spcBef>
            </a:pP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365760" indent="-255600">
              <a:lnSpc>
                <a:spcPct val="115000"/>
              </a:lnSpc>
              <a:spcBef>
                <a:spcPts val="400"/>
              </a:spcBef>
            </a:pP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365760" indent="-255600">
              <a:lnSpc>
                <a:spcPct val="115000"/>
              </a:lnSpc>
              <a:spcBef>
                <a:spcPts val="400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   </a:t>
            </a:r>
            <a:r>
              <a:rPr b="0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en-I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Table: 3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5" name="Google Shape;117;p19" descr=""/>
          <p:cNvPicPr/>
          <p:nvPr/>
        </p:nvPicPr>
        <p:blipFill>
          <a:blip r:embed="rId1"/>
          <a:stretch/>
        </p:blipFill>
        <p:spPr>
          <a:xfrm>
            <a:off x="3429000" y="1219320"/>
            <a:ext cx="1447560" cy="571320"/>
          </a:xfrm>
          <a:prstGeom prst="rect">
            <a:avLst/>
          </a:prstGeom>
          <a:ln>
            <a:noFill/>
          </a:ln>
        </p:spPr>
      </p:pic>
      <p:graphicFrame>
        <p:nvGraphicFramePr>
          <p:cNvPr id="116" name="Table 5"/>
          <p:cNvGraphicFramePr/>
          <p:nvPr/>
        </p:nvGraphicFramePr>
        <p:xfrm>
          <a:off x="457200" y="2899440"/>
          <a:ext cx="3809520" cy="1736280"/>
        </p:xfrm>
        <a:graphic>
          <a:graphicData uri="http://schemas.openxmlformats.org/drawingml/2006/table">
            <a:tbl>
              <a:tblPr/>
              <a:tblGrid>
                <a:gridCol w="914400"/>
                <a:gridCol w="609480"/>
                <a:gridCol w="685800"/>
                <a:gridCol w="685800"/>
                <a:gridCol w="914400"/>
              </a:tblGrid>
              <a:tr h="4302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200" spc="-1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Dimension</a:t>
                      </a:r>
                      <a:endParaRPr b="0" lang="en-IN" sz="1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200" spc="-1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Population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200" spc="-1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X1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200" spc="-1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X2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-IN" sz="1200" spc="-1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f(x)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200" spc="-1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Status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ab40"/>
                    </a:solidFill>
                  </a:tcPr>
                </a:tc>
              </a:tr>
              <a:tr h="261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e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-5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e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18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e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349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e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e8"/>
                    </a:solidFill>
                  </a:tcPr>
                </a:tc>
              </a:tr>
              <a:tr h="261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14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33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1285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Worst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4"/>
                    </a:solidFill>
                  </a:tcPr>
                </a:tc>
              </a:tr>
              <a:tr h="262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30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e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-6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e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936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e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e8"/>
                    </a:solidFill>
                  </a:tcPr>
                </a:tc>
              </a:tr>
              <a:tr h="261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-8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113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Best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4"/>
                    </a:solidFill>
                  </a:tcPr>
                </a:tc>
              </a:tr>
              <a:tr h="261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e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-12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e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-18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e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468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e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Table 6"/>
          <p:cNvGraphicFramePr/>
          <p:nvPr/>
        </p:nvGraphicFramePr>
        <p:xfrm>
          <a:off x="4876920" y="2981880"/>
          <a:ext cx="3580560" cy="1734840"/>
        </p:xfrm>
        <a:graphic>
          <a:graphicData uri="http://schemas.openxmlformats.org/drawingml/2006/table">
            <a:tbl>
              <a:tblPr/>
              <a:tblGrid>
                <a:gridCol w="1130760"/>
                <a:gridCol w="753840"/>
                <a:gridCol w="848160"/>
                <a:gridCol w="848160"/>
              </a:tblGrid>
              <a:tr h="4302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200" spc="-1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Dimension</a:t>
                      </a:r>
                      <a:endParaRPr b="0" lang="en-IN" sz="1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200" spc="-1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Population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200" spc="-1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X1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200" spc="-1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X2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-IN" sz="1200" spc="-1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f(x)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ab40"/>
                    </a:solidFill>
                  </a:tcPr>
                </a:tc>
              </a:tr>
              <a:tr h="261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e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-7.2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e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e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76.84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e8"/>
                    </a:solidFill>
                  </a:tcPr>
                </a:tc>
              </a:tr>
              <a:tr h="261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11.8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20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539.24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4"/>
                    </a:solidFill>
                  </a:tcPr>
                </a:tc>
              </a:tr>
              <a:tr h="261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e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27.8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e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-19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e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1133.84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e8"/>
                    </a:solidFill>
                  </a:tcPr>
                </a:tc>
              </a:tr>
              <a:tr h="261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-10.2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-6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140.04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4"/>
                    </a:solidFill>
                  </a:tcPr>
                </a:tc>
              </a:tr>
              <a:tr h="261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e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-14.2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e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-31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e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1162.64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" name="Table 7"/>
          <p:cNvGraphicFramePr/>
          <p:nvPr/>
        </p:nvGraphicFramePr>
        <p:xfrm>
          <a:off x="4876920" y="5036760"/>
          <a:ext cx="3809520" cy="1734840"/>
        </p:xfrm>
        <a:graphic>
          <a:graphicData uri="http://schemas.openxmlformats.org/drawingml/2006/table">
            <a:tbl>
              <a:tblPr/>
              <a:tblGrid>
                <a:gridCol w="914400"/>
                <a:gridCol w="609480"/>
                <a:gridCol w="685800"/>
                <a:gridCol w="685800"/>
                <a:gridCol w="914400"/>
              </a:tblGrid>
              <a:tr h="4302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200" spc="-1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Dimension</a:t>
                      </a:r>
                      <a:endParaRPr b="0" lang="en-IN" sz="1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200" spc="-1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Population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200" spc="-1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X1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200" spc="-1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X2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-IN" sz="1200" spc="-1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f(x)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200" spc="-1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Status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ab40"/>
                    </a:solidFill>
                  </a:tcPr>
                </a:tc>
              </a:tr>
              <a:tr h="261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e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-7.2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e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e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76.84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Best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e8"/>
                    </a:solidFill>
                  </a:tcPr>
                </a:tc>
              </a:tr>
              <a:tr h="261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11.8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20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539.24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4"/>
                    </a:solidFill>
                  </a:tcPr>
                </a:tc>
              </a:tr>
              <a:tr h="261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e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30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e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-6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e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936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Worst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e8"/>
                    </a:solidFill>
                  </a:tcPr>
                </a:tc>
              </a:tr>
              <a:tr h="261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-8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113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4"/>
                    </a:solidFill>
                  </a:tcPr>
                </a:tc>
              </a:tr>
              <a:tr h="261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e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-12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e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-18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e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468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e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e8"/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685800" y="76320"/>
            <a:ext cx="7772040" cy="685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         </a:t>
            </a: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Parameters: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-38160" y="1236600"/>
            <a:ext cx="9143640" cy="5536800"/>
          </a:xfrm>
          <a:prstGeom prst="rect">
            <a:avLst/>
          </a:prstGeom>
          <a:solidFill>
            <a:srgbClr val="ffffff"/>
          </a:solidFill>
          <a:ln w="55080">
            <a:solidFill>
              <a:srgbClr val="ffab40"/>
            </a:solidFill>
            <a:round/>
          </a:ln>
        </p:spPr>
        <p:txBody>
          <a:bodyPr lIns="45720" rIns="45720"/>
          <a:p>
            <a:pPr lvl="1" marL="457200" indent="-126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Design parameters: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IN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3"/>
              </a:spcBef>
            </a:pPr>
            <a:endParaRPr b="0" lang="en-IN" sz="2000" spc="-1" strike="noStrike">
              <a:latin typeface="Arial"/>
            </a:endParaRPr>
          </a:p>
          <a:p>
            <a:pPr lvl="1" marL="457200" indent="-126720">
              <a:lnSpc>
                <a:spcPct val="100000"/>
              </a:lnSpc>
              <a:spcBef>
                <a:spcPts val="323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Performance parameters: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6726960" y="6408000"/>
            <a:ext cx="1919880" cy="3654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122" name="TextShape 4"/>
          <p:cNvSpPr txBox="1"/>
          <p:nvPr/>
        </p:nvSpPr>
        <p:spPr>
          <a:xfrm>
            <a:off x="3124080" y="6409440"/>
            <a:ext cx="2920320" cy="448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graphicFrame>
        <p:nvGraphicFramePr>
          <p:cNvPr id="123" name="Table 5"/>
          <p:cNvGraphicFramePr/>
          <p:nvPr/>
        </p:nvGraphicFramePr>
        <p:xfrm>
          <a:off x="2555280" y="1567800"/>
          <a:ext cx="5526360" cy="1863720"/>
        </p:xfrm>
        <a:graphic>
          <a:graphicData uri="http://schemas.openxmlformats.org/drawingml/2006/table">
            <a:tbl>
              <a:tblPr/>
              <a:tblGrid>
                <a:gridCol w="828720"/>
                <a:gridCol w="2349000"/>
                <a:gridCol w="2349000"/>
              </a:tblGrid>
              <a:tr h="317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600" spc="-1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Sr. No.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600" spc="-1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Parameters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600" spc="-1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Size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ab40"/>
                    </a:solidFill>
                  </a:tcPr>
                </a:tc>
              </a:tr>
              <a:tr h="2883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e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Population Size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e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10000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e8"/>
                    </a:solidFill>
                  </a:tcPr>
                </a:tc>
              </a:tr>
              <a:tr h="2883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Number of Dimensions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2, 5, 10, 30, 50, 100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4"/>
                    </a:solidFill>
                  </a:tcPr>
                </a:tc>
              </a:tr>
              <a:tr h="2883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e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Number of Iterations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e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100000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e8"/>
                    </a:solidFill>
                  </a:tcPr>
                </a:tc>
              </a:tr>
              <a:tr h="6814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Termination Condition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Algorithm stops when number of iterations  get completed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Table 6"/>
          <p:cNvGraphicFramePr/>
          <p:nvPr/>
        </p:nvGraphicFramePr>
        <p:xfrm>
          <a:off x="2325960" y="4195080"/>
          <a:ext cx="4833000" cy="2278440"/>
        </p:xfrm>
        <a:graphic>
          <a:graphicData uri="http://schemas.openxmlformats.org/drawingml/2006/table">
            <a:tbl>
              <a:tblPr/>
              <a:tblGrid>
                <a:gridCol w="2483280"/>
                <a:gridCol w="2350080"/>
              </a:tblGrid>
              <a:tr h="317520"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600" spc="-1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Parameters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ab40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51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Best solution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e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Speedup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e8"/>
                    </a:solidFill>
                  </a:tcPr>
                </a:tc>
              </a:tr>
              <a:tr h="4024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Mean solution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Success rate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4"/>
                    </a:solidFill>
                  </a:tcPr>
                </a:tc>
              </a:tr>
              <a:tr h="4024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Worst solution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e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Number of iterations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e8"/>
                    </a:solidFill>
                  </a:tcPr>
                </a:tc>
              </a:tr>
              <a:tr h="4024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Standard deviation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Ideal value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4"/>
                    </a:solidFill>
                  </a:tcPr>
                </a:tc>
              </a:tr>
              <a:tr h="402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Computation Time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e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Fitness Value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fe8"/>
                    </a:solidFill>
                  </a:tcPr>
                </a:tc>
              </a:tr>
            </a:tbl>
          </a:graphicData>
        </a:graphic>
      </p:graphicFrame>
      <p:sp>
        <p:nvSpPr>
          <p:cNvPr id="125" name="TextShape 7"/>
          <p:cNvSpPr txBox="1"/>
          <p:nvPr/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605D4E1C-ED94-493E-BAA0-AB1B0A28C967}" type="slidenum">
              <a:rPr b="0" lang="en-I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685800" y="76320"/>
            <a:ext cx="7772040" cy="685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Methodology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0" y="875160"/>
            <a:ext cx="9143640" cy="5982480"/>
          </a:xfrm>
          <a:prstGeom prst="rect">
            <a:avLst/>
          </a:prstGeom>
          <a:solidFill>
            <a:srgbClr val="ffffff"/>
          </a:solidFill>
          <a:ln w="55080">
            <a:solidFill>
              <a:srgbClr val="ffab40"/>
            </a:solidFill>
            <a:round/>
          </a:ln>
        </p:spPr>
        <p:txBody>
          <a:bodyPr lIns="45720" rIns="45720"/>
          <a:p>
            <a:pPr algn="ctr"/>
            <a:endParaRPr b="0" lang="en-IN" sz="3200" spc="-1" strike="noStrike">
              <a:latin typeface="Arial"/>
            </a:endParaRPr>
          </a:p>
        </p:txBody>
      </p:sp>
      <p:sp>
        <p:nvSpPr>
          <p:cNvPr id="128" name="TextShape 3"/>
          <p:cNvSpPr txBox="1"/>
          <p:nvPr/>
        </p:nvSpPr>
        <p:spPr>
          <a:xfrm>
            <a:off x="6726960" y="6408000"/>
            <a:ext cx="1919880" cy="3654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29" name="TextShape 4"/>
          <p:cNvSpPr txBox="1"/>
          <p:nvPr/>
        </p:nvSpPr>
        <p:spPr>
          <a:xfrm>
            <a:off x="3124080" y="6409440"/>
            <a:ext cx="2920320" cy="448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130" name="TextShape 5"/>
          <p:cNvSpPr txBox="1"/>
          <p:nvPr/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6B63C00C-38A5-43C9-A573-8796704DB2AF}" type="slidenum">
              <a:rPr b="0" lang="en-I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pic>
        <p:nvPicPr>
          <p:cNvPr id="131" name="Google Shape;143;p21" descr=""/>
          <p:cNvPicPr/>
          <p:nvPr/>
        </p:nvPicPr>
        <p:blipFill>
          <a:blip r:embed="rId1"/>
          <a:stretch/>
        </p:blipFill>
        <p:spPr>
          <a:xfrm>
            <a:off x="2315160" y="762120"/>
            <a:ext cx="4224960" cy="626760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685800" y="76320"/>
            <a:ext cx="7772040" cy="685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     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110880" y="202320"/>
            <a:ext cx="8942760" cy="6694920"/>
          </a:xfrm>
          <a:prstGeom prst="rect">
            <a:avLst/>
          </a:prstGeom>
          <a:solidFill>
            <a:srgbClr val="ffffff"/>
          </a:solidFill>
          <a:ln w="55080">
            <a:solidFill>
              <a:srgbClr val="ffab40"/>
            </a:solidFill>
            <a:round/>
          </a:ln>
        </p:spPr>
        <p:txBody>
          <a:bodyPr lIns="45720" rIns="45720"/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3"/>
              </a:spcBef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6726960" y="6408000"/>
            <a:ext cx="1919880" cy="3654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35" name="TextShape 4"/>
          <p:cNvSpPr txBox="1"/>
          <p:nvPr/>
        </p:nvSpPr>
        <p:spPr>
          <a:xfrm>
            <a:off x="3124080" y="6409440"/>
            <a:ext cx="2920320" cy="448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136" name="TextShape 5"/>
          <p:cNvSpPr txBox="1"/>
          <p:nvPr/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49519392-9C01-46A6-AA71-6CD34B9A5C27}" type="slidenum">
              <a:rPr b="0" lang="en-I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pic>
        <p:nvPicPr>
          <p:cNvPr id="137" name="Google Shape;154;p22" descr=""/>
          <p:cNvPicPr/>
          <p:nvPr/>
        </p:nvPicPr>
        <p:blipFill>
          <a:blip r:embed="rId1"/>
          <a:stretch/>
        </p:blipFill>
        <p:spPr>
          <a:xfrm>
            <a:off x="1281240" y="490680"/>
            <a:ext cx="6581520" cy="587664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2019-11-07T15:34:05Z</dcterms:modified>
  <cp:revision>2</cp:revision>
  <dc:subject/>
  <dc:title/>
</cp:coreProperties>
</file>