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8" r:id="rId1"/>
  </p:sldMasterIdLst>
  <p:notesMasterIdLst>
    <p:notesMasterId r:id="rId14"/>
  </p:notesMasterIdLst>
  <p:sldIdLst>
    <p:sldId id="267" r:id="rId2"/>
    <p:sldId id="256" r:id="rId3"/>
    <p:sldId id="268" r:id="rId4"/>
    <p:sldId id="257" r:id="rId5"/>
    <p:sldId id="258" r:id="rId6"/>
    <p:sldId id="259" r:id="rId7"/>
    <p:sldId id="260" r:id="rId8"/>
    <p:sldId id="261" r:id="rId9"/>
    <p:sldId id="262" r:id="rId10"/>
    <p:sldId id="263" r:id="rId11"/>
    <p:sldId id="264"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06" autoAdjust="0"/>
    <p:restoredTop sz="94660"/>
  </p:normalViewPr>
  <p:slideViewPr>
    <p:cSldViewPr snapToGrid="0">
      <p:cViewPr varScale="1">
        <p:scale>
          <a:sx n="69" d="100"/>
          <a:sy n="69" d="100"/>
        </p:scale>
        <p:origin x="9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CEF60E-A2CD-459C-8AC7-5EB820D6D89B}" type="datetimeFigureOut">
              <a:rPr lang="en-IN" smtClean="0"/>
              <a:t>12-06-2020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AD5B6E-24AA-4F75-A520-33CD85898401}" type="slidenum">
              <a:rPr lang="en-IN" smtClean="0"/>
              <a:t>‹#›</a:t>
            </a:fld>
            <a:endParaRPr lang="en-IN"/>
          </a:p>
        </p:txBody>
      </p:sp>
    </p:spTree>
    <p:extLst>
      <p:ext uri="{BB962C8B-B14F-4D97-AF65-F5344CB8AC3E}">
        <p14:creationId xmlns:p14="http://schemas.microsoft.com/office/powerpoint/2010/main" val="3626509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en-US"/>
              <a:t>Amity Business School</a:t>
            </a:r>
          </a:p>
        </p:txBody>
      </p:sp>
      <p:sp>
        <p:nvSpPr>
          <p:cNvPr id="6" name="Rectangle 7"/>
          <p:cNvSpPr>
            <a:spLocks noGrp="1" noChangeArrowheads="1"/>
          </p:cNvSpPr>
          <p:nvPr>
            <p:ph type="sldNum" sz="quarter" idx="5"/>
          </p:nvPr>
        </p:nvSpPr>
        <p:spPr>
          <a:ln/>
        </p:spPr>
        <p:txBody>
          <a:bodyPr/>
          <a:lstStyle/>
          <a:p>
            <a:fld id="{C65BFB83-EDBF-4F1A-BBC1-969CF776BB4E}" type="slidenum">
              <a:rPr lang="en-US" altLang="en-US"/>
              <a:pPr/>
              <a:t>1</a:t>
            </a:fld>
            <a:endParaRPr lang="en-US" altLang="en-US"/>
          </a:p>
        </p:txBody>
      </p:sp>
      <p:sp>
        <p:nvSpPr>
          <p:cNvPr id="4098" name="Rectangle 2"/>
          <p:cNvSpPr>
            <a:spLocks noGrp="1" noRot="1" noChangeAspect="1" noChangeArrowheads="1" noTextEdit="1"/>
          </p:cNvSpPr>
          <p:nvPr>
            <p:ph type="sldImg"/>
          </p:nvPr>
        </p:nvSpPr>
        <p:spPr>
          <a:ln/>
        </p:spPr>
      </p:sp>
      <p:sp>
        <p:nvSpPr>
          <p:cNvPr id="40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3153617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DBA1C40-AC2B-4697-AAC3-0A8CFA32CC70}" type="datetimeFigureOut">
              <a:rPr lang="en-IN" smtClean="0"/>
              <a:t>12-06-2020</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A9AA63EF-14B7-4753-B6F2-06185065A1AD}" type="slidenum">
              <a:rPr lang="en-IN" smtClean="0"/>
              <a:t>‹#›</a:t>
            </a:fld>
            <a:endParaRPr lang="en-IN"/>
          </a:p>
        </p:txBody>
      </p:sp>
    </p:spTree>
    <p:extLst>
      <p:ext uri="{BB962C8B-B14F-4D97-AF65-F5344CB8AC3E}">
        <p14:creationId xmlns:p14="http://schemas.microsoft.com/office/powerpoint/2010/main" val="892642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DBA1C40-AC2B-4697-AAC3-0A8CFA32CC70}" type="datetimeFigureOut">
              <a:rPr lang="en-IN" smtClean="0"/>
              <a:t>12-06-2020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AA63EF-14B7-4753-B6F2-06185065A1AD}" type="slidenum">
              <a:rPr lang="en-IN" smtClean="0"/>
              <a:t>‹#›</a:t>
            </a:fld>
            <a:endParaRPr lang="en-IN"/>
          </a:p>
        </p:txBody>
      </p:sp>
    </p:spTree>
    <p:extLst>
      <p:ext uri="{BB962C8B-B14F-4D97-AF65-F5344CB8AC3E}">
        <p14:creationId xmlns:p14="http://schemas.microsoft.com/office/powerpoint/2010/main" val="342752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DBA1C40-AC2B-4697-AAC3-0A8CFA32CC70}" type="datetimeFigureOut">
              <a:rPr lang="en-IN" smtClean="0"/>
              <a:t>12-06-2020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AA63EF-14B7-4753-B6F2-06185065A1AD}" type="slidenum">
              <a:rPr lang="en-IN" smtClean="0"/>
              <a:t>‹#›</a:t>
            </a:fld>
            <a:endParaRPr lang="en-IN"/>
          </a:p>
        </p:txBody>
      </p:sp>
    </p:spTree>
    <p:extLst>
      <p:ext uri="{BB962C8B-B14F-4D97-AF65-F5344CB8AC3E}">
        <p14:creationId xmlns:p14="http://schemas.microsoft.com/office/powerpoint/2010/main" val="35213560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DBA1C40-AC2B-4697-AAC3-0A8CFA32CC70}" type="datetimeFigureOut">
              <a:rPr lang="en-IN" smtClean="0"/>
              <a:t>12-06-2020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AA63EF-14B7-4753-B6F2-06185065A1AD}"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444170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DBA1C40-AC2B-4697-AAC3-0A8CFA32CC70}" type="datetimeFigureOut">
              <a:rPr lang="en-IN" smtClean="0"/>
              <a:t>12-06-2020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AA63EF-14B7-4753-B6F2-06185065A1AD}" type="slidenum">
              <a:rPr lang="en-IN" smtClean="0"/>
              <a:t>‹#›</a:t>
            </a:fld>
            <a:endParaRPr lang="en-IN"/>
          </a:p>
        </p:txBody>
      </p:sp>
    </p:spTree>
    <p:extLst>
      <p:ext uri="{BB962C8B-B14F-4D97-AF65-F5344CB8AC3E}">
        <p14:creationId xmlns:p14="http://schemas.microsoft.com/office/powerpoint/2010/main" val="28698378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DBA1C40-AC2B-4697-AAC3-0A8CFA32CC70}" type="datetimeFigureOut">
              <a:rPr lang="en-IN" smtClean="0"/>
              <a:t>12-06-2020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9AA63EF-14B7-4753-B6F2-06185065A1AD}" type="slidenum">
              <a:rPr lang="en-IN" smtClean="0"/>
              <a:t>‹#›</a:t>
            </a:fld>
            <a:endParaRPr lang="en-IN"/>
          </a:p>
        </p:txBody>
      </p:sp>
    </p:spTree>
    <p:extLst>
      <p:ext uri="{BB962C8B-B14F-4D97-AF65-F5344CB8AC3E}">
        <p14:creationId xmlns:p14="http://schemas.microsoft.com/office/powerpoint/2010/main" val="33339218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DBA1C40-AC2B-4697-AAC3-0A8CFA32CC70}" type="datetimeFigureOut">
              <a:rPr lang="en-IN" smtClean="0"/>
              <a:t>12-06-2020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9AA63EF-14B7-4753-B6F2-06185065A1AD}" type="slidenum">
              <a:rPr lang="en-IN" smtClean="0"/>
              <a:t>‹#›</a:t>
            </a:fld>
            <a:endParaRPr lang="en-IN"/>
          </a:p>
        </p:txBody>
      </p:sp>
    </p:spTree>
    <p:extLst>
      <p:ext uri="{BB962C8B-B14F-4D97-AF65-F5344CB8AC3E}">
        <p14:creationId xmlns:p14="http://schemas.microsoft.com/office/powerpoint/2010/main" val="29914658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DBA1C40-AC2B-4697-AAC3-0A8CFA32CC70}" type="datetimeFigureOut">
              <a:rPr lang="en-IN" smtClean="0"/>
              <a:t>12-06-2020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AA63EF-14B7-4753-B6F2-06185065A1AD}" type="slidenum">
              <a:rPr lang="en-IN" smtClean="0"/>
              <a:t>‹#›</a:t>
            </a:fld>
            <a:endParaRPr lang="en-IN"/>
          </a:p>
        </p:txBody>
      </p:sp>
    </p:spTree>
    <p:extLst>
      <p:ext uri="{BB962C8B-B14F-4D97-AF65-F5344CB8AC3E}">
        <p14:creationId xmlns:p14="http://schemas.microsoft.com/office/powerpoint/2010/main" val="23580554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DBA1C40-AC2B-4697-AAC3-0A8CFA32CC70}" type="datetimeFigureOut">
              <a:rPr lang="en-IN" smtClean="0"/>
              <a:t>12-06-2020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AA63EF-14B7-4753-B6F2-06185065A1AD}" type="slidenum">
              <a:rPr lang="en-IN" smtClean="0"/>
              <a:t>‹#›</a:t>
            </a:fld>
            <a:endParaRPr lang="en-IN"/>
          </a:p>
        </p:txBody>
      </p:sp>
    </p:spTree>
    <p:extLst>
      <p:ext uri="{BB962C8B-B14F-4D97-AF65-F5344CB8AC3E}">
        <p14:creationId xmlns:p14="http://schemas.microsoft.com/office/powerpoint/2010/main" val="2432980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DBA1C40-AC2B-4697-AAC3-0A8CFA32CC70}" type="datetimeFigureOut">
              <a:rPr lang="en-IN" smtClean="0"/>
              <a:t>12-06-2020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AA63EF-14B7-4753-B6F2-06185065A1AD}" type="slidenum">
              <a:rPr lang="en-IN" smtClean="0"/>
              <a:t>‹#›</a:t>
            </a:fld>
            <a:endParaRPr lang="en-IN"/>
          </a:p>
        </p:txBody>
      </p:sp>
    </p:spTree>
    <p:extLst>
      <p:ext uri="{BB962C8B-B14F-4D97-AF65-F5344CB8AC3E}">
        <p14:creationId xmlns:p14="http://schemas.microsoft.com/office/powerpoint/2010/main" val="748704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DBA1C40-AC2B-4697-AAC3-0A8CFA32CC70}" type="datetimeFigureOut">
              <a:rPr lang="en-IN" smtClean="0"/>
              <a:t>12-06-2020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AA63EF-14B7-4753-B6F2-06185065A1AD}" type="slidenum">
              <a:rPr lang="en-IN" smtClean="0"/>
              <a:t>‹#›</a:t>
            </a:fld>
            <a:endParaRPr lang="en-IN"/>
          </a:p>
        </p:txBody>
      </p:sp>
    </p:spTree>
    <p:extLst>
      <p:ext uri="{BB962C8B-B14F-4D97-AF65-F5344CB8AC3E}">
        <p14:creationId xmlns:p14="http://schemas.microsoft.com/office/powerpoint/2010/main" val="4158791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DBA1C40-AC2B-4697-AAC3-0A8CFA32CC70}" type="datetimeFigureOut">
              <a:rPr lang="en-IN" smtClean="0"/>
              <a:t>12-06-2020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AA63EF-14B7-4753-B6F2-06185065A1AD}" type="slidenum">
              <a:rPr lang="en-IN" smtClean="0"/>
              <a:t>‹#›</a:t>
            </a:fld>
            <a:endParaRPr lang="en-IN"/>
          </a:p>
        </p:txBody>
      </p:sp>
    </p:spTree>
    <p:extLst>
      <p:ext uri="{BB962C8B-B14F-4D97-AF65-F5344CB8AC3E}">
        <p14:creationId xmlns:p14="http://schemas.microsoft.com/office/powerpoint/2010/main" val="2075293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DBA1C40-AC2B-4697-AAC3-0A8CFA32CC70}" type="datetimeFigureOut">
              <a:rPr lang="en-IN" smtClean="0"/>
              <a:t>12-06-2020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9AA63EF-14B7-4753-B6F2-06185065A1AD}" type="slidenum">
              <a:rPr lang="en-IN" smtClean="0"/>
              <a:t>‹#›</a:t>
            </a:fld>
            <a:endParaRPr lang="en-IN"/>
          </a:p>
        </p:txBody>
      </p:sp>
    </p:spTree>
    <p:extLst>
      <p:ext uri="{BB962C8B-B14F-4D97-AF65-F5344CB8AC3E}">
        <p14:creationId xmlns:p14="http://schemas.microsoft.com/office/powerpoint/2010/main" val="2887182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DBA1C40-AC2B-4697-AAC3-0A8CFA32CC70}" type="datetimeFigureOut">
              <a:rPr lang="en-IN" smtClean="0"/>
              <a:t>12-06-2020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9AA63EF-14B7-4753-B6F2-06185065A1AD}" type="slidenum">
              <a:rPr lang="en-IN" smtClean="0"/>
              <a:t>‹#›</a:t>
            </a:fld>
            <a:endParaRPr lang="en-IN"/>
          </a:p>
        </p:txBody>
      </p:sp>
    </p:spTree>
    <p:extLst>
      <p:ext uri="{BB962C8B-B14F-4D97-AF65-F5344CB8AC3E}">
        <p14:creationId xmlns:p14="http://schemas.microsoft.com/office/powerpoint/2010/main" val="2825424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BA1C40-AC2B-4697-AAC3-0A8CFA32CC70}" type="datetimeFigureOut">
              <a:rPr lang="en-IN" smtClean="0"/>
              <a:t>12-06-2020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9AA63EF-14B7-4753-B6F2-06185065A1AD}" type="slidenum">
              <a:rPr lang="en-IN" smtClean="0"/>
              <a:t>‹#›</a:t>
            </a:fld>
            <a:endParaRPr lang="en-IN"/>
          </a:p>
        </p:txBody>
      </p:sp>
    </p:spTree>
    <p:extLst>
      <p:ext uri="{BB962C8B-B14F-4D97-AF65-F5344CB8AC3E}">
        <p14:creationId xmlns:p14="http://schemas.microsoft.com/office/powerpoint/2010/main" val="1647038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DBA1C40-AC2B-4697-AAC3-0A8CFA32CC70}" type="datetimeFigureOut">
              <a:rPr lang="en-IN" smtClean="0"/>
              <a:t>12-06-2020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AA63EF-14B7-4753-B6F2-06185065A1AD}" type="slidenum">
              <a:rPr lang="en-IN" smtClean="0"/>
              <a:t>‹#›</a:t>
            </a:fld>
            <a:endParaRPr lang="en-IN"/>
          </a:p>
        </p:txBody>
      </p:sp>
    </p:spTree>
    <p:extLst>
      <p:ext uri="{BB962C8B-B14F-4D97-AF65-F5344CB8AC3E}">
        <p14:creationId xmlns:p14="http://schemas.microsoft.com/office/powerpoint/2010/main" val="2221268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DBA1C40-AC2B-4697-AAC3-0A8CFA32CC70}" type="datetimeFigureOut">
              <a:rPr lang="en-IN" smtClean="0"/>
              <a:t>12-06-2020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AA63EF-14B7-4753-B6F2-06185065A1AD}" type="slidenum">
              <a:rPr lang="en-IN" smtClean="0"/>
              <a:t>‹#›</a:t>
            </a:fld>
            <a:endParaRPr lang="en-IN"/>
          </a:p>
        </p:txBody>
      </p:sp>
    </p:spTree>
    <p:extLst>
      <p:ext uri="{BB962C8B-B14F-4D97-AF65-F5344CB8AC3E}">
        <p14:creationId xmlns:p14="http://schemas.microsoft.com/office/powerpoint/2010/main" val="2874228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DBA1C40-AC2B-4697-AAC3-0A8CFA32CC70}" type="datetimeFigureOut">
              <a:rPr lang="en-IN" smtClean="0"/>
              <a:t>12-06-2020</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9AA63EF-14B7-4753-B6F2-06185065A1AD}" type="slidenum">
              <a:rPr lang="en-IN" smtClean="0"/>
              <a:t>‹#›</a:t>
            </a:fld>
            <a:endParaRPr lang="en-IN"/>
          </a:p>
        </p:txBody>
      </p:sp>
    </p:spTree>
    <p:extLst>
      <p:ext uri="{BB962C8B-B14F-4D97-AF65-F5344CB8AC3E}">
        <p14:creationId xmlns:p14="http://schemas.microsoft.com/office/powerpoint/2010/main" val="1071365728"/>
      </p:ext>
    </p:extLst>
  </p:cSld>
  <p:clrMap bg1="dk1" tx1="lt1" bg2="dk2" tx2="lt2" accent1="accent1" accent2="accent2" accent3="accent3" accent4="accent4" accent5="accent5" accent6="accent6" hlink="hlink" folHlink="folHlink"/>
  <p:sldLayoutIdLst>
    <p:sldLayoutId id="2147483979" r:id="rId1"/>
    <p:sldLayoutId id="2147483980" r:id="rId2"/>
    <p:sldLayoutId id="2147483981" r:id="rId3"/>
    <p:sldLayoutId id="2147483982" r:id="rId4"/>
    <p:sldLayoutId id="2147483983" r:id="rId5"/>
    <p:sldLayoutId id="2147483984" r:id="rId6"/>
    <p:sldLayoutId id="2147483985" r:id="rId7"/>
    <p:sldLayoutId id="2147483986" r:id="rId8"/>
    <p:sldLayoutId id="2147483987" r:id="rId9"/>
    <p:sldLayoutId id="2147483988" r:id="rId10"/>
    <p:sldLayoutId id="2147483989" r:id="rId11"/>
    <p:sldLayoutId id="2147483990" r:id="rId12"/>
    <p:sldLayoutId id="2147483991" r:id="rId13"/>
    <p:sldLayoutId id="2147483992" r:id="rId14"/>
    <p:sldLayoutId id="2147483993" r:id="rId15"/>
    <p:sldLayoutId id="2147483994" r:id="rId16"/>
    <p:sldLayoutId id="21474839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FF0F671C-E86F-4E40-AC6A-33DCFE5A1B20}" type="slidenum">
              <a:rPr lang="en-US" altLang="en-US"/>
              <a:pPr/>
              <a:t>1</a:t>
            </a:fld>
            <a:endParaRPr lang="en-US" altLang="en-US"/>
          </a:p>
        </p:txBody>
      </p:sp>
      <p:sp>
        <p:nvSpPr>
          <p:cNvPr id="2052" name="Rectangle 4"/>
          <p:cNvSpPr>
            <a:spLocks noGrp="1" noChangeArrowheads="1"/>
          </p:cNvSpPr>
          <p:nvPr>
            <p:ph type="ctrTitle"/>
          </p:nvPr>
        </p:nvSpPr>
        <p:spPr bwMode="auto">
          <a:xfrm>
            <a:off x="2098963" y="1350820"/>
            <a:ext cx="9040092" cy="405938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a:lnSpc>
                <a:spcPct val="150000"/>
              </a:lnSpc>
            </a:pPr>
            <a:r>
              <a:rPr lang="en-US" altLang="en-US" dirty="0" smtClean="0">
                <a:latin typeface="Times New Roman" panose="02020603050405020304" pitchFamily="18" charset="0"/>
              </a:rPr>
              <a:t>AMITY UNIVERSITY NOIDA</a:t>
            </a:r>
            <a:r>
              <a:rPr lang="en-US" altLang="en-US" sz="4500" b="1" dirty="0" smtClean="0">
                <a:latin typeface="Times New Roman" panose="02020603050405020304" pitchFamily="18" charset="0"/>
              </a:rPr>
              <a:t/>
            </a:r>
            <a:br>
              <a:rPr lang="en-US" altLang="en-US" sz="4500" b="1" dirty="0" smtClean="0">
                <a:latin typeface="Times New Roman" panose="02020603050405020304" pitchFamily="18" charset="0"/>
              </a:rPr>
            </a:br>
            <a:r>
              <a:rPr lang="en-US" altLang="en-US" sz="2500" dirty="0" smtClean="0">
                <a:latin typeface="Times New Roman" panose="02020603050405020304" pitchFamily="18" charset="0"/>
              </a:rPr>
              <a:t>B-TECH (it), Semester 3</a:t>
            </a:r>
            <a:br>
              <a:rPr lang="en-US" altLang="en-US" sz="2500" dirty="0" smtClean="0">
                <a:latin typeface="Times New Roman" panose="02020603050405020304" pitchFamily="18" charset="0"/>
              </a:rPr>
            </a:br>
            <a:r>
              <a:rPr lang="en-US" altLang="en-US" sz="2500" dirty="0" smtClean="0">
                <a:latin typeface="Times New Roman" panose="02020603050405020304" pitchFamily="18" charset="0"/>
              </a:rPr>
              <a:t/>
            </a:r>
            <a:br>
              <a:rPr lang="en-US" altLang="en-US" sz="2500" dirty="0" smtClean="0">
                <a:latin typeface="Times New Roman" panose="02020603050405020304" pitchFamily="18" charset="0"/>
              </a:rPr>
            </a:br>
            <a:r>
              <a:rPr lang="en-US" altLang="en-US" sz="2000" dirty="0" smtClean="0">
                <a:latin typeface="Times New Roman" panose="02020603050405020304" pitchFamily="18" charset="0"/>
              </a:rPr>
              <a:t>Mr. purushottam sharma</a:t>
            </a:r>
            <a:endParaRPr lang="en-US" altLang="en-US" sz="2000" dirty="0">
              <a:latin typeface="Times New Roman" panose="02020603050405020304" pitchFamily="18" charset="0"/>
            </a:endParaRPr>
          </a:p>
        </p:txBody>
      </p:sp>
    </p:spTree>
    <p:extLst>
      <p:ext uri="{BB962C8B-B14F-4D97-AF65-F5344CB8AC3E}">
        <p14:creationId xmlns:p14="http://schemas.microsoft.com/office/powerpoint/2010/main" val="3276190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latin typeface="Times New Roman" panose="02020603050405020304" pitchFamily="18" charset="0"/>
                <a:cs typeface="Times New Roman" panose="02020603050405020304" pitchFamily="18" charset="0"/>
              </a:rPr>
              <a:t>Limitations of </a:t>
            </a:r>
            <a:r>
              <a:rPr lang="en-IN" dirty="0">
                <a:latin typeface="Times New Roman" panose="02020603050405020304" pitchFamily="18" charset="0"/>
                <a:cs typeface="Times New Roman" panose="02020603050405020304" pitchFamily="18" charset="0"/>
              </a:rPr>
              <a:t>Facial Recognition Technology</a:t>
            </a:r>
          </a:p>
        </p:txBody>
      </p:sp>
      <p:sp>
        <p:nvSpPr>
          <p:cNvPr id="3" name="Content Placeholder 2"/>
          <p:cNvSpPr>
            <a:spLocks noGrp="1"/>
          </p:cNvSpPr>
          <p:nvPr>
            <p:ph idx="1"/>
          </p:nvPr>
        </p:nvSpPr>
        <p:spPr/>
        <p:txBody>
          <a:bodyPr>
            <a:normAutofit lnSpcReduction="10000"/>
          </a:bodyPr>
          <a:lstStyle/>
          <a:p>
            <a:r>
              <a:rPr lang="en-IN" dirty="0">
                <a:latin typeface="Times New Roman" panose="02020603050405020304" pitchFamily="18" charset="0"/>
                <a:cs typeface="Times New Roman" panose="02020603050405020304" pitchFamily="18" charset="0"/>
              </a:rPr>
              <a:t>Facial recognition software primarily depends on 2D images for the sake of convenience</a:t>
            </a:r>
            <a:r>
              <a:rPr lang="en-IN" dirty="0" smtClean="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2D facial imaging won’t work in the dark as it depends on visible light </a:t>
            </a:r>
            <a:r>
              <a:rPr lang="en-IN" dirty="0" smtClean="0">
                <a:latin typeface="Times New Roman" panose="02020603050405020304" pitchFamily="18" charset="0"/>
                <a:cs typeface="Times New Roman" panose="02020603050405020304" pitchFamily="18" charset="0"/>
              </a:rPr>
              <a:t>spectrum</a:t>
            </a:r>
          </a:p>
          <a:p>
            <a:r>
              <a:rPr lang="en-IN" dirty="0">
                <a:latin typeface="Times New Roman" panose="02020603050405020304" pitchFamily="18" charset="0"/>
                <a:cs typeface="Times New Roman" panose="02020603050405020304" pitchFamily="18" charset="0"/>
              </a:rPr>
              <a:t>Image quality affects the working of face recognition technology. </a:t>
            </a:r>
            <a:endParaRPr lang="en-IN" dirty="0" smtClean="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Large storage capacity is required as the image samples stored of a person contain images with different angles which requires huge </a:t>
            </a:r>
            <a:r>
              <a:rPr lang="en-IN" dirty="0" smtClean="0">
                <a:latin typeface="Times New Roman" panose="02020603050405020304" pitchFamily="18" charset="0"/>
                <a:cs typeface="Times New Roman" panose="02020603050405020304" pitchFamily="18" charset="0"/>
              </a:rPr>
              <a:t>investments. </a:t>
            </a:r>
            <a:endParaRPr lang="en-IN" dirty="0">
              <a:latin typeface="Times New Roman" panose="02020603050405020304" pitchFamily="18" charset="0"/>
              <a:cs typeface="Times New Roman" panose="02020603050405020304" pitchFamily="18" charset="0"/>
            </a:endParaRPr>
          </a:p>
          <a:p>
            <a:pPr marL="0" indent="0">
              <a:buNone/>
            </a:pPr>
            <a:endParaRPr lang="en-IN" dirty="0" smtClean="0"/>
          </a:p>
        </p:txBody>
      </p:sp>
    </p:spTree>
    <p:extLst>
      <p:ext uri="{BB962C8B-B14F-4D97-AF65-F5344CB8AC3E}">
        <p14:creationId xmlns:p14="http://schemas.microsoft.com/office/powerpoint/2010/main" val="3017079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latin typeface="Times New Roman" panose="02020603050405020304" pitchFamily="18" charset="0"/>
                <a:cs typeface="Times New Roman" panose="02020603050405020304" pitchFamily="18" charset="0"/>
              </a:rPr>
              <a:t>How to Overcome these Limitations?</a:t>
            </a:r>
            <a:r>
              <a:rPr lang="en-IN" dirty="0"/>
              <a:t/>
            </a:r>
            <a:br>
              <a:rPr lang="en-IN" dirty="0"/>
            </a:br>
            <a:endParaRPr lang="en-IN" dirty="0"/>
          </a:p>
        </p:txBody>
      </p:sp>
      <p:sp>
        <p:nvSpPr>
          <p:cNvPr id="3" name="Content Placeholder 2"/>
          <p:cNvSpPr>
            <a:spLocks noGrp="1"/>
          </p:cNvSpPr>
          <p:nvPr>
            <p:ph idx="1"/>
          </p:nvPr>
        </p:nvSpPr>
        <p:spPr>
          <a:xfrm>
            <a:off x="838200" y="1634836"/>
            <a:ext cx="10515600" cy="4542127"/>
          </a:xfrm>
        </p:spPr>
        <p:txBody>
          <a:bodyPr/>
          <a:lstStyle/>
          <a:p>
            <a:r>
              <a:rPr lang="en-IN" dirty="0">
                <a:latin typeface="Times New Roman" panose="02020603050405020304" pitchFamily="18" charset="0"/>
                <a:cs typeface="Times New Roman" panose="02020603050405020304" pitchFamily="18" charset="0"/>
              </a:rPr>
              <a:t>These limitations are resolved by using IR cameras and thermal imaging and by installing high definition cameras and using more security cameras</a:t>
            </a:r>
            <a:r>
              <a:rPr lang="en-IN" dirty="0" smtClean="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To deal with the storage issues Clusters of computers have to be set up with proper security and the ability to store huge amounts of data. </a:t>
            </a:r>
          </a:p>
          <a:p>
            <a:r>
              <a:rPr lang="en-IN" dirty="0">
                <a:latin typeface="Times New Roman" panose="02020603050405020304" pitchFamily="18" charset="0"/>
                <a:cs typeface="Times New Roman" panose="02020603050405020304" pitchFamily="18" charset="0"/>
              </a:rPr>
              <a:t>Some of these limitations will be solved as the technology improves. The mechanism will improve that will beat today’s algorithms, and obscuring parts of face with mask and sunglasses or changing hairstyles, expressions will not decrease the accuracy of facial recognition </a:t>
            </a:r>
            <a:r>
              <a:rPr lang="en-IN" dirty="0" smtClean="0">
                <a:latin typeface="Times New Roman" panose="02020603050405020304" pitchFamily="18" charset="0"/>
                <a:cs typeface="Times New Roman" panose="02020603050405020304" pitchFamily="18" charset="0"/>
              </a:rPr>
              <a:t>system.</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1005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a:t>
            </a:r>
            <a:r>
              <a:rPr lang="en-US" dirty="0" smtClean="0">
                <a:latin typeface="Times New Roman" panose="02020603050405020304" pitchFamily="18" charset="0"/>
                <a:cs typeface="Times New Roman" panose="02020603050405020304" pitchFamily="18" charset="0"/>
              </a:rPr>
              <a:t>onclusion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Facial recognition is a very emerging field and will be more efficient with the advancement of technology. </a:t>
            </a:r>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This technology has drawn huge attention of law enforcement agencies and will soon help to create a safer world. </a:t>
            </a:r>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This technology holds a lot of potentials and would simplify the process and improve the flow of traffic significantly.</a:t>
            </a:r>
          </a:p>
          <a:p>
            <a:pPr marL="0" indent="0">
              <a:buNone/>
            </a:pPr>
            <a:endParaRPr lang="en-IN" dirty="0"/>
          </a:p>
        </p:txBody>
      </p:sp>
    </p:spTree>
    <p:extLst>
      <p:ext uri="{BB962C8B-B14F-4D97-AF65-F5344CB8AC3E}">
        <p14:creationId xmlns:p14="http://schemas.microsoft.com/office/powerpoint/2010/main" val="2619626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88616"/>
            <a:ext cx="9642764" cy="2900997"/>
          </a:xfrm>
        </p:spPr>
        <p:txBody>
          <a:bodyPr>
            <a:normAutofit/>
          </a:bodyPr>
          <a:lstStyle/>
          <a:p>
            <a:r>
              <a:rPr lang="en-US" sz="5300" b="1" dirty="0">
                <a:latin typeface="Times New Roman" panose="02020603050405020304" pitchFamily="18" charset="0"/>
                <a:cs typeface="Times New Roman" panose="02020603050405020304" pitchFamily="18" charset="0"/>
              </a:rPr>
              <a:t>Machine Learning in Face Recognition</a:t>
            </a: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4023358"/>
            <a:ext cx="9144000" cy="1874522"/>
          </a:xfrm>
        </p:spPr>
        <p:txBody>
          <a:bodyPr>
            <a:normAutofit/>
          </a:bodyPr>
          <a:lstStyle/>
          <a:p>
            <a:pPr algn="r"/>
            <a:r>
              <a:rPr lang="en-US" dirty="0" smtClean="0">
                <a:latin typeface="Times New Roman" panose="02020603050405020304" pitchFamily="18" charset="0"/>
                <a:cs typeface="Times New Roman" panose="02020603050405020304" pitchFamily="18" charset="0"/>
              </a:rPr>
              <a:t>By Anantya Thapliyal</a:t>
            </a:r>
          </a:p>
          <a:p>
            <a:pPr algn="r"/>
            <a:r>
              <a:rPr lang="en-US" dirty="0" smtClean="0">
                <a:latin typeface="Times New Roman" panose="02020603050405020304" pitchFamily="18" charset="0"/>
                <a:cs typeface="Times New Roman" panose="02020603050405020304" pitchFamily="18" charset="0"/>
              </a:rPr>
              <a:t>A2305319128</a:t>
            </a:r>
          </a:p>
          <a:p>
            <a:pPr algn="r"/>
            <a:r>
              <a:rPr lang="en-US" dirty="0" smtClean="0">
                <a:latin typeface="Times New Roman" panose="02020603050405020304" pitchFamily="18" charset="0"/>
                <a:cs typeface="Times New Roman" panose="02020603050405020304" pitchFamily="18" charset="0"/>
              </a:rPr>
              <a:t>B-Tech IT</a:t>
            </a:r>
          </a:p>
          <a:p>
            <a:pPr algn="r"/>
            <a:endParaRPr lang="en-IN" dirty="0"/>
          </a:p>
        </p:txBody>
      </p:sp>
    </p:spTree>
    <p:extLst>
      <p:ext uri="{BB962C8B-B14F-4D97-AF65-F5344CB8AC3E}">
        <p14:creationId xmlns:p14="http://schemas.microsoft.com/office/powerpoint/2010/main" val="4027077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objective</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To study how face recognition technology works and what are the different types of methods used for facial recognition.</a:t>
            </a:r>
            <a:endParaRPr lang="en-IN"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Applications of facial recognition is also discussed in this term paper, along with some limitations, and some methods to overcome them.</a:t>
            </a:r>
          </a:p>
        </p:txBody>
      </p:sp>
    </p:spTree>
    <p:extLst>
      <p:ext uri="{BB962C8B-B14F-4D97-AF65-F5344CB8AC3E}">
        <p14:creationId xmlns:p14="http://schemas.microsoft.com/office/powerpoint/2010/main" val="1456635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09493"/>
          </a:xfrm>
        </p:spPr>
        <p:txBody>
          <a:bodyPr/>
          <a:lstStyle/>
          <a:p>
            <a:r>
              <a:rPr lang="en-US" dirty="0" smtClean="0">
                <a:latin typeface="Times New Roman" panose="02020603050405020304" pitchFamily="18" charset="0"/>
                <a:cs typeface="Times New Roman" panose="02020603050405020304" pitchFamily="18" charset="0"/>
              </a:rPr>
              <a:t>machine learning</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90688"/>
            <a:ext cx="10515600" cy="4351338"/>
          </a:xfrm>
        </p:spPr>
        <p:txBody>
          <a:bodyPr>
            <a:normAutofit lnSpcReduction="10000"/>
          </a:bodyPr>
          <a:lstStyle/>
          <a:p>
            <a:pPr marL="0" indent="0">
              <a:buNone/>
            </a:pPr>
            <a:r>
              <a:rPr lang="en-US" dirty="0" smtClean="0">
                <a:latin typeface="Times New Roman" panose="02020603050405020304" pitchFamily="18" charset="0"/>
                <a:cs typeface="Times New Roman" panose="02020603050405020304" pitchFamily="18" charset="0"/>
              </a:rPr>
              <a:t>Programming </a:t>
            </a:r>
            <a:r>
              <a:rPr lang="en-US" dirty="0">
                <a:latin typeface="Times New Roman" panose="02020603050405020304" pitchFamily="18" charset="0"/>
                <a:cs typeface="Times New Roman" panose="02020603050405020304" pitchFamily="18" charset="0"/>
              </a:rPr>
              <a:t>of a computer so that Machine can learn itself from data in order to make predictions or decisions without being explicitly programmed to do so is called machine </a:t>
            </a:r>
            <a:r>
              <a:rPr lang="en-US" dirty="0" smtClean="0">
                <a:latin typeface="Times New Roman" panose="02020603050405020304" pitchFamily="18" charset="0"/>
                <a:cs typeface="Times New Roman" panose="02020603050405020304" pitchFamily="18" charset="0"/>
              </a:rPr>
              <a:t>learning</a:t>
            </a:r>
            <a:r>
              <a:rPr lang="en-US" dirty="0">
                <a:latin typeface="Times New Roman" panose="02020603050405020304" pitchFamily="18" charset="0"/>
                <a:cs typeface="Times New Roman" panose="02020603050405020304" pitchFamily="18" charset="0"/>
              </a:rPr>
              <a:t>. Machine learning techniques are used to automatically identify the pattern and extract the valuable underlying information from complex data. </a:t>
            </a:r>
            <a:endParaRPr lang="en-US" dirty="0" smtClean="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Today Machine Learning has become one of the most dominating and powerful technologies. Machine Learning is making our life easier by refining our web results, creating new drugs, detecting online frauds, detecting cancer, recommending videos, self-driving cars, beating world champions in games like Alpha Go and chess and is constantly improving. </a:t>
            </a:r>
            <a:endParaRPr lang="en-IN"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408544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23348"/>
          </a:xfrm>
        </p:spPr>
        <p:txBody>
          <a:bodyPr>
            <a:normAutofit/>
          </a:bodyPr>
          <a:lstStyle/>
          <a:p>
            <a:r>
              <a:rPr lang="en-US" dirty="0" smtClean="0">
                <a:latin typeface="Times New Roman" panose="02020603050405020304" pitchFamily="18" charset="0"/>
                <a:cs typeface="Times New Roman" panose="02020603050405020304" pitchFamily="18" charset="0"/>
              </a:rPr>
              <a:t>Types of machine learning</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288474"/>
            <a:ext cx="10515600" cy="4888489"/>
          </a:xfrm>
        </p:spPr>
        <p:txBody>
          <a:bodyPr/>
          <a:lstStyle/>
          <a:p>
            <a:pPr marL="0" indent="0">
              <a:buNone/>
            </a:pPr>
            <a:r>
              <a:rPr lang="en-US" dirty="0">
                <a:latin typeface="Times New Roman" panose="02020603050405020304" pitchFamily="18" charset="0"/>
                <a:cs typeface="Times New Roman" panose="02020603050405020304" pitchFamily="18" charset="0"/>
              </a:rPr>
              <a:t>There are many ways in which the machine learns and </a:t>
            </a:r>
            <a:r>
              <a:rPr lang="en-IN" dirty="0">
                <a:latin typeface="Times New Roman" panose="02020603050405020304" pitchFamily="18" charset="0"/>
                <a:cs typeface="Times New Roman" panose="02020603050405020304" pitchFamily="18" charset="0"/>
              </a:rPr>
              <a:t>understands a human pattern </a:t>
            </a:r>
            <a:r>
              <a:rPr lang="en-US" dirty="0">
                <a:latin typeface="Times New Roman" panose="02020603050405020304" pitchFamily="18" charset="0"/>
                <a:cs typeface="Times New Roman" panose="02020603050405020304" pitchFamily="18" charset="0"/>
              </a:rPr>
              <a:t>but generally, there are three main categories: </a:t>
            </a:r>
            <a:endParaRPr lang="en-IN"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supervised learning</a:t>
            </a:r>
            <a:endParaRPr lang="en-IN"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unsupervised learning </a:t>
            </a:r>
            <a:endParaRPr lang="en-IN" dirty="0">
              <a:latin typeface="Times New Roman" panose="02020603050405020304" pitchFamily="18" charset="0"/>
              <a:cs typeface="Times New Roman" panose="02020603050405020304" pitchFamily="18" charset="0"/>
            </a:endParaRPr>
          </a:p>
          <a:p>
            <a:pPr lvl="0"/>
            <a:r>
              <a:rPr lang="en-US" dirty="0" smtClean="0">
                <a:latin typeface="Times New Roman" panose="02020603050405020304" pitchFamily="18" charset="0"/>
                <a:cs typeface="Times New Roman" panose="02020603050405020304" pitchFamily="18" charset="0"/>
              </a:rPr>
              <a:t>Reinforcement </a:t>
            </a:r>
            <a:r>
              <a:rPr lang="en-US" dirty="0">
                <a:latin typeface="Times New Roman" panose="02020603050405020304" pitchFamily="18" charset="0"/>
                <a:cs typeface="Times New Roman" panose="02020603050405020304" pitchFamily="18" charset="0"/>
              </a:rPr>
              <a:t>learning. </a:t>
            </a:r>
            <a:endParaRPr lang="en-IN" dirty="0">
              <a:latin typeface="Times New Roman" panose="02020603050405020304" pitchFamily="18" charset="0"/>
              <a:cs typeface="Times New Roman" panose="02020603050405020304" pitchFamily="18" charset="0"/>
            </a:endParaRPr>
          </a:p>
          <a:p>
            <a:pPr marL="0" indent="0">
              <a:buNone/>
            </a:pPr>
            <a:endParaRPr lang="en-IN" dirty="0"/>
          </a:p>
        </p:txBody>
      </p:sp>
      <p:pic>
        <p:nvPicPr>
          <p:cNvPr id="5" name="Picture 4" descr="C:\anantya\resarch papers\WhatsApp Image 2020-05-08 at 1.49.47 PM.jpeg"/>
          <p:cNvPicPr/>
          <p:nvPr/>
        </p:nvPicPr>
        <p:blipFill>
          <a:blip r:embed="rId2">
            <a:extLst>
              <a:ext uri="{28A0092B-C50C-407E-A947-70E740481C1C}">
                <a14:useLocalDpi xmlns:a14="http://schemas.microsoft.com/office/drawing/2010/main" val="0"/>
              </a:ext>
            </a:extLst>
          </a:blip>
          <a:srcRect/>
          <a:stretch>
            <a:fillRect/>
          </a:stretch>
        </p:blipFill>
        <p:spPr bwMode="auto">
          <a:xfrm>
            <a:off x="4819362" y="2211822"/>
            <a:ext cx="6433300" cy="3945081"/>
          </a:xfrm>
          <a:prstGeom prst="rect">
            <a:avLst/>
          </a:prstGeom>
          <a:noFill/>
          <a:ln>
            <a:noFill/>
          </a:ln>
        </p:spPr>
      </p:pic>
    </p:spTree>
    <p:extLst>
      <p:ext uri="{BB962C8B-B14F-4D97-AF65-F5344CB8AC3E}">
        <p14:creationId xmlns:p14="http://schemas.microsoft.com/office/powerpoint/2010/main" val="3973525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00439"/>
          </a:xfrm>
        </p:spPr>
        <p:txBody>
          <a:bodyPr>
            <a:normAutofit fontScale="90000"/>
          </a:bodyPr>
          <a:lstStyle/>
          <a:p>
            <a:r>
              <a:rPr lang="en-US" sz="4900" dirty="0" smtClean="0">
                <a:latin typeface="Times New Roman" panose="02020603050405020304" pitchFamily="18" charset="0"/>
                <a:cs typeface="Times New Roman" panose="02020603050405020304" pitchFamily="18" charset="0"/>
              </a:rPr>
              <a:t>Face Recognition</a:t>
            </a:r>
            <a:r>
              <a:rPr lang="en-IN" dirty="0"/>
              <a:t/>
            </a:r>
            <a:br>
              <a:rPr lang="en-IN" dirty="0"/>
            </a:br>
            <a:endParaRPr lang="en-IN" dirty="0"/>
          </a:p>
        </p:txBody>
      </p:sp>
      <p:sp>
        <p:nvSpPr>
          <p:cNvPr id="3" name="Content Placeholder 2"/>
          <p:cNvSpPr>
            <a:spLocks noGrp="1"/>
          </p:cNvSpPr>
          <p:nvPr>
            <p:ph idx="1"/>
          </p:nvPr>
        </p:nvSpPr>
        <p:spPr>
          <a:xfrm>
            <a:off x="838200" y="1565564"/>
            <a:ext cx="10515600" cy="4611399"/>
          </a:xfrm>
        </p:spPr>
        <p:txBody>
          <a:bodyPr>
            <a:normAutofit fontScale="62500" lnSpcReduction="20000"/>
          </a:bodyPr>
          <a:lstStyle/>
          <a:p>
            <a:r>
              <a:rPr lang="en-US" sz="4000" dirty="0">
                <a:latin typeface="Times New Roman" panose="02020603050405020304" pitchFamily="18" charset="0"/>
                <a:cs typeface="Times New Roman" panose="02020603050405020304" pitchFamily="18" charset="0"/>
              </a:rPr>
              <a:t>Face Recognition is a simple </a:t>
            </a:r>
            <a:r>
              <a:rPr lang="en-US" sz="4000" dirty="0" smtClean="0">
                <a:latin typeface="Times New Roman" panose="02020603050405020304" pitchFamily="18" charset="0"/>
                <a:cs typeface="Times New Roman" panose="02020603050405020304" pitchFamily="18" charset="0"/>
              </a:rPr>
              <a:t>method </a:t>
            </a:r>
            <a:r>
              <a:rPr lang="en-US" sz="4000" dirty="0">
                <a:latin typeface="Times New Roman" panose="02020603050405020304" pitchFamily="18" charset="0"/>
                <a:cs typeface="Times New Roman" panose="02020603050405020304" pitchFamily="18" charset="0"/>
              </a:rPr>
              <a:t>that acknowledges a face in a very complicated multidimensional visual model and develops a machine model for </a:t>
            </a:r>
            <a:r>
              <a:rPr lang="en-US" sz="4000" dirty="0" smtClean="0">
                <a:latin typeface="Times New Roman" panose="02020603050405020304" pitchFamily="18" charset="0"/>
                <a:cs typeface="Times New Roman" panose="02020603050405020304" pitchFamily="18" charset="0"/>
              </a:rPr>
              <a:t>it. </a:t>
            </a:r>
          </a:p>
          <a:p>
            <a:r>
              <a:rPr lang="en-US" sz="4000" dirty="0">
                <a:latin typeface="Times New Roman" panose="02020603050405020304" pitchFamily="18" charset="0"/>
                <a:cs typeface="Times New Roman" panose="02020603050405020304" pitchFamily="18" charset="0"/>
              </a:rPr>
              <a:t>Face Recognition is rising with time and day by day this has been dominating the field of biometric. Development of powerful graphics processing units or GPUs and improvement in big data and deep convolutional neural networks have played a major role in the robust evolution of this technology. </a:t>
            </a:r>
            <a:endParaRPr lang="en-US" sz="4000" dirty="0" smtClean="0">
              <a:latin typeface="Times New Roman" panose="02020603050405020304" pitchFamily="18" charset="0"/>
              <a:cs typeface="Times New Roman" panose="02020603050405020304" pitchFamily="18" charset="0"/>
            </a:endParaRPr>
          </a:p>
          <a:p>
            <a:r>
              <a:rPr lang="en-US" sz="4000" dirty="0">
                <a:latin typeface="Times New Roman" panose="02020603050405020304" pitchFamily="18" charset="0"/>
                <a:cs typeface="Times New Roman" panose="02020603050405020304" pitchFamily="18" charset="0"/>
              </a:rPr>
              <a:t>Other </a:t>
            </a:r>
            <a:r>
              <a:rPr lang="en-US" sz="4000" dirty="0" smtClean="0">
                <a:latin typeface="Times New Roman" panose="02020603050405020304" pitchFamily="18" charset="0"/>
                <a:cs typeface="Times New Roman" panose="02020603050405020304" pitchFamily="18" charset="0"/>
              </a:rPr>
              <a:t>countries </a:t>
            </a:r>
            <a:r>
              <a:rPr lang="en-US" sz="4000" dirty="0">
                <a:latin typeface="Times New Roman" panose="02020603050405020304" pitchFamily="18" charset="0"/>
                <a:cs typeface="Times New Roman" panose="02020603050405020304" pitchFamily="18" charset="0"/>
              </a:rPr>
              <a:t>are already using this technology in real-time for example in </a:t>
            </a:r>
            <a:r>
              <a:rPr lang="en-US" sz="4000" dirty="0" smtClean="0">
                <a:latin typeface="Times New Roman" panose="02020603050405020304" pitchFamily="18" charset="0"/>
                <a:cs typeface="Times New Roman" panose="02020603050405020304" pitchFamily="18" charset="0"/>
              </a:rPr>
              <a:t>sporting events</a:t>
            </a:r>
            <a:r>
              <a:rPr lang="en-US" sz="4000" dirty="0">
                <a:latin typeface="Times New Roman" panose="02020603050405020304" pitchFamily="18" charset="0"/>
                <a:cs typeface="Times New Roman" panose="02020603050405020304" pitchFamily="18" charset="0"/>
              </a:rPr>
              <a:t> in the United States. Video </a:t>
            </a:r>
            <a:r>
              <a:rPr lang="en-US" sz="4000" dirty="0" smtClean="0">
                <a:latin typeface="Times New Roman" panose="02020603050405020304" pitchFamily="18" charset="0"/>
                <a:cs typeface="Times New Roman" panose="02020603050405020304" pitchFamily="18" charset="0"/>
              </a:rPr>
              <a:t>cameras </a:t>
            </a:r>
            <a:r>
              <a:rPr lang="en-US" sz="4000" dirty="0">
                <a:latin typeface="Times New Roman" panose="02020603050405020304" pitchFamily="18" charset="0"/>
                <a:cs typeface="Times New Roman" panose="02020603050405020304" pitchFamily="18" charset="0"/>
              </a:rPr>
              <a:t>that scan the streets for offenders are installed in Moscow and police is also going to be equipped with glasses with the same </a:t>
            </a:r>
            <a:r>
              <a:rPr lang="en-US" sz="4000" dirty="0" smtClean="0">
                <a:latin typeface="Times New Roman" panose="02020603050405020304" pitchFamily="18" charset="0"/>
                <a:cs typeface="Times New Roman" panose="02020603050405020304" pitchFamily="18" charset="0"/>
              </a:rPr>
              <a:t>technology</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481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2509"/>
            <a:ext cx="10515600" cy="1357747"/>
          </a:xfrm>
        </p:spPr>
        <p:txBody>
          <a:bodyPr>
            <a:normAutofit fontScale="90000"/>
          </a:bodyPr>
          <a:lstStyle/>
          <a:p>
            <a:r>
              <a:rPr lang="en-IN" dirty="0">
                <a:latin typeface="Times New Roman" panose="02020603050405020304" pitchFamily="18" charset="0"/>
                <a:cs typeface="Times New Roman" panose="02020603050405020304" pitchFamily="18" charset="0"/>
              </a:rPr>
              <a:t>HOW DOES THE FACIAL RECOGNITION TECHNOLOGY WORK?</a:t>
            </a:r>
            <a:r>
              <a:rPr lang="en-IN" dirty="0"/>
              <a:t/>
            </a:r>
            <a:br>
              <a:rPr lang="en-IN" dirty="0"/>
            </a:br>
            <a:endParaRPr lang="en-IN" dirty="0"/>
          </a:p>
        </p:txBody>
      </p:sp>
      <p:sp>
        <p:nvSpPr>
          <p:cNvPr id="3" name="Content Placeholder 2"/>
          <p:cNvSpPr>
            <a:spLocks noGrp="1"/>
          </p:cNvSpPr>
          <p:nvPr>
            <p:ph idx="1"/>
          </p:nvPr>
        </p:nvSpPr>
        <p:spPr>
          <a:xfrm>
            <a:off x="1141412" y="1551709"/>
            <a:ext cx="9905999" cy="4239492"/>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There are many ways in which this system work, but mainly, computer algorithms are used to pick out particular, distinguishing details about an individual’s face and then compare given image with faces present in the </a:t>
            </a:r>
            <a:r>
              <a:rPr lang="en-US" dirty="0" smtClean="0">
                <a:latin typeface="Times New Roman" panose="02020603050405020304" pitchFamily="18" charset="0"/>
                <a:cs typeface="Times New Roman" panose="02020603050405020304" pitchFamily="18" charset="0"/>
              </a:rPr>
              <a:t>database. </a:t>
            </a:r>
            <a:r>
              <a:rPr lang="en-US" dirty="0">
                <a:latin typeface="Times New Roman" panose="02020603050405020304" pitchFamily="18" charset="0"/>
                <a:cs typeface="Times New Roman" panose="02020603050405020304" pitchFamily="18" charset="0"/>
              </a:rPr>
              <a:t>It consists of three major steps.</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Detection of the </a:t>
            </a:r>
            <a:r>
              <a:rPr lang="en-IN" dirty="0" smtClean="0">
                <a:latin typeface="Times New Roman" panose="02020603050405020304" pitchFamily="18" charset="0"/>
                <a:cs typeface="Times New Roman" panose="02020603050405020304" pitchFamily="18" charset="0"/>
              </a:rPr>
              <a:t>face</a:t>
            </a:r>
          </a:p>
          <a:p>
            <a:r>
              <a:rPr lang="en-IN" dirty="0">
                <a:latin typeface="Times New Roman" panose="02020603050405020304" pitchFamily="18" charset="0"/>
                <a:cs typeface="Times New Roman" panose="02020603050405020304" pitchFamily="18" charset="0"/>
              </a:rPr>
              <a:t>Extracting Face </a:t>
            </a:r>
            <a:r>
              <a:rPr lang="en-IN" dirty="0" smtClean="0">
                <a:latin typeface="Times New Roman" panose="02020603050405020304" pitchFamily="18" charset="0"/>
                <a:cs typeface="Times New Roman" panose="02020603050405020304" pitchFamily="18" charset="0"/>
              </a:rPr>
              <a:t>Feature</a:t>
            </a:r>
          </a:p>
          <a:p>
            <a:r>
              <a:rPr lang="en-IN" dirty="0">
                <a:latin typeface="Times New Roman" panose="02020603050405020304" pitchFamily="18" charset="0"/>
                <a:cs typeface="Times New Roman" panose="02020603050405020304" pitchFamily="18" charset="0"/>
              </a:rPr>
              <a:t>Recognition of </a:t>
            </a:r>
            <a:r>
              <a:rPr lang="en-IN" dirty="0" smtClean="0">
                <a:latin typeface="Times New Roman" panose="02020603050405020304" pitchFamily="18" charset="0"/>
                <a:cs typeface="Times New Roman" panose="02020603050405020304" pitchFamily="18" charset="0"/>
              </a:rPr>
              <a:t>Face</a:t>
            </a:r>
            <a:endParaRPr lang="en-IN" dirty="0">
              <a:latin typeface="Times New Roman" panose="02020603050405020304" pitchFamily="18" charset="0"/>
              <a:cs typeface="Times New Roman" panose="02020603050405020304" pitchFamily="18" charset="0"/>
            </a:endParaRPr>
          </a:p>
        </p:txBody>
      </p:sp>
      <p:pic>
        <p:nvPicPr>
          <p:cNvPr id="4" name="Picture 3" descr="C:\anantya\resarch papers\WhatsApp Image 2020-05-08 at 2.27.52 PM (1).jpeg"/>
          <p:cNvPicPr/>
          <p:nvPr/>
        </p:nvPicPr>
        <p:blipFill>
          <a:blip r:embed="rId2">
            <a:extLst>
              <a:ext uri="{28A0092B-C50C-407E-A947-70E740481C1C}">
                <a14:useLocalDpi xmlns:a14="http://schemas.microsoft.com/office/drawing/2010/main" val="0"/>
              </a:ext>
            </a:extLst>
          </a:blip>
          <a:srcRect/>
          <a:stretch>
            <a:fillRect/>
          </a:stretch>
        </p:blipFill>
        <p:spPr bwMode="auto">
          <a:xfrm>
            <a:off x="6446520" y="3474719"/>
            <a:ext cx="5067300" cy="3077787"/>
          </a:xfrm>
          <a:prstGeom prst="rect">
            <a:avLst/>
          </a:prstGeom>
          <a:noFill/>
          <a:ln>
            <a:noFill/>
          </a:ln>
        </p:spPr>
      </p:pic>
    </p:spTree>
    <p:extLst>
      <p:ext uri="{BB962C8B-B14F-4D97-AF65-F5344CB8AC3E}">
        <p14:creationId xmlns:p14="http://schemas.microsoft.com/office/powerpoint/2010/main" val="1426276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460500"/>
          </a:xfrm>
        </p:spPr>
        <p:txBody>
          <a:bodyPr/>
          <a:lstStyle/>
          <a:p>
            <a:r>
              <a:rPr lang="en-IN" dirty="0" smtClean="0">
                <a:latin typeface="Times New Roman" panose="02020603050405020304" pitchFamily="18" charset="0"/>
                <a:cs typeface="Times New Roman" panose="02020603050405020304" pitchFamily="18" charset="0"/>
              </a:rPr>
              <a:t>Types Of Methods</a:t>
            </a:r>
            <a:r>
              <a:rPr lang="en-IN" dirty="0"/>
              <a:t/>
            </a:r>
            <a:br>
              <a:rPr lang="en-IN" dirty="0"/>
            </a:br>
            <a:endParaRPr lang="en-IN" dirty="0"/>
          </a:p>
        </p:txBody>
      </p:sp>
      <p:sp>
        <p:nvSpPr>
          <p:cNvPr id="3" name="Content Placeholder 2"/>
          <p:cNvSpPr>
            <a:spLocks noGrp="1"/>
          </p:cNvSpPr>
          <p:nvPr>
            <p:ph idx="1"/>
          </p:nvPr>
        </p:nvSpPr>
        <p:spPr>
          <a:xfrm>
            <a:off x="838200" y="1623060"/>
            <a:ext cx="10515600" cy="4553903"/>
          </a:xfrm>
        </p:spPr>
        <p:txBody>
          <a:bodyPr/>
          <a:lstStyle/>
          <a:p>
            <a:pPr marL="0" indent="0">
              <a:buNone/>
            </a:pPr>
            <a:r>
              <a:rPr lang="en-IN" dirty="0">
                <a:latin typeface="Times New Roman" panose="02020603050405020304" pitchFamily="18" charset="0"/>
                <a:cs typeface="Times New Roman" panose="02020603050405020304" pitchFamily="18" charset="0"/>
              </a:rPr>
              <a:t>Face recognition technology is improving day by day. Optics, computer vision, neural networks, pattern recognition, and many other research areas affect face recognition. Different types of methods for facial recognition are </a:t>
            </a:r>
            <a:r>
              <a:rPr lang="en-IN" dirty="0" smtClean="0">
                <a:latin typeface="Times New Roman" panose="02020603050405020304" pitchFamily="18" charset="0"/>
                <a:cs typeface="Times New Roman" panose="02020603050405020304" pitchFamily="18" charset="0"/>
              </a:rPr>
              <a:t>given </a:t>
            </a:r>
            <a:r>
              <a:rPr lang="en-IN" dirty="0">
                <a:latin typeface="Times New Roman" panose="02020603050405020304" pitchFamily="18" charset="0"/>
                <a:cs typeface="Times New Roman" panose="02020603050405020304" pitchFamily="18" charset="0"/>
              </a:rPr>
              <a:t>in this section. They use different types of algorithms that support their purpose. The different types of methods </a:t>
            </a:r>
            <a:r>
              <a:rPr lang="en-IN" dirty="0" smtClean="0">
                <a:latin typeface="Times New Roman" panose="02020603050405020304" pitchFamily="18" charset="0"/>
                <a:cs typeface="Times New Roman" panose="02020603050405020304" pitchFamily="18" charset="0"/>
              </a:rPr>
              <a:t>are:</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Geometric/Template </a:t>
            </a:r>
            <a:r>
              <a:rPr lang="en-IN" dirty="0" smtClean="0">
                <a:latin typeface="Times New Roman" panose="02020603050405020304" pitchFamily="18" charset="0"/>
                <a:cs typeface="Times New Roman" panose="02020603050405020304" pitchFamily="18" charset="0"/>
              </a:rPr>
              <a:t>Based</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Piecemeal/Holistic </a:t>
            </a:r>
            <a:r>
              <a:rPr lang="en-IN" dirty="0" smtClean="0">
                <a:latin typeface="Times New Roman" panose="02020603050405020304" pitchFamily="18" charset="0"/>
                <a:cs typeface="Times New Roman" panose="02020603050405020304" pitchFamily="18" charset="0"/>
              </a:rPr>
              <a:t>Based</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Appearance/Model </a:t>
            </a:r>
            <a:r>
              <a:rPr lang="en-IN" dirty="0" smtClean="0">
                <a:latin typeface="Times New Roman" panose="02020603050405020304" pitchFamily="18" charset="0"/>
                <a:cs typeface="Times New Roman" panose="02020603050405020304" pitchFamily="18" charset="0"/>
              </a:rPr>
              <a:t>Based </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Template/Statistical/Neural Network </a:t>
            </a:r>
            <a:r>
              <a:rPr lang="en-IN" dirty="0" smtClean="0">
                <a:latin typeface="Times New Roman" panose="02020603050405020304" pitchFamily="18" charset="0"/>
                <a:cs typeface="Times New Roman" panose="02020603050405020304" pitchFamily="18" charset="0"/>
              </a:rPr>
              <a:t>Based </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IN" dirty="0"/>
          </a:p>
        </p:txBody>
      </p:sp>
    </p:spTree>
    <p:extLst>
      <p:ext uri="{BB962C8B-B14F-4D97-AF65-F5344CB8AC3E}">
        <p14:creationId xmlns:p14="http://schemas.microsoft.com/office/powerpoint/2010/main" val="3655495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latin typeface="Times New Roman" panose="02020603050405020304" pitchFamily="18" charset="0"/>
                <a:cs typeface="Times New Roman" panose="02020603050405020304" pitchFamily="18" charset="0"/>
              </a:rPr>
              <a:t>Applications of Facial Recognition Technology</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r>
              <a:rPr lang="en-IN" dirty="0">
                <a:latin typeface="Times New Roman" panose="02020603050405020304" pitchFamily="18" charset="0"/>
                <a:cs typeface="Times New Roman" panose="02020603050405020304" pitchFamily="18" charset="0"/>
              </a:rPr>
              <a:t>Face recognition can help in finding missing </a:t>
            </a:r>
            <a:r>
              <a:rPr lang="en-IN" dirty="0" smtClean="0">
                <a:latin typeface="Times New Roman" panose="02020603050405020304" pitchFamily="18" charset="0"/>
                <a:cs typeface="Times New Roman" panose="02020603050405020304" pitchFamily="18" charset="0"/>
              </a:rPr>
              <a:t>individuals</a:t>
            </a:r>
          </a:p>
          <a:p>
            <a:r>
              <a:rPr lang="en-IN" dirty="0">
                <a:latin typeface="Times New Roman" panose="02020603050405020304" pitchFamily="18" charset="0"/>
                <a:cs typeface="Times New Roman" panose="02020603050405020304" pitchFamily="18" charset="0"/>
              </a:rPr>
              <a:t>Face recognition system can also be used to mark attendance in schools and colleges. </a:t>
            </a:r>
            <a:endParaRPr lang="en-IN" dirty="0" smtClean="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This is also helping various companies to secure their premises by controlling the access of the locations where only authorised people are </a:t>
            </a:r>
            <a:r>
              <a:rPr lang="en-IN" dirty="0" smtClean="0">
                <a:latin typeface="Times New Roman" panose="02020603050405020304" pitchFamily="18" charset="0"/>
                <a:cs typeface="Times New Roman" panose="02020603050405020304" pitchFamily="18" charset="0"/>
              </a:rPr>
              <a:t>allowed</a:t>
            </a:r>
          </a:p>
          <a:p>
            <a:r>
              <a:rPr lang="en-IN" dirty="0">
                <a:latin typeface="Times New Roman" panose="02020603050405020304" pitchFamily="18" charset="0"/>
                <a:cs typeface="Times New Roman" panose="02020603050405020304" pitchFamily="18" charset="0"/>
              </a:rPr>
              <a:t>Face unlocking feature of face recognition has already made our mobile phones secure.</a:t>
            </a:r>
          </a:p>
          <a:p>
            <a:pPr marL="0" indent="0">
              <a:buNone/>
            </a:pPr>
            <a:endParaRPr lang="en-IN" dirty="0"/>
          </a:p>
        </p:txBody>
      </p:sp>
    </p:spTree>
    <p:extLst>
      <p:ext uri="{BB962C8B-B14F-4D97-AF65-F5344CB8AC3E}">
        <p14:creationId xmlns:p14="http://schemas.microsoft.com/office/powerpoint/2010/main" val="16372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anded Edge">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17779" dir="5400000" rotWithShape="0">
              <a:srgbClr val="000000">
                <a:alpha val="4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451</TotalTime>
  <Words>709</Words>
  <Application>Microsoft Office PowerPoint</Application>
  <PresentationFormat>Widescreen</PresentationFormat>
  <Paragraphs>52</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Times New Roman</vt:lpstr>
      <vt:lpstr>Trebuchet MS</vt:lpstr>
      <vt:lpstr>Tw Cen MT</vt:lpstr>
      <vt:lpstr>Circuit</vt:lpstr>
      <vt:lpstr>AMITY UNIVERSITY NOIDA B-TECH (it), Semester 3  Mr. purushottam sharma</vt:lpstr>
      <vt:lpstr>Machine Learning in Face Recognition </vt:lpstr>
      <vt:lpstr>objective</vt:lpstr>
      <vt:lpstr>machine learning</vt:lpstr>
      <vt:lpstr>Types of machine learning</vt:lpstr>
      <vt:lpstr>Face Recognition </vt:lpstr>
      <vt:lpstr>HOW DOES THE FACIAL RECOGNITION TECHNOLOGY WORK? </vt:lpstr>
      <vt:lpstr>Types Of Methods </vt:lpstr>
      <vt:lpstr>Applications of Facial Recognition Technology</vt:lpstr>
      <vt:lpstr>Limitations of Facial Recognition Technology</vt:lpstr>
      <vt:lpstr>How to Overcome these Limitations?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in Face Recognition </dc:title>
  <dc:creator>Anantya</dc:creator>
  <cp:lastModifiedBy>Anantya</cp:lastModifiedBy>
  <cp:revision>23</cp:revision>
  <dcterms:created xsi:type="dcterms:W3CDTF">2020-06-05T09:14:53Z</dcterms:created>
  <dcterms:modified xsi:type="dcterms:W3CDTF">2020-06-12T09:37:30Z</dcterms:modified>
</cp:coreProperties>
</file>