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6266A1-0FBE-4674-8022-46DECE7DEB48}">
  <a:tblStyle styleId="{DC6266A1-0FBE-4674-8022-46DECE7DEB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6406916-92EC-40F2-B2B3-377BA8DBC337}"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12ba5b7c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12ba5b7c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12ba5b7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12ba5b7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128ee74f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128ee74f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12ba5b7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12ba5b7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128ee74f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128ee74f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6857165c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6857165c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12ba5b7c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12ba5b7c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1587c053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1587c053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128ee74f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128ee74f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1587c0531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1587c0531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128ee74f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128ee74f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128ee74f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128ee74f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128ee74f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128ee74f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1587c0531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1587c0531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128ee74f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128ee74f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557e086c5_4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557e086c5_4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128ee74f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128ee74f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557e086c5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557e086c5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1587c0531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1587c0531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128ee74f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128ee74f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128ee74f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128ee74f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128ee74f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128ee74f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NzNOHS6rLm67SGGn5_h44FDSTUD0QsJ9/view" TargetMode="Externa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eLKLhWzkU3uBSsCI1CNWVWHxs2iuxfOY/view" TargetMode="Externa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rive.google.com/file/d/1qumsUl75qApZJ7hdTZuRnFT2RF6w5qdq/view?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727950" y="3303775"/>
            <a:ext cx="7688100" cy="18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TEAM MEMBERS: </a:t>
            </a:r>
            <a:endParaRPr/>
          </a:p>
          <a:p>
            <a:pPr indent="-330200" lvl="0" marL="457200" rtl="0" algn="l">
              <a:spcBef>
                <a:spcPts val="0"/>
              </a:spcBef>
              <a:spcAft>
                <a:spcPts val="0"/>
              </a:spcAft>
              <a:buSzPts val="1600"/>
              <a:buAutoNum type="arabicPeriod"/>
            </a:pPr>
            <a:r>
              <a:rPr lang="en-GB"/>
              <a:t>AFRIN SYED - 2019101104</a:t>
            </a:r>
            <a:endParaRPr/>
          </a:p>
          <a:p>
            <a:pPr indent="-330200" lvl="0" marL="457200" rtl="0" algn="l">
              <a:spcBef>
                <a:spcPts val="0"/>
              </a:spcBef>
              <a:spcAft>
                <a:spcPts val="0"/>
              </a:spcAft>
              <a:buSzPts val="1600"/>
              <a:buAutoNum type="arabicPeriod"/>
            </a:pPr>
            <a:r>
              <a:rPr lang="en-GB"/>
              <a:t>ANANYA AMANCHERLA - 2019101041</a:t>
            </a:r>
            <a:endParaRPr/>
          </a:p>
          <a:p>
            <a:pPr indent="-330200" lvl="0" marL="457200" rtl="0" algn="l">
              <a:spcBef>
                <a:spcPts val="0"/>
              </a:spcBef>
              <a:spcAft>
                <a:spcPts val="0"/>
              </a:spcAft>
              <a:buSzPts val="1600"/>
              <a:buAutoNum type="arabicPeriod"/>
            </a:pPr>
            <a:r>
              <a:rPr lang="en-GB"/>
              <a:t>ANANDHINI RAJENDRAN - 2019101055</a:t>
            </a:r>
            <a:endParaRPr/>
          </a:p>
          <a:p>
            <a:pPr indent="-330200" lvl="0" marL="457200" rtl="0" algn="l">
              <a:spcBef>
                <a:spcPts val="0"/>
              </a:spcBef>
              <a:spcAft>
                <a:spcPts val="0"/>
              </a:spcAft>
              <a:buSzPts val="1600"/>
              <a:buAutoNum type="arabicPeriod"/>
            </a:pPr>
            <a:r>
              <a:rPr lang="en-GB"/>
              <a:t>ABHINAV CHOWDARY MALLAMPATI - 2019101109</a:t>
            </a:r>
            <a:endParaRPr/>
          </a:p>
          <a:p>
            <a:pPr indent="-330200" lvl="0" marL="457200" rtl="0" algn="l">
              <a:spcBef>
                <a:spcPts val="0"/>
              </a:spcBef>
              <a:spcAft>
                <a:spcPts val="0"/>
              </a:spcAft>
              <a:buSzPts val="1600"/>
              <a:buAutoNum type="arabicPeriod"/>
            </a:pPr>
            <a:r>
              <a:rPr lang="en-GB"/>
              <a:t>JYOTEESHWAR GANNE - 2019101099</a:t>
            </a:r>
            <a:endParaRPr/>
          </a:p>
        </p:txBody>
      </p:sp>
      <p:sp>
        <p:nvSpPr>
          <p:cNvPr id="87" name="Google Shape;87;p13"/>
          <p:cNvSpPr txBox="1"/>
          <p:nvPr/>
        </p:nvSpPr>
        <p:spPr>
          <a:xfrm>
            <a:off x="533150" y="1351350"/>
            <a:ext cx="7688100" cy="1664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GB" sz="4000">
                <a:solidFill>
                  <a:srgbClr val="1A1A1A"/>
                </a:solidFill>
                <a:latin typeface="Raleway"/>
                <a:ea typeface="Raleway"/>
                <a:cs typeface="Raleway"/>
                <a:sym typeface="Raleway"/>
              </a:rPr>
              <a:t>WATER LEVEL MONITORING</a:t>
            </a:r>
            <a:endParaRPr b="1" sz="4000">
              <a:solidFill>
                <a:srgbClr val="1A1A1A"/>
              </a:solidFill>
              <a:latin typeface="Raleway"/>
              <a:ea typeface="Raleway"/>
              <a:cs typeface="Raleway"/>
              <a:sym typeface="Raleway"/>
            </a:endParaRPr>
          </a:p>
        </p:txBody>
      </p:sp>
      <p:sp>
        <p:nvSpPr>
          <p:cNvPr id="88" name="Google Shape;88;p13"/>
          <p:cNvSpPr txBox="1"/>
          <p:nvPr/>
        </p:nvSpPr>
        <p:spPr>
          <a:xfrm>
            <a:off x="727952" y="2669900"/>
            <a:ext cx="7688100" cy="541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GB" sz="2100">
                <a:solidFill>
                  <a:srgbClr val="595959"/>
                </a:solidFill>
                <a:latin typeface="Lato"/>
                <a:ea typeface="Lato"/>
                <a:cs typeface="Lato"/>
                <a:sym typeface="Lato"/>
              </a:rPr>
              <a:t>ESW TEAM 8</a:t>
            </a:r>
            <a:endParaRPr sz="2100">
              <a:solidFill>
                <a:srgbClr val="595959"/>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152400" y="515750"/>
            <a:ext cx="8839200" cy="46277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FEATURES OF DASHBOARD</a:t>
            </a:r>
            <a:endParaRPr/>
          </a:p>
        </p:txBody>
      </p:sp>
      <p:sp>
        <p:nvSpPr>
          <p:cNvPr id="147" name="Google Shape;147;p23"/>
          <p:cNvSpPr txBox="1"/>
          <p:nvPr>
            <p:ph idx="1" type="body"/>
          </p:nvPr>
        </p:nvSpPr>
        <p:spPr>
          <a:xfrm>
            <a:off x="729450" y="2078875"/>
            <a:ext cx="8051700" cy="2706900"/>
          </a:xfrm>
          <a:prstGeom prst="rect">
            <a:avLst/>
          </a:prstGeom>
        </p:spPr>
        <p:txBody>
          <a:bodyPr anchorCtr="0" anchor="t" bIns="91425" lIns="91425" spcFirstLastPara="1" rIns="91425" wrap="square" tIns="91425">
            <a:normAutofit lnSpcReduction="10000"/>
          </a:bodyPr>
          <a:lstStyle/>
          <a:p>
            <a:pPr indent="-349250" lvl="0" marL="457200" rtl="0" algn="l">
              <a:spcBef>
                <a:spcPts val="0"/>
              </a:spcBef>
              <a:spcAft>
                <a:spcPts val="0"/>
              </a:spcAft>
              <a:buClr>
                <a:srgbClr val="1A1A1A"/>
              </a:buClr>
              <a:buSzPts val="1900"/>
              <a:buChar char="●"/>
            </a:pPr>
            <a:r>
              <a:rPr lang="en-GB" sz="1900">
                <a:solidFill>
                  <a:srgbClr val="1A1A1A"/>
                </a:solidFill>
              </a:rPr>
              <a:t>Displays the current water level percentage</a:t>
            </a:r>
            <a:endParaRPr sz="1900">
              <a:solidFill>
                <a:srgbClr val="1A1A1A"/>
              </a:solidFill>
            </a:endParaRPr>
          </a:p>
          <a:p>
            <a:pPr indent="-349250" lvl="0" marL="457200" rtl="0" algn="l">
              <a:spcBef>
                <a:spcPts val="0"/>
              </a:spcBef>
              <a:spcAft>
                <a:spcPts val="0"/>
              </a:spcAft>
              <a:buClr>
                <a:srgbClr val="1A1A1A"/>
              </a:buClr>
              <a:buSzPts val="1900"/>
              <a:buChar char="●"/>
            </a:pPr>
            <a:r>
              <a:rPr lang="en-GB" sz="1900">
                <a:solidFill>
                  <a:srgbClr val="1A1A1A"/>
                </a:solidFill>
              </a:rPr>
              <a:t>Show graph of water level changes over 24 hr time period. </a:t>
            </a:r>
            <a:endParaRPr sz="1900">
              <a:solidFill>
                <a:srgbClr val="1A1A1A"/>
              </a:solidFill>
            </a:endParaRPr>
          </a:p>
          <a:p>
            <a:pPr indent="-349250" lvl="0" marL="457200" rtl="0" algn="l">
              <a:spcBef>
                <a:spcPts val="0"/>
              </a:spcBef>
              <a:spcAft>
                <a:spcPts val="0"/>
              </a:spcAft>
              <a:buClr>
                <a:srgbClr val="1A1A1A"/>
              </a:buClr>
              <a:buSzPts val="1900"/>
              <a:buChar char="●"/>
            </a:pPr>
            <a:r>
              <a:rPr lang="en-GB" sz="1900">
                <a:solidFill>
                  <a:srgbClr val="1A1A1A"/>
                </a:solidFill>
              </a:rPr>
              <a:t>Displays pump state(ON/OFF), pump usage in watt hr, and water usage over last 24 hr period, </a:t>
            </a:r>
            <a:endParaRPr sz="1900">
              <a:solidFill>
                <a:srgbClr val="1A1A1A"/>
              </a:solidFill>
            </a:endParaRPr>
          </a:p>
          <a:p>
            <a:pPr indent="-349250" lvl="0" marL="457200" rtl="0" algn="l">
              <a:spcBef>
                <a:spcPts val="0"/>
              </a:spcBef>
              <a:spcAft>
                <a:spcPts val="0"/>
              </a:spcAft>
              <a:buClr>
                <a:srgbClr val="1A1A1A"/>
              </a:buClr>
              <a:buSzPts val="1900"/>
              <a:buChar char="●"/>
            </a:pPr>
            <a:r>
              <a:rPr lang="en-GB" sz="1900">
                <a:solidFill>
                  <a:srgbClr val="1A1A1A"/>
                </a:solidFill>
              </a:rPr>
              <a:t>The data is sent to dashboard only when water level changes.</a:t>
            </a:r>
            <a:endParaRPr sz="1900">
              <a:solidFill>
                <a:srgbClr val="1A1A1A"/>
              </a:solidFill>
            </a:endParaRPr>
          </a:p>
          <a:p>
            <a:pPr indent="-349250" lvl="0" marL="457200" rtl="0" algn="l">
              <a:spcBef>
                <a:spcPts val="0"/>
              </a:spcBef>
              <a:spcAft>
                <a:spcPts val="0"/>
              </a:spcAft>
              <a:buClr>
                <a:schemeClr val="dk2"/>
              </a:buClr>
              <a:buSzPts val="1900"/>
              <a:buChar char="●"/>
            </a:pPr>
            <a:r>
              <a:rPr lang="en-GB" sz="1900">
                <a:solidFill>
                  <a:schemeClr val="dk2"/>
                </a:solidFill>
              </a:rPr>
              <a:t>MYSQL - Database</a:t>
            </a:r>
            <a:endParaRPr sz="1900">
              <a:solidFill>
                <a:schemeClr val="dk2"/>
              </a:solidFill>
            </a:endParaRPr>
          </a:p>
          <a:p>
            <a:pPr indent="-349250" lvl="0" marL="457200" rtl="0" algn="l">
              <a:spcBef>
                <a:spcPts val="0"/>
              </a:spcBef>
              <a:spcAft>
                <a:spcPts val="0"/>
              </a:spcAft>
              <a:buClr>
                <a:schemeClr val="dk2"/>
              </a:buClr>
              <a:buSzPts val="1900"/>
              <a:buChar char="●"/>
            </a:pPr>
            <a:r>
              <a:rPr lang="en-GB" sz="1900">
                <a:solidFill>
                  <a:schemeClr val="dk2"/>
                </a:solidFill>
              </a:rPr>
              <a:t>Django - Backend</a:t>
            </a:r>
            <a:endParaRPr sz="1900">
              <a:solidFill>
                <a:schemeClr val="dk2"/>
              </a:solidFill>
            </a:endParaRPr>
          </a:p>
          <a:p>
            <a:pPr indent="-349250" lvl="0" marL="457200" rtl="0" algn="l">
              <a:spcBef>
                <a:spcPts val="0"/>
              </a:spcBef>
              <a:spcAft>
                <a:spcPts val="0"/>
              </a:spcAft>
              <a:buClr>
                <a:schemeClr val="dk2"/>
              </a:buClr>
              <a:buSzPts val="1900"/>
              <a:buChar char="●"/>
            </a:pPr>
            <a:r>
              <a:rPr lang="en-GB" sz="1900">
                <a:solidFill>
                  <a:schemeClr val="dk2"/>
                </a:solidFill>
              </a:rPr>
              <a:t>React - Frontend</a:t>
            </a:r>
            <a:endParaRPr sz="1900">
              <a:solidFill>
                <a:srgbClr val="1A1A1A"/>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Om2m</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1A1A1A"/>
              </a:buClr>
              <a:buSzPts val="1900"/>
              <a:buChar char="●"/>
            </a:pPr>
            <a:r>
              <a:rPr lang="en-GB" sz="1900">
                <a:solidFill>
                  <a:srgbClr val="1A1A1A"/>
                </a:solidFill>
              </a:rPr>
              <a:t>Sending data from to hardware to OM2M is working.</a:t>
            </a:r>
            <a:endParaRPr sz="1900">
              <a:solidFill>
                <a:srgbClr val="1A1A1A"/>
              </a:solidFill>
            </a:endParaRPr>
          </a:p>
          <a:p>
            <a:pPr indent="-349250" lvl="0" marL="457200" rtl="0" algn="l">
              <a:spcBef>
                <a:spcPts val="0"/>
              </a:spcBef>
              <a:spcAft>
                <a:spcPts val="0"/>
              </a:spcAft>
              <a:buClr>
                <a:srgbClr val="1A1A1A"/>
              </a:buClr>
              <a:buSzPts val="1900"/>
              <a:buChar char="●"/>
            </a:pPr>
            <a:r>
              <a:rPr lang="en-GB" sz="1900">
                <a:solidFill>
                  <a:srgbClr val="1A1A1A"/>
                </a:solidFill>
              </a:rPr>
              <a:t>We are able to subscribe to OM2M containers. And the data is being sent to backend.</a:t>
            </a:r>
            <a:endParaRPr sz="1900">
              <a:solidFill>
                <a:srgbClr val="1A1A1A"/>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SECURITY</a:t>
            </a:r>
            <a:endParaRPr/>
          </a:p>
        </p:txBody>
      </p:sp>
      <p:sp>
        <p:nvSpPr>
          <p:cNvPr id="159" name="Google Shape;159;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rgbClr val="1A1A1A"/>
                </a:solidFill>
              </a:rPr>
              <a:t>The data sent from the sensor is encrypted before sending to the OM2M server and then decrypted before printing on the dashboard.</a:t>
            </a:r>
            <a:endParaRPr sz="1600">
              <a:solidFill>
                <a:srgbClr val="1A1A1A"/>
              </a:solidFill>
            </a:endParaRPr>
          </a:p>
          <a:p>
            <a:pPr indent="0" lvl="0" marL="0" rtl="0" algn="l">
              <a:spcBef>
                <a:spcPts val="1200"/>
              </a:spcBef>
              <a:spcAft>
                <a:spcPts val="0"/>
              </a:spcAft>
              <a:buNone/>
            </a:pPr>
            <a:r>
              <a:t/>
            </a:r>
            <a:endParaRPr sz="1600">
              <a:solidFill>
                <a:srgbClr val="1A1A1A"/>
              </a:solidFill>
            </a:endParaRPr>
          </a:p>
          <a:p>
            <a:pPr indent="0" lvl="0" marL="0" rtl="0" algn="l">
              <a:spcBef>
                <a:spcPts val="1200"/>
              </a:spcBef>
              <a:spcAft>
                <a:spcPts val="0"/>
              </a:spcAft>
              <a:buNone/>
            </a:pPr>
            <a:r>
              <a:t/>
            </a:r>
            <a:endParaRPr sz="1600">
              <a:solidFill>
                <a:srgbClr val="1A1A1A"/>
              </a:solidFill>
            </a:endParaRPr>
          </a:p>
          <a:p>
            <a:pPr indent="0" lvl="0" marL="0" rtl="0" algn="l">
              <a:spcBef>
                <a:spcPts val="1200"/>
              </a:spcBef>
              <a:spcAft>
                <a:spcPts val="1200"/>
              </a:spcAft>
              <a:buNone/>
            </a:pPr>
            <a:r>
              <a:t/>
            </a:r>
            <a:endParaRPr sz="1600">
              <a:solidFill>
                <a:srgbClr val="1A1A1A"/>
              </a:solidFill>
            </a:endParaRPr>
          </a:p>
        </p:txBody>
      </p:sp>
      <p:pic>
        <p:nvPicPr>
          <p:cNvPr id="160" name="Google Shape;160;p25"/>
          <p:cNvPicPr preferRelativeResize="0"/>
          <p:nvPr/>
        </p:nvPicPr>
        <p:blipFill>
          <a:blip r:embed="rId3">
            <a:alphaModFix/>
          </a:blip>
          <a:stretch>
            <a:fillRect/>
          </a:stretch>
        </p:blipFill>
        <p:spPr>
          <a:xfrm>
            <a:off x="639825" y="3134850"/>
            <a:ext cx="8166100" cy="1013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0" y="0"/>
            <a:ext cx="8265600" cy="436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WORKING DEMOS </a:t>
            </a:r>
            <a:endParaRPr/>
          </a:p>
        </p:txBody>
      </p:sp>
      <p:pic>
        <p:nvPicPr>
          <p:cNvPr id="166" name="Google Shape;166;p26" title="IMG_8563.MOV">
            <a:hlinkClick r:id="rId3"/>
          </p:cNvPr>
          <p:cNvPicPr preferRelativeResize="0"/>
          <p:nvPr/>
        </p:nvPicPr>
        <p:blipFill>
          <a:blip r:embed="rId4">
            <a:alphaModFix/>
          </a:blip>
          <a:stretch>
            <a:fillRect/>
          </a:stretch>
        </p:blipFill>
        <p:spPr>
          <a:xfrm>
            <a:off x="152400" y="589200"/>
            <a:ext cx="7825600" cy="440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0" y="0"/>
            <a:ext cx="8265600" cy="436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WORKING DEMOS </a:t>
            </a:r>
            <a:endParaRPr/>
          </a:p>
        </p:txBody>
      </p:sp>
      <p:pic>
        <p:nvPicPr>
          <p:cNvPr id="172" name="Google Shape;172;p27" title="IMG_8554.MOV">
            <a:hlinkClick r:id="rId3"/>
          </p:cNvPr>
          <p:cNvPicPr preferRelativeResize="0"/>
          <p:nvPr/>
        </p:nvPicPr>
        <p:blipFill>
          <a:blip r:embed="rId4">
            <a:alphaModFix/>
          </a:blip>
          <a:stretch>
            <a:fillRect/>
          </a:stretch>
        </p:blipFill>
        <p:spPr>
          <a:xfrm>
            <a:off x="152400" y="589200"/>
            <a:ext cx="7825600" cy="440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POWER OUTAGE/ROBUSTNESS</a:t>
            </a:r>
            <a:endParaRPr/>
          </a:p>
        </p:txBody>
      </p:sp>
      <p:sp>
        <p:nvSpPr>
          <p:cNvPr id="178" name="Google Shape;178;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Clr>
                <a:srgbClr val="1A1A1A"/>
              </a:buClr>
              <a:buSzPts val="1700"/>
              <a:buChar char="●"/>
            </a:pPr>
            <a:r>
              <a:rPr lang="en-GB" sz="1700">
                <a:solidFill>
                  <a:srgbClr val="1A1A1A"/>
                </a:solidFill>
              </a:rPr>
              <a:t>HARDWARE: The ESP is powered by a lithium battery hence the circuit will work even if power goes off. The pump will stop working when power goes off and resume once its back.</a:t>
            </a:r>
            <a:r>
              <a:rPr b="1" lang="en-GB" sz="1700">
                <a:solidFill>
                  <a:srgbClr val="1A1A1A"/>
                </a:solidFill>
              </a:rPr>
              <a:t> In case of deployment, the AC pump may not switch on automatically when power comes back on. In this case, we will program the ESP so that the pump is switched on when the water level goes below a certain value.</a:t>
            </a:r>
            <a:r>
              <a:rPr lang="en-GB" sz="1700">
                <a:solidFill>
                  <a:srgbClr val="1A1A1A"/>
                </a:solidFill>
              </a:rPr>
              <a:t> The percentage of error in sensors caused due to environmental factors, vibrations and time delay have been handled and are negligible.</a:t>
            </a:r>
            <a:endParaRPr sz="1700">
              <a:solidFill>
                <a:srgbClr val="1A1A1A"/>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ROBUSTNESS</a:t>
            </a:r>
            <a:endParaRPr/>
          </a:p>
          <a:p>
            <a:pPr indent="0" lvl="0" marL="0" rtl="0" algn="l">
              <a:spcBef>
                <a:spcPts val="0"/>
              </a:spcBef>
              <a:spcAft>
                <a:spcPts val="0"/>
              </a:spcAft>
              <a:buNone/>
            </a:pPr>
            <a:r>
              <a:t/>
            </a:r>
            <a:endParaRPr/>
          </a:p>
        </p:txBody>
      </p:sp>
      <p:sp>
        <p:nvSpPr>
          <p:cNvPr id="184" name="Google Shape;184;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1A1A1A"/>
              </a:buClr>
              <a:buSzPts val="1700"/>
              <a:buChar char="●"/>
            </a:pPr>
            <a:r>
              <a:rPr lang="en-GB" sz="1700">
                <a:solidFill>
                  <a:srgbClr val="1A1A1A"/>
                </a:solidFill>
              </a:rPr>
              <a:t>When the internet connection is down, esp sends data a server hosted in its local network. </a:t>
            </a:r>
            <a:endParaRPr sz="1700">
              <a:solidFill>
                <a:srgbClr val="1A1A1A"/>
              </a:solidFill>
            </a:endParaRPr>
          </a:p>
          <a:p>
            <a:pPr indent="-336550" lvl="0" marL="457200" rtl="0" algn="l">
              <a:spcBef>
                <a:spcPts val="0"/>
              </a:spcBef>
              <a:spcAft>
                <a:spcPts val="0"/>
              </a:spcAft>
              <a:buClr>
                <a:srgbClr val="1A1A1A"/>
              </a:buClr>
              <a:buSzPts val="1700"/>
              <a:buChar char="●"/>
            </a:pPr>
            <a:r>
              <a:rPr lang="en-GB" sz="1700">
                <a:solidFill>
                  <a:srgbClr val="1A1A1A"/>
                </a:solidFill>
              </a:rPr>
              <a:t>When internet is available, the data will be sent to om2m.</a:t>
            </a:r>
            <a:endParaRPr sz="1700">
              <a:solidFill>
                <a:srgbClr val="1A1A1A"/>
              </a:solidFill>
            </a:endParaRPr>
          </a:p>
          <a:p>
            <a:pPr indent="0" lvl="0" marL="457200" rtl="0" algn="l">
              <a:spcBef>
                <a:spcPts val="1200"/>
              </a:spcBef>
              <a:spcAft>
                <a:spcPts val="1200"/>
              </a:spcAft>
              <a:buNone/>
            </a:pPr>
            <a:r>
              <a:t/>
            </a:r>
            <a:endParaRPr sz="1700">
              <a:solidFill>
                <a:srgbClr val="1A1A1A"/>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COLLECTED/ EXPERIMENT PERFORMED</a:t>
            </a:r>
            <a:endParaRPr/>
          </a:p>
        </p:txBody>
      </p:sp>
      <p:sp>
        <p:nvSpPr>
          <p:cNvPr id="190" name="Google Shape;190;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309562" lvl="0" marL="457200" rtl="0" algn="l">
              <a:spcBef>
                <a:spcPts val="0"/>
              </a:spcBef>
              <a:spcAft>
                <a:spcPts val="0"/>
              </a:spcAft>
              <a:buClr>
                <a:srgbClr val="1A1A1A"/>
              </a:buClr>
              <a:buSzPct val="100000"/>
              <a:buChar char="●"/>
            </a:pPr>
            <a:r>
              <a:rPr b="1" lang="en-GB" sz="1500">
                <a:solidFill>
                  <a:srgbClr val="1A1A1A"/>
                </a:solidFill>
              </a:rPr>
              <a:t>Using </a:t>
            </a:r>
            <a:r>
              <a:rPr b="1" lang="en-GB" sz="1500">
                <a:solidFill>
                  <a:srgbClr val="1A1A1A"/>
                </a:solidFill>
              </a:rPr>
              <a:t>ultrasonic</a:t>
            </a:r>
            <a:r>
              <a:rPr b="1" lang="en-GB" sz="1500">
                <a:solidFill>
                  <a:srgbClr val="1A1A1A"/>
                </a:solidFill>
              </a:rPr>
              <a:t> sensor to detect the water levels and </a:t>
            </a:r>
            <a:r>
              <a:rPr b="1" lang="en-GB" sz="1500">
                <a:solidFill>
                  <a:schemeClr val="dk2"/>
                </a:solidFill>
              </a:rPr>
              <a:t>Using the water level to control the Motor</a:t>
            </a:r>
            <a:endParaRPr b="1" sz="1500">
              <a:solidFill>
                <a:schemeClr val="dk2"/>
              </a:solidFill>
            </a:endParaRPr>
          </a:p>
          <a:p>
            <a:pPr indent="0" lvl="0" marL="0" rtl="0" algn="l">
              <a:spcBef>
                <a:spcPts val="1200"/>
              </a:spcBef>
              <a:spcAft>
                <a:spcPts val="0"/>
              </a:spcAft>
              <a:buNone/>
            </a:pPr>
            <a:r>
              <a:rPr lang="en-GB" sz="1500">
                <a:solidFill>
                  <a:srgbClr val="1A1A1A"/>
                </a:solidFill>
              </a:rPr>
              <a:t>	</a:t>
            </a:r>
            <a:r>
              <a:rPr i="1" lang="en-GB" sz="1500" u="sng">
                <a:solidFill>
                  <a:schemeClr val="hlink"/>
                </a:solidFill>
                <a:hlinkClick r:id="rId3"/>
              </a:rPr>
              <a:t>https://drive.google.com/file/d/1qumsUl75qApZJ7hdTZuRnFT2RF6w5qdq/view?usp=sharing</a:t>
            </a:r>
            <a:endParaRPr i="1" sz="1500">
              <a:solidFill>
                <a:srgbClr val="595959"/>
              </a:solidFill>
            </a:endParaRPr>
          </a:p>
          <a:p>
            <a:pPr indent="0" lvl="0" marL="0" rtl="0" algn="l">
              <a:spcBef>
                <a:spcPts val="1200"/>
              </a:spcBef>
              <a:spcAft>
                <a:spcPts val="0"/>
              </a:spcAft>
              <a:buNone/>
            </a:pPr>
            <a:r>
              <a:rPr i="1" lang="en-GB" sz="1500">
                <a:solidFill>
                  <a:srgbClr val="595959"/>
                </a:solidFill>
              </a:rPr>
              <a:t>	</a:t>
            </a:r>
            <a:endParaRPr i="1" sz="1500">
              <a:solidFill>
                <a:srgbClr val="595959"/>
              </a:solidFill>
            </a:endParaRPr>
          </a:p>
          <a:p>
            <a:pPr indent="-309562" lvl="0" marL="457200" rtl="0" algn="l">
              <a:spcBef>
                <a:spcPts val="1200"/>
              </a:spcBef>
              <a:spcAft>
                <a:spcPts val="0"/>
              </a:spcAft>
              <a:buClr>
                <a:srgbClr val="1A1A1A"/>
              </a:buClr>
              <a:buSzPct val="100000"/>
              <a:buChar char="●"/>
            </a:pPr>
            <a:r>
              <a:rPr lang="en-GB" sz="1500">
                <a:solidFill>
                  <a:srgbClr val="1A1A1A"/>
                </a:solidFill>
              </a:rPr>
              <a:t>Collected data is sent to OM2M server and then stored in </a:t>
            </a:r>
            <a:r>
              <a:rPr lang="en-GB" sz="1500">
                <a:solidFill>
                  <a:srgbClr val="1A1A1A"/>
                </a:solidFill>
              </a:rPr>
              <a:t>mysql server</a:t>
            </a:r>
            <a:endParaRPr sz="1500">
              <a:solidFill>
                <a:srgbClr val="1A1A1A"/>
              </a:solidFill>
            </a:endParaRPr>
          </a:p>
          <a:p>
            <a:pPr indent="0" lvl="0" marL="0" rtl="0" algn="l">
              <a:spcBef>
                <a:spcPts val="1200"/>
              </a:spcBef>
              <a:spcAft>
                <a:spcPts val="0"/>
              </a:spcAft>
              <a:buNone/>
            </a:pPr>
            <a:r>
              <a:t/>
            </a:r>
            <a:endParaRPr sz="1500">
              <a:solidFill>
                <a:srgbClr val="1A1A1A"/>
              </a:solidFill>
            </a:endParaRPr>
          </a:p>
          <a:p>
            <a:pPr indent="0" lvl="0" marL="457200" rtl="0" algn="l">
              <a:spcBef>
                <a:spcPts val="1200"/>
              </a:spcBef>
              <a:spcAft>
                <a:spcPts val="1200"/>
              </a:spcAft>
              <a:buNone/>
            </a:pPr>
            <a:r>
              <a:t/>
            </a:r>
            <a:endParaRPr sz="1500">
              <a:solidFill>
                <a:srgbClr val="1A1A1A"/>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658125" y="614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INFERENCES AND OBSERVATIONS</a:t>
            </a:r>
            <a:endParaRPr/>
          </a:p>
        </p:txBody>
      </p:sp>
      <p:sp>
        <p:nvSpPr>
          <p:cNvPr id="196" name="Google Shape;196;p31"/>
          <p:cNvSpPr txBox="1"/>
          <p:nvPr>
            <p:ph idx="1" type="body"/>
          </p:nvPr>
        </p:nvSpPr>
        <p:spPr>
          <a:xfrm>
            <a:off x="658125" y="1361075"/>
            <a:ext cx="7688700" cy="3537300"/>
          </a:xfrm>
          <a:prstGeom prst="rect">
            <a:avLst/>
          </a:prstGeom>
        </p:spPr>
        <p:txBody>
          <a:bodyPr anchorCtr="0" anchor="t" bIns="91425" lIns="91425" spcFirstLastPara="1" rIns="91425" wrap="square" tIns="91425">
            <a:noAutofit/>
          </a:bodyPr>
          <a:lstStyle/>
          <a:p>
            <a:pPr indent="0" lvl="0" marL="457200" rtl="0" algn="l">
              <a:lnSpc>
                <a:spcPct val="105000"/>
              </a:lnSpc>
              <a:spcBef>
                <a:spcPts val="0"/>
              </a:spcBef>
              <a:spcAft>
                <a:spcPts val="0"/>
              </a:spcAft>
              <a:buSzPts val="605"/>
              <a:buNone/>
            </a:pPr>
            <a:r>
              <a:rPr b="1" lang="en-GB" sz="1225">
                <a:solidFill>
                  <a:srgbClr val="1A1A1A"/>
                </a:solidFill>
              </a:rPr>
              <a:t>Observations:</a:t>
            </a:r>
            <a:endParaRPr b="1" sz="1225">
              <a:solidFill>
                <a:srgbClr val="1A1A1A"/>
              </a:solidFill>
            </a:endParaRPr>
          </a:p>
          <a:p>
            <a:pPr indent="-306387" lvl="0" marL="457200" rtl="0" algn="l">
              <a:lnSpc>
                <a:spcPct val="105000"/>
              </a:lnSpc>
              <a:spcBef>
                <a:spcPts val="1200"/>
              </a:spcBef>
              <a:spcAft>
                <a:spcPts val="0"/>
              </a:spcAft>
              <a:buClr>
                <a:srgbClr val="1A1A1A"/>
              </a:buClr>
              <a:buSzPts val="1225"/>
              <a:buChar char="●"/>
            </a:pPr>
            <a:r>
              <a:rPr lang="en-GB" sz="1225">
                <a:solidFill>
                  <a:srgbClr val="1A1A1A"/>
                </a:solidFill>
              </a:rPr>
              <a:t>Range of ultrasonic sensor: Min value measured accurately =</a:t>
            </a:r>
            <a:r>
              <a:rPr b="1" lang="en-GB" sz="1225">
                <a:solidFill>
                  <a:srgbClr val="1A1A1A"/>
                </a:solidFill>
              </a:rPr>
              <a:t> 3.11 cm</a:t>
            </a:r>
            <a:r>
              <a:rPr lang="en-GB" sz="1225">
                <a:solidFill>
                  <a:srgbClr val="1A1A1A"/>
                </a:solidFill>
              </a:rPr>
              <a:t>. Max value measured =</a:t>
            </a:r>
            <a:r>
              <a:rPr b="1" lang="en-GB" sz="1225">
                <a:solidFill>
                  <a:srgbClr val="1A1A1A"/>
                </a:solidFill>
              </a:rPr>
              <a:t> 250 cm</a:t>
            </a:r>
            <a:r>
              <a:rPr lang="en-GB" sz="1225">
                <a:solidFill>
                  <a:srgbClr val="1A1A1A"/>
                </a:solidFill>
              </a:rPr>
              <a:t>.</a:t>
            </a:r>
            <a:endParaRPr sz="1225">
              <a:solidFill>
                <a:srgbClr val="1A1A1A"/>
              </a:solidFill>
            </a:endParaRPr>
          </a:p>
          <a:p>
            <a:pPr indent="-306387" lvl="0" marL="457200" rtl="0" algn="l">
              <a:lnSpc>
                <a:spcPct val="105000"/>
              </a:lnSpc>
              <a:spcBef>
                <a:spcPts val="0"/>
              </a:spcBef>
              <a:spcAft>
                <a:spcPts val="0"/>
              </a:spcAft>
              <a:buClr>
                <a:srgbClr val="1A1A1A"/>
              </a:buClr>
              <a:buSzPts val="1225"/>
              <a:buChar char="●"/>
            </a:pPr>
            <a:r>
              <a:rPr lang="en-GB" sz="1225">
                <a:solidFill>
                  <a:srgbClr val="1A1A1A"/>
                </a:solidFill>
              </a:rPr>
              <a:t>When the water surface was 2.5 cm from the sensor, the sensor calculated around 6.37-6.58 cm. It was accurate when distance from water surface to sensor &gt;=3.11 cm.</a:t>
            </a:r>
            <a:endParaRPr sz="1225">
              <a:solidFill>
                <a:srgbClr val="1A1A1A"/>
              </a:solidFill>
            </a:endParaRPr>
          </a:p>
          <a:p>
            <a:pPr indent="-306387" lvl="0" marL="457200" rtl="0" algn="l">
              <a:lnSpc>
                <a:spcPct val="105000"/>
              </a:lnSpc>
              <a:spcBef>
                <a:spcPts val="0"/>
              </a:spcBef>
              <a:spcAft>
                <a:spcPts val="0"/>
              </a:spcAft>
              <a:buClr>
                <a:srgbClr val="1A1A1A"/>
              </a:buClr>
              <a:buSzPts val="1225"/>
              <a:buChar char="●"/>
            </a:pPr>
            <a:r>
              <a:rPr lang="en-GB" sz="1225">
                <a:solidFill>
                  <a:srgbClr val="1A1A1A"/>
                </a:solidFill>
              </a:rPr>
              <a:t>When the water surface was less than or equal to 8 cm from ultrasonic sensor, motor was switched OFF. Likewise, when the water surface was greater than 8 cm from sensor, motor is switched ON.</a:t>
            </a:r>
            <a:endParaRPr sz="1225">
              <a:solidFill>
                <a:srgbClr val="1A1A1A"/>
              </a:solidFill>
            </a:endParaRPr>
          </a:p>
          <a:p>
            <a:pPr indent="-306387" lvl="0" marL="457200" rtl="0" algn="l">
              <a:lnSpc>
                <a:spcPct val="105000"/>
              </a:lnSpc>
              <a:spcBef>
                <a:spcPts val="0"/>
              </a:spcBef>
              <a:spcAft>
                <a:spcPts val="0"/>
              </a:spcAft>
              <a:buClr>
                <a:srgbClr val="1A1A1A"/>
              </a:buClr>
              <a:buSzPts val="1225"/>
              <a:buChar char="●"/>
            </a:pPr>
            <a:r>
              <a:rPr b="1" lang="en-GB" sz="1225">
                <a:solidFill>
                  <a:srgbClr val="1A1A1A"/>
                </a:solidFill>
              </a:rPr>
              <a:t>Error (Sensors) : </a:t>
            </a:r>
            <a:r>
              <a:rPr lang="en-GB" sz="1225">
                <a:solidFill>
                  <a:srgbClr val="1A1A1A"/>
                </a:solidFill>
              </a:rPr>
              <a:t>The HC-SR04 sensor gave value of 0 cm distance randomly. When ultrasonic sensor data is read more frequently than</a:t>
            </a:r>
            <a:r>
              <a:rPr b="1" lang="en-GB" sz="1225">
                <a:solidFill>
                  <a:srgbClr val="1A1A1A"/>
                </a:solidFill>
              </a:rPr>
              <a:t> 2 seconds,</a:t>
            </a:r>
            <a:r>
              <a:rPr lang="en-GB" sz="1225">
                <a:solidFill>
                  <a:srgbClr val="1A1A1A"/>
                </a:solidFill>
              </a:rPr>
              <a:t> this error occurs significantly more number of times . The DHT22 sensor failed to read data sometimes.</a:t>
            </a:r>
            <a:endParaRPr sz="1225">
              <a:solidFill>
                <a:srgbClr val="1A1A1A"/>
              </a:solidFill>
            </a:endParaRPr>
          </a:p>
          <a:p>
            <a:pPr indent="0" lvl="0" marL="457200" rtl="0" algn="l">
              <a:lnSpc>
                <a:spcPct val="105000"/>
              </a:lnSpc>
              <a:spcBef>
                <a:spcPts val="1200"/>
              </a:spcBef>
              <a:spcAft>
                <a:spcPts val="0"/>
              </a:spcAft>
              <a:buSzPts val="605"/>
              <a:buNone/>
            </a:pPr>
            <a:r>
              <a:rPr b="1" lang="en-GB" sz="1125">
                <a:solidFill>
                  <a:srgbClr val="1A1A1A"/>
                </a:solidFill>
              </a:rPr>
              <a:t>Percentage of error:</a:t>
            </a:r>
            <a:endParaRPr b="1" sz="1125">
              <a:solidFill>
                <a:srgbClr val="1A1A1A"/>
              </a:solidFill>
            </a:endParaRPr>
          </a:p>
          <a:p>
            <a:pPr indent="0" lvl="0" marL="457200" rtl="0" algn="l">
              <a:lnSpc>
                <a:spcPct val="105000"/>
              </a:lnSpc>
              <a:spcBef>
                <a:spcPts val="1200"/>
              </a:spcBef>
              <a:spcAft>
                <a:spcPts val="0"/>
              </a:spcAft>
              <a:buSzPts val="605"/>
              <a:buNone/>
            </a:pPr>
            <a:r>
              <a:rPr b="1" lang="en-GB" sz="1125">
                <a:solidFill>
                  <a:srgbClr val="1A1A1A"/>
                </a:solidFill>
              </a:rPr>
              <a:t>HC-SR04: 0.03</a:t>
            </a:r>
            <a:endParaRPr b="1" sz="1125">
              <a:solidFill>
                <a:srgbClr val="1A1A1A"/>
              </a:solidFill>
            </a:endParaRPr>
          </a:p>
          <a:p>
            <a:pPr indent="0" lvl="0" marL="457200" rtl="0" algn="l">
              <a:lnSpc>
                <a:spcPct val="105000"/>
              </a:lnSpc>
              <a:spcBef>
                <a:spcPts val="1200"/>
              </a:spcBef>
              <a:spcAft>
                <a:spcPts val="0"/>
              </a:spcAft>
              <a:buSzPts val="605"/>
              <a:buNone/>
            </a:pPr>
            <a:r>
              <a:rPr b="1" lang="en-GB" sz="1125">
                <a:solidFill>
                  <a:srgbClr val="1A1A1A"/>
                </a:solidFill>
              </a:rPr>
              <a:t>DHT22: 0.10</a:t>
            </a:r>
            <a:endParaRPr b="1" sz="1125">
              <a:solidFill>
                <a:srgbClr val="1A1A1A"/>
              </a:solidFill>
            </a:endParaRPr>
          </a:p>
          <a:p>
            <a:pPr indent="0" lvl="0" marL="457200" rtl="0" algn="l">
              <a:lnSpc>
                <a:spcPct val="105000"/>
              </a:lnSpc>
              <a:spcBef>
                <a:spcPts val="1200"/>
              </a:spcBef>
              <a:spcAft>
                <a:spcPts val="1200"/>
              </a:spcAft>
              <a:buSzPts val="605"/>
              <a:buNone/>
            </a:pPr>
            <a:r>
              <a:t/>
            </a:r>
            <a:endParaRPr b="1" sz="825">
              <a:solidFill>
                <a:srgbClr val="1A1A1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GB" sz="2000"/>
              <a:t>Water monitoring is a versatile topic and can be extended to a wide range- monitoring water levels for reservoirs, dams, natural disaster warnings or something as mundane as daily water usage of a tank. This is why we chose this experiment. Specifically, we designed a system that can be used to control </a:t>
            </a:r>
            <a:r>
              <a:rPr lang="en-GB" sz="2000"/>
              <a:t> the motor/pump's working  based on water levels using an ultrasonic sensor.  This is to be adapted to a house tank and its pump. A dashboard shows the current water level, graph on the changes in water level over 24hr time period and motor power usage with its current status.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INFERENCES AND OBSERVATIONS</a:t>
            </a:r>
            <a:endParaRPr/>
          </a:p>
        </p:txBody>
      </p:sp>
      <p:sp>
        <p:nvSpPr>
          <p:cNvPr id="202" name="Google Shape;202;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0" lvl="0" marL="457200" rtl="0" algn="l">
              <a:spcBef>
                <a:spcPts val="0"/>
              </a:spcBef>
              <a:spcAft>
                <a:spcPts val="0"/>
              </a:spcAft>
              <a:buNone/>
            </a:pPr>
            <a:r>
              <a:rPr b="1" lang="en-GB" sz="1500">
                <a:solidFill>
                  <a:srgbClr val="1A1A1A"/>
                </a:solidFill>
              </a:rPr>
              <a:t>Inferences:</a:t>
            </a:r>
            <a:endParaRPr b="1" sz="1500">
              <a:solidFill>
                <a:srgbClr val="1A1A1A"/>
              </a:solidFill>
            </a:endParaRPr>
          </a:p>
          <a:p>
            <a:pPr indent="-309562" lvl="0" marL="457200" rtl="0" algn="l">
              <a:spcBef>
                <a:spcPts val="1200"/>
              </a:spcBef>
              <a:spcAft>
                <a:spcPts val="0"/>
              </a:spcAft>
              <a:buClr>
                <a:srgbClr val="1A1A1A"/>
              </a:buClr>
              <a:buSzPct val="100000"/>
              <a:buChar char="●"/>
            </a:pPr>
            <a:r>
              <a:rPr lang="en-GB" sz="1500">
                <a:solidFill>
                  <a:srgbClr val="1A1A1A"/>
                </a:solidFill>
              </a:rPr>
              <a:t>The error in DHT22 sensor is caused due to fluctuations in wire connections and is negligible. </a:t>
            </a:r>
            <a:endParaRPr sz="1500">
              <a:solidFill>
                <a:srgbClr val="1A1A1A"/>
              </a:solidFill>
            </a:endParaRPr>
          </a:p>
          <a:p>
            <a:pPr indent="-309562" lvl="0" marL="457200" rtl="0" algn="l">
              <a:spcBef>
                <a:spcPts val="0"/>
              </a:spcBef>
              <a:spcAft>
                <a:spcPts val="0"/>
              </a:spcAft>
              <a:buClr>
                <a:srgbClr val="1A1A1A"/>
              </a:buClr>
              <a:buSzPct val="100000"/>
              <a:buChar char="●"/>
            </a:pPr>
            <a:r>
              <a:rPr lang="en-GB" sz="1500">
                <a:solidFill>
                  <a:srgbClr val="1A1A1A"/>
                </a:solidFill>
              </a:rPr>
              <a:t>The error in HC-SR04 sensor may be caused due to random vibrations of the water container. Due to its low percentage it is also negligible.</a:t>
            </a:r>
            <a:endParaRPr sz="1500">
              <a:solidFill>
                <a:srgbClr val="1A1A1A"/>
              </a:solidFill>
            </a:endParaRPr>
          </a:p>
          <a:p>
            <a:pPr indent="-309562" lvl="0" marL="457200" rtl="0" algn="l">
              <a:spcBef>
                <a:spcPts val="0"/>
              </a:spcBef>
              <a:spcAft>
                <a:spcPts val="0"/>
              </a:spcAft>
              <a:buClr>
                <a:srgbClr val="1A1A1A"/>
              </a:buClr>
              <a:buSzPct val="100000"/>
              <a:buChar char="●"/>
            </a:pPr>
            <a:r>
              <a:rPr lang="en-GB" sz="1500">
                <a:solidFill>
                  <a:srgbClr val="1A1A1A"/>
                </a:solidFill>
              </a:rPr>
              <a:t>The last few entries of water levels are displayed along with the current water level in dashboard.</a:t>
            </a:r>
            <a:endParaRPr sz="1500">
              <a:solidFill>
                <a:srgbClr val="1A1A1A"/>
              </a:solidFill>
            </a:endParaRPr>
          </a:p>
          <a:p>
            <a:pPr indent="-309562" lvl="0" marL="457200" rtl="0" algn="l">
              <a:spcBef>
                <a:spcPts val="0"/>
              </a:spcBef>
              <a:spcAft>
                <a:spcPts val="0"/>
              </a:spcAft>
              <a:buClr>
                <a:srgbClr val="1A1A1A"/>
              </a:buClr>
              <a:buSzPct val="100000"/>
              <a:buChar char="●"/>
            </a:pPr>
            <a:r>
              <a:rPr lang="en-GB" sz="1500">
                <a:solidFill>
                  <a:srgbClr val="1A1A1A"/>
                </a:solidFill>
              </a:rPr>
              <a:t>Graph of water level changes over time.</a:t>
            </a:r>
            <a:endParaRPr sz="1500">
              <a:solidFill>
                <a:srgbClr val="1A1A1A"/>
              </a:solidFill>
            </a:endParaRPr>
          </a:p>
          <a:p>
            <a:pPr indent="0" lvl="0" marL="457200" rtl="0" algn="l">
              <a:spcBef>
                <a:spcPts val="1200"/>
              </a:spcBef>
              <a:spcAft>
                <a:spcPts val="1200"/>
              </a:spcAft>
              <a:buNone/>
            </a:pPr>
            <a:r>
              <a:t/>
            </a:r>
            <a:endParaRPr sz="1500">
              <a:solidFill>
                <a:srgbClr val="1A1A1A"/>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A1A1A"/>
                </a:solidFill>
              </a:rPr>
              <a:t>TROUBLESHOOTING</a:t>
            </a:r>
            <a:r>
              <a:rPr lang="en-GB">
                <a:solidFill>
                  <a:srgbClr val="1A1A1A"/>
                </a:solidFill>
              </a:rPr>
              <a:t> GUIDE</a:t>
            </a:r>
            <a:endParaRPr>
              <a:solidFill>
                <a:srgbClr val="1A1A1A"/>
              </a:solidFill>
            </a:endParaRPr>
          </a:p>
        </p:txBody>
      </p:sp>
      <p:graphicFrame>
        <p:nvGraphicFramePr>
          <p:cNvPr id="208" name="Google Shape;208;p33"/>
          <p:cNvGraphicFramePr/>
          <p:nvPr/>
        </p:nvGraphicFramePr>
        <p:xfrm>
          <a:off x="88900" y="535200"/>
          <a:ext cx="3000000" cy="3000000"/>
        </p:xfrm>
        <a:graphic>
          <a:graphicData uri="http://schemas.openxmlformats.org/drawingml/2006/table">
            <a:tbl>
              <a:tblPr>
                <a:noFill/>
                <a:tableStyleId>{DC6266A1-0FBE-4674-8022-46DECE7DEB48}</a:tableStyleId>
              </a:tblPr>
              <a:tblGrid>
                <a:gridCol w="1745125"/>
                <a:gridCol w="3517075"/>
                <a:gridCol w="3319850"/>
              </a:tblGrid>
              <a:tr h="288375">
                <a:tc>
                  <a:txBody>
                    <a:bodyPr/>
                    <a:lstStyle/>
                    <a:p>
                      <a:pPr indent="0" lvl="0" marL="0" rtl="0" algn="l">
                        <a:spcBef>
                          <a:spcPts val="0"/>
                        </a:spcBef>
                        <a:spcAft>
                          <a:spcPts val="0"/>
                        </a:spcAft>
                        <a:buNone/>
                      </a:pPr>
                      <a:r>
                        <a:t/>
                      </a:r>
                      <a:endParaRPr>
                        <a:solidFill>
                          <a:srgbClr val="1A1A1A"/>
                        </a:solidFill>
                      </a:endParaRPr>
                    </a:p>
                  </a:txBody>
                  <a:tcPr marT="91425" marB="91425" marR="91425" marL="91425"/>
                </a:tc>
                <a:tc>
                  <a:txBody>
                    <a:bodyPr/>
                    <a:lstStyle/>
                    <a:p>
                      <a:pPr indent="0" lvl="0" marL="0" rtl="0" algn="l">
                        <a:spcBef>
                          <a:spcPts val="0"/>
                        </a:spcBef>
                        <a:spcAft>
                          <a:spcPts val="0"/>
                        </a:spcAft>
                        <a:buNone/>
                      </a:pPr>
                      <a:r>
                        <a:rPr lang="en-GB">
                          <a:solidFill>
                            <a:srgbClr val="1A1A1A"/>
                          </a:solidFill>
                        </a:rPr>
                        <a:t>ISSUE</a:t>
                      </a:r>
                      <a:endParaRPr>
                        <a:solidFill>
                          <a:srgbClr val="1A1A1A"/>
                        </a:solidFill>
                      </a:endParaRPr>
                    </a:p>
                  </a:txBody>
                  <a:tcPr marT="91425" marB="91425" marR="91425" marL="91425"/>
                </a:tc>
                <a:tc>
                  <a:txBody>
                    <a:bodyPr/>
                    <a:lstStyle/>
                    <a:p>
                      <a:pPr indent="0" lvl="0" marL="0" rtl="0" algn="l">
                        <a:spcBef>
                          <a:spcPts val="0"/>
                        </a:spcBef>
                        <a:spcAft>
                          <a:spcPts val="0"/>
                        </a:spcAft>
                        <a:buNone/>
                      </a:pPr>
                      <a:r>
                        <a:rPr lang="en-GB">
                          <a:solidFill>
                            <a:srgbClr val="1A1A1A"/>
                          </a:solidFill>
                        </a:rPr>
                        <a:t>SOLUTION</a:t>
                      </a:r>
                      <a:endParaRPr>
                        <a:solidFill>
                          <a:srgbClr val="1A1A1A"/>
                        </a:solidFill>
                      </a:endParaRPr>
                    </a:p>
                  </a:txBody>
                  <a:tcPr marT="91425" marB="91425" marR="91425" marL="91425"/>
                </a:tc>
              </a:tr>
              <a:tr h="1286050">
                <a:tc>
                  <a:txBody>
                    <a:bodyPr/>
                    <a:lstStyle/>
                    <a:p>
                      <a:pPr indent="0" lvl="0" marL="0" rtl="0" algn="l">
                        <a:spcBef>
                          <a:spcPts val="0"/>
                        </a:spcBef>
                        <a:spcAft>
                          <a:spcPts val="0"/>
                        </a:spcAft>
                        <a:buNone/>
                      </a:pPr>
                      <a:r>
                        <a:rPr lang="en-GB" sz="900">
                          <a:solidFill>
                            <a:srgbClr val="1A1A1A"/>
                          </a:solidFill>
                        </a:rPr>
                        <a:t>Hardware</a:t>
                      </a:r>
                      <a:endParaRPr sz="900">
                        <a:solidFill>
                          <a:srgbClr val="1A1A1A"/>
                        </a:solidFill>
                      </a:endParaRPr>
                    </a:p>
                  </a:txBody>
                  <a:tcPr marT="91425" marB="91425" marR="91425" marL="91425"/>
                </a:tc>
                <a:tc>
                  <a:txBody>
                    <a:bodyPr/>
                    <a:lstStyle/>
                    <a:p>
                      <a:pPr indent="0" lvl="0" marL="0" rtl="0" algn="l">
                        <a:lnSpc>
                          <a:spcPct val="115000"/>
                        </a:lnSpc>
                        <a:spcBef>
                          <a:spcPts val="0"/>
                        </a:spcBef>
                        <a:spcAft>
                          <a:spcPts val="0"/>
                        </a:spcAft>
                        <a:buNone/>
                      </a:pPr>
                      <a:r>
                        <a:rPr lang="en-GB" sz="900">
                          <a:solidFill>
                            <a:srgbClr val="1A1A1A"/>
                          </a:solidFill>
                          <a:latin typeface="Lato"/>
                          <a:ea typeface="Lato"/>
                          <a:cs typeface="Lato"/>
                          <a:sym typeface="Lato"/>
                        </a:rPr>
                        <a:t>The</a:t>
                      </a:r>
                      <a:r>
                        <a:rPr lang="en-GB" sz="900">
                          <a:solidFill>
                            <a:srgbClr val="1A1A1A"/>
                          </a:solidFill>
                          <a:latin typeface="Lato"/>
                          <a:ea typeface="Lato"/>
                          <a:cs typeface="Lato"/>
                          <a:sym typeface="Lato"/>
                        </a:rPr>
                        <a:t> ultrasound sensor was giving an error of +-2cm, and it did not account for temperature differences.</a:t>
                      </a:r>
                      <a:endParaRPr sz="900">
                        <a:solidFill>
                          <a:srgbClr val="1A1A1A"/>
                        </a:solidFill>
                        <a:latin typeface="Lato"/>
                        <a:ea typeface="Lato"/>
                        <a:cs typeface="Lato"/>
                        <a:sym typeface="Lato"/>
                      </a:endParaRPr>
                    </a:p>
                    <a:p>
                      <a:pPr indent="0" lvl="0" marL="0" rtl="0" algn="l">
                        <a:lnSpc>
                          <a:spcPct val="115000"/>
                        </a:lnSpc>
                        <a:spcBef>
                          <a:spcPts val="1200"/>
                        </a:spcBef>
                        <a:spcAft>
                          <a:spcPts val="0"/>
                        </a:spcAft>
                        <a:buNone/>
                      </a:pPr>
                      <a:r>
                        <a:t/>
                      </a:r>
                      <a:endParaRPr sz="1000">
                        <a:solidFill>
                          <a:srgbClr val="1A1A1A"/>
                        </a:solidFill>
                        <a:latin typeface="Lato"/>
                        <a:ea typeface="Lato"/>
                        <a:cs typeface="Lato"/>
                        <a:sym typeface="Lato"/>
                      </a:endParaRPr>
                    </a:p>
                    <a:p>
                      <a:pPr indent="0" lvl="0" marL="0" rtl="0" algn="l">
                        <a:lnSpc>
                          <a:spcPct val="115000"/>
                        </a:lnSpc>
                        <a:spcBef>
                          <a:spcPts val="1200"/>
                        </a:spcBef>
                        <a:spcAft>
                          <a:spcPts val="1200"/>
                        </a:spcAft>
                        <a:buNone/>
                      </a:pPr>
                      <a:r>
                        <a:rPr lang="en-GB" sz="900">
                          <a:solidFill>
                            <a:srgbClr val="1A1A1A"/>
                          </a:solidFill>
                          <a:latin typeface="Lato"/>
                          <a:ea typeface="Lato"/>
                          <a:cs typeface="Lato"/>
                          <a:sym typeface="Lato"/>
                        </a:rPr>
                        <a:t>The DHT22 sensor does not read data sometimes. </a:t>
                      </a:r>
                      <a:endParaRPr sz="900">
                        <a:solidFill>
                          <a:srgbClr val="1A1A1A"/>
                        </a:solidFill>
                        <a:latin typeface="Lato"/>
                        <a:ea typeface="Lato"/>
                        <a:cs typeface="Lato"/>
                        <a:sym typeface="Lato"/>
                      </a:endParaRPr>
                    </a:p>
                  </a:txBody>
                  <a:tcPr marT="91425" marB="91425" marR="91425" marL="91425"/>
                </a:tc>
                <a:tc>
                  <a:txBody>
                    <a:bodyPr/>
                    <a:lstStyle/>
                    <a:p>
                      <a:pPr indent="0" lvl="0" marL="0" rtl="0" algn="l">
                        <a:lnSpc>
                          <a:spcPct val="115000"/>
                        </a:lnSpc>
                        <a:spcBef>
                          <a:spcPts val="0"/>
                        </a:spcBef>
                        <a:spcAft>
                          <a:spcPts val="0"/>
                        </a:spcAft>
                        <a:buNone/>
                      </a:pPr>
                      <a:r>
                        <a:rPr lang="en-GB" sz="900">
                          <a:solidFill>
                            <a:srgbClr val="1A1A1A"/>
                          </a:solidFill>
                          <a:latin typeface="Lato"/>
                          <a:ea typeface="Lato"/>
                          <a:cs typeface="Lato"/>
                          <a:sym typeface="Lato"/>
                        </a:rPr>
                        <a:t>We got the temperature using DHT22 sensor and calculated the speed of sound being used accordingly.</a:t>
                      </a:r>
                      <a:endParaRPr sz="900">
                        <a:solidFill>
                          <a:srgbClr val="1A1A1A"/>
                        </a:solidFill>
                        <a:latin typeface="Lato"/>
                        <a:ea typeface="Lato"/>
                        <a:cs typeface="Lato"/>
                        <a:sym typeface="Lato"/>
                      </a:endParaRPr>
                    </a:p>
                    <a:p>
                      <a:pPr indent="0" lvl="0" marL="0" rtl="0" algn="l">
                        <a:spcBef>
                          <a:spcPts val="1200"/>
                        </a:spcBef>
                        <a:spcAft>
                          <a:spcPts val="0"/>
                        </a:spcAft>
                        <a:buNone/>
                      </a:pPr>
                      <a:r>
                        <a:t/>
                      </a:r>
                      <a:endParaRPr sz="1000">
                        <a:solidFill>
                          <a:srgbClr val="1A1A1A"/>
                        </a:solidFill>
                      </a:endParaRPr>
                    </a:p>
                    <a:p>
                      <a:pPr indent="0" lvl="0" marL="0" rtl="0" algn="l">
                        <a:spcBef>
                          <a:spcPts val="0"/>
                        </a:spcBef>
                        <a:spcAft>
                          <a:spcPts val="0"/>
                        </a:spcAft>
                        <a:buNone/>
                      </a:pPr>
                      <a:r>
                        <a:rPr lang="en-GB" sz="900">
                          <a:solidFill>
                            <a:srgbClr val="1A1A1A"/>
                          </a:solidFill>
                          <a:latin typeface="Lato"/>
                          <a:ea typeface="Lato"/>
                          <a:cs typeface="Lato"/>
                          <a:sym typeface="Lato"/>
                        </a:rPr>
                        <a:t>The sound speed used in this case is calculated for a temperature of 25 degrees celsius. When deployed, the temperature used for sound speed calculation will be the average of previous X temperatures.</a:t>
                      </a:r>
                      <a:endParaRPr sz="900">
                        <a:solidFill>
                          <a:srgbClr val="1A1A1A"/>
                        </a:solidFill>
                        <a:latin typeface="Lato"/>
                        <a:ea typeface="Lato"/>
                        <a:cs typeface="Lato"/>
                        <a:sym typeface="Lato"/>
                      </a:endParaRPr>
                    </a:p>
                  </a:txBody>
                  <a:tcPr marT="91425" marB="91425" marR="91425" marL="91425"/>
                </a:tc>
              </a:tr>
              <a:tr h="676025">
                <a:tc>
                  <a:txBody>
                    <a:bodyPr/>
                    <a:lstStyle/>
                    <a:p>
                      <a:pPr indent="0" lvl="0" marL="0" rtl="0" algn="l">
                        <a:spcBef>
                          <a:spcPts val="0"/>
                        </a:spcBef>
                        <a:spcAft>
                          <a:spcPts val="0"/>
                        </a:spcAft>
                        <a:buNone/>
                      </a:pPr>
                      <a:r>
                        <a:rPr lang="en-GB" sz="1000">
                          <a:solidFill>
                            <a:srgbClr val="1A1A1A"/>
                          </a:solidFill>
                        </a:rPr>
                        <a:t>Hardware</a:t>
                      </a:r>
                      <a:endParaRPr sz="1000">
                        <a:solidFill>
                          <a:srgbClr val="1A1A1A"/>
                        </a:solidFill>
                      </a:endParaRPr>
                    </a:p>
                  </a:txBody>
                  <a:tcPr marT="91425" marB="91425" marR="91425" marL="91425"/>
                </a:tc>
                <a:tc>
                  <a:txBody>
                    <a:bodyPr/>
                    <a:lstStyle/>
                    <a:p>
                      <a:pPr indent="0" lvl="0" marL="0" rtl="0" algn="l">
                        <a:lnSpc>
                          <a:spcPct val="115000"/>
                        </a:lnSpc>
                        <a:spcBef>
                          <a:spcPts val="0"/>
                        </a:spcBef>
                        <a:spcAft>
                          <a:spcPts val="1200"/>
                        </a:spcAft>
                        <a:buNone/>
                      </a:pPr>
                      <a:r>
                        <a:rPr lang="en-GB" sz="900">
                          <a:solidFill>
                            <a:srgbClr val="1A1A1A"/>
                          </a:solidFill>
                          <a:latin typeface="Lato"/>
                          <a:ea typeface="Lato"/>
                          <a:cs typeface="Lato"/>
                          <a:sym typeface="Lato"/>
                        </a:rPr>
                        <a:t>While setting up the circuit, when the sensor was attached to the bucket directly, it showed 250 cm/0 cm randomly when the water was being poured. </a:t>
                      </a:r>
                      <a:endParaRPr sz="900">
                        <a:solidFill>
                          <a:srgbClr val="1A1A1A"/>
                        </a:solidFill>
                      </a:endParaRPr>
                    </a:p>
                  </a:txBody>
                  <a:tcPr marT="91425" marB="91425" marR="91425" marL="91425"/>
                </a:tc>
                <a:tc>
                  <a:txBody>
                    <a:bodyPr/>
                    <a:lstStyle/>
                    <a:p>
                      <a:pPr indent="0" lvl="0" marL="0" rtl="0" algn="l">
                        <a:lnSpc>
                          <a:spcPct val="115000"/>
                        </a:lnSpc>
                        <a:spcBef>
                          <a:spcPts val="0"/>
                        </a:spcBef>
                        <a:spcAft>
                          <a:spcPts val="1200"/>
                        </a:spcAft>
                        <a:buNone/>
                      </a:pPr>
                      <a:r>
                        <a:rPr lang="en-GB" sz="900">
                          <a:solidFill>
                            <a:srgbClr val="1A1A1A"/>
                          </a:solidFill>
                          <a:latin typeface="Lato"/>
                          <a:ea typeface="Lato"/>
                          <a:cs typeface="Lato"/>
                          <a:sym typeface="Lato"/>
                        </a:rPr>
                        <a:t>We moved the sensor to hover over the center of the bucket to solve this issue.</a:t>
                      </a:r>
                      <a:endParaRPr sz="900">
                        <a:solidFill>
                          <a:srgbClr val="1A1A1A"/>
                        </a:solidFill>
                      </a:endParaRPr>
                    </a:p>
                  </a:txBody>
                  <a:tcPr marT="91425" marB="91425" marR="91425" marL="91425"/>
                </a:tc>
              </a:tr>
              <a:tr h="1378125">
                <a:tc>
                  <a:txBody>
                    <a:bodyPr/>
                    <a:lstStyle/>
                    <a:p>
                      <a:pPr indent="0" lvl="0" marL="0" rtl="0" algn="l">
                        <a:spcBef>
                          <a:spcPts val="0"/>
                        </a:spcBef>
                        <a:spcAft>
                          <a:spcPts val="0"/>
                        </a:spcAft>
                        <a:buNone/>
                      </a:pPr>
                      <a:r>
                        <a:rPr lang="en-GB" sz="1000">
                          <a:solidFill>
                            <a:srgbClr val="1A1A1A"/>
                          </a:solidFill>
                        </a:rPr>
                        <a:t>Hardware</a:t>
                      </a:r>
                      <a:endParaRPr sz="1000">
                        <a:solidFill>
                          <a:srgbClr val="1A1A1A"/>
                        </a:solidFill>
                      </a:endParaRPr>
                    </a:p>
                  </a:txBody>
                  <a:tcPr marT="91425" marB="91425" marR="91425" marL="91425"/>
                </a:tc>
                <a:tc>
                  <a:txBody>
                    <a:bodyPr/>
                    <a:lstStyle/>
                    <a:p>
                      <a:pPr indent="0" lvl="0" marL="0" rtl="0" algn="l">
                        <a:lnSpc>
                          <a:spcPct val="115000"/>
                        </a:lnSpc>
                        <a:spcBef>
                          <a:spcPts val="0"/>
                        </a:spcBef>
                        <a:spcAft>
                          <a:spcPts val="0"/>
                        </a:spcAft>
                        <a:buNone/>
                      </a:pPr>
                      <a:r>
                        <a:rPr b="1" lang="en-GB" sz="900">
                          <a:solidFill>
                            <a:srgbClr val="1A1A1A"/>
                          </a:solidFill>
                          <a:latin typeface="Lato"/>
                          <a:ea typeface="Lato"/>
                          <a:cs typeface="Lato"/>
                          <a:sym typeface="Lato"/>
                        </a:rPr>
                        <a:t>Delay</a:t>
                      </a:r>
                      <a:r>
                        <a:rPr lang="en-GB" sz="900">
                          <a:solidFill>
                            <a:srgbClr val="1A1A1A"/>
                          </a:solidFill>
                          <a:latin typeface="Lato"/>
                          <a:ea typeface="Lato"/>
                          <a:cs typeface="Lato"/>
                          <a:sym typeface="Lato"/>
                        </a:rPr>
                        <a:t> of 2 seconds is necessary for HC-SR04 ultrasonic sensor, so we have to account for the water container overflowing before we get updated data.</a:t>
                      </a:r>
                      <a:endParaRPr sz="900">
                        <a:solidFill>
                          <a:srgbClr val="1A1A1A"/>
                        </a:solidFill>
                        <a:latin typeface="Lato"/>
                        <a:ea typeface="Lato"/>
                        <a:cs typeface="Lato"/>
                        <a:sym typeface="Lato"/>
                      </a:endParaRPr>
                    </a:p>
                    <a:p>
                      <a:pPr indent="0" lvl="0" marL="0" rtl="0" algn="l">
                        <a:lnSpc>
                          <a:spcPct val="115000"/>
                        </a:lnSpc>
                        <a:spcBef>
                          <a:spcPts val="1200"/>
                        </a:spcBef>
                        <a:spcAft>
                          <a:spcPts val="0"/>
                        </a:spcAft>
                        <a:buNone/>
                      </a:pPr>
                      <a:r>
                        <a:t/>
                      </a:r>
                      <a:endParaRPr sz="900">
                        <a:solidFill>
                          <a:srgbClr val="1A1A1A"/>
                        </a:solidFill>
                        <a:latin typeface="Lato"/>
                        <a:ea typeface="Lato"/>
                        <a:cs typeface="Lato"/>
                        <a:sym typeface="Lato"/>
                      </a:endParaRPr>
                    </a:p>
                    <a:p>
                      <a:pPr indent="0" lvl="0" marL="0" rtl="0" algn="l">
                        <a:lnSpc>
                          <a:spcPct val="115000"/>
                        </a:lnSpc>
                        <a:spcBef>
                          <a:spcPts val="1200"/>
                        </a:spcBef>
                        <a:spcAft>
                          <a:spcPts val="1200"/>
                        </a:spcAft>
                        <a:buNone/>
                      </a:pPr>
                      <a:r>
                        <a:rPr lang="en-GB" sz="900">
                          <a:solidFill>
                            <a:srgbClr val="1A1A1A"/>
                          </a:solidFill>
                          <a:latin typeface="Lato"/>
                          <a:ea typeface="Lato"/>
                          <a:cs typeface="Lato"/>
                          <a:sym typeface="Lato"/>
                        </a:rPr>
                        <a:t>The HC-SR04 sensor gives wrong values a few times.</a:t>
                      </a:r>
                      <a:endParaRPr sz="900">
                        <a:solidFill>
                          <a:srgbClr val="1A1A1A"/>
                        </a:solidFill>
                        <a:latin typeface="Lato"/>
                        <a:ea typeface="Lato"/>
                        <a:cs typeface="Lato"/>
                        <a:sym typeface="Lato"/>
                      </a:endParaRPr>
                    </a:p>
                  </a:txBody>
                  <a:tcPr marT="91425" marB="91425" marR="91425" marL="91425"/>
                </a:tc>
                <a:tc>
                  <a:txBody>
                    <a:bodyPr/>
                    <a:lstStyle/>
                    <a:p>
                      <a:pPr indent="0" lvl="0" marL="0" rtl="0" algn="l">
                        <a:lnSpc>
                          <a:spcPct val="115000"/>
                        </a:lnSpc>
                        <a:spcBef>
                          <a:spcPts val="0"/>
                        </a:spcBef>
                        <a:spcAft>
                          <a:spcPts val="0"/>
                        </a:spcAft>
                        <a:buNone/>
                      </a:pPr>
                      <a:r>
                        <a:rPr lang="en-GB" sz="900">
                          <a:solidFill>
                            <a:schemeClr val="dk2"/>
                          </a:solidFill>
                          <a:latin typeface="Lato"/>
                          <a:ea typeface="Lato"/>
                          <a:cs typeface="Lato"/>
                          <a:sym typeface="Lato"/>
                        </a:rPr>
                        <a:t>The m</a:t>
                      </a:r>
                      <a:r>
                        <a:rPr lang="en-GB" sz="900">
                          <a:solidFill>
                            <a:schemeClr val="dk2"/>
                          </a:solidFill>
                          <a:latin typeface="Lato"/>
                          <a:ea typeface="Lato"/>
                          <a:cs typeface="Lato"/>
                          <a:sym typeface="Lato"/>
                        </a:rPr>
                        <a:t>otor has to be switched off with enough buffer distance and we used 8 cm as the threshold distance.</a:t>
                      </a:r>
                      <a:endParaRPr sz="1200">
                        <a:solidFill>
                          <a:schemeClr val="dk2"/>
                        </a:solidFill>
                      </a:endParaRPr>
                    </a:p>
                    <a:p>
                      <a:pPr indent="0" lvl="0" marL="0" rtl="0" algn="l">
                        <a:spcBef>
                          <a:spcPts val="1200"/>
                        </a:spcBef>
                        <a:spcAft>
                          <a:spcPts val="0"/>
                        </a:spcAft>
                        <a:buNone/>
                      </a:pPr>
                      <a:r>
                        <a:t/>
                      </a:r>
                      <a:endParaRPr sz="1200">
                        <a:solidFill>
                          <a:srgbClr val="1A1A1A"/>
                        </a:solidFill>
                      </a:endParaRPr>
                    </a:p>
                    <a:p>
                      <a:pPr indent="0" lvl="0" marL="0" rtl="0" algn="l">
                        <a:spcBef>
                          <a:spcPts val="0"/>
                        </a:spcBef>
                        <a:spcAft>
                          <a:spcPts val="0"/>
                        </a:spcAft>
                        <a:buNone/>
                      </a:pPr>
                      <a:r>
                        <a:t/>
                      </a:r>
                      <a:endParaRPr sz="1200">
                        <a:solidFill>
                          <a:srgbClr val="1A1A1A"/>
                        </a:solidFill>
                      </a:endParaRPr>
                    </a:p>
                    <a:p>
                      <a:pPr indent="0" lvl="0" marL="0" rtl="0" algn="l">
                        <a:lnSpc>
                          <a:spcPct val="115000"/>
                        </a:lnSpc>
                        <a:spcBef>
                          <a:spcPts val="0"/>
                        </a:spcBef>
                        <a:spcAft>
                          <a:spcPts val="1200"/>
                        </a:spcAft>
                        <a:buNone/>
                      </a:pPr>
                      <a:r>
                        <a:rPr lang="en-GB" sz="900">
                          <a:solidFill>
                            <a:schemeClr val="dk2"/>
                          </a:solidFill>
                          <a:latin typeface="Lato"/>
                          <a:ea typeface="Lato"/>
                          <a:cs typeface="Lato"/>
                          <a:sym typeface="Lato"/>
                        </a:rPr>
                        <a:t> To make sure the container does not overflow in these cases if motor is still on, 8 cm is enough threshold. If deployed, this threshold will be adjusted according to rate of water pumped.</a:t>
                      </a:r>
                      <a:endParaRPr sz="1200">
                        <a:solidFill>
                          <a:srgbClr val="1A1A1A"/>
                        </a:solidFill>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A1A1A"/>
                </a:solidFill>
              </a:rPr>
              <a:t>TROUBLESHOOTING GUIDE</a:t>
            </a:r>
            <a:endParaRPr>
              <a:solidFill>
                <a:srgbClr val="1A1A1A"/>
              </a:solidFill>
            </a:endParaRPr>
          </a:p>
        </p:txBody>
      </p:sp>
      <p:graphicFrame>
        <p:nvGraphicFramePr>
          <p:cNvPr id="214" name="Google Shape;214;p34"/>
          <p:cNvGraphicFramePr/>
          <p:nvPr/>
        </p:nvGraphicFramePr>
        <p:xfrm>
          <a:off x="192900" y="535200"/>
          <a:ext cx="3000000" cy="3000000"/>
        </p:xfrm>
        <a:graphic>
          <a:graphicData uri="http://schemas.openxmlformats.org/drawingml/2006/table">
            <a:tbl>
              <a:tblPr>
                <a:noFill/>
                <a:tableStyleId>{DC6266A1-0FBE-4674-8022-46DECE7DEB48}</a:tableStyleId>
              </a:tblPr>
              <a:tblGrid>
                <a:gridCol w="1746925"/>
                <a:gridCol w="3520725"/>
                <a:gridCol w="3323300"/>
              </a:tblGrid>
              <a:tr h="633650">
                <a:tc>
                  <a:txBody>
                    <a:bodyPr/>
                    <a:lstStyle/>
                    <a:p>
                      <a:pPr indent="0" lvl="0" marL="0" rtl="0" algn="l">
                        <a:spcBef>
                          <a:spcPts val="0"/>
                        </a:spcBef>
                        <a:spcAft>
                          <a:spcPts val="0"/>
                        </a:spcAft>
                        <a:buNone/>
                      </a:pPr>
                      <a:r>
                        <a:t/>
                      </a:r>
                      <a:endParaRPr>
                        <a:solidFill>
                          <a:srgbClr val="1A1A1A"/>
                        </a:solidFill>
                      </a:endParaRPr>
                    </a:p>
                  </a:txBody>
                  <a:tcPr marT="91425" marB="91425" marR="91425" marL="91425"/>
                </a:tc>
                <a:tc>
                  <a:txBody>
                    <a:bodyPr/>
                    <a:lstStyle/>
                    <a:p>
                      <a:pPr indent="0" lvl="0" marL="0" rtl="0" algn="l">
                        <a:spcBef>
                          <a:spcPts val="0"/>
                        </a:spcBef>
                        <a:spcAft>
                          <a:spcPts val="0"/>
                        </a:spcAft>
                        <a:buNone/>
                      </a:pPr>
                      <a:r>
                        <a:rPr lang="en-GB">
                          <a:solidFill>
                            <a:srgbClr val="1A1A1A"/>
                          </a:solidFill>
                        </a:rPr>
                        <a:t>ISSUE</a:t>
                      </a:r>
                      <a:endParaRPr>
                        <a:solidFill>
                          <a:srgbClr val="1A1A1A"/>
                        </a:solidFill>
                      </a:endParaRPr>
                    </a:p>
                  </a:txBody>
                  <a:tcPr marT="91425" marB="91425" marR="91425" marL="91425"/>
                </a:tc>
                <a:tc>
                  <a:txBody>
                    <a:bodyPr/>
                    <a:lstStyle/>
                    <a:p>
                      <a:pPr indent="0" lvl="0" marL="0" rtl="0" algn="l">
                        <a:spcBef>
                          <a:spcPts val="0"/>
                        </a:spcBef>
                        <a:spcAft>
                          <a:spcPts val="0"/>
                        </a:spcAft>
                        <a:buNone/>
                      </a:pPr>
                      <a:r>
                        <a:rPr lang="en-GB">
                          <a:solidFill>
                            <a:srgbClr val="1A1A1A"/>
                          </a:solidFill>
                        </a:rPr>
                        <a:t>SOLUTION</a:t>
                      </a:r>
                      <a:endParaRPr>
                        <a:solidFill>
                          <a:srgbClr val="1A1A1A"/>
                        </a:solidFill>
                      </a:endParaRPr>
                    </a:p>
                  </a:txBody>
                  <a:tcPr marT="91425" marB="91425" marR="91425" marL="91425"/>
                </a:tc>
              </a:tr>
              <a:tr h="1007775">
                <a:tc>
                  <a:txBody>
                    <a:bodyPr/>
                    <a:lstStyle/>
                    <a:p>
                      <a:pPr indent="0" lvl="0" marL="0" rtl="0" algn="l">
                        <a:spcBef>
                          <a:spcPts val="0"/>
                        </a:spcBef>
                        <a:spcAft>
                          <a:spcPts val="0"/>
                        </a:spcAft>
                        <a:buNone/>
                      </a:pPr>
                      <a:r>
                        <a:rPr lang="en-GB" sz="1000">
                          <a:solidFill>
                            <a:srgbClr val="1A1A1A"/>
                          </a:solidFill>
                        </a:rPr>
                        <a:t>Software</a:t>
                      </a:r>
                      <a:endParaRPr sz="1000">
                        <a:solidFill>
                          <a:srgbClr val="1A1A1A"/>
                        </a:solidFill>
                      </a:endParaRPr>
                    </a:p>
                  </a:txBody>
                  <a:tcPr marT="91425" marB="91425" marR="91425" marL="91425"/>
                </a:tc>
                <a:tc>
                  <a:txBody>
                    <a:bodyPr/>
                    <a:lstStyle/>
                    <a:p>
                      <a:pPr indent="0" lvl="0" marL="0" rtl="0" algn="l">
                        <a:lnSpc>
                          <a:spcPct val="115000"/>
                        </a:lnSpc>
                        <a:spcBef>
                          <a:spcPts val="0"/>
                        </a:spcBef>
                        <a:spcAft>
                          <a:spcPts val="0"/>
                        </a:spcAft>
                        <a:buNone/>
                      </a:pPr>
                      <a:r>
                        <a:rPr lang="en-GB" sz="900">
                          <a:solidFill>
                            <a:srgbClr val="1A1A1A"/>
                          </a:solidFill>
                          <a:latin typeface="Lato"/>
                          <a:ea typeface="Lato"/>
                          <a:cs typeface="Lato"/>
                          <a:sym typeface="Lato"/>
                        </a:rPr>
                        <a:t>Subscription is not possible if we host our backend in our laptop</a:t>
                      </a:r>
                      <a:endParaRPr sz="900">
                        <a:solidFill>
                          <a:srgbClr val="1A1A1A"/>
                        </a:solidFill>
                        <a:latin typeface="Lato"/>
                        <a:ea typeface="Lato"/>
                        <a:cs typeface="Lato"/>
                        <a:sym typeface="Lato"/>
                      </a:endParaRPr>
                    </a:p>
                    <a:p>
                      <a:pPr indent="0" lvl="0" marL="0" rtl="0" algn="l">
                        <a:spcBef>
                          <a:spcPts val="1200"/>
                        </a:spcBef>
                        <a:spcAft>
                          <a:spcPts val="0"/>
                        </a:spcAft>
                        <a:buNone/>
                      </a:pPr>
                      <a:r>
                        <a:t/>
                      </a:r>
                      <a:endParaRPr sz="900">
                        <a:solidFill>
                          <a:srgbClr val="1A1A1A"/>
                        </a:solidFill>
                        <a:latin typeface="Lato"/>
                        <a:ea typeface="Lato"/>
                        <a:cs typeface="Lato"/>
                        <a:sym typeface="Lato"/>
                      </a:endParaRPr>
                    </a:p>
                  </a:txBody>
                  <a:tcPr marT="91425" marB="91425" marR="91425" marL="91425"/>
                </a:tc>
                <a:tc>
                  <a:txBody>
                    <a:bodyPr/>
                    <a:lstStyle/>
                    <a:p>
                      <a:pPr indent="0" lvl="0" marL="0" rtl="0" algn="l">
                        <a:lnSpc>
                          <a:spcPct val="115000"/>
                        </a:lnSpc>
                        <a:spcBef>
                          <a:spcPts val="0"/>
                        </a:spcBef>
                        <a:spcAft>
                          <a:spcPts val="1200"/>
                        </a:spcAft>
                        <a:buNone/>
                      </a:pPr>
                      <a:r>
                        <a:rPr lang="en-GB" sz="900">
                          <a:solidFill>
                            <a:srgbClr val="1A1A1A"/>
                          </a:solidFill>
                          <a:latin typeface="Lato"/>
                          <a:ea typeface="Lato"/>
                          <a:cs typeface="Lato"/>
                          <a:sym typeface="Lato"/>
                        </a:rPr>
                        <a:t>We have hosted our backend in our laptop using vpn to get an iiith private IP.</a:t>
                      </a:r>
                      <a:endParaRPr sz="900">
                        <a:solidFill>
                          <a:srgbClr val="1A1A1A"/>
                        </a:solidFill>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461075" y="498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TIMELINE</a:t>
            </a:r>
            <a:endParaRPr/>
          </a:p>
        </p:txBody>
      </p:sp>
      <p:graphicFrame>
        <p:nvGraphicFramePr>
          <p:cNvPr id="220" name="Google Shape;220;p35"/>
          <p:cNvGraphicFramePr/>
          <p:nvPr/>
        </p:nvGraphicFramePr>
        <p:xfrm>
          <a:off x="313375" y="1201725"/>
          <a:ext cx="3000000" cy="3000000"/>
        </p:xfrm>
        <a:graphic>
          <a:graphicData uri="http://schemas.openxmlformats.org/drawingml/2006/table">
            <a:tbl>
              <a:tblPr>
                <a:noFill/>
                <a:tableStyleId>{B6406916-92EC-40F2-B2B3-377BA8DBC337}</a:tableStyleId>
              </a:tblPr>
              <a:tblGrid>
                <a:gridCol w="2455325"/>
                <a:gridCol w="2298700"/>
                <a:gridCol w="3082375"/>
              </a:tblGrid>
              <a:tr h="733800">
                <a:tc>
                  <a:txBody>
                    <a:bodyPr/>
                    <a:lstStyle/>
                    <a:p>
                      <a:pPr indent="0" lvl="0" marL="0" rtl="0" algn="l">
                        <a:lnSpc>
                          <a:spcPct val="115000"/>
                        </a:lnSpc>
                        <a:spcBef>
                          <a:spcPts val="1800"/>
                        </a:spcBef>
                        <a:spcAft>
                          <a:spcPts val="600"/>
                        </a:spcAft>
                        <a:buNone/>
                      </a:pPr>
                      <a:r>
                        <a:rPr b="1" lang="en-GB" sz="1600"/>
                        <a:t>Hardware Side</a:t>
                      </a:r>
                      <a:endParaRPr b="1" sz="1200"/>
                    </a:p>
                  </a:txBody>
                  <a:tcPr marT="63500" marB="63500" marR="63500" marL="63500"/>
                </a:tc>
                <a:tc>
                  <a:txBody>
                    <a:bodyPr/>
                    <a:lstStyle/>
                    <a:p>
                      <a:pPr indent="0" lvl="0" marL="0" rtl="0" algn="l">
                        <a:lnSpc>
                          <a:spcPct val="115000"/>
                        </a:lnSpc>
                        <a:spcBef>
                          <a:spcPts val="1800"/>
                        </a:spcBef>
                        <a:spcAft>
                          <a:spcPts val="600"/>
                        </a:spcAft>
                        <a:buNone/>
                      </a:pPr>
                      <a:r>
                        <a:rPr b="1" lang="en-GB" sz="1600"/>
                        <a:t>Time</a:t>
                      </a:r>
                      <a:endParaRPr b="1" sz="1200"/>
                    </a:p>
                  </a:txBody>
                  <a:tcPr marT="63500" marB="63500" marR="63500" marL="63500"/>
                </a:tc>
                <a:tc>
                  <a:txBody>
                    <a:bodyPr/>
                    <a:lstStyle/>
                    <a:p>
                      <a:pPr indent="0" lvl="0" marL="0" rtl="0" algn="l">
                        <a:lnSpc>
                          <a:spcPct val="115000"/>
                        </a:lnSpc>
                        <a:spcBef>
                          <a:spcPts val="1800"/>
                        </a:spcBef>
                        <a:spcAft>
                          <a:spcPts val="600"/>
                        </a:spcAft>
                        <a:buNone/>
                      </a:pPr>
                      <a:r>
                        <a:rPr b="1" lang="en-GB" sz="1600"/>
                        <a:t>Software Side</a:t>
                      </a:r>
                      <a:endParaRPr b="1" sz="1200"/>
                    </a:p>
                  </a:txBody>
                  <a:tcPr marT="63500" marB="63500" marR="63500" marL="63500"/>
                </a:tc>
              </a:tr>
              <a:tr h="694325">
                <a:tc>
                  <a:txBody>
                    <a:bodyPr/>
                    <a:lstStyle/>
                    <a:p>
                      <a:pPr indent="0" lvl="0" marL="0" rtl="0" algn="l">
                        <a:spcBef>
                          <a:spcPts val="0"/>
                        </a:spcBef>
                        <a:spcAft>
                          <a:spcPts val="0"/>
                        </a:spcAft>
                        <a:buNone/>
                      </a:pPr>
                      <a:r>
                        <a:rPr lang="en-GB" sz="1200"/>
                        <a:t>Buying hardware, connecting the ultrasonic sensor and measure water levels</a:t>
                      </a:r>
                      <a:endParaRPr sz="1200"/>
                    </a:p>
                  </a:txBody>
                  <a:tcPr marT="63500" marB="63500" marR="63500" marL="63500"/>
                </a:tc>
                <a:tc>
                  <a:txBody>
                    <a:bodyPr/>
                    <a:lstStyle/>
                    <a:p>
                      <a:pPr indent="0" lvl="0" marL="0" rtl="0" algn="l">
                        <a:spcBef>
                          <a:spcPts val="0"/>
                        </a:spcBef>
                        <a:spcAft>
                          <a:spcPts val="0"/>
                        </a:spcAft>
                        <a:buNone/>
                      </a:pPr>
                      <a:r>
                        <a:rPr lang="en-GB" sz="1200"/>
                        <a:t>Sep 9rd - Sep 29th</a:t>
                      </a:r>
                      <a:endParaRPr sz="1200"/>
                    </a:p>
                  </a:txBody>
                  <a:tcPr marT="63500" marB="63500" marR="63500" marL="63500"/>
                </a:tc>
                <a:tc>
                  <a:txBody>
                    <a:bodyPr/>
                    <a:lstStyle/>
                    <a:p>
                      <a:pPr indent="0" lvl="0" marL="0" rtl="0" algn="l">
                        <a:lnSpc>
                          <a:spcPct val="115000"/>
                        </a:lnSpc>
                        <a:spcBef>
                          <a:spcPts val="0"/>
                        </a:spcBef>
                        <a:spcAft>
                          <a:spcPts val="0"/>
                        </a:spcAft>
                        <a:buNone/>
                      </a:pPr>
                      <a:r>
                        <a:rPr lang="en-GB" sz="1200"/>
                        <a:t>Requirements and design phase</a:t>
                      </a:r>
                      <a:endParaRPr sz="1200"/>
                    </a:p>
                  </a:txBody>
                  <a:tcPr marT="63500" marB="63500" marR="63500" marL="63500"/>
                </a:tc>
              </a:tr>
              <a:tr h="1000350">
                <a:tc>
                  <a:txBody>
                    <a:bodyPr/>
                    <a:lstStyle/>
                    <a:p>
                      <a:pPr indent="0" lvl="0" marL="0" rtl="0" algn="l">
                        <a:lnSpc>
                          <a:spcPct val="115000"/>
                        </a:lnSpc>
                        <a:spcBef>
                          <a:spcPts val="0"/>
                        </a:spcBef>
                        <a:spcAft>
                          <a:spcPts val="0"/>
                        </a:spcAft>
                        <a:buNone/>
                      </a:pPr>
                      <a:r>
                        <a:rPr lang="en-GB" sz="1200"/>
                        <a:t>Connecting sensors to microcontroller and testing the data sent to thingspeak, with physical values we measured</a:t>
                      </a:r>
                      <a:endParaRPr sz="1300"/>
                    </a:p>
                  </a:txBody>
                  <a:tcPr marT="63500" marB="63500" marR="63500" marL="63500"/>
                </a:tc>
                <a:tc>
                  <a:txBody>
                    <a:bodyPr/>
                    <a:lstStyle/>
                    <a:p>
                      <a:pPr indent="0" lvl="0" marL="0" rtl="0" algn="l">
                        <a:spcBef>
                          <a:spcPts val="0"/>
                        </a:spcBef>
                        <a:spcAft>
                          <a:spcPts val="0"/>
                        </a:spcAft>
                        <a:buNone/>
                      </a:pPr>
                      <a:r>
                        <a:rPr lang="en-GB" sz="1200"/>
                        <a:t>Oct 7th - Oct 13th</a:t>
                      </a:r>
                      <a:endParaRPr sz="1200"/>
                    </a:p>
                  </a:txBody>
                  <a:tcPr marT="63500" marB="63500" marR="63500" marL="63500"/>
                </a:tc>
                <a:tc>
                  <a:txBody>
                    <a:bodyPr/>
                    <a:lstStyle/>
                    <a:p>
                      <a:pPr indent="0" lvl="0" marL="0" rtl="0" algn="l">
                        <a:spcBef>
                          <a:spcPts val="0"/>
                        </a:spcBef>
                        <a:spcAft>
                          <a:spcPts val="0"/>
                        </a:spcAft>
                        <a:buNone/>
                      </a:pPr>
                      <a:r>
                        <a:rPr lang="en-GB" sz="1200"/>
                        <a:t>Setup frontend and backend. Got data from thingspeak</a:t>
                      </a:r>
                      <a:endParaRPr sz="1200"/>
                    </a:p>
                  </a:txBody>
                  <a:tcPr marT="63500" marB="63500" marR="63500" marL="63500"/>
                </a:tc>
              </a:tr>
              <a:tr h="586675">
                <a:tc>
                  <a:txBody>
                    <a:bodyPr/>
                    <a:lstStyle/>
                    <a:p>
                      <a:pPr indent="0" lvl="0" marL="0" rtl="0" algn="l">
                        <a:spcBef>
                          <a:spcPts val="0"/>
                        </a:spcBef>
                        <a:spcAft>
                          <a:spcPts val="0"/>
                        </a:spcAft>
                        <a:buNone/>
                      </a:pPr>
                      <a:r>
                        <a:rPr lang="en-GB" sz="1200"/>
                        <a:t>Setting up circuit for motor. Resolved issues with the circuit</a:t>
                      </a:r>
                      <a:endParaRPr sz="1200"/>
                    </a:p>
                  </a:txBody>
                  <a:tcPr marT="63500" marB="63500" marR="63500" marL="63500"/>
                </a:tc>
                <a:tc>
                  <a:txBody>
                    <a:bodyPr/>
                    <a:lstStyle/>
                    <a:p>
                      <a:pPr indent="0" lvl="0" marL="0" rtl="0" algn="l">
                        <a:lnSpc>
                          <a:spcPct val="115000"/>
                        </a:lnSpc>
                        <a:spcBef>
                          <a:spcPts val="0"/>
                        </a:spcBef>
                        <a:spcAft>
                          <a:spcPts val="0"/>
                        </a:spcAft>
                        <a:buNone/>
                      </a:pPr>
                      <a:r>
                        <a:rPr lang="en-GB" sz="1100"/>
                        <a:t>Oct 15th - Oct 27th</a:t>
                      </a:r>
                      <a:endParaRPr sz="1200"/>
                    </a:p>
                  </a:txBody>
                  <a:tcPr marT="63500" marB="63500" marR="63500" marL="63500"/>
                </a:tc>
                <a:tc>
                  <a:txBody>
                    <a:bodyPr/>
                    <a:lstStyle/>
                    <a:p>
                      <a:pPr indent="0" lvl="0" marL="0" rtl="0" algn="l">
                        <a:lnSpc>
                          <a:spcPct val="115000"/>
                        </a:lnSpc>
                        <a:spcBef>
                          <a:spcPts val="0"/>
                        </a:spcBef>
                        <a:spcAft>
                          <a:spcPts val="0"/>
                        </a:spcAft>
                        <a:buNone/>
                      </a:pPr>
                      <a:r>
                        <a:rPr lang="en-GB" sz="1200"/>
                        <a:t>Dashboard login page and errors.</a:t>
                      </a:r>
                      <a:endParaRPr sz="1200"/>
                    </a:p>
                    <a:p>
                      <a:pPr indent="0" lvl="0" marL="0" rtl="0" algn="l">
                        <a:spcBef>
                          <a:spcPts val="0"/>
                        </a:spcBef>
                        <a:spcAft>
                          <a:spcPts val="0"/>
                        </a:spcAft>
                        <a:buNone/>
                      </a:pPr>
                      <a:r>
                        <a:rPr lang="en-GB" sz="1200"/>
                        <a:t>Sending data from backend to dashboard</a:t>
                      </a:r>
                      <a:endParaRPr sz="1200"/>
                    </a:p>
                  </a:txBody>
                  <a:tcPr marT="63500" marB="63500" marR="63500" marL="63500"/>
                </a:tc>
              </a:tr>
              <a:tr h="694325">
                <a:tc>
                  <a:txBody>
                    <a:bodyPr/>
                    <a:lstStyle/>
                    <a:p>
                      <a:pPr indent="0" lvl="0" marL="0" rtl="0" algn="l">
                        <a:spcBef>
                          <a:spcPts val="0"/>
                        </a:spcBef>
                        <a:spcAft>
                          <a:spcPts val="0"/>
                        </a:spcAft>
                        <a:buNone/>
                      </a:pPr>
                      <a:r>
                        <a:rPr lang="en-GB" sz="1200"/>
                        <a:t>Setting up motor controls using water levels. Set up circuit for water pump</a:t>
                      </a:r>
                      <a:endParaRPr sz="1200"/>
                    </a:p>
                  </a:txBody>
                  <a:tcPr marT="63500" marB="63500" marR="63500" marL="63500"/>
                </a:tc>
                <a:tc>
                  <a:txBody>
                    <a:bodyPr/>
                    <a:lstStyle/>
                    <a:p>
                      <a:pPr indent="0" lvl="0" marL="0" rtl="0" algn="l">
                        <a:spcBef>
                          <a:spcPts val="0"/>
                        </a:spcBef>
                        <a:spcAft>
                          <a:spcPts val="0"/>
                        </a:spcAft>
                        <a:buNone/>
                      </a:pPr>
                      <a:r>
                        <a:rPr lang="en-GB" sz="1200"/>
                        <a:t>Oct 28th - Dec 7th</a:t>
                      </a:r>
                      <a:endParaRPr sz="1200"/>
                    </a:p>
                  </a:txBody>
                  <a:tcPr marT="63500" marB="63500" marR="63500" marL="63500"/>
                </a:tc>
                <a:tc>
                  <a:txBody>
                    <a:bodyPr/>
                    <a:lstStyle/>
                    <a:p>
                      <a:pPr indent="0" lvl="0" marL="0" rtl="0" algn="l">
                        <a:spcBef>
                          <a:spcPts val="0"/>
                        </a:spcBef>
                        <a:spcAft>
                          <a:spcPts val="0"/>
                        </a:spcAft>
                        <a:buNone/>
                      </a:pPr>
                      <a:r>
                        <a:rPr lang="en-GB" sz="1200"/>
                        <a:t>OM2M, Dashboard</a:t>
                      </a:r>
                      <a:endParaRPr sz="1200"/>
                    </a:p>
                  </a:txBody>
                  <a:tcPr marT="63500" marB="63500" marR="63500" marL="6350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535625" y="1288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DO WE NEED WATER LEVEL MONITORING SYSTEM?</a:t>
            </a:r>
            <a:endParaRPr/>
          </a:p>
        </p:txBody>
      </p:sp>
      <p:sp>
        <p:nvSpPr>
          <p:cNvPr id="100" name="Google Shape;100;p15"/>
          <p:cNvSpPr txBox="1"/>
          <p:nvPr>
            <p:ph idx="1" type="body"/>
          </p:nvPr>
        </p:nvSpPr>
        <p:spPr>
          <a:xfrm>
            <a:off x="610175" y="2198150"/>
            <a:ext cx="7688700" cy="266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GB" sz="1800">
                <a:solidFill>
                  <a:schemeClr val="dk1"/>
                </a:solidFill>
              </a:rPr>
              <a:t>It reduces the possibility of human error.</a:t>
            </a:r>
            <a:endParaRPr sz="1800">
              <a:solidFill>
                <a:schemeClr val="dk1"/>
              </a:solidFill>
            </a:endParaRPr>
          </a:p>
          <a:p>
            <a:pPr indent="-342900" lvl="0" marL="457200" rtl="0" algn="l">
              <a:spcBef>
                <a:spcPts val="0"/>
              </a:spcBef>
              <a:spcAft>
                <a:spcPts val="0"/>
              </a:spcAft>
              <a:buClr>
                <a:schemeClr val="dk1"/>
              </a:buClr>
              <a:buSzPts val="1800"/>
              <a:buChar char="●"/>
            </a:pPr>
            <a:r>
              <a:rPr lang="en-GB" sz="1800">
                <a:solidFill>
                  <a:schemeClr val="dk1"/>
                </a:solidFill>
              </a:rPr>
              <a:t>It is easy to install, economical and can work at remote locations.</a:t>
            </a:r>
            <a:endParaRPr sz="1800">
              <a:solidFill>
                <a:schemeClr val="dk1"/>
              </a:solidFill>
            </a:endParaRPr>
          </a:p>
          <a:p>
            <a:pPr indent="-342900" lvl="0" marL="457200" rtl="0" algn="l">
              <a:spcBef>
                <a:spcPts val="0"/>
              </a:spcBef>
              <a:spcAft>
                <a:spcPts val="0"/>
              </a:spcAft>
              <a:buClr>
                <a:schemeClr val="dk1"/>
              </a:buClr>
              <a:buSzPts val="1800"/>
              <a:buChar char="●"/>
            </a:pPr>
            <a:r>
              <a:rPr lang="en-GB" sz="1800">
                <a:solidFill>
                  <a:schemeClr val="dk1"/>
                </a:solidFill>
              </a:rPr>
              <a:t>These are better than traditional gauges and wired instruments in terms of safety and much less human intervention is needed for these to work.</a:t>
            </a:r>
            <a:endParaRPr sz="1800">
              <a:solidFill>
                <a:schemeClr val="dk1"/>
              </a:solidFill>
            </a:endParaRPr>
          </a:p>
          <a:p>
            <a:pPr indent="-342900" lvl="0" marL="457200" rtl="0" algn="l">
              <a:spcBef>
                <a:spcPts val="0"/>
              </a:spcBef>
              <a:spcAft>
                <a:spcPts val="0"/>
              </a:spcAft>
              <a:buClr>
                <a:schemeClr val="dk1"/>
              </a:buClr>
              <a:buSzPts val="1800"/>
              <a:buChar char="●"/>
            </a:pPr>
            <a:r>
              <a:rPr lang="en-GB" sz="1800">
                <a:solidFill>
                  <a:schemeClr val="dk1"/>
                </a:solidFill>
              </a:rPr>
              <a:t>Helps to keep track of water usage, reduce wastage of water caused by human error (Switching it of after overflow).</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DETAILS OF EXPERIMENT</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GB" sz="1379">
                <a:solidFill>
                  <a:srgbClr val="1A1A1A"/>
                </a:solidFill>
              </a:rPr>
              <a:t>We are using an ultrasonic sensor(HC-SR04) to detect the water level. The obtained water level is sent to OM2M server and the data from the server is sent to mysql database. Dashboard is made using Django and React. The motor/immersible pump is controlled according to the water level. When the water level rises above a threshold value, the motor is switched OFF. When the water level is less than another threshold value, the motor is ON.</a:t>
            </a:r>
            <a:endParaRPr sz="1379">
              <a:solidFill>
                <a:srgbClr val="1A1A1A"/>
              </a:solidFill>
            </a:endParaRPr>
          </a:p>
          <a:p>
            <a:pPr indent="0" lvl="0" marL="0" rtl="0" algn="l">
              <a:lnSpc>
                <a:spcPct val="95000"/>
              </a:lnSpc>
              <a:spcBef>
                <a:spcPts val="1200"/>
              </a:spcBef>
              <a:spcAft>
                <a:spcPts val="0"/>
              </a:spcAft>
              <a:buSzPts val="605"/>
              <a:buNone/>
            </a:pPr>
            <a:r>
              <a:rPr lang="en-GB" sz="1379">
                <a:solidFill>
                  <a:srgbClr val="1A1A1A"/>
                </a:solidFill>
              </a:rPr>
              <a:t>	When water level is greater than or equal to 23 cm, motor is OFF. Whenever water level is less than 8 cm(i.e measured distance 23cm between water and HC-SR04), motor is switched ON. </a:t>
            </a:r>
            <a:endParaRPr sz="1379">
              <a:solidFill>
                <a:srgbClr val="1A1A1A"/>
              </a:solidFill>
            </a:endParaRPr>
          </a:p>
          <a:p>
            <a:pPr indent="0" lvl="0" marL="0" rtl="0" algn="l">
              <a:lnSpc>
                <a:spcPct val="95000"/>
              </a:lnSpc>
              <a:spcBef>
                <a:spcPts val="1200"/>
              </a:spcBef>
              <a:spcAft>
                <a:spcPts val="1200"/>
              </a:spcAft>
              <a:buSzPts val="605"/>
              <a:buNone/>
            </a:pPr>
            <a:r>
              <a:t/>
            </a:r>
            <a:endParaRPr sz="825">
              <a:solidFill>
                <a:srgbClr val="1A1A1A"/>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690200" y="1365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FEATURES</a:t>
            </a:r>
            <a:endParaRPr/>
          </a:p>
        </p:txBody>
      </p:sp>
      <p:sp>
        <p:nvSpPr>
          <p:cNvPr id="112" name="Google Shape;112;p17"/>
          <p:cNvSpPr txBox="1"/>
          <p:nvPr>
            <p:ph idx="1" type="body"/>
          </p:nvPr>
        </p:nvSpPr>
        <p:spPr>
          <a:xfrm>
            <a:off x="690200" y="21259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sz="1800">
                <a:solidFill>
                  <a:schemeClr val="dk1"/>
                </a:solidFill>
              </a:rPr>
              <a:t>Basic dashboard showing water level and water level plot over 24 hrs</a:t>
            </a:r>
            <a:endParaRPr sz="1800">
              <a:solidFill>
                <a:schemeClr val="dk1"/>
              </a:solidFill>
            </a:endParaRPr>
          </a:p>
          <a:p>
            <a:pPr indent="-342900" lvl="0" marL="457200" rtl="0" algn="l">
              <a:spcBef>
                <a:spcPts val="0"/>
              </a:spcBef>
              <a:spcAft>
                <a:spcPts val="0"/>
              </a:spcAft>
              <a:buClr>
                <a:schemeClr val="dk1"/>
              </a:buClr>
              <a:buSzPts val="1800"/>
              <a:buChar char="●"/>
            </a:pPr>
            <a:r>
              <a:rPr lang="en-GB" sz="1800">
                <a:solidFill>
                  <a:schemeClr val="dk1"/>
                </a:solidFill>
              </a:rPr>
              <a:t>Automatic switch on/off motor</a:t>
            </a:r>
            <a:endParaRPr sz="1800">
              <a:solidFill>
                <a:schemeClr val="dk1"/>
              </a:solidFill>
            </a:endParaRPr>
          </a:p>
          <a:p>
            <a:pPr indent="-342900" lvl="0" marL="457200" rtl="0" algn="l">
              <a:spcBef>
                <a:spcPts val="0"/>
              </a:spcBef>
              <a:spcAft>
                <a:spcPts val="0"/>
              </a:spcAft>
              <a:buClr>
                <a:schemeClr val="dk1"/>
              </a:buClr>
              <a:buSzPts val="1800"/>
              <a:buChar char="●"/>
            </a:pPr>
            <a:r>
              <a:rPr lang="en-GB" sz="1800">
                <a:solidFill>
                  <a:schemeClr val="dk1"/>
                </a:solidFill>
              </a:rPr>
              <a:t>Based on water levels increase/decrease the checking time</a:t>
            </a:r>
            <a:endParaRPr sz="1800">
              <a:solidFill>
                <a:schemeClr val="dk1"/>
              </a:solidFill>
            </a:endParaRPr>
          </a:p>
          <a:p>
            <a:pPr indent="-342900" lvl="0" marL="457200" rtl="0" algn="l">
              <a:spcBef>
                <a:spcPts val="0"/>
              </a:spcBef>
              <a:spcAft>
                <a:spcPts val="0"/>
              </a:spcAft>
              <a:buClr>
                <a:schemeClr val="dk1"/>
              </a:buClr>
              <a:buSzPts val="1800"/>
              <a:buChar char="●"/>
            </a:pPr>
            <a:r>
              <a:rPr lang="en-GB" sz="1800">
                <a:solidFill>
                  <a:schemeClr val="dk1"/>
                </a:solidFill>
              </a:rPr>
              <a:t>Displays Motor usage over time (Watt</a:t>
            </a:r>
            <a:r>
              <a:rPr lang="en-GB" sz="1800">
                <a:solidFill>
                  <a:schemeClr val="dk1"/>
                </a:solidFill>
              </a:rPr>
              <a:t>/</a:t>
            </a:r>
            <a:r>
              <a:rPr lang="en-GB" sz="1800">
                <a:solidFill>
                  <a:schemeClr val="dk1"/>
                </a:solidFill>
              </a:rPr>
              <a:t>hr)</a:t>
            </a:r>
            <a:endParaRPr sz="1800">
              <a:solidFill>
                <a:schemeClr val="dk1"/>
              </a:solidFill>
            </a:endParaRPr>
          </a:p>
          <a:p>
            <a:pPr indent="-342900" lvl="0" marL="457200" rtl="0" algn="l">
              <a:spcBef>
                <a:spcPts val="0"/>
              </a:spcBef>
              <a:spcAft>
                <a:spcPts val="0"/>
              </a:spcAft>
              <a:buClr>
                <a:schemeClr val="dk1"/>
              </a:buClr>
              <a:buSzPts val="1800"/>
              <a:buChar char="●"/>
            </a:pPr>
            <a:r>
              <a:rPr lang="en-GB" sz="1800">
                <a:solidFill>
                  <a:schemeClr val="dk1"/>
                </a:solidFill>
              </a:rPr>
              <a:t>Displays the current motor state (ON/OFF)</a:t>
            </a:r>
            <a:endParaRPr sz="1800">
              <a:solidFill>
                <a:schemeClr val="dk1"/>
              </a:solidFill>
            </a:endParaRPr>
          </a:p>
          <a:p>
            <a:pPr indent="0" lvl="0" marL="457200" rtl="0" algn="l">
              <a:spcBef>
                <a:spcPts val="1200"/>
              </a:spcBef>
              <a:spcAft>
                <a:spcPts val="1200"/>
              </a:spcAft>
              <a:buNone/>
            </a:pPr>
            <a:r>
              <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104350" y="1699600"/>
            <a:ext cx="1713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BLOCK DIAGRAM OF IOT BASED SETUP</a:t>
            </a:r>
            <a:endParaRPr/>
          </a:p>
        </p:txBody>
      </p:sp>
      <p:pic>
        <p:nvPicPr>
          <p:cNvPr id="118" name="Google Shape;118;p18"/>
          <p:cNvPicPr preferRelativeResize="0"/>
          <p:nvPr/>
        </p:nvPicPr>
        <p:blipFill>
          <a:blip r:embed="rId3">
            <a:alphaModFix/>
          </a:blip>
          <a:stretch>
            <a:fillRect/>
          </a:stretch>
        </p:blipFill>
        <p:spPr>
          <a:xfrm>
            <a:off x="1676525" y="304800"/>
            <a:ext cx="6632017"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82400" y="40125"/>
            <a:ext cx="7688700" cy="42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CIRCUIT DIAGRAM</a:t>
            </a:r>
            <a:endParaRPr/>
          </a:p>
        </p:txBody>
      </p:sp>
      <p:pic>
        <p:nvPicPr>
          <p:cNvPr id="124" name="Google Shape;124;p19"/>
          <p:cNvPicPr preferRelativeResize="0"/>
          <p:nvPr/>
        </p:nvPicPr>
        <p:blipFill>
          <a:blip r:embed="rId3">
            <a:alphaModFix/>
          </a:blip>
          <a:stretch>
            <a:fillRect/>
          </a:stretch>
        </p:blipFill>
        <p:spPr>
          <a:xfrm>
            <a:off x="830375" y="595525"/>
            <a:ext cx="6724550" cy="430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117350" y="0"/>
            <a:ext cx="7748100" cy="585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Flow chart of code</a:t>
            </a:r>
            <a:endParaRPr/>
          </a:p>
        </p:txBody>
      </p:sp>
      <p:pic>
        <p:nvPicPr>
          <p:cNvPr id="130" name="Google Shape;130;p20"/>
          <p:cNvPicPr preferRelativeResize="0"/>
          <p:nvPr/>
        </p:nvPicPr>
        <p:blipFill>
          <a:blip r:embed="rId3">
            <a:alphaModFix/>
          </a:blip>
          <a:stretch>
            <a:fillRect/>
          </a:stretch>
        </p:blipFill>
        <p:spPr>
          <a:xfrm>
            <a:off x="1762525" y="501425"/>
            <a:ext cx="6988851" cy="464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DASHBOARD</a:t>
            </a:r>
            <a:endParaRPr/>
          </a:p>
        </p:txBody>
      </p:sp>
      <p:pic>
        <p:nvPicPr>
          <p:cNvPr id="136" name="Google Shape;136;p21"/>
          <p:cNvPicPr preferRelativeResize="0"/>
          <p:nvPr/>
        </p:nvPicPr>
        <p:blipFill>
          <a:blip r:embed="rId3">
            <a:alphaModFix/>
          </a:blip>
          <a:stretch>
            <a:fillRect/>
          </a:stretch>
        </p:blipFill>
        <p:spPr>
          <a:xfrm>
            <a:off x="323475" y="535200"/>
            <a:ext cx="8202850" cy="430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